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4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3423E-1A72-4212-A700-857331B54D13}" type="datetimeFigureOut">
              <a:rPr lang="en-US" smtClean="0"/>
              <a:t>11/21/2023</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D6679-CF4E-46E7-A0AA-FB7E771C2971}" type="slidenum">
              <a:rPr lang="en-US" smtClean="0"/>
              <a:t>‹#›</a:t>
            </a:fld>
            <a:endParaRPr lang="en-US"/>
          </a:p>
        </p:txBody>
      </p:sp>
    </p:spTree>
    <p:extLst>
      <p:ext uri="{BB962C8B-B14F-4D97-AF65-F5344CB8AC3E}">
        <p14:creationId xmlns:p14="http://schemas.microsoft.com/office/powerpoint/2010/main" val="902550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B03AACD-D1FC-4B4B-9E81-4D4D24AE60B6}" type="slidenum">
              <a:rPr lang="en-US"/>
              <a:pPr/>
              <a:t>27</a:t>
            </a:fld>
            <a:endParaRPr lang="en-US"/>
          </a:p>
        </p:txBody>
      </p:sp>
      <p:sp>
        <p:nvSpPr>
          <p:cNvPr id="232450" name="Rectangle 2"/>
          <p:cNvSpPr txBox="1">
            <a:spLocks noGrp="1" noRot="1" noChangeAspect="1" noChangeArrowheads="1" noTextEdit="1"/>
          </p:cNvSpPr>
          <p:nvPr>
            <p:ph type="sldImg"/>
          </p:nvPr>
        </p:nvSpPr>
        <p:spPr>
          <a:xfrm>
            <a:off x="531813" y="749300"/>
            <a:ext cx="6562725" cy="3692525"/>
          </a:xfrm>
          <a:ln/>
        </p:spPr>
      </p:sp>
      <p:sp>
        <p:nvSpPr>
          <p:cNvPr id="232451" name="Rectangle 3"/>
          <p:cNvSpPr txBox="1">
            <a:spLocks noGrp="1" noChangeArrowheads="1"/>
          </p:cNvSpPr>
          <p:nvPr>
            <p:ph type="body" idx="1"/>
          </p:nvPr>
        </p:nvSpPr>
        <p:spPr>
          <a:xfrm>
            <a:off x="762357" y="4678020"/>
            <a:ext cx="6102050" cy="4432346"/>
          </a:xfrm>
          <a:noFill/>
          <a:ln/>
        </p:spPr>
        <p:txBody>
          <a:bodyPr wrap="none" anchor="ctr"/>
          <a:lstStyle/>
          <a:p>
            <a:endParaRPr lang="en-US"/>
          </a:p>
        </p:txBody>
      </p:sp>
    </p:spTree>
    <p:extLst>
      <p:ext uri="{BB962C8B-B14F-4D97-AF65-F5344CB8AC3E}">
        <p14:creationId xmlns:p14="http://schemas.microsoft.com/office/powerpoint/2010/main" val="65631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9"/>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80FD986-683A-40AB-ABC0-4F4C516454CB}"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4F3BC9E-E5C1-43B6-8BB0-515CA14BC1E8}" type="slidenum">
              <a:rPr lang="en-US" smtClean="0"/>
              <a:t>‹#›</a:t>
            </a:fld>
            <a:endParaRPr lang="en-US"/>
          </a:p>
        </p:txBody>
      </p:sp>
    </p:spTree>
    <p:extLst>
      <p:ext uri="{BB962C8B-B14F-4D97-AF65-F5344CB8AC3E}">
        <p14:creationId xmlns:p14="http://schemas.microsoft.com/office/powerpoint/2010/main" val="36524960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F80FD986-683A-40AB-ABC0-4F4C516454CB}"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4F3BC9E-E5C1-43B6-8BB0-515CA14BC1E8}" type="slidenum">
              <a:rPr lang="en-US" smtClean="0"/>
              <a:t>‹#›</a:t>
            </a:fld>
            <a:endParaRPr lang="en-US"/>
          </a:p>
        </p:txBody>
      </p:sp>
    </p:spTree>
    <p:extLst>
      <p:ext uri="{BB962C8B-B14F-4D97-AF65-F5344CB8AC3E}">
        <p14:creationId xmlns:p14="http://schemas.microsoft.com/office/powerpoint/2010/main" val="35044253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2"/>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F80FD986-683A-40AB-ABC0-4F4C516454CB}"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4F3BC9E-E5C1-43B6-8BB0-515CA14BC1E8}" type="slidenum">
              <a:rPr lang="en-US" smtClean="0"/>
              <a:t>‹#›</a:t>
            </a:fld>
            <a:endParaRPr lang="en-US"/>
          </a:p>
        </p:txBody>
      </p:sp>
    </p:spTree>
    <p:extLst>
      <p:ext uri="{BB962C8B-B14F-4D97-AF65-F5344CB8AC3E}">
        <p14:creationId xmlns:p14="http://schemas.microsoft.com/office/powerpoint/2010/main" val="41165585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4E418EC-3B5F-49AF-B2D2-23460DAF8096}" type="datetimeFigureOut">
              <a:rPr lang="en-US" smtClean="0"/>
              <a:t>11/21/2023</a:t>
            </a:fld>
            <a:endParaRPr lang="en-US"/>
          </a:p>
        </p:txBody>
      </p:sp>
      <p:sp>
        <p:nvSpPr>
          <p:cNvPr id="17" name="عنصر نائب للتذييل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B73FB1AA-1CAE-4473-8EEE-BDD350CD47C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34E418EC-3B5F-49AF-B2D2-23460DAF8096}"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B73FB1AA-1CAE-4473-8EEE-BDD350CD47CA}" type="slidenum">
              <a:rPr lang="en-US" smtClean="0"/>
              <a:t>‹#›</a:t>
            </a:fld>
            <a:endParaRPr lang="en-US"/>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2"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34E418EC-3B5F-49AF-B2D2-23460DAF8096}" type="datetimeFigureOut">
              <a:rPr lang="en-US" smtClean="0"/>
              <a:t>11/21/2023</a:t>
            </a:fld>
            <a:endParaRPr lang="en-US"/>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73FB1AA-1CAE-4473-8EEE-BDD350CD47CA}" type="slidenum">
              <a:rPr lang="en-US" smtClean="0"/>
              <a:t>‹#›</a:t>
            </a:fld>
            <a:endParaRPr lang="en-US"/>
          </a:p>
        </p:txBody>
      </p:sp>
      <p:sp>
        <p:nvSpPr>
          <p:cNvPr id="14" name="عنصر نائب للتذييل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8" name="عنصر نائب للتاريخ 7"/>
          <p:cNvSpPr>
            <a:spLocks noGrp="1"/>
          </p:cNvSpPr>
          <p:nvPr>
            <p:ph type="dt" sz="half" idx="15"/>
          </p:nvPr>
        </p:nvSpPr>
        <p:spPr/>
        <p:txBody>
          <a:bodyPr rtlCol="0"/>
          <a:lstStyle/>
          <a:p>
            <a:fld id="{34E418EC-3B5F-49AF-B2D2-23460DAF8096}" type="datetimeFigureOut">
              <a:rPr lang="en-US" smtClean="0"/>
              <a:t>11/21/2023</a:t>
            </a:fld>
            <a:endParaRPr lang="en-US"/>
          </a:p>
        </p:txBody>
      </p:sp>
      <p:sp>
        <p:nvSpPr>
          <p:cNvPr id="10" name="عنصر نائب لرقم الشريحة 9"/>
          <p:cNvSpPr>
            <a:spLocks noGrp="1"/>
          </p:cNvSpPr>
          <p:nvPr>
            <p:ph type="sldNum" sz="quarter" idx="16"/>
          </p:nvPr>
        </p:nvSpPr>
        <p:spPr/>
        <p:txBody>
          <a:bodyPr rtlCol="0"/>
          <a:lstStyle/>
          <a:p>
            <a:fld id="{B73FB1AA-1CAE-4473-8EEE-BDD350CD47CA}" type="slidenum">
              <a:rPr lang="en-US" smtClean="0"/>
              <a:t>‹#›</a:t>
            </a:fld>
            <a:endParaRPr lang="en-US"/>
          </a:p>
        </p:txBody>
      </p:sp>
      <p:sp>
        <p:nvSpPr>
          <p:cNvPr id="12" name="عنصر نائب للتذييل 11"/>
          <p:cNvSpPr>
            <a:spLocks noGrp="1"/>
          </p:cNvSpPr>
          <p:nvPr>
            <p:ph type="ftr" sz="quarter" idx="17"/>
          </p:nvPr>
        </p:nvSpPr>
        <p:spPr/>
        <p:txBody>
          <a:bodyPr rtlCol="0"/>
          <a:lstStyle/>
          <a:p>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0" name="عنصر نائب للتاريخ 9"/>
          <p:cNvSpPr>
            <a:spLocks noGrp="1"/>
          </p:cNvSpPr>
          <p:nvPr>
            <p:ph type="dt" sz="half" idx="15"/>
          </p:nvPr>
        </p:nvSpPr>
        <p:spPr/>
        <p:txBody>
          <a:bodyPr rtlCol="0"/>
          <a:lstStyle/>
          <a:p>
            <a:fld id="{34E418EC-3B5F-49AF-B2D2-23460DAF8096}" type="datetimeFigureOut">
              <a:rPr lang="en-US" smtClean="0"/>
              <a:t>11/21/2023</a:t>
            </a:fld>
            <a:endParaRPr lang="en-US"/>
          </a:p>
        </p:txBody>
      </p:sp>
      <p:sp>
        <p:nvSpPr>
          <p:cNvPr id="12" name="عنصر نائب لرقم الشريحة 11"/>
          <p:cNvSpPr>
            <a:spLocks noGrp="1"/>
          </p:cNvSpPr>
          <p:nvPr>
            <p:ph type="sldNum" sz="quarter" idx="16"/>
          </p:nvPr>
        </p:nvSpPr>
        <p:spPr/>
        <p:txBody>
          <a:bodyPr rtlCol="0"/>
          <a:lstStyle/>
          <a:p>
            <a:fld id="{B73FB1AA-1CAE-4473-8EEE-BDD350CD47CA}" type="slidenum">
              <a:rPr lang="en-US" smtClean="0"/>
              <a:t>‹#›</a:t>
            </a:fld>
            <a:endParaRPr lang="en-US"/>
          </a:p>
        </p:txBody>
      </p:sp>
      <p:sp>
        <p:nvSpPr>
          <p:cNvPr id="14" name="عنصر نائب للتذييل 13"/>
          <p:cNvSpPr>
            <a:spLocks noGrp="1"/>
          </p:cNvSpPr>
          <p:nvPr>
            <p:ph type="ftr" sz="quarter" idx="17"/>
          </p:nvPr>
        </p:nvSpPr>
        <p:spPr/>
        <p:txBody>
          <a:bodyPr rtlCol="0"/>
          <a:lstStyle/>
          <a:p>
            <a:endParaRPr lang="en-US"/>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34E418EC-3B5F-49AF-B2D2-23460DAF8096}" type="datetimeFigureOut">
              <a:rPr lang="en-US" smtClean="0"/>
              <a:t>11/21/2023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B73FB1AA-1CAE-4473-8EEE-BDD350CD47CA}" type="slidenum">
              <a:rPr lang="en-US" smtClean="0"/>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4E418EC-3B5F-49AF-B2D2-23460DAF8096}" type="datetimeFigureOut">
              <a:rPr lang="en-US" smtClean="0"/>
              <a:t>11/21/2023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B73FB1AA-1CAE-4473-8EEE-BDD350CD47CA}" type="slidenum">
              <a:rPr lang="en-US" smtClean="0"/>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34E418EC-3B5F-49AF-B2D2-23460DAF8096}" type="datetimeFigureOut">
              <a:rPr lang="en-US" smtClean="0"/>
              <a:t>11/21/2023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B73FB1AA-1CAE-4473-8EEE-BDD350CD47CA}" type="slidenum">
              <a:rPr lang="en-US" smtClean="0"/>
              <a:t>‹#›</a:t>
            </a:fld>
            <a:endParaRPr lang="en-US"/>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F80FD986-683A-40AB-ABC0-4F4C516454CB}"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4F3BC9E-E5C1-43B6-8BB0-515CA14BC1E8}" type="slidenum">
              <a:rPr lang="en-US" smtClean="0"/>
              <a:t>‹#›</a:t>
            </a:fld>
            <a:endParaRPr lang="en-US"/>
          </a:p>
        </p:txBody>
      </p:sp>
    </p:spTree>
    <p:extLst>
      <p:ext uri="{BB962C8B-B14F-4D97-AF65-F5344CB8AC3E}">
        <p14:creationId xmlns:p14="http://schemas.microsoft.com/office/powerpoint/2010/main" val="16729381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4"/>
            <a:ext cx="2667000" cy="365125"/>
          </a:xfrm>
        </p:spPr>
        <p:txBody>
          <a:bodyPr rtlCol="0"/>
          <a:lstStyle/>
          <a:p>
            <a:fld id="{34E418EC-3B5F-49AF-B2D2-23460DAF8096}" type="datetimeFigureOut">
              <a:rPr lang="en-US" smtClean="0"/>
              <a:t>11/21/2023</a:t>
            </a:fld>
            <a:endParaRPr lang="en-US"/>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B73FB1AA-1CAE-4473-8EEE-BDD350CD47CA}" type="slidenum">
              <a:rPr lang="en-US" smtClean="0"/>
              <a:t>‹#›</a:t>
            </a:fld>
            <a:endParaRPr lang="en-US"/>
          </a:p>
        </p:txBody>
      </p:sp>
      <p:sp>
        <p:nvSpPr>
          <p:cNvPr id="14" name="عنصر نائب للتذييل 13"/>
          <p:cNvSpPr>
            <a:spLocks noGrp="1"/>
          </p:cNvSpPr>
          <p:nvPr>
            <p:ph type="ftr" sz="quarter" idx="12"/>
          </p:nvPr>
        </p:nvSpPr>
        <p:spPr>
          <a:xfrm>
            <a:off x="1600200" y="6248210"/>
            <a:ext cx="4572000" cy="365125"/>
          </a:xfrm>
        </p:spPr>
        <p:txBody>
          <a:bodyPr rtlCol="0"/>
          <a:lstStyle/>
          <a:p>
            <a:endParaRPr lang="en-US"/>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a:t>انقر فوق الرمز لإضافة صورة</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34E418EC-3B5F-49AF-B2D2-23460DAF8096}"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73FB1AA-1CAE-4473-8EEE-BDD350CD47CA}" type="slidenum">
              <a:rPr lang="en-US" smtClean="0"/>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4"/>
            <a:ext cx="2057400" cy="55165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a:xfrm>
            <a:off x="6553200" y="6248406"/>
            <a:ext cx="2209800" cy="365125"/>
          </a:xfrm>
        </p:spPr>
        <p:txBody>
          <a:bodyPr/>
          <a:lstStyle/>
          <a:p>
            <a:fld id="{34E418EC-3B5F-49AF-B2D2-23460DAF8096}" type="datetimeFigureOut">
              <a:rPr lang="en-US" smtClean="0"/>
              <a:t>11/21/2023</a:t>
            </a:fld>
            <a:endParaRPr lang="en-US"/>
          </a:p>
        </p:txBody>
      </p:sp>
      <p:sp>
        <p:nvSpPr>
          <p:cNvPr id="5" name="عنصر نائب للتذييل 4"/>
          <p:cNvSpPr>
            <a:spLocks noGrp="1"/>
          </p:cNvSpPr>
          <p:nvPr>
            <p:ph type="ftr" sz="quarter" idx="11"/>
          </p:nvPr>
        </p:nvSpPr>
        <p:spPr>
          <a:xfrm>
            <a:off x="457201" y="6248211"/>
            <a:ext cx="5573483" cy="365125"/>
          </a:xfrm>
        </p:spPr>
        <p:txBody>
          <a:bodyPr/>
          <a:lstStyle/>
          <a:p>
            <a:endParaRPr lang="en-US"/>
          </a:p>
        </p:txBody>
      </p:sp>
      <p:sp>
        <p:nvSpPr>
          <p:cNvPr id="7" name="مستطيل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defPPr lvl="0">
              <a:defRPr lang="en-US"/>
            </a:defPPr>
          </a:lstStyle>
          <a:p>
            <a:pPr algn="ctr" eaLnBrk="1" latinLnBrk="0" hangingPunct="1"/>
            <a:endParaRPr kumimoji="0" lang="en-US"/>
          </a:p>
        </p:txBody>
      </p:sp>
      <p:sp>
        <p:nvSpPr>
          <p:cNvPr id="8" name="مستطيل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defPPr lvl="0">
              <a:defRPr lang="en-US"/>
            </a:defPPr>
          </a:lstStyle>
          <a:p>
            <a:pPr algn="ctr" eaLnBrk="1" latinLnBrk="0" hangingPunct="1"/>
            <a:endParaRPr kumimoji="0" lang="en-US"/>
          </a:p>
        </p:txBody>
      </p:sp>
      <p:sp>
        <p:nvSpPr>
          <p:cNvPr id="9" name="مستطيل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defPPr lvl="0">
              <a:defRPr lang="en-US"/>
            </a:defPP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9" y="144464"/>
            <a:ext cx="533400" cy="244476"/>
          </a:xfrm>
        </p:spPr>
        <p:txBody>
          <a:bodyPr/>
          <a:lstStyle/>
          <a:p>
            <a:fld id="{B73FB1AA-1CAE-4473-8EEE-BDD350CD47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4"/>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F80FD986-683A-40AB-ABC0-4F4C516454CB}"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4F3BC9E-E5C1-43B6-8BB0-515CA14BC1E8}" type="slidenum">
              <a:rPr lang="en-US" smtClean="0"/>
              <a:t>‹#›</a:t>
            </a:fld>
            <a:endParaRPr lang="en-US"/>
          </a:p>
        </p:txBody>
      </p:sp>
    </p:spTree>
    <p:extLst>
      <p:ext uri="{BB962C8B-B14F-4D97-AF65-F5344CB8AC3E}">
        <p14:creationId xmlns:p14="http://schemas.microsoft.com/office/powerpoint/2010/main" val="32157927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F80FD986-683A-40AB-ABC0-4F4C516454CB}" type="datetimeFigureOut">
              <a:rPr lang="en-US" smtClean="0"/>
              <a:t>11/21/2023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4F3BC9E-E5C1-43B6-8BB0-515CA14BC1E8}" type="slidenum">
              <a:rPr lang="en-US" smtClean="0"/>
              <a:t>‹#›</a:t>
            </a:fld>
            <a:endParaRPr lang="en-US"/>
          </a:p>
        </p:txBody>
      </p:sp>
    </p:spTree>
    <p:extLst>
      <p:ext uri="{BB962C8B-B14F-4D97-AF65-F5344CB8AC3E}">
        <p14:creationId xmlns:p14="http://schemas.microsoft.com/office/powerpoint/2010/main" val="3199847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F80FD986-683A-40AB-ABC0-4F4C516454CB}" type="datetimeFigureOut">
              <a:rPr lang="en-US" smtClean="0"/>
              <a:t>11/21/2023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4F3BC9E-E5C1-43B6-8BB0-515CA14BC1E8}" type="slidenum">
              <a:rPr lang="en-US" smtClean="0"/>
              <a:t>‹#›</a:t>
            </a:fld>
            <a:endParaRPr lang="en-US"/>
          </a:p>
        </p:txBody>
      </p:sp>
    </p:spTree>
    <p:extLst>
      <p:ext uri="{BB962C8B-B14F-4D97-AF65-F5344CB8AC3E}">
        <p14:creationId xmlns:p14="http://schemas.microsoft.com/office/powerpoint/2010/main" val="5339868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80FD986-683A-40AB-ABC0-4F4C516454CB}" type="datetimeFigureOut">
              <a:rPr lang="en-US" smtClean="0"/>
              <a:t>11/21/2023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4F3BC9E-E5C1-43B6-8BB0-515CA14BC1E8}" type="slidenum">
              <a:rPr lang="en-US" smtClean="0"/>
              <a:t>‹#›</a:t>
            </a:fld>
            <a:endParaRPr lang="en-US"/>
          </a:p>
        </p:txBody>
      </p:sp>
    </p:spTree>
    <p:extLst>
      <p:ext uri="{BB962C8B-B14F-4D97-AF65-F5344CB8AC3E}">
        <p14:creationId xmlns:p14="http://schemas.microsoft.com/office/powerpoint/2010/main" val="39816605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80FD986-683A-40AB-ABC0-4F4C516454CB}" type="datetimeFigureOut">
              <a:rPr lang="en-US" smtClean="0"/>
              <a:t>11/21/2023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4F3BC9E-E5C1-43B6-8BB0-515CA14BC1E8}" type="slidenum">
              <a:rPr lang="en-US" smtClean="0"/>
              <a:t>‹#›</a:t>
            </a:fld>
            <a:endParaRPr lang="en-US"/>
          </a:p>
        </p:txBody>
      </p:sp>
    </p:spTree>
    <p:extLst>
      <p:ext uri="{BB962C8B-B14F-4D97-AF65-F5344CB8AC3E}">
        <p14:creationId xmlns:p14="http://schemas.microsoft.com/office/powerpoint/2010/main" val="12209685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1"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80FD986-683A-40AB-ABC0-4F4C516454CB}" type="datetimeFigureOut">
              <a:rPr lang="en-US" smtClean="0"/>
              <a:t>11/21/2023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4F3BC9E-E5C1-43B6-8BB0-515CA14BC1E8}" type="slidenum">
              <a:rPr lang="en-US" smtClean="0"/>
              <a:t>‹#›</a:t>
            </a:fld>
            <a:endParaRPr lang="en-US"/>
          </a:p>
        </p:txBody>
      </p:sp>
    </p:spTree>
    <p:extLst>
      <p:ext uri="{BB962C8B-B14F-4D97-AF65-F5344CB8AC3E}">
        <p14:creationId xmlns:p14="http://schemas.microsoft.com/office/powerpoint/2010/main" val="5772109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80FD986-683A-40AB-ABC0-4F4C516454CB}" type="datetimeFigureOut">
              <a:rPr lang="en-US" smtClean="0"/>
              <a:t>11/21/2023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4F3BC9E-E5C1-43B6-8BB0-515CA14BC1E8}" type="slidenum">
              <a:rPr lang="en-US" smtClean="0"/>
              <a:t>‹#›</a:t>
            </a:fld>
            <a:endParaRPr lang="en-US"/>
          </a:p>
        </p:txBody>
      </p:sp>
    </p:spTree>
    <p:extLst>
      <p:ext uri="{BB962C8B-B14F-4D97-AF65-F5344CB8AC3E}">
        <p14:creationId xmlns:p14="http://schemas.microsoft.com/office/powerpoint/2010/main" val="24819580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stStyle>
          <a:p>
            <a:fld id="{F80FD986-683A-40AB-ABC0-4F4C516454CB}" type="datetimeFigureOut">
              <a:rPr lang="en-US" smtClean="0"/>
              <a:t>11/21/2023</a:t>
            </a:fld>
            <a:endParaRPr lang="en-US"/>
          </a:p>
        </p:txBody>
      </p:sp>
      <p:sp>
        <p:nvSpPr>
          <p:cNvPr id="5" name="عنصر نائب للتذييل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stStyle>
          <a:p>
            <a:endParaRPr lang="en-US"/>
          </a:p>
        </p:txBody>
      </p:sp>
      <p:sp>
        <p:nvSpPr>
          <p:cNvPr id="6" name="عنصر نائب لرقم الشريحة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stStyle>
          <a:p>
            <a:fld id="{44F3BC9E-E5C1-43B6-8BB0-515CA14BC1E8}" type="slidenum">
              <a:rPr lang="en-US" smtClean="0"/>
              <a:t>‹#›</a:t>
            </a:fld>
            <a:endParaRPr lang="en-US"/>
          </a:p>
        </p:txBody>
      </p:sp>
    </p:spTree>
    <p:extLst>
      <p:ext uri="{BB962C8B-B14F-4D97-AF65-F5344CB8AC3E}">
        <p14:creationId xmlns:p14="http://schemas.microsoft.com/office/powerpoint/2010/main" val="292634114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a:t>انقر لتحرير أنماط النص الرئيسي</a:t>
            </a:r>
          </a:p>
          <a:p>
            <a:pPr marL="640080" marR="0" lvl="1" indent="-274320" algn="l" defTabSz="914400" eaLnBrk="1" fontAlgn="auto" latinLnBrk="0" hangingPunct="1">
              <a:lnSpc>
                <a:spcPct val="100000"/>
              </a:lnSpc>
              <a:spcBef>
                <a:spcPts val="550"/>
              </a:spcBef>
              <a:spcAft>
                <a:spcPct val="0"/>
              </a:spcAft>
              <a:buSzPct val="70000"/>
              <a:buChar char=""/>
              <a:defRPr kumimoji="0" sz="2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a:defRPr>
            </a:pPr>
            <a:r>
              <a:rPr kumimoji="0" lang="ar-SA" sz="2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a:rPr>
              <a:t>المستوى الثاني</a:t>
            </a:r>
          </a:p>
          <a:p>
            <a:pPr marL="914400" marR="0" lvl="2" indent="-228600" algn="l" defTabSz="914400" eaLnBrk="1" fontAlgn="auto" latinLnBrk="0" hangingPunct="1">
              <a:lnSpc>
                <a:spcPct val="100000"/>
              </a:lnSpc>
              <a:spcBef>
                <a:spcPts val="500"/>
              </a:spcBef>
              <a:spcAft>
                <a:spcPct val="0"/>
              </a:spcAft>
              <a:buSzPct val="75000"/>
              <a:buChar char=""/>
              <a:defRPr kumimoji="0" sz="23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a:defRPr>
            </a:pPr>
            <a:r>
              <a:rPr kumimoji="0" lang="ar-SA" sz="23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a:rPr>
              <a:t>المستوى الثالث</a:t>
            </a:r>
          </a:p>
          <a:p>
            <a:pPr marL="1371600" marR="0" lvl="3" indent="-228600" algn="l" defTabSz="914400" eaLnBrk="1" fontAlgn="auto" latinLnBrk="0" hangingPunct="1">
              <a:lnSpc>
                <a:spcPct val="100000"/>
              </a:lnSpc>
              <a:spcBef>
                <a:spcPts val="400"/>
              </a:spcBef>
              <a:spcAft>
                <a:spcPct val="0"/>
              </a:spcAft>
              <a:buSzPct val="75000"/>
              <a:buChar char=""/>
              <a:defRPr kumimoji="0"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a:defRPr>
            </a:pPr>
            <a:r>
              <a:rPr kumimoji="0" lang="ar-SA"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a:rPr>
              <a:t>المستوى الرابع</a:t>
            </a:r>
          </a:p>
          <a:p>
            <a:pPr marL="1828800" marR="0" lvl="4" indent="-228600" algn="l" defTabSz="914400" eaLnBrk="1" fontAlgn="auto" latinLnBrk="0" hangingPunct="1">
              <a:lnSpc>
                <a:spcPct val="100000"/>
              </a:lnSpc>
              <a:spcBef>
                <a:spcPts val="400"/>
              </a:spcBef>
              <a:spcAft>
                <a:spcPct val="0"/>
              </a:spcAft>
              <a:buSzPct val="65000"/>
              <a:buChar char=""/>
              <a:defRPr kumimoji="0"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a:defRPr>
            </a:pPr>
            <a:r>
              <a:rPr kumimoji="0" lang="ar-SA" sz="20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a:rPr>
              <a:t>المستوى الخامس</a:t>
            </a:r>
            <a:endParaRPr kumimoji="0" lang="en-US"/>
          </a:p>
        </p:txBody>
      </p:sp>
      <p:sp>
        <p:nvSpPr>
          <p:cNvPr id="14" name="عنصر نائب للتاريخ 13"/>
          <p:cNvSpPr>
            <a:spLocks noGrp="1"/>
          </p:cNvSpPr>
          <p:nvPr>
            <p:ph type="dt" sz="half" idx="2"/>
          </p:nvPr>
        </p:nvSpPr>
        <p:spPr>
          <a:xfrm>
            <a:off x="6096000" y="6248404"/>
            <a:ext cx="2667000" cy="365125"/>
          </a:xfrm>
          <a:prstGeom prst="rect">
            <a:avLst/>
          </a:prstGeom>
        </p:spPr>
        <p:txBody>
          <a:bodyPr vert="horz" anchor="ctr" anchorCtr="0"/>
          <a:lstStyle>
            <a:defPPr lvl="0">
              <a:defRPr lang="en-US"/>
            </a:defPPr>
            <a:lvl1pPr marL="0" lvl="0" algn="l" defTabSz="914400" rtl="0" eaLnBrk="1" latinLnBrk="0" hangingPunct="1">
              <a:defRPr kumimoji="0" sz="1400" kern="1200">
                <a:solidFill>
                  <a:schemeClr val="tx2"/>
                </a:solidFill>
                <a:latin typeface="+mn-lt"/>
                <a:ea typeface="+mn-ea"/>
                <a:cs typeface="+mn-cs"/>
              </a:defRPr>
            </a:lvl1pPr>
          </a:lstStyle>
          <a:p>
            <a:fld id="{34E418EC-3B5F-49AF-B2D2-23460DAF8096}" type="datetimeFigureOut">
              <a:rPr lang="en-US" smtClean="0"/>
              <a:t>11/21/2023</a:t>
            </a:fld>
            <a:endParaRPr lang="en-US"/>
          </a:p>
        </p:txBody>
      </p:sp>
      <p:sp>
        <p:nvSpPr>
          <p:cNvPr id="3" name="عنصر نائب للتذييل 2"/>
          <p:cNvSpPr>
            <a:spLocks noGrp="1"/>
          </p:cNvSpPr>
          <p:nvPr>
            <p:ph type="ftr" sz="quarter" idx="3"/>
          </p:nvPr>
        </p:nvSpPr>
        <p:spPr>
          <a:xfrm>
            <a:off x="609601" y="6248210"/>
            <a:ext cx="5421083" cy="365125"/>
          </a:xfrm>
          <a:prstGeom prst="rect">
            <a:avLst/>
          </a:prstGeom>
        </p:spPr>
        <p:txBody>
          <a:bodyPr vert="horz" anchor="ctr"/>
          <a:lstStyle>
            <a:defPPr lvl="0">
              <a:defRPr lang="en-US"/>
            </a:defPPr>
            <a:lvl1pPr marL="0" lvl="0" algn="r" defTabSz="914400" rtl="0" eaLnBrk="1" latinLnBrk="0" hangingPunct="1">
              <a:defRPr kumimoji="0" sz="1400" kern="1200">
                <a:solidFill>
                  <a:schemeClr val="tx2"/>
                </a:solidFill>
                <a:latin typeface="+mn-lt"/>
                <a:ea typeface="+mn-ea"/>
                <a:cs typeface="+mn-cs"/>
              </a:defRPr>
            </a:lvl1pPr>
          </a:lstStyle>
          <a:p>
            <a:endParaRPr lang="en-US"/>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9" name="مستطيل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lvl="0">
              <a:defRPr lang="en-US"/>
            </a:defPP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defPPr lvl="0">
              <a:defRPr lang="en-US"/>
            </a:defPPr>
            <a:lvl1pPr marL="0" lvl="0" algn="ctr" defTabSz="914400" rtl="0" eaLnBrk="1" latinLnBrk="0" hangingPunct="1">
              <a:defRPr kumimoji="0" sz="1400" b="1" kern="1200">
                <a:solidFill>
                  <a:srgbClr val="FFFFFF"/>
                </a:solidFill>
                <a:latin typeface="+mn-lt"/>
                <a:ea typeface="+mn-ea"/>
                <a:cs typeface="+mn-cs"/>
              </a:defRPr>
            </a:lvl1pPr>
          </a:lstStyle>
          <a:p>
            <a:fld id="{B73FB1AA-1CAE-4473-8EEE-BDD350CD47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33" y="3675597"/>
            <a:ext cx="3689187" cy="3046939"/>
          </a:xfrm>
          <a:prstGeom prst="rect">
            <a:avLst/>
          </a:prstGeom>
        </p:spPr>
      </p:pic>
      <p:sp>
        <p:nvSpPr>
          <p:cNvPr id="7" name="object 11"/>
          <p:cNvSpPr txBox="1"/>
          <p:nvPr/>
        </p:nvSpPr>
        <p:spPr>
          <a:xfrm>
            <a:off x="1566373" y="399596"/>
            <a:ext cx="8083587" cy="2782813"/>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n-US" spc="-5" dirty="0">
                <a:solidFill>
                  <a:schemeClr val="accent6">
                    <a:lumMod val="75000"/>
                  </a:schemeClr>
                </a:solidFill>
              </a:rPr>
              <a:t>ASSISTED</a:t>
            </a:r>
            <a:r>
              <a:rPr lang="en-US" spc="-40" dirty="0">
                <a:solidFill>
                  <a:schemeClr val="accent6">
                    <a:lumMod val="75000"/>
                  </a:schemeClr>
                </a:solidFill>
              </a:rPr>
              <a:t> </a:t>
            </a:r>
            <a:r>
              <a:rPr lang="en-US" spc="-30" dirty="0">
                <a:solidFill>
                  <a:schemeClr val="accent6">
                    <a:lumMod val="75000"/>
                  </a:schemeClr>
                </a:solidFill>
              </a:rPr>
              <a:t>VAGINAL </a:t>
            </a:r>
            <a:r>
              <a:rPr lang="en-US" spc="-5" dirty="0">
                <a:solidFill>
                  <a:schemeClr val="accent6">
                    <a:lumMod val="75000"/>
                  </a:schemeClr>
                </a:solidFill>
              </a:rPr>
              <a:t>DELIVERY , TWINS AND BREECH DELIVERY</a:t>
            </a:r>
          </a:p>
        </p:txBody>
      </p:sp>
      <p:sp>
        <p:nvSpPr>
          <p:cNvPr id="8" name="object 11"/>
          <p:cNvSpPr txBox="1"/>
          <p:nvPr/>
        </p:nvSpPr>
        <p:spPr>
          <a:xfrm>
            <a:off x="8231885" y="4087283"/>
            <a:ext cx="4672169" cy="2675091"/>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n-US" sz="2400" b="1" spc="-5" dirty="0">
                <a:solidFill>
                  <a:schemeClr val="accent6">
                    <a:lumMod val="75000"/>
                  </a:schemeClr>
                </a:solidFill>
              </a:rPr>
              <a:t>DONE BY : </a:t>
            </a:r>
          </a:p>
          <a:p>
            <a:pPr marL="12700">
              <a:lnSpc>
                <a:spcPct val="100000"/>
              </a:lnSpc>
              <a:spcBef>
                <a:spcPts val="100"/>
              </a:spcBef>
            </a:pPr>
            <a:r>
              <a:rPr lang="en-US" sz="2400" spc="-5" dirty="0">
                <a:solidFill>
                  <a:schemeClr val="accent6">
                    <a:lumMod val="75000"/>
                  </a:schemeClr>
                </a:solidFill>
              </a:rPr>
              <a:t>Fadel Mahasneh</a:t>
            </a:r>
          </a:p>
          <a:p>
            <a:pPr marL="12700">
              <a:lnSpc>
                <a:spcPct val="100000"/>
              </a:lnSpc>
              <a:spcBef>
                <a:spcPts val="100"/>
              </a:spcBef>
            </a:pPr>
            <a:r>
              <a:rPr lang="en-US" sz="2400" spc="-5" dirty="0">
                <a:solidFill>
                  <a:schemeClr val="accent6">
                    <a:lumMod val="75000"/>
                  </a:schemeClr>
                </a:solidFill>
              </a:rPr>
              <a:t>Ahmad </a:t>
            </a:r>
            <a:r>
              <a:rPr lang="en-US" sz="2400" spc="-5" dirty="0" err="1">
                <a:solidFill>
                  <a:schemeClr val="accent6">
                    <a:lumMod val="75000"/>
                  </a:schemeClr>
                </a:solidFill>
              </a:rPr>
              <a:t>Harazneh</a:t>
            </a:r>
            <a:endParaRPr lang="en-US" sz="2400" spc="-5" dirty="0">
              <a:solidFill>
                <a:schemeClr val="accent6">
                  <a:lumMod val="75000"/>
                </a:schemeClr>
              </a:solidFill>
            </a:endParaRPr>
          </a:p>
          <a:p>
            <a:pPr marL="12700">
              <a:lnSpc>
                <a:spcPct val="100000"/>
              </a:lnSpc>
              <a:spcBef>
                <a:spcPts val="100"/>
              </a:spcBef>
            </a:pPr>
            <a:r>
              <a:rPr lang="en-US" sz="2400" spc="-5" dirty="0">
                <a:solidFill>
                  <a:schemeClr val="accent6">
                    <a:lumMod val="75000"/>
                  </a:schemeClr>
                </a:solidFill>
              </a:rPr>
              <a:t>Rand Abu Ali</a:t>
            </a:r>
          </a:p>
          <a:p>
            <a:pPr marL="12700">
              <a:lnSpc>
                <a:spcPct val="100000"/>
              </a:lnSpc>
              <a:spcBef>
                <a:spcPts val="100"/>
              </a:spcBef>
            </a:pPr>
            <a:r>
              <a:rPr lang="en-US" sz="2400" spc="-5" dirty="0" err="1">
                <a:solidFill>
                  <a:schemeClr val="accent6">
                    <a:lumMod val="75000"/>
                  </a:schemeClr>
                </a:solidFill>
              </a:rPr>
              <a:t>Sereen</a:t>
            </a:r>
            <a:r>
              <a:rPr lang="en-US" sz="2400" spc="-5" dirty="0">
                <a:solidFill>
                  <a:schemeClr val="accent6">
                    <a:lumMod val="75000"/>
                  </a:schemeClr>
                </a:solidFill>
              </a:rPr>
              <a:t> </a:t>
            </a:r>
            <a:r>
              <a:rPr lang="en-US" sz="2400" spc="-5" dirty="0" err="1">
                <a:solidFill>
                  <a:schemeClr val="accent6">
                    <a:lumMod val="75000"/>
                  </a:schemeClr>
                </a:solidFill>
              </a:rPr>
              <a:t>Khasawneh</a:t>
            </a:r>
            <a:endParaRPr lang="en-US" sz="2400" spc="-5" dirty="0">
              <a:solidFill>
                <a:schemeClr val="accent6">
                  <a:lumMod val="75000"/>
                </a:schemeClr>
              </a:solidFill>
            </a:endParaRPr>
          </a:p>
          <a:p>
            <a:pPr marL="12700">
              <a:lnSpc>
                <a:spcPct val="100000"/>
              </a:lnSpc>
              <a:spcBef>
                <a:spcPts val="100"/>
              </a:spcBef>
            </a:pPr>
            <a:r>
              <a:rPr lang="en-US" sz="2400" spc="-5" dirty="0">
                <a:solidFill>
                  <a:schemeClr val="accent6">
                    <a:lumMod val="75000"/>
                  </a:schemeClr>
                </a:solidFill>
              </a:rPr>
              <a:t>Mohammad </a:t>
            </a:r>
            <a:r>
              <a:rPr lang="en-US" sz="2400" spc="-5" dirty="0" err="1">
                <a:solidFill>
                  <a:schemeClr val="accent6">
                    <a:lumMod val="75000"/>
                  </a:schemeClr>
                </a:solidFill>
              </a:rPr>
              <a:t>Thnebat</a:t>
            </a:r>
            <a:endParaRPr lang="en-US" sz="2400" spc="-5" dirty="0">
              <a:solidFill>
                <a:schemeClr val="accent6">
                  <a:lumMod val="75000"/>
                </a:schemeClr>
              </a:solidFill>
            </a:endParaRPr>
          </a:p>
          <a:p>
            <a:pPr marL="12700">
              <a:lnSpc>
                <a:spcPct val="100000"/>
              </a:lnSpc>
              <a:spcBef>
                <a:spcPts val="100"/>
              </a:spcBef>
            </a:pPr>
            <a:r>
              <a:rPr lang="en-US" sz="2400" spc="-5" dirty="0">
                <a:solidFill>
                  <a:schemeClr val="accent6">
                    <a:lumMod val="75000"/>
                  </a:schemeClr>
                </a:solidFill>
              </a:rPr>
              <a:t>Hamzah </a:t>
            </a:r>
            <a:r>
              <a:rPr lang="en-US" sz="2400" spc="-5" dirty="0" err="1">
                <a:solidFill>
                  <a:schemeClr val="accent6">
                    <a:lumMod val="75000"/>
                  </a:schemeClr>
                </a:solidFill>
              </a:rPr>
              <a:t>Adaileh</a:t>
            </a:r>
            <a:endParaRPr lang="en-US" sz="2400" spc="-5" dirty="0">
              <a:solidFill>
                <a:schemeClr val="accent6">
                  <a:lumMod val="75000"/>
                </a:schemeClr>
              </a:solidFill>
            </a:endParaRPr>
          </a:p>
        </p:txBody>
      </p:sp>
      <p:sp>
        <p:nvSpPr>
          <p:cNvPr id="10" name="Rectangle 9"/>
          <p:cNvSpPr/>
          <p:nvPr/>
        </p:nvSpPr>
        <p:spPr>
          <a:xfrm>
            <a:off x="5313711" y="5424829"/>
            <a:ext cx="2266518" cy="830997"/>
          </a:xfrm>
          <a:prstGeom prst="rect">
            <a:avLst/>
          </a:prstGeom>
        </p:spPr>
        <p:txBody>
          <a:bodyPr wrap="none">
            <a:spAutoFit/>
          </a:bodyPr>
          <a:lstStyle/>
          <a:p>
            <a:pPr marL="12700">
              <a:lnSpc>
                <a:spcPct val="100000"/>
              </a:lnSpc>
              <a:spcBef>
                <a:spcPts val="100"/>
              </a:spcBef>
            </a:pPr>
            <a:r>
              <a:rPr lang="en-US" sz="2400" b="1" spc="-5" dirty="0">
                <a:solidFill>
                  <a:schemeClr val="accent6">
                    <a:lumMod val="75000"/>
                  </a:schemeClr>
                </a:solidFill>
              </a:rPr>
              <a:t>supervised by :</a:t>
            </a:r>
          </a:p>
          <a:p>
            <a:pPr fontAlgn="base"/>
            <a:r>
              <a:rPr lang="en-US" sz="2400" dirty="0">
                <a:solidFill>
                  <a:schemeClr val="accent6">
                    <a:lumMod val="75000"/>
                  </a:schemeClr>
                </a:solidFill>
              </a:rPr>
              <a:t>Dr. </a:t>
            </a:r>
            <a:r>
              <a:rPr lang="en-US" sz="2400" dirty="0" err="1">
                <a:solidFill>
                  <a:schemeClr val="accent6">
                    <a:lumMod val="75000"/>
                  </a:schemeClr>
                </a:solidFill>
              </a:rPr>
              <a:t>Suad</a:t>
            </a:r>
            <a:r>
              <a:rPr lang="en-US" sz="2400" dirty="0">
                <a:solidFill>
                  <a:schemeClr val="accent6">
                    <a:lumMod val="75000"/>
                  </a:schemeClr>
                </a:solidFill>
              </a:rPr>
              <a:t> </a:t>
            </a:r>
            <a:r>
              <a:rPr lang="en-US" sz="2400" dirty="0" err="1">
                <a:solidFill>
                  <a:schemeClr val="accent6">
                    <a:lumMod val="75000"/>
                  </a:schemeClr>
                </a:solidFill>
              </a:rPr>
              <a:t>Jaafreh</a:t>
            </a:r>
            <a:endParaRPr lang="en-US" sz="2400" dirty="0">
              <a:solidFill>
                <a:schemeClr val="accent6">
                  <a:lumMod val="75000"/>
                </a:schemeClr>
              </a:solidFill>
            </a:endParaRPr>
          </a:p>
        </p:txBody>
      </p:sp>
    </p:spTree>
    <p:extLst>
      <p:ext uri="{BB962C8B-B14F-4D97-AF65-F5344CB8AC3E}">
        <p14:creationId xmlns:p14="http://schemas.microsoft.com/office/powerpoint/2010/main" val="54147876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a:off x="407142" y="419445"/>
            <a:ext cx="11268593" cy="5720098"/>
          </a:xfrm>
          <a:prstGeom prst="rect">
            <a:avLst/>
          </a:prstGeom>
        </p:spPr>
      </p:pic>
    </p:spTree>
    <p:extLst>
      <p:ext uri="{BB962C8B-B14F-4D97-AF65-F5344CB8AC3E}">
        <p14:creationId xmlns:p14="http://schemas.microsoft.com/office/powerpoint/2010/main" val="16343699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p:cNvSpPr txBox="1"/>
          <p:nvPr/>
        </p:nvSpPr>
        <p:spPr>
          <a:xfrm>
            <a:off x="236804" y="252130"/>
            <a:ext cx="6831653" cy="6070893"/>
          </a:xfrm>
          <a:prstGeom prst="rect">
            <a:avLst/>
          </a:prstGeom>
        </p:spPr>
        <p:txBody>
          <a:bodyPr vert="horz" wrap="square" lIns="0" tIns="38100" rIns="0" bIns="0" rtlCol="0">
            <a:spAutoFit/>
          </a:bodyPr>
          <a:lstStyle/>
          <a:p>
            <a:r>
              <a:rPr lang="en-US" sz="2400" dirty="0">
                <a:solidFill>
                  <a:schemeClr val="accent1">
                    <a:lumMod val="75000"/>
                  </a:schemeClr>
                </a:solidFill>
              </a:rPr>
              <a:t>1- </a:t>
            </a:r>
            <a:r>
              <a:rPr lang="en-US" sz="2400" b="1" dirty="0">
                <a:solidFill>
                  <a:schemeClr val="accent1">
                    <a:lumMod val="75000"/>
                  </a:schemeClr>
                </a:solidFill>
              </a:rPr>
              <a:t>Non-rotational forceps (</a:t>
            </a:r>
            <a:r>
              <a:rPr lang="en-US" sz="2400" b="1" dirty="0" err="1">
                <a:solidFill>
                  <a:schemeClr val="accent1">
                    <a:lumMod val="75000"/>
                  </a:schemeClr>
                </a:solidFill>
              </a:rPr>
              <a:t>Tractional</a:t>
            </a:r>
            <a:r>
              <a:rPr lang="en-US" sz="2400" b="1" dirty="0">
                <a:solidFill>
                  <a:schemeClr val="accent1">
                    <a:lumMod val="75000"/>
                  </a:schemeClr>
                </a:solidFill>
              </a:rPr>
              <a:t>, classical)</a:t>
            </a:r>
            <a:r>
              <a:rPr lang="en-US" sz="2400" dirty="0">
                <a:solidFill>
                  <a:schemeClr val="accent1">
                    <a:lumMod val="75000"/>
                  </a:schemeClr>
                </a:solidFill>
              </a:rPr>
              <a:t>: </a:t>
            </a:r>
            <a:r>
              <a:rPr lang="en-US" sz="2400" dirty="0"/>
              <a:t>are used when the head is OA with no more than 45º deviation to the left or right (LOA, ROA).</a:t>
            </a:r>
          </a:p>
          <a:p>
            <a:r>
              <a:rPr lang="en-US" sz="2400" dirty="0"/>
              <a:t>Ex: Simpson forceps , Elliot forceps , Wrigley's Forceps</a:t>
            </a:r>
          </a:p>
          <a:p>
            <a:r>
              <a:rPr lang="en-US" sz="2400" dirty="0"/>
              <a:t>2 curves and fixed lock</a:t>
            </a:r>
          </a:p>
          <a:p>
            <a:endParaRPr lang="en-US" sz="2400" b="1" dirty="0"/>
          </a:p>
          <a:p>
            <a:r>
              <a:rPr lang="en-US" sz="2400" b="1" dirty="0">
                <a:solidFill>
                  <a:schemeClr val="accent1">
                    <a:lumMod val="75000"/>
                  </a:schemeClr>
                </a:solidFill>
              </a:rPr>
              <a:t>2-Rotational forceps:</a:t>
            </a:r>
            <a:r>
              <a:rPr lang="en-US" sz="2400" dirty="0">
                <a:solidFill>
                  <a:schemeClr val="accent1">
                    <a:lumMod val="75000"/>
                  </a:schemeClr>
                </a:solidFill>
              </a:rPr>
              <a:t> </a:t>
            </a:r>
            <a:r>
              <a:rPr lang="en-US" sz="2400" dirty="0"/>
              <a:t>when the head is positioned more than 45º from the vertical, rotation must be accomplished before traction.</a:t>
            </a:r>
          </a:p>
          <a:p>
            <a:r>
              <a:rPr lang="en-US" sz="2400" dirty="0"/>
              <a:t>Ex: </a:t>
            </a:r>
            <a:r>
              <a:rPr lang="en-US" sz="2400" dirty="0" err="1"/>
              <a:t>Kielland</a:t>
            </a:r>
            <a:r>
              <a:rPr lang="en-US" sz="2400" dirty="0"/>
              <a:t> forceps , piper forceps</a:t>
            </a:r>
          </a:p>
          <a:p>
            <a:r>
              <a:rPr lang="en-US" sz="2400" dirty="0"/>
              <a:t>No pelvic curve and sliding lock</a:t>
            </a:r>
          </a:p>
          <a:p>
            <a:endParaRPr lang="en-US" sz="2800" b="1" dirty="0">
              <a:solidFill>
                <a:schemeClr val="accent1">
                  <a:lumMod val="75000"/>
                </a:schemeClr>
              </a:solidFill>
            </a:endParaRPr>
          </a:p>
          <a:p>
            <a:r>
              <a:rPr lang="en-US" sz="2400" b="1" dirty="0">
                <a:solidFill>
                  <a:schemeClr val="accent1">
                    <a:lumMod val="75000"/>
                  </a:schemeClr>
                </a:solidFill>
              </a:rPr>
              <a:t>3-Forceps designed to assist breech deliveries </a:t>
            </a:r>
            <a:r>
              <a:rPr lang="en-US" sz="2400" dirty="0"/>
              <a:t>(such as Piper forceps), which lack a pelvic curve and have long handles on which to place the body of the breech while delivering the head. </a:t>
            </a:r>
            <a:endParaRPr lang="ar-SA" sz="2400" dirty="0"/>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32" y="673903"/>
            <a:ext cx="3256398" cy="5157192"/>
          </a:xfrm>
          <a:prstGeom prst="rect">
            <a:avLst/>
          </a:prstGeom>
        </p:spPr>
      </p:pic>
    </p:spTree>
    <p:extLst>
      <p:ext uri="{BB962C8B-B14F-4D97-AF65-F5344CB8AC3E}">
        <p14:creationId xmlns:p14="http://schemas.microsoft.com/office/powerpoint/2010/main" val="15148372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5" descr="Simpson_Braun_530x0.jpg"/>
          <p:cNvPicPr>
            <a:picLocks noChangeAspect="1"/>
          </p:cNvPicPr>
          <p:nvPr/>
        </p:nvPicPr>
        <p:blipFill>
          <a:blip r:embed="rId2"/>
          <a:srcRect l="28868" r="27358"/>
          <a:stretch>
            <a:fillRect/>
          </a:stretch>
        </p:blipFill>
        <p:spPr>
          <a:xfrm rot="20702122">
            <a:off x="9844195" y="488019"/>
            <a:ext cx="1940468" cy="3136532"/>
          </a:xfrm>
          <a:prstGeom prst="rect">
            <a:avLst/>
          </a:prstGeom>
        </p:spPr>
      </p:pic>
      <p:sp>
        <p:nvSpPr>
          <p:cNvPr id="3" name="Content Placeholder 2"/>
          <p:cNvSpPr>
            <a:spLocks noGrp="1"/>
          </p:cNvSpPr>
          <p:nvPr>
            <p:ph idx="1"/>
          </p:nvPr>
        </p:nvSpPr>
        <p:spPr>
          <a:xfrm>
            <a:off x="224836" y="751632"/>
            <a:ext cx="11713301" cy="5265712"/>
          </a:xfrm>
        </p:spPr>
        <p:txBody>
          <a:bodyPr>
            <a:noAutofit/>
          </a:bodyPr>
          <a:lstStyle/>
          <a:p>
            <a:pPr marL="0" indent="0" algn="l" rtl="0">
              <a:buNone/>
            </a:pPr>
            <a:r>
              <a:rPr lang="en-US" sz="2800" b="1" dirty="0">
                <a:solidFill>
                  <a:schemeClr val="accent1">
                    <a:lumMod val="75000"/>
                  </a:schemeClr>
                </a:solidFill>
              </a:rPr>
              <a:t>Simpson Forceps</a:t>
            </a:r>
            <a:endParaRPr lang="en-US" sz="2800" b="1" dirty="0"/>
          </a:p>
          <a:p>
            <a:pPr algn="l" rtl="0"/>
            <a:r>
              <a:rPr lang="en-US" sz="2800" dirty="0"/>
              <a:t>Commonly used.</a:t>
            </a:r>
          </a:p>
          <a:p>
            <a:pPr algn="l" rtl="0"/>
            <a:r>
              <a:rPr lang="en-US" sz="2800" dirty="0"/>
              <a:t>Used for aid in delivery a baby in an ideal </a:t>
            </a:r>
            <a:r>
              <a:rPr lang="en-US" sz="2800" b="1" dirty="0">
                <a:solidFill>
                  <a:srgbClr val="FF0000"/>
                </a:solidFill>
              </a:rPr>
              <a:t>occiput anterior position</a:t>
            </a:r>
            <a:r>
              <a:rPr lang="en-US" sz="2800" dirty="0">
                <a:solidFill>
                  <a:srgbClr val="FF0000"/>
                </a:solidFill>
              </a:rPr>
              <a:t>.</a:t>
            </a:r>
            <a:endParaRPr lang="ar-SA" sz="2800" dirty="0">
              <a:solidFill>
                <a:srgbClr val="FF0000"/>
              </a:solidFill>
            </a:endParaRPr>
          </a:p>
          <a:p>
            <a:pPr marL="0" indent="0" algn="l" rtl="0">
              <a:buNone/>
            </a:pPr>
            <a:endParaRPr lang="en-US" sz="2800" b="1" dirty="0">
              <a:solidFill>
                <a:srgbClr val="FF0000"/>
              </a:solidFill>
            </a:endParaRPr>
          </a:p>
          <a:p>
            <a:pPr marL="0" indent="0" algn="l" rtl="0">
              <a:buNone/>
            </a:pPr>
            <a:endParaRPr lang="en-US" sz="2800" b="1" dirty="0">
              <a:solidFill>
                <a:schemeClr val="accent1">
                  <a:lumMod val="75000"/>
                </a:schemeClr>
              </a:solidFill>
            </a:endParaRPr>
          </a:p>
          <a:p>
            <a:pPr marL="0" indent="0" algn="l" rtl="0">
              <a:buNone/>
            </a:pPr>
            <a:endParaRPr lang="en-US" sz="2800" b="1" dirty="0">
              <a:solidFill>
                <a:schemeClr val="accent1">
                  <a:lumMod val="75000"/>
                </a:schemeClr>
              </a:solidFill>
            </a:endParaRPr>
          </a:p>
          <a:p>
            <a:pPr marL="0" indent="0" algn="l" rtl="0">
              <a:buNone/>
            </a:pPr>
            <a:r>
              <a:rPr lang="en-US" sz="2800" b="1" dirty="0">
                <a:solidFill>
                  <a:schemeClr val="accent1">
                    <a:lumMod val="75000"/>
                  </a:schemeClr>
                </a:solidFill>
              </a:rPr>
              <a:t>Elliot Forceps</a:t>
            </a:r>
          </a:p>
          <a:p>
            <a:pPr algn="l" rtl="0"/>
            <a:r>
              <a:rPr lang="en-US" sz="2800" dirty="0"/>
              <a:t>Similar to Simpson forceps but with an </a:t>
            </a:r>
            <a:r>
              <a:rPr lang="en-US" sz="2800" b="1" dirty="0">
                <a:solidFill>
                  <a:srgbClr val="FF0000"/>
                </a:solidFill>
              </a:rPr>
              <a:t>adjustable pin </a:t>
            </a:r>
            <a:r>
              <a:rPr lang="en-US" sz="2800" dirty="0"/>
              <a:t>in the end of the handles which can be drawn out as a means of </a:t>
            </a:r>
            <a:r>
              <a:rPr lang="en-US" sz="2800" b="1" dirty="0">
                <a:solidFill>
                  <a:srgbClr val="FF0000"/>
                </a:solidFill>
              </a:rPr>
              <a:t>regulating the lateral pressure           </a:t>
            </a:r>
            <a:r>
              <a:rPr lang="en-US" sz="2800" dirty="0"/>
              <a:t>on the handles when the instrument is positioned for use.</a:t>
            </a:r>
            <a:endParaRPr lang="ar-SA" sz="2800" dirty="0"/>
          </a:p>
        </p:txBody>
      </p:sp>
    </p:spTree>
    <p:extLst>
      <p:ext uri="{BB962C8B-B14F-4D97-AF65-F5344CB8AC3E}">
        <p14:creationId xmlns:p14="http://schemas.microsoft.com/office/powerpoint/2010/main" val="15665947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صورة 6" descr="tuk.jpg"/>
          <p:cNvPicPr>
            <a:picLocks noChangeAspect="1"/>
          </p:cNvPicPr>
          <p:nvPr/>
        </p:nvPicPr>
        <p:blipFill rotWithShape="1">
          <a:blip r:embed="rId2"/>
          <a:srcRect t="23500"/>
          <a:stretch/>
        </p:blipFill>
        <p:spPr>
          <a:xfrm rot="16200000">
            <a:off x="8366580" y="510348"/>
            <a:ext cx="3634022" cy="2990605"/>
          </a:xfrm>
          <a:prstGeom prst="rect">
            <a:avLst/>
          </a:prstGeom>
        </p:spPr>
      </p:pic>
      <p:pic>
        <p:nvPicPr>
          <p:cNvPr id="7" name="صورة 6" descr="ae-et246r-wrigley-obstetrical-forceps-for-caesarean-section-250-mm-10.jpg"/>
          <p:cNvPicPr>
            <a:picLocks noChangeAspect="1"/>
          </p:cNvPicPr>
          <p:nvPr/>
        </p:nvPicPr>
        <p:blipFill>
          <a:blip r:embed="rId3"/>
          <a:stretch>
            <a:fillRect/>
          </a:stretch>
        </p:blipFill>
        <p:spPr>
          <a:xfrm rot="971001">
            <a:off x="6381197" y="3817906"/>
            <a:ext cx="5816524" cy="1368152"/>
          </a:xfrm>
          <a:prstGeom prst="rect">
            <a:avLst/>
          </a:prstGeom>
        </p:spPr>
      </p:pic>
      <p:sp>
        <p:nvSpPr>
          <p:cNvPr id="3" name="Content Placeholder 2"/>
          <p:cNvSpPr>
            <a:spLocks noGrp="1"/>
          </p:cNvSpPr>
          <p:nvPr>
            <p:ph idx="1"/>
          </p:nvPr>
        </p:nvSpPr>
        <p:spPr>
          <a:xfrm>
            <a:off x="239349" y="401589"/>
            <a:ext cx="11713301" cy="5265712"/>
          </a:xfrm>
        </p:spPr>
        <p:txBody>
          <a:bodyPr>
            <a:noAutofit/>
          </a:bodyPr>
          <a:lstStyle/>
          <a:p>
            <a:pPr marL="0" indent="0" algn="l" rtl="0">
              <a:buNone/>
            </a:pPr>
            <a:r>
              <a:rPr lang="en-US" sz="2800" b="1" dirty="0">
                <a:solidFill>
                  <a:schemeClr val="accent1">
                    <a:lumMod val="75000"/>
                  </a:schemeClr>
                </a:solidFill>
              </a:rPr>
              <a:t>Tucker-</a:t>
            </a:r>
            <a:r>
              <a:rPr lang="en-US" sz="2800" b="1" dirty="0" err="1">
                <a:solidFill>
                  <a:schemeClr val="accent1">
                    <a:lumMod val="75000"/>
                  </a:schemeClr>
                </a:solidFill>
              </a:rPr>
              <a:t>Mclane</a:t>
            </a:r>
            <a:r>
              <a:rPr lang="en-US" sz="2800" b="1" dirty="0">
                <a:solidFill>
                  <a:schemeClr val="accent1">
                    <a:lumMod val="75000"/>
                  </a:schemeClr>
                </a:solidFill>
              </a:rPr>
              <a:t> Forceps</a:t>
            </a:r>
            <a:endParaRPr lang="en-US" sz="2800" b="1" dirty="0"/>
          </a:p>
          <a:p>
            <a:pPr algn="l" rtl="0"/>
            <a:r>
              <a:rPr lang="en-US" sz="2800" dirty="0"/>
              <a:t>Non-fenestrated blades.</a:t>
            </a:r>
          </a:p>
          <a:p>
            <a:pPr algn="l" rtl="0"/>
            <a:r>
              <a:rPr lang="en-US" sz="2800" dirty="0"/>
              <a:t>Overlapping shanks.</a:t>
            </a:r>
          </a:p>
          <a:p>
            <a:pPr algn="l" rtl="0"/>
            <a:r>
              <a:rPr lang="en-US" sz="2800" dirty="0"/>
              <a:t>English lock.</a:t>
            </a:r>
          </a:p>
          <a:p>
            <a:pPr algn="l" rtl="0"/>
            <a:r>
              <a:rPr lang="en-US" sz="2800" dirty="0"/>
              <a:t>Good for the round, </a:t>
            </a:r>
            <a:r>
              <a:rPr lang="en-US" sz="2800" b="1" dirty="0">
                <a:solidFill>
                  <a:srgbClr val="FF0000"/>
                </a:solidFill>
              </a:rPr>
              <a:t>non-molded head.</a:t>
            </a:r>
          </a:p>
          <a:p>
            <a:pPr marL="0" indent="0" algn="l" rtl="0">
              <a:buNone/>
            </a:pPr>
            <a:endParaRPr lang="en-US" sz="2800" b="1" dirty="0">
              <a:solidFill>
                <a:srgbClr val="FF0000"/>
              </a:solidFill>
            </a:endParaRPr>
          </a:p>
          <a:p>
            <a:pPr marL="0" indent="0" algn="l" rtl="0">
              <a:buNone/>
            </a:pPr>
            <a:endParaRPr lang="en-US" sz="2800" b="1" dirty="0">
              <a:solidFill>
                <a:srgbClr val="FF0000"/>
              </a:solidFill>
            </a:endParaRPr>
          </a:p>
          <a:p>
            <a:pPr marL="0" indent="0" algn="l" rtl="0">
              <a:buNone/>
            </a:pPr>
            <a:r>
              <a:rPr lang="en-GB" sz="2800" b="1" dirty="0">
                <a:solidFill>
                  <a:schemeClr val="accent1">
                    <a:lumMod val="75000"/>
                  </a:schemeClr>
                </a:solidFill>
              </a:rPr>
              <a:t>Wrigley's </a:t>
            </a:r>
            <a:r>
              <a:rPr lang="en-US" sz="2800" b="1" dirty="0">
                <a:solidFill>
                  <a:schemeClr val="accent1">
                    <a:lumMod val="75000"/>
                  </a:schemeClr>
                </a:solidFill>
              </a:rPr>
              <a:t>Forceps</a:t>
            </a:r>
          </a:p>
          <a:p>
            <a:pPr algn="l" rtl="0"/>
            <a:r>
              <a:rPr lang="en-GB" sz="2800" b="1" dirty="0"/>
              <a:t>The </a:t>
            </a:r>
            <a:r>
              <a:rPr lang="en-GB" sz="2800" b="1" dirty="0">
                <a:solidFill>
                  <a:srgbClr val="FF0000"/>
                </a:solidFill>
              </a:rPr>
              <a:t>most common </a:t>
            </a:r>
            <a:r>
              <a:rPr lang="en-GB" sz="2800" dirty="0"/>
              <a:t>forceps used nowadays</a:t>
            </a:r>
            <a:endParaRPr lang="en-GB" sz="2800" b="1" dirty="0"/>
          </a:p>
          <a:p>
            <a:pPr algn="l" rtl="0"/>
            <a:r>
              <a:rPr lang="en-GB" sz="2800" dirty="0"/>
              <a:t>Designed for use when the </a:t>
            </a:r>
            <a:r>
              <a:rPr lang="en-GB" sz="2800" b="1" dirty="0">
                <a:solidFill>
                  <a:srgbClr val="FF0000"/>
                </a:solidFill>
              </a:rPr>
              <a:t>head is on the perineum </a:t>
            </a:r>
            <a:r>
              <a:rPr lang="en-GB" sz="2800" dirty="0"/>
              <a:t>and local anaesthesia is being used. </a:t>
            </a:r>
          </a:p>
          <a:p>
            <a:pPr algn="l" rtl="0"/>
            <a:r>
              <a:rPr lang="en-GB" sz="2800" dirty="0"/>
              <a:t>It is a short light instrument with pelvic and cephalic curves and English lock.</a:t>
            </a:r>
          </a:p>
          <a:p>
            <a:pPr algn="l" rtl="0">
              <a:buNone/>
            </a:pPr>
            <a:endParaRPr lang="ar-SA" dirty="0"/>
          </a:p>
        </p:txBody>
      </p:sp>
    </p:spTree>
    <p:extLst>
      <p:ext uri="{BB962C8B-B14F-4D97-AF65-F5344CB8AC3E}">
        <p14:creationId xmlns:p14="http://schemas.microsoft.com/office/powerpoint/2010/main" val="41817694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p:txBody>
          <a:bodyPr>
            <a:noAutofit/>
          </a:bodyPr>
          <a:lstStyle/>
          <a:p>
            <a:pPr algn="l" rtl="0"/>
            <a:r>
              <a:rPr lang="en-US" sz="2800" b="1" dirty="0"/>
              <a:t>NOT used </a:t>
            </a:r>
            <a:r>
              <a:rPr lang="en-US" sz="2800" dirty="0"/>
              <a:t>nowadays.</a:t>
            </a:r>
          </a:p>
          <a:p>
            <a:pPr algn="l" rtl="0"/>
            <a:r>
              <a:rPr lang="en-US" sz="2800" dirty="0"/>
              <a:t>Sliding lock, minimal pelvic curvature.</a:t>
            </a:r>
          </a:p>
          <a:p>
            <a:pPr algn="l" rtl="0"/>
            <a:r>
              <a:rPr lang="en-GB" sz="2800" dirty="0"/>
              <a:t>Used for </a:t>
            </a:r>
            <a:r>
              <a:rPr lang="en-GB" sz="2800" b="1" dirty="0"/>
              <a:t>Rotation</a:t>
            </a:r>
            <a:r>
              <a:rPr lang="en-GB" sz="2800" dirty="0"/>
              <a:t> and extraction of                                  the head which is arrested in the                                   </a:t>
            </a:r>
            <a:r>
              <a:rPr lang="en-GB" sz="2800" b="1" dirty="0">
                <a:solidFill>
                  <a:srgbClr val="FF0000"/>
                </a:solidFill>
              </a:rPr>
              <a:t>deep transverse </a:t>
            </a:r>
            <a:r>
              <a:rPr lang="en-GB" sz="2800" dirty="0"/>
              <a:t>or </a:t>
            </a:r>
            <a:r>
              <a:rPr lang="en-GB" sz="2800" b="1" dirty="0" err="1">
                <a:solidFill>
                  <a:srgbClr val="FF0000"/>
                </a:solidFill>
              </a:rPr>
              <a:t>occipito</a:t>
            </a:r>
            <a:r>
              <a:rPr lang="en-GB" sz="2800" b="1" dirty="0">
                <a:solidFill>
                  <a:srgbClr val="FF0000"/>
                </a:solidFill>
              </a:rPr>
              <a:t>-posterior                        position</a:t>
            </a:r>
            <a:r>
              <a:rPr lang="en-GB" sz="2800" dirty="0"/>
              <a:t>. </a:t>
            </a:r>
            <a:endParaRPr lang="ar-JO" sz="2800" dirty="0"/>
          </a:p>
        </p:txBody>
      </p:sp>
      <p:sp>
        <p:nvSpPr>
          <p:cNvPr id="8" name="مربع نص 7"/>
          <p:cNvSpPr txBox="1"/>
          <p:nvPr/>
        </p:nvSpPr>
        <p:spPr>
          <a:xfrm>
            <a:off x="612648" y="762000"/>
            <a:ext cx="2873828" cy="800219"/>
          </a:xfrm>
          <a:prstGeom prst="rect">
            <a:avLst/>
          </a:prstGeom>
          <a:noFill/>
        </p:spPr>
        <p:txBody>
          <a:bodyPr wrap="square" rtlCol="0">
            <a:spAutoFit/>
          </a:bodyPr>
          <a:lstStyle/>
          <a:p>
            <a:r>
              <a:rPr lang="en-US" sz="2800" b="1" dirty="0" err="1">
                <a:solidFill>
                  <a:schemeClr val="accent1">
                    <a:lumMod val="75000"/>
                  </a:schemeClr>
                </a:solidFill>
              </a:rPr>
              <a:t>Kielland's</a:t>
            </a:r>
            <a:r>
              <a:rPr lang="en-US" sz="2800" b="1" dirty="0">
                <a:solidFill>
                  <a:schemeClr val="accent1">
                    <a:lumMod val="75000"/>
                  </a:schemeClr>
                </a:solidFill>
              </a:rPr>
              <a:t> Forceps</a:t>
            </a:r>
          </a:p>
          <a:p>
            <a:endParaRPr lang="en-US" dirty="0"/>
          </a:p>
        </p:txBody>
      </p:sp>
      <p:pic>
        <p:nvPicPr>
          <p:cNvPr id="9" name="صورة 8" descr="kie.jpg"/>
          <p:cNvPicPr>
            <a:picLocks noChangeAspect="1"/>
          </p:cNvPicPr>
          <p:nvPr/>
        </p:nvPicPr>
        <p:blipFill rotWithShape="1">
          <a:blip r:embed="rId2"/>
          <a:srcRect t="19456"/>
          <a:stretch/>
        </p:blipFill>
        <p:spPr>
          <a:xfrm rot="16200000">
            <a:off x="8325777" y="930929"/>
            <a:ext cx="4680520" cy="3051926"/>
          </a:xfrm>
          <a:prstGeom prst="rect">
            <a:avLst/>
          </a:prstGeom>
        </p:spPr>
      </p:pic>
    </p:spTree>
    <p:extLst>
      <p:ext uri="{BB962C8B-B14F-4D97-AF65-F5344CB8AC3E}">
        <p14:creationId xmlns:p14="http://schemas.microsoft.com/office/powerpoint/2010/main" val="37436070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50" y="636909"/>
            <a:ext cx="11713301" cy="5265712"/>
          </a:xfrm>
        </p:spPr>
        <p:txBody>
          <a:bodyPr>
            <a:noAutofit/>
          </a:bodyPr>
          <a:lstStyle/>
          <a:p>
            <a:pPr marL="0" indent="0" algn="l" rtl="0">
              <a:buNone/>
            </a:pPr>
            <a:r>
              <a:rPr lang="en-US" sz="2800" b="1" dirty="0">
                <a:solidFill>
                  <a:schemeClr val="accent1">
                    <a:lumMod val="75000"/>
                  </a:schemeClr>
                </a:solidFill>
              </a:rPr>
              <a:t>Piper Forceps</a:t>
            </a:r>
          </a:p>
          <a:p>
            <a:pPr marL="0" indent="0" algn="l" rtl="0">
              <a:buNone/>
            </a:pPr>
            <a:endParaRPr lang="en-US" sz="2800" b="1" dirty="0"/>
          </a:p>
          <a:p>
            <a:pPr algn="l" rtl="0"/>
            <a:r>
              <a:rPr lang="en-US" sz="2800" dirty="0"/>
              <a:t>Perineal curve.</a:t>
            </a:r>
          </a:p>
          <a:p>
            <a:pPr algn="l" rtl="0"/>
            <a:r>
              <a:rPr lang="en-US" sz="2800" dirty="0"/>
              <a:t>Allows for application to the after coming head in </a:t>
            </a:r>
            <a:r>
              <a:rPr lang="en-US" sz="2800" b="1" dirty="0">
                <a:solidFill>
                  <a:srgbClr val="FF0000"/>
                </a:solidFill>
              </a:rPr>
              <a:t>breech deliveries.</a:t>
            </a:r>
          </a:p>
        </p:txBody>
      </p:sp>
      <p:pic>
        <p:nvPicPr>
          <p:cNvPr id="4" name="صورة 7" descr="instrumental-delivery-16-638.jpg"/>
          <p:cNvPicPr>
            <a:picLocks noChangeAspect="1"/>
          </p:cNvPicPr>
          <p:nvPr/>
        </p:nvPicPr>
        <p:blipFill rotWithShape="1">
          <a:blip r:embed="rId2"/>
          <a:srcRect t="18455"/>
          <a:stretch/>
        </p:blipFill>
        <p:spPr>
          <a:xfrm rot="10800000">
            <a:off x="5894063" y="2924945"/>
            <a:ext cx="6076951" cy="3075807"/>
          </a:xfrm>
          <a:prstGeom prst="rect">
            <a:avLst/>
          </a:prstGeom>
        </p:spPr>
      </p:pic>
      <p:pic>
        <p:nvPicPr>
          <p:cNvPr id="5" name="صورة 4" descr="pos_ch17_f019.png"/>
          <p:cNvPicPr>
            <a:picLocks noChangeAspect="1"/>
          </p:cNvPicPr>
          <p:nvPr/>
        </p:nvPicPr>
        <p:blipFill>
          <a:blip r:embed="rId3"/>
          <a:srcRect l="13917" t="54145" r="15706" b="6599"/>
          <a:stretch>
            <a:fillRect/>
          </a:stretch>
        </p:blipFill>
        <p:spPr>
          <a:xfrm>
            <a:off x="239349" y="3717033"/>
            <a:ext cx="5787587" cy="2133559"/>
          </a:xfrm>
          <a:prstGeom prst="rect">
            <a:avLst/>
          </a:prstGeom>
        </p:spPr>
      </p:pic>
    </p:spTree>
    <p:extLst>
      <p:ext uri="{BB962C8B-B14F-4D97-AF65-F5344CB8AC3E}">
        <p14:creationId xmlns:p14="http://schemas.microsoft.com/office/powerpoint/2010/main" val="4501273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864" y="558124"/>
            <a:ext cx="11713301" cy="5265712"/>
          </a:xfrm>
        </p:spPr>
        <p:txBody>
          <a:bodyPr>
            <a:noAutofit/>
          </a:bodyPr>
          <a:lstStyle/>
          <a:p>
            <a:pPr marL="0" indent="0" algn="l" rtl="0">
              <a:buNone/>
            </a:pPr>
            <a:r>
              <a:rPr lang="en-GB" sz="2800" b="1" dirty="0">
                <a:solidFill>
                  <a:schemeClr val="accent1">
                    <a:lumMod val="75000"/>
                  </a:schemeClr>
                </a:solidFill>
              </a:rPr>
              <a:t>Types </a:t>
            </a:r>
            <a:r>
              <a:rPr lang="en-GB" sz="2800" dirty="0">
                <a:solidFill>
                  <a:schemeClr val="accent1">
                    <a:lumMod val="75000"/>
                  </a:schemeClr>
                </a:solidFill>
              </a:rPr>
              <a:t>(</a:t>
            </a:r>
            <a:r>
              <a:rPr lang="en-US" sz="2800" dirty="0">
                <a:solidFill>
                  <a:schemeClr val="accent1">
                    <a:lumMod val="75000"/>
                  </a:schemeClr>
                </a:solidFill>
              </a:rPr>
              <a:t>according to Station and Rotation</a:t>
            </a:r>
            <a:r>
              <a:rPr lang="en-GB" sz="2800" dirty="0">
                <a:solidFill>
                  <a:schemeClr val="accent1">
                    <a:lumMod val="75000"/>
                  </a:schemeClr>
                </a:solidFill>
              </a:rPr>
              <a:t>)</a:t>
            </a:r>
          </a:p>
          <a:p>
            <a:pPr marL="0" indent="0" algn="l" rtl="0">
              <a:buNone/>
            </a:pPr>
            <a:endParaRPr lang="en-GB" sz="2800" dirty="0"/>
          </a:p>
          <a:p>
            <a:pPr marL="514350" indent="-514350" algn="l" rtl="0">
              <a:buFont typeface="+mj-lt"/>
              <a:buAutoNum type="arabicPeriod"/>
            </a:pPr>
            <a:r>
              <a:rPr lang="en-US" sz="2400" b="1" dirty="0"/>
              <a:t>Outlet Forceps; </a:t>
            </a:r>
            <a:r>
              <a:rPr lang="en-US" sz="2400" dirty="0"/>
              <a:t>Wrigley’s Forceps</a:t>
            </a:r>
          </a:p>
          <a:p>
            <a:pPr lvl="1" algn="l" rtl="0" fontAlgn="base">
              <a:spcAft>
                <a:spcPct val="0"/>
              </a:spcAft>
            </a:pPr>
            <a:r>
              <a:rPr lang="en-US" sz="2400" dirty="0"/>
              <a:t>Fetal skull has </a:t>
            </a:r>
            <a:r>
              <a:rPr lang="en-US" sz="2400" b="1" dirty="0">
                <a:solidFill>
                  <a:srgbClr val="FF0000"/>
                </a:solidFill>
              </a:rPr>
              <a:t>reached the pelvic floor </a:t>
            </a:r>
            <a:r>
              <a:rPr lang="en-US" sz="2400" dirty="0"/>
              <a:t>(i.e, Fetal scalp is visible at the introitus, without separating the labia).</a:t>
            </a:r>
          </a:p>
          <a:p>
            <a:pPr lvl="1" algn="l" rtl="0" fontAlgn="base">
              <a:spcAft>
                <a:spcPct val="0"/>
              </a:spcAft>
            </a:pPr>
            <a:r>
              <a:rPr lang="en-GB" sz="2400" dirty="0"/>
              <a:t>Most forceps used here  </a:t>
            </a:r>
            <a:endParaRPr lang="en-GB" sz="2400" dirty="0">
              <a:cs typeface="Arial" pitchFamily="34" charset="0"/>
            </a:endParaRPr>
          </a:p>
          <a:p>
            <a:pPr marL="514350" indent="-514350" algn="l" rtl="0">
              <a:buFont typeface="+mj-lt"/>
              <a:buAutoNum type="arabicPeriod"/>
            </a:pPr>
            <a:r>
              <a:rPr lang="en-US" sz="2400" b="1" dirty="0"/>
              <a:t>Low Forceps; </a:t>
            </a:r>
            <a:r>
              <a:rPr lang="en-GB" sz="2400" dirty="0"/>
              <a:t>Simpson </a:t>
            </a:r>
            <a:r>
              <a:rPr lang="en-US" sz="2400" dirty="0"/>
              <a:t>Forceps</a:t>
            </a:r>
          </a:p>
          <a:p>
            <a:pPr lvl="1" algn="l" rtl="0"/>
            <a:r>
              <a:rPr lang="en-US" sz="2400" dirty="0"/>
              <a:t>The leading point of the fetal skull is at a </a:t>
            </a:r>
            <a:r>
              <a:rPr lang="en-US" sz="2400" b="1" dirty="0">
                <a:solidFill>
                  <a:srgbClr val="FF0000"/>
                </a:solidFill>
              </a:rPr>
              <a:t>station ≥ + 2 cm below the ischial spine</a:t>
            </a:r>
            <a:r>
              <a:rPr lang="en-US" sz="2400" b="1" dirty="0">
                <a:solidFill>
                  <a:srgbClr val="FFC000"/>
                </a:solidFill>
              </a:rPr>
              <a:t> </a:t>
            </a:r>
            <a:r>
              <a:rPr lang="en-US" sz="2400" dirty="0"/>
              <a:t>and is NOT on the pelvic floor. </a:t>
            </a:r>
            <a:endParaRPr lang="en-US" sz="2400" b="1" dirty="0"/>
          </a:p>
          <a:p>
            <a:pPr marL="514350" indent="-514350" algn="l" rtl="0">
              <a:buFont typeface="+mj-lt"/>
              <a:buAutoNum type="arabicPeriod"/>
            </a:pPr>
            <a:r>
              <a:rPr lang="en-US" sz="2400" b="1" dirty="0"/>
              <a:t>Mid Forceps; </a:t>
            </a:r>
            <a:r>
              <a:rPr lang="en-GB" sz="2400" dirty="0"/>
              <a:t>Simpson </a:t>
            </a:r>
            <a:r>
              <a:rPr lang="en-US" sz="2400" dirty="0"/>
              <a:t>Forceps</a:t>
            </a:r>
          </a:p>
          <a:p>
            <a:pPr lvl="1" algn="l" rtl="0"/>
            <a:r>
              <a:rPr lang="en-US" sz="2400" dirty="0"/>
              <a:t>The </a:t>
            </a:r>
            <a:r>
              <a:rPr lang="en-US" sz="2400" b="1" dirty="0">
                <a:solidFill>
                  <a:srgbClr val="FF0000"/>
                </a:solidFill>
              </a:rPr>
              <a:t>station is above + 2 cm</a:t>
            </a:r>
            <a:r>
              <a:rPr lang="en-US" sz="2400" dirty="0"/>
              <a:t>, but the head is engaged.</a:t>
            </a:r>
            <a:endParaRPr lang="en-US" sz="2400" b="1" dirty="0"/>
          </a:p>
          <a:p>
            <a:pPr marL="514350" indent="-514350" algn="l" rtl="0">
              <a:buFont typeface="+mj-lt"/>
              <a:buAutoNum type="arabicPeriod"/>
            </a:pPr>
            <a:r>
              <a:rPr lang="en-US" sz="2400" b="1" dirty="0"/>
              <a:t>High Forceps.</a:t>
            </a:r>
          </a:p>
          <a:p>
            <a:pPr lvl="1" algn="l" rtl="0" fontAlgn="base">
              <a:spcAft>
                <a:spcPct val="0"/>
              </a:spcAft>
            </a:pPr>
            <a:r>
              <a:rPr lang="en-US" sz="2400" dirty="0"/>
              <a:t>Head is </a:t>
            </a:r>
            <a:r>
              <a:rPr lang="en-US" sz="2400" b="1" dirty="0">
                <a:solidFill>
                  <a:srgbClr val="FF0000"/>
                </a:solidFill>
              </a:rPr>
              <a:t>NOT engaged</a:t>
            </a:r>
            <a:r>
              <a:rPr lang="en-US" sz="2400" dirty="0"/>
              <a:t>, NOT included and NOT recommend</a:t>
            </a:r>
            <a:endParaRPr lang="en-GB" sz="2400" dirty="0"/>
          </a:p>
          <a:p>
            <a:pPr marL="514350" indent="-514350" algn="l" rtl="0">
              <a:buFont typeface="+mj-lt"/>
              <a:buAutoNum type="arabicPeriod"/>
            </a:pPr>
            <a:endParaRPr lang="ar-SA" sz="2800" b="1" dirty="0"/>
          </a:p>
          <a:p>
            <a:pPr algn="l" rtl="0">
              <a:buFont typeface="+mj-lt"/>
              <a:buAutoNum type="arabicParenR"/>
            </a:pPr>
            <a:endParaRPr lang="ar-SA" sz="2800" dirty="0"/>
          </a:p>
          <a:p>
            <a:pPr algn="l" rtl="0"/>
            <a:endParaRPr lang="en-US" sz="2800" dirty="0"/>
          </a:p>
        </p:txBody>
      </p:sp>
    </p:spTree>
    <p:extLst>
      <p:ext uri="{BB962C8B-B14F-4D97-AF65-F5344CB8AC3E}">
        <p14:creationId xmlns:p14="http://schemas.microsoft.com/office/powerpoint/2010/main" val="40522155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699" y="796144"/>
            <a:ext cx="11713301" cy="5265712"/>
          </a:xfrm>
        </p:spPr>
        <p:txBody>
          <a:bodyPr>
            <a:noAutofit/>
          </a:bodyPr>
          <a:lstStyle/>
          <a:p>
            <a:pPr marL="0" indent="0" algn="l" rtl="0">
              <a:buNone/>
            </a:pPr>
            <a:r>
              <a:rPr lang="en-US" sz="2800" b="1" dirty="0">
                <a:solidFill>
                  <a:schemeClr val="accent1">
                    <a:lumMod val="75000"/>
                  </a:schemeClr>
                </a:solidFill>
              </a:rPr>
              <a:t>Importance of Forceps </a:t>
            </a:r>
          </a:p>
          <a:p>
            <a:pPr marL="0" indent="0" algn="l" rtl="0">
              <a:buNone/>
            </a:pPr>
            <a:r>
              <a:rPr lang="en-US" sz="2800" b="1" dirty="0"/>
              <a:t> </a:t>
            </a:r>
          </a:p>
          <a:p>
            <a:pPr marL="514350" indent="-514350" algn="l" rtl="0">
              <a:buFont typeface="+mj-lt"/>
              <a:buAutoNum type="arabicPeriod"/>
            </a:pPr>
            <a:r>
              <a:rPr lang="en-US" sz="2800" b="1" dirty="0"/>
              <a:t>Traction;</a:t>
            </a:r>
          </a:p>
          <a:p>
            <a:pPr lvl="1" algn="l" rtl="0"/>
            <a:r>
              <a:rPr lang="en-US" sz="2600" dirty="0">
                <a:cs typeface="Times New Roman" pitchFamily="18" charset="0"/>
              </a:rPr>
              <a:t>The most important function.</a:t>
            </a:r>
          </a:p>
          <a:p>
            <a:pPr lvl="1" algn="l" rtl="0"/>
            <a:r>
              <a:rPr lang="en-US" sz="2600" dirty="0"/>
              <a:t>Should be steady (NOT rocking) and in the line of the birth canal.</a:t>
            </a:r>
          </a:p>
          <a:p>
            <a:pPr lvl="1" algn="l" rtl="0"/>
            <a:r>
              <a:rPr lang="en-US" sz="2600" dirty="0"/>
              <a:t>Should be exerted with each contraction and in conjunction with maternal expulsive efforts.</a:t>
            </a:r>
          </a:p>
          <a:p>
            <a:pPr lvl="1" algn="l" rtl="0"/>
            <a:r>
              <a:rPr lang="en-US" sz="2600" dirty="0"/>
              <a:t>Forceps can be relaxed</a:t>
            </a:r>
            <a:r>
              <a:rPr lang="tr-TR" sz="2600" dirty="0"/>
              <a:t> </a:t>
            </a:r>
            <a:r>
              <a:rPr lang="en-US" sz="2600" dirty="0"/>
              <a:t>between contractions to reduce fetal cranial compression.</a:t>
            </a:r>
            <a:endParaRPr lang="en-US" sz="2600" b="1" dirty="0"/>
          </a:p>
        </p:txBody>
      </p:sp>
    </p:spTree>
    <p:extLst>
      <p:ext uri="{BB962C8B-B14F-4D97-AF65-F5344CB8AC3E}">
        <p14:creationId xmlns:p14="http://schemas.microsoft.com/office/powerpoint/2010/main" val="26979226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50" y="1592288"/>
            <a:ext cx="11713301" cy="5265712"/>
          </a:xfrm>
        </p:spPr>
        <p:txBody>
          <a:bodyPr>
            <a:noAutofit/>
          </a:bodyPr>
          <a:lstStyle/>
          <a:p>
            <a:pPr marL="514350" indent="-514350" algn="l" rtl="0">
              <a:buFont typeface="+mj-lt"/>
              <a:buAutoNum type="arabicPeriod" startAt="2"/>
            </a:pPr>
            <a:r>
              <a:rPr lang="en-US" sz="2800" b="1" dirty="0">
                <a:cs typeface="Times New Roman" pitchFamily="18" charset="0"/>
              </a:rPr>
              <a:t>Rotation of head; </a:t>
            </a:r>
            <a:r>
              <a:rPr lang="en-US" sz="2800" dirty="0">
                <a:cs typeface="Times New Roman" pitchFamily="18" charset="0"/>
              </a:rPr>
              <a:t>(</a:t>
            </a:r>
            <a:r>
              <a:rPr lang="en-US" sz="2800" dirty="0" err="1"/>
              <a:t>Kielland's</a:t>
            </a:r>
            <a:r>
              <a:rPr lang="en-US" sz="2800" dirty="0"/>
              <a:t> Forceps) never done now.</a:t>
            </a:r>
          </a:p>
          <a:p>
            <a:pPr marL="514350" indent="-514350" algn="l" rtl="0">
              <a:buFont typeface="+mj-lt"/>
              <a:buAutoNum type="arabicPeriod" startAt="2"/>
            </a:pPr>
            <a:endParaRPr lang="en-US" sz="1500" b="1" dirty="0">
              <a:cs typeface="Times New Roman" pitchFamily="18" charset="0"/>
            </a:endParaRPr>
          </a:p>
          <a:p>
            <a:pPr marL="514350" indent="-514350" algn="l" rtl="0">
              <a:buFont typeface="+mj-lt"/>
              <a:buAutoNum type="arabicPeriod" startAt="2"/>
            </a:pPr>
            <a:r>
              <a:rPr lang="en-US" sz="2800" b="1" dirty="0">
                <a:cs typeface="Times New Roman" pitchFamily="18" charset="0"/>
              </a:rPr>
              <a:t>Protective cage;</a:t>
            </a:r>
            <a:r>
              <a:rPr lang="en-US" sz="2800" dirty="0">
                <a:cs typeface="Times New Roman" pitchFamily="18" charset="0"/>
              </a:rPr>
              <a:t> </a:t>
            </a:r>
          </a:p>
          <a:p>
            <a:pPr lvl="1" algn="l" rtl="0"/>
            <a:r>
              <a:rPr lang="en-US" sz="2600" b="1" dirty="0">
                <a:cs typeface="Times New Roman" pitchFamily="18" charset="0"/>
              </a:rPr>
              <a:t>When applied on a pre-mature baby, </a:t>
            </a:r>
            <a:r>
              <a:rPr lang="en-US" sz="2600" dirty="0">
                <a:cs typeface="Times New Roman" pitchFamily="18" charset="0"/>
              </a:rPr>
              <a:t>it protects from the pressure of the birth canal.</a:t>
            </a:r>
          </a:p>
          <a:p>
            <a:pPr lvl="1" algn="l" rtl="0"/>
            <a:r>
              <a:rPr lang="en-US" sz="2600" b="1" dirty="0">
                <a:cs typeface="Times New Roman" pitchFamily="18" charset="0"/>
              </a:rPr>
              <a:t>When applied on the after-coming head, </a:t>
            </a:r>
            <a:r>
              <a:rPr lang="en-US" sz="2600" dirty="0">
                <a:cs typeface="Times New Roman" pitchFamily="18" charset="0"/>
              </a:rPr>
              <a:t>it reduces the sudden decompression effect.</a:t>
            </a:r>
            <a:endParaRPr lang="en-US" sz="2600" dirty="0">
              <a:solidFill>
                <a:srgbClr val="000000"/>
              </a:solidFill>
              <a:cs typeface="Times New Roman" pitchFamily="18" charset="0"/>
            </a:endParaRPr>
          </a:p>
          <a:p>
            <a:pPr algn="l" rtl="0">
              <a:buFont typeface="+mj-lt"/>
              <a:buAutoNum type="arabicParenR" startAt="2"/>
            </a:pPr>
            <a:endParaRPr lang="en-US" sz="2800" b="1" dirty="0">
              <a:cs typeface="Times New Roman" pitchFamily="18" charset="0"/>
            </a:endParaRPr>
          </a:p>
        </p:txBody>
      </p:sp>
    </p:spTree>
    <p:extLst>
      <p:ext uri="{BB962C8B-B14F-4D97-AF65-F5344CB8AC3E}">
        <p14:creationId xmlns:p14="http://schemas.microsoft.com/office/powerpoint/2010/main" val="17137426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B64AB0-3943-234C-8A86-2E671895565E}"/>
              </a:ext>
            </a:extLst>
          </p:cNvPr>
          <p:cNvSpPr txBox="1">
            <a:spLocks/>
          </p:cNvSpPr>
          <p:nvPr/>
        </p:nvSpPr>
        <p:spPr>
          <a:xfrm>
            <a:off x="510654" y="146763"/>
            <a:ext cx="10515600" cy="1325563"/>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x-none" dirty="0"/>
              <a:t>prerequisties</a:t>
            </a:r>
          </a:p>
        </p:txBody>
      </p:sp>
      <p:sp>
        <p:nvSpPr>
          <p:cNvPr id="5" name="Content Placeholder 2">
            <a:extLst>
              <a:ext uri="{FF2B5EF4-FFF2-40B4-BE49-F238E27FC236}">
                <a16:creationId xmlns:a16="http://schemas.microsoft.com/office/drawing/2014/main" id="{ACEDEA09-606D-7546-A583-7325419B66A8}"/>
              </a:ext>
            </a:extLst>
          </p:cNvPr>
          <p:cNvSpPr txBox="1">
            <a:spLocks/>
          </p:cNvSpPr>
          <p:nvPr/>
        </p:nvSpPr>
        <p:spPr>
          <a:xfrm>
            <a:off x="838200" y="1825625"/>
            <a:ext cx="10515600" cy="4351338"/>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r>
              <a:rPr lang="x-none">
                <a:solidFill>
                  <a:srgbClr val="FF0000"/>
                </a:solidFill>
              </a:rPr>
              <a:t>F</a:t>
            </a:r>
            <a:r>
              <a:rPr lang="x-none"/>
              <a:t> : </a:t>
            </a:r>
            <a:r>
              <a:rPr lang="x-none">
                <a:solidFill>
                  <a:srgbClr val="FF0000"/>
                </a:solidFill>
              </a:rPr>
              <a:t>F</a:t>
            </a:r>
            <a:r>
              <a:rPr lang="x-none"/>
              <a:t>ully dilated cervix</a:t>
            </a:r>
          </a:p>
          <a:p>
            <a:pPr algn="l" rtl="0"/>
            <a:r>
              <a:rPr lang="x-none">
                <a:solidFill>
                  <a:srgbClr val="FF0000"/>
                </a:solidFill>
              </a:rPr>
              <a:t>O</a:t>
            </a:r>
            <a:r>
              <a:rPr lang="x-none"/>
              <a:t> : D</a:t>
            </a:r>
            <a:r>
              <a:rPr lang="x-none">
                <a:solidFill>
                  <a:srgbClr val="FF0000"/>
                </a:solidFill>
              </a:rPr>
              <a:t>O</a:t>
            </a:r>
            <a:r>
              <a:rPr lang="x-none"/>
              <a:t>A or D</a:t>
            </a:r>
            <a:r>
              <a:rPr lang="x-none">
                <a:solidFill>
                  <a:srgbClr val="FF0000"/>
                </a:solidFill>
              </a:rPr>
              <a:t>O</a:t>
            </a:r>
            <a:r>
              <a:rPr lang="x-none"/>
              <a:t>P &amp; </a:t>
            </a:r>
            <a:r>
              <a:rPr lang="x-none">
                <a:solidFill>
                  <a:srgbClr val="FF0000"/>
                </a:solidFill>
              </a:rPr>
              <a:t>o</a:t>
            </a:r>
            <a:r>
              <a:rPr lang="x-none"/>
              <a:t>ption of C/S should be available </a:t>
            </a:r>
          </a:p>
          <a:p>
            <a:pPr algn="l" rtl="0"/>
            <a:r>
              <a:rPr lang="x-none">
                <a:solidFill>
                  <a:srgbClr val="FF0000"/>
                </a:solidFill>
              </a:rPr>
              <a:t>R</a:t>
            </a:r>
            <a:r>
              <a:rPr lang="x-none"/>
              <a:t>: </a:t>
            </a:r>
            <a:r>
              <a:rPr lang="x-none">
                <a:solidFill>
                  <a:srgbClr val="FF0000"/>
                </a:solidFill>
              </a:rPr>
              <a:t>R</a:t>
            </a:r>
            <a:r>
              <a:rPr lang="x-none"/>
              <a:t>u</a:t>
            </a:r>
            <a:r>
              <a:rPr lang="en-US" dirty="0"/>
              <a:t>p</a:t>
            </a:r>
            <a:r>
              <a:rPr lang="x-none"/>
              <a:t>tured membrane </a:t>
            </a:r>
          </a:p>
          <a:p>
            <a:pPr algn="l" rtl="0"/>
            <a:r>
              <a:rPr lang="x-none">
                <a:solidFill>
                  <a:srgbClr val="FF0000"/>
                </a:solidFill>
              </a:rPr>
              <a:t>C</a:t>
            </a:r>
            <a:r>
              <a:rPr lang="x-none"/>
              <a:t>: </a:t>
            </a:r>
            <a:r>
              <a:rPr lang="x-none">
                <a:solidFill>
                  <a:srgbClr val="FF0000"/>
                </a:solidFill>
              </a:rPr>
              <a:t>C</a:t>
            </a:r>
            <a:r>
              <a:rPr lang="x-none"/>
              <a:t>PD should be excluded ( adequate pelvis)</a:t>
            </a:r>
          </a:p>
          <a:p>
            <a:pPr algn="l" rtl="0"/>
            <a:r>
              <a:rPr lang="x-none">
                <a:solidFill>
                  <a:srgbClr val="FF0000"/>
                </a:solidFill>
              </a:rPr>
              <a:t>E</a:t>
            </a:r>
            <a:r>
              <a:rPr lang="x-none"/>
              <a:t>: </a:t>
            </a:r>
            <a:r>
              <a:rPr lang="x-none">
                <a:solidFill>
                  <a:srgbClr val="FF0000"/>
                </a:solidFill>
              </a:rPr>
              <a:t>E</a:t>
            </a:r>
            <a:r>
              <a:rPr lang="x-none"/>
              <a:t>mpty bladder/ </a:t>
            </a:r>
            <a:r>
              <a:rPr lang="x-none">
                <a:solidFill>
                  <a:srgbClr val="FF0000"/>
                </a:solidFill>
              </a:rPr>
              <a:t>E</a:t>
            </a:r>
            <a:r>
              <a:rPr lang="x-none"/>
              <a:t>ngaged head / </a:t>
            </a:r>
            <a:r>
              <a:rPr lang="x-none">
                <a:solidFill>
                  <a:srgbClr val="FF0000"/>
                </a:solidFill>
              </a:rPr>
              <a:t>E</a:t>
            </a:r>
            <a:r>
              <a:rPr lang="x-none"/>
              <a:t>xpert senior </a:t>
            </a:r>
          </a:p>
          <a:p>
            <a:pPr algn="l" rtl="0"/>
            <a:r>
              <a:rPr lang="x-none">
                <a:solidFill>
                  <a:srgbClr val="FF0000"/>
                </a:solidFill>
              </a:rPr>
              <a:t>P</a:t>
            </a:r>
            <a:r>
              <a:rPr lang="x-none"/>
              <a:t>: </a:t>
            </a:r>
            <a:r>
              <a:rPr lang="x-none">
                <a:solidFill>
                  <a:srgbClr val="FF0000"/>
                </a:solidFill>
              </a:rPr>
              <a:t>P</a:t>
            </a:r>
            <a:r>
              <a:rPr lang="x-none"/>
              <a:t>ain relieave by epidural or sufficient anesthesia/ </a:t>
            </a:r>
            <a:r>
              <a:rPr lang="x-none">
                <a:solidFill>
                  <a:srgbClr val="FF0000"/>
                </a:solidFill>
              </a:rPr>
              <a:t>P</a:t>
            </a:r>
            <a:r>
              <a:rPr lang="x-none"/>
              <a:t>eadiatrecion should be available </a:t>
            </a:r>
            <a:endParaRPr lang="x-none" dirty="0"/>
          </a:p>
        </p:txBody>
      </p:sp>
    </p:spTree>
    <p:extLst>
      <p:ext uri="{BB962C8B-B14F-4D97-AF65-F5344CB8AC3E}">
        <p14:creationId xmlns:p14="http://schemas.microsoft.com/office/powerpoint/2010/main" val="21970657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6"/>
          <p:cNvGrpSpPr/>
          <p:nvPr/>
        </p:nvGrpSpPr>
        <p:grpSpPr>
          <a:xfrm>
            <a:off x="1443655" y="3987139"/>
            <a:ext cx="6178084" cy="2061972"/>
            <a:chOff x="527304" y="2977895"/>
            <a:chExt cx="6178084" cy="2061972"/>
          </a:xfrm>
        </p:grpSpPr>
        <p:pic>
          <p:nvPicPr>
            <p:cNvPr id="5" name="object 7"/>
            <p:cNvPicPr/>
            <p:nvPr/>
          </p:nvPicPr>
          <p:blipFill>
            <a:blip r:embed="rId2"/>
            <a:stretch>
              <a:fillRect/>
            </a:stretch>
          </p:blipFill>
          <p:spPr>
            <a:xfrm>
              <a:off x="3573779" y="2977895"/>
              <a:ext cx="3131609" cy="2061972"/>
            </a:xfrm>
            <a:prstGeom prst="rect">
              <a:avLst/>
            </a:prstGeom>
          </p:spPr>
        </p:pic>
        <p:pic>
          <p:nvPicPr>
            <p:cNvPr id="6" name="object 8"/>
            <p:cNvPicPr/>
            <p:nvPr/>
          </p:nvPicPr>
          <p:blipFill>
            <a:blip r:embed="rId3"/>
            <a:stretch>
              <a:fillRect/>
            </a:stretch>
          </p:blipFill>
          <p:spPr>
            <a:xfrm>
              <a:off x="527304" y="2977895"/>
              <a:ext cx="3046475" cy="2061972"/>
            </a:xfrm>
            <a:prstGeom prst="rect">
              <a:avLst/>
            </a:prstGeom>
          </p:spPr>
        </p:pic>
      </p:grpSp>
      <p:sp>
        <p:nvSpPr>
          <p:cNvPr id="7" name="object 11"/>
          <p:cNvSpPr txBox="1"/>
          <p:nvPr/>
        </p:nvSpPr>
        <p:spPr>
          <a:xfrm>
            <a:off x="1702964" y="711226"/>
            <a:ext cx="8083587" cy="843821"/>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n-US" sz="5400" spc="-5">
                <a:solidFill>
                  <a:srgbClr val="00B050"/>
                </a:solidFill>
              </a:rPr>
              <a:t>ASSISTED</a:t>
            </a:r>
            <a:r>
              <a:rPr lang="en-US" sz="5400" spc="-40">
                <a:solidFill>
                  <a:srgbClr val="00B050"/>
                </a:solidFill>
              </a:rPr>
              <a:t> </a:t>
            </a:r>
            <a:r>
              <a:rPr lang="en-US" sz="5400" spc="-30">
                <a:solidFill>
                  <a:srgbClr val="00B050"/>
                </a:solidFill>
              </a:rPr>
              <a:t>VAGINAL </a:t>
            </a:r>
            <a:r>
              <a:rPr lang="en-US" sz="5400" spc="-5">
                <a:solidFill>
                  <a:srgbClr val="00B050"/>
                </a:solidFill>
              </a:rPr>
              <a:t>DELIVERY</a:t>
            </a:r>
          </a:p>
        </p:txBody>
      </p:sp>
      <p:sp>
        <p:nvSpPr>
          <p:cNvPr id="8" name="object 12"/>
          <p:cNvSpPr txBox="1"/>
          <p:nvPr/>
        </p:nvSpPr>
        <p:spPr>
          <a:xfrm>
            <a:off x="2045223" y="2025723"/>
            <a:ext cx="6407908" cy="1660070"/>
          </a:xfrm>
          <a:prstGeom prst="rect">
            <a:avLst/>
          </a:prstGeom>
        </p:spPr>
        <p:txBody>
          <a:bodyPr vert="horz" wrap="square" lIns="0" tIns="33655" rIns="0" bIns="0" rtlCol="0">
            <a:spAutoFit/>
          </a:bodyPr>
          <a:lstStyle/>
          <a:p>
            <a:pPr marL="12700">
              <a:lnSpc>
                <a:spcPct val="100000"/>
              </a:lnSpc>
              <a:spcBef>
                <a:spcPts val="265"/>
              </a:spcBef>
            </a:pPr>
            <a:r>
              <a:rPr sz="2000" b="1" spc="-10">
                <a:solidFill>
                  <a:srgbClr val="00AF50"/>
                </a:solidFill>
                <a:latin typeface="Calibri" panose="020F0502020204030204"/>
                <a:cs typeface="Calibri"/>
              </a:rPr>
              <a:t>Definition:</a:t>
            </a:r>
            <a:endParaRPr sz="2000">
              <a:latin typeface="Calibri"/>
              <a:cs typeface="Calibri"/>
            </a:endParaRPr>
          </a:p>
          <a:p>
            <a:pPr marL="12700">
              <a:lnSpc>
                <a:spcPct val="100000"/>
              </a:lnSpc>
              <a:spcBef>
                <a:spcPts val="170"/>
              </a:spcBef>
            </a:pPr>
            <a:r>
              <a:rPr sz="2000" spc="-5">
                <a:latin typeface="Calibri" panose="020F0502020204030204"/>
                <a:cs typeface="Calibri"/>
              </a:rPr>
              <a:t>vaginal</a:t>
            </a:r>
            <a:r>
              <a:rPr sz="2000">
                <a:latin typeface="Calibri" panose="020F0502020204030204"/>
                <a:cs typeface="Calibri"/>
              </a:rPr>
              <a:t> </a:t>
            </a:r>
            <a:r>
              <a:rPr sz="2000" spc="-5">
                <a:latin typeface="Calibri" panose="020F0502020204030204"/>
                <a:cs typeface="Calibri"/>
              </a:rPr>
              <a:t>birth</a:t>
            </a:r>
            <a:r>
              <a:rPr sz="2000">
                <a:latin typeface="Calibri" panose="020F0502020204030204"/>
                <a:cs typeface="Calibri"/>
              </a:rPr>
              <a:t> </a:t>
            </a:r>
            <a:r>
              <a:rPr sz="2000" spc="-5">
                <a:latin typeface="Calibri" panose="020F0502020204030204"/>
                <a:cs typeface="Calibri"/>
              </a:rPr>
              <a:t>with</a:t>
            </a:r>
            <a:r>
              <a:rPr sz="2000">
                <a:latin typeface="Calibri" panose="020F0502020204030204"/>
                <a:cs typeface="Calibri"/>
              </a:rPr>
              <a:t> </a:t>
            </a:r>
            <a:r>
              <a:rPr sz="2000" spc="-10">
                <a:latin typeface="Calibri" panose="020F0502020204030204"/>
                <a:cs typeface="Calibri"/>
              </a:rPr>
              <a:t>the</a:t>
            </a:r>
            <a:r>
              <a:rPr sz="2000">
                <a:latin typeface="Calibri" panose="020F0502020204030204"/>
                <a:cs typeface="Calibri"/>
              </a:rPr>
              <a:t> </a:t>
            </a:r>
            <a:r>
              <a:rPr sz="2000" spc="-10">
                <a:latin typeface="Calibri" panose="020F0502020204030204"/>
                <a:cs typeface="Calibri"/>
              </a:rPr>
              <a:t>use</a:t>
            </a:r>
            <a:r>
              <a:rPr sz="2000" spc="10">
                <a:latin typeface="Calibri" panose="020F0502020204030204"/>
                <a:cs typeface="Calibri"/>
              </a:rPr>
              <a:t> </a:t>
            </a:r>
            <a:r>
              <a:rPr sz="2000" spc="-5">
                <a:latin typeface="Calibri" panose="020F0502020204030204"/>
                <a:cs typeface="Calibri"/>
              </a:rPr>
              <a:t>of</a:t>
            </a:r>
            <a:r>
              <a:rPr sz="2000">
                <a:latin typeface="Calibri" panose="020F0502020204030204"/>
                <a:cs typeface="Calibri"/>
              </a:rPr>
              <a:t> </a:t>
            </a:r>
            <a:r>
              <a:rPr sz="2000" spc="-5">
                <a:latin typeface="Calibri" panose="020F0502020204030204"/>
                <a:cs typeface="Calibri"/>
              </a:rPr>
              <a:t>any</a:t>
            </a:r>
            <a:r>
              <a:rPr sz="2000">
                <a:latin typeface="Calibri" panose="020F0502020204030204"/>
                <a:cs typeface="Calibri"/>
              </a:rPr>
              <a:t> </a:t>
            </a:r>
            <a:r>
              <a:rPr sz="2000" spc="-5">
                <a:latin typeface="Calibri" panose="020F0502020204030204"/>
                <a:cs typeface="Calibri"/>
              </a:rPr>
              <a:t>type</a:t>
            </a:r>
            <a:r>
              <a:rPr sz="2000" spc="45">
                <a:latin typeface="Calibri" panose="020F0502020204030204"/>
                <a:cs typeface="Calibri"/>
              </a:rPr>
              <a:t> </a:t>
            </a:r>
            <a:r>
              <a:rPr sz="2000" spc="-5">
                <a:latin typeface="Calibri" panose="020F0502020204030204"/>
                <a:cs typeface="Calibri"/>
              </a:rPr>
              <a:t>of</a:t>
            </a:r>
            <a:r>
              <a:rPr sz="2000" spc="10">
                <a:latin typeface="Calibri" panose="020F0502020204030204"/>
                <a:cs typeface="Calibri"/>
              </a:rPr>
              <a:t> </a:t>
            </a:r>
            <a:r>
              <a:rPr sz="2000" spc="-5">
                <a:latin typeface="Calibri" panose="020F0502020204030204"/>
                <a:cs typeface="Calibri"/>
              </a:rPr>
              <a:t>forceps</a:t>
            </a:r>
            <a:r>
              <a:rPr sz="2000">
                <a:latin typeface="Calibri" panose="020F0502020204030204"/>
                <a:cs typeface="Calibri"/>
              </a:rPr>
              <a:t> or</a:t>
            </a:r>
            <a:r>
              <a:rPr sz="2000" spc="-5">
                <a:latin typeface="Calibri" panose="020F0502020204030204"/>
                <a:cs typeface="Calibri"/>
              </a:rPr>
              <a:t> vacuum</a:t>
            </a:r>
            <a:r>
              <a:rPr sz="2000" spc="10">
                <a:latin typeface="Calibri" panose="020F0502020204030204"/>
                <a:cs typeface="Calibri"/>
              </a:rPr>
              <a:t> </a:t>
            </a:r>
            <a:r>
              <a:rPr sz="2000" spc="-5">
                <a:latin typeface="Calibri" panose="020F0502020204030204"/>
                <a:cs typeface="Calibri"/>
              </a:rPr>
              <a:t>extractor.</a:t>
            </a:r>
            <a:endParaRPr sz="2000">
              <a:latin typeface="Calibri" panose="020F0502020204030204"/>
              <a:cs typeface="Calibri"/>
            </a:endParaRPr>
          </a:p>
          <a:p>
            <a:pPr>
              <a:lnSpc>
                <a:spcPct val="100000"/>
              </a:lnSpc>
              <a:spcBef>
                <a:spcPts val="45"/>
              </a:spcBef>
            </a:pPr>
            <a:endParaRPr sz="2400">
              <a:latin typeface="Calibri"/>
              <a:cs typeface="Calibri"/>
            </a:endParaRPr>
          </a:p>
          <a:p>
            <a:pPr marL="12700">
              <a:lnSpc>
                <a:spcPct val="100000"/>
              </a:lnSpc>
              <a:tabLst>
                <a:tab pos="2790825" algn="l"/>
              </a:tabLst>
            </a:pPr>
            <a:r>
              <a:rPr sz="2000" b="1" spc="-10">
                <a:latin typeface="Calibri" panose="020F0502020204030204"/>
                <a:cs typeface="Calibri"/>
              </a:rPr>
              <a:t>forceps	</a:t>
            </a:r>
            <a:r>
              <a:rPr lang="ar-JO" sz="2000" b="1" spc="-10">
                <a:latin typeface="Calibri" panose="020F0502020204030204"/>
                <a:cs typeface="Calibri"/>
              </a:rPr>
              <a:t>   </a:t>
            </a:r>
            <a:r>
              <a:rPr sz="2000" b="1" spc="-5">
                <a:latin typeface="Calibri" panose="020F0502020204030204"/>
                <a:cs typeface="Calibri"/>
              </a:rPr>
              <a:t>vacuum</a:t>
            </a:r>
            <a:endParaRPr sz="2000">
              <a:latin typeface="Calibri" panose="020F0502020204030204"/>
              <a:cs typeface="Calibri"/>
            </a:endParaRPr>
          </a:p>
        </p:txBody>
      </p:sp>
    </p:spTree>
    <p:extLst>
      <p:ext uri="{BB962C8B-B14F-4D97-AF65-F5344CB8AC3E}">
        <p14:creationId xmlns:p14="http://schemas.microsoft.com/office/powerpoint/2010/main" val="17542255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50" y="780661"/>
            <a:ext cx="11713301" cy="5265712"/>
          </a:xfrm>
        </p:spPr>
        <p:txBody>
          <a:bodyPr>
            <a:noAutofit/>
          </a:bodyPr>
          <a:lstStyle/>
          <a:p>
            <a:pPr marL="0" indent="0" algn="l" rtl="0">
              <a:spcBef>
                <a:spcPts val="750"/>
              </a:spcBef>
              <a:buNone/>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800" b="1" dirty="0">
                <a:solidFill>
                  <a:schemeClr val="accent1">
                    <a:lumMod val="75000"/>
                  </a:schemeClr>
                </a:solidFill>
              </a:rPr>
              <a:t>Simpson</a:t>
            </a:r>
            <a:r>
              <a:rPr lang="en-US" sz="2800" dirty="0">
                <a:solidFill>
                  <a:schemeClr val="accent1">
                    <a:lumMod val="75000"/>
                  </a:schemeClr>
                </a:solidFill>
              </a:rPr>
              <a:t> </a:t>
            </a:r>
            <a:r>
              <a:rPr lang="en-US" sz="2800" b="1" dirty="0">
                <a:solidFill>
                  <a:schemeClr val="accent1">
                    <a:lumMod val="75000"/>
                  </a:schemeClr>
                </a:solidFill>
                <a:cs typeface="Calibri" pitchFamily="34" charset="0"/>
              </a:rPr>
              <a:t>Forceps Vaginal Delivery Technique </a:t>
            </a:r>
          </a:p>
          <a:p>
            <a:pPr marL="0" indent="0" algn="l" rtl="0">
              <a:spcBef>
                <a:spcPts val="750"/>
              </a:spcBef>
              <a:buNone/>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800" dirty="0">
              <a:solidFill>
                <a:srgbClr val="FF0000"/>
              </a:solidFill>
            </a:endParaRP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800" dirty="0">
                <a:solidFill>
                  <a:srgbClr val="000000"/>
                </a:solidFill>
              </a:rPr>
              <a:t>Application technique for </a:t>
            </a:r>
            <a:r>
              <a:rPr lang="en-US" sz="2800" b="1" dirty="0">
                <a:solidFill>
                  <a:srgbClr val="000000"/>
                </a:solidFill>
              </a:rPr>
              <a:t>Occiputo-anterior Position</a:t>
            </a:r>
            <a:r>
              <a:rPr lang="en-US" sz="2800" dirty="0">
                <a:solidFill>
                  <a:srgbClr val="000000"/>
                </a:solidFill>
              </a:rPr>
              <a:t>.</a:t>
            </a: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800" dirty="0">
                <a:solidFill>
                  <a:srgbClr val="000000"/>
                </a:solidFill>
              </a:rPr>
              <a:t>After </a:t>
            </a:r>
            <a:r>
              <a:rPr lang="en-US" sz="2800" b="1" dirty="0">
                <a:solidFill>
                  <a:srgbClr val="000000"/>
                </a:solidFill>
              </a:rPr>
              <a:t>proper anesthesia </a:t>
            </a:r>
            <a:r>
              <a:rPr lang="en-US" sz="2800" dirty="0">
                <a:solidFill>
                  <a:srgbClr val="000000"/>
                </a:solidFill>
              </a:rPr>
              <a:t>is achieved and an </a:t>
            </a:r>
            <a:r>
              <a:rPr lang="en-US" sz="2800" b="1" dirty="0">
                <a:solidFill>
                  <a:srgbClr val="000000"/>
                </a:solidFill>
              </a:rPr>
              <a:t>empty bladder </a:t>
            </a:r>
            <a:r>
              <a:rPr lang="en-US" sz="2800" dirty="0">
                <a:solidFill>
                  <a:srgbClr val="000000"/>
                </a:solidFill>
              </a:rPr>
              <a:t>ensured, the </a:t>
            </a:r>
            <a:r>
              <a:rPr lang="en-US" sz="2800" b="1" dirty="0">
                <a:solidFill>
                  <a:srgbClr val="000000"/>
                </a:solidFill>
              </a:rPr>
              <a:t>fetal position is checked </a:t>
            </a:r>
            <a:r>
              <a:rPr lang="en-US" sz="2800" dirty="0">
                <a:solidFill>
                  <a:srgbClr val="000000"/>
                </a:solidFill>
              </a:rPr>
              <a:t>again.</a:t>
            </a: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800" dirty="0">
                <a:solidFill>
                  <a:srgbClr val="000000"/>
                </a:solidFill>
              </a:rPr>
              <a:t>The presence of the sagittal suture in the anteroposterior diameter of the pelvic outlet is confirmed.</a:t>
            </a: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800" dirty="0"/>
              <a:t>The </a:t>
            </a:r>
            <a:r>
              <a:rPr lang="en-US" sz="2800" b="1" dirty="0"/>
              <a:t>left handle </a:t>
            </a:r>
            <a:r>
              <a:rPr lang="en-US" sz="2800" dirty="0"/>
              <a:t>of the Simpson forceps is held in the </a:t>
            </a:r>
            <a:r>
              <a:rPr lang="en-US" sz="2800" b="1" dirty="0"/>
              <a:t>left-hand</a:t>
            </a:r>
            <a:r>
              <a:rPr lang="en-US" sz="2800" dirty="0"/>
              <a:t>. The blade is introduced into the </a:t>
            </a:r>
            <a:r>
              <a:rPr lang="en-US" sz="2800" b="1" dirty="0"/>
              <a:t>left-side </a:t>
            </a:r>
            <a:r>
              <a:rPr lang="en-US" sz="2800" dirty="0"/>
              <a:t>of the pelvis between the fetal head and fingers of the operator's right-hand.</a:t>
            </a:r>
            <a:endParaRPr lang="en-US" sz="2800" dirty="0">
              <a:solidFill>
                <a:srgbClr val="000000"/>
              </a:solidFill>
            </a:endParaRPr>
          </a:p>
        </p:txBody>
      </p:sp>
    </p:spTree>
    <p:extLst>
      <p:ext uri="{BB962C8B-B14F-4D97-AF65-F5344CB8AC3E}">
        <p14:creationId xmlns:p14="http://schemas.microsoft.com/office/powerpoint/2010/main" val="99722431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081" y="596001"/>
            <a:ext cx="11713301" cy="5265712"/>
          </a:xfrm>
        </p:spPr>
        <p:txBody>
          <a:bodyPr>
            <a:noAutofit/>
          </a:bodyPr>
          <a:lstStyle/>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400" dirty="0"/>
              <a:t>Continued insertion of left-blade. </a:t>
            </a: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400" dirty="0"/>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400" dirty="0"/>
              <a:t>The right-blade is introduced into the right-side of the pelvis in the same fashion.</a:t>
            </a: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400" dirty="0"/>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400" dirty="0"/>
              <a:t>In a proper cephalic application, the long-axis of the blades corresponds to the occiputo-mental diameter.</a:t>
            </a: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400" dirty="0"/>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400" dirty="0"/>
              <a:t>With the ends of the blades lying over the posterior cheeks, the blades should lie symmetrically on either side of the head.</a:t>
            </a: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400" dirty="0"/>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400" dirty="0"/>
              <a:t>The forceps should </a:t>
            </a:r>
            <a:r>
              <a:rPr lang="en-US" sz="2400" b="1" dirty="0"/>
              <a:t>Lock Easily with Minimal Force </a:t>
            </a:r>
            <a:r>
              <a:rPr lang="en-US" sz="2400" dirty="0"/>
              <a:t>and stand parallel to the plane of the floor, depending on fetal station.</a:t>
            </a:r>
          </a:p>
        </p:txBody>
      </p:sp>
    </p:spTree>
    <p:extLst>
      <p:ext uri="{BB962C8B-B14F-4D97-AF65-F5344CB8AC3E}">
        <p14:creationId xmlns:p14="http://schemas.microsoft.com/office/powerpoint/2010/main" val="23486433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921" y="514115"/>
            <a:ext cx="11609505" cy="4262602"/>
          </a:xfrm>
        </p:spPr>
        <p:txBody>
          <a:bodyPr>
            <a:noAutofit/>
          </a:bodyPr>
          <a:lstStyle/>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400" dirty="0"/>
              <a:t>Once proper forceps application has been confirmed, </a:t>
            </a:r>
            <a:r>
              <a:rPr lang="en-US" sz="2400" b="1" dirty="0"/>
              <a:t>traction is initiated parallel to the plane of horizon </a:t>
            </a:r>
            <a:r>
              <a:rPr lang="en-US" sz="2400" dirty="0"/>
              <a:t>(depending on fetal station). Traction is applied </a:t>
            </a:r>
            <a:r>
              <a:rPr lang="en-US" sz="2400" b="1" dirty="0"/>
              <a:t>during contractions</a:t>
            </a:r>
            <a:r>
              <a:rPr lang="en-US" sz="2400" dirty="0"/>
              <a:t>.</a:t>
            </a: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400" dirty="0"/>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400" dirty="0"/>
              <a:t>Elevated to an almost vertical direction as the fetal head extends.</a:t>
            </a: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400" b="1" dirty="0"/>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400" b="1" dirty="0"/>
              <a:t>Episiotomy</a:t>
            </a:r>
            <a:r>
              <a:rPr lang="en-US" sz="2400" dirty="0"/>
              <a:t> may be performed when the perineum is distended by the fetal head. Left Mediolateral Episiotomy is shown here.</a:t>
            </a: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400" dirty="0"/>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r>
              <a:rPr lang="en-US" sz="2400" dirty="0"/>
              <a:t>As the Fetal Head crowns, the forceps blades are </a:t>
            </a:r>
            <a:r>
              <a:rPr lang="en-US" sz="2400" b="1" dirty="0"/>
              <a:t>disarticulated</a:t>
            </a:r>
            <a:r>
              <a:rPr lang="en-US" sz="2400" dirty="0"/>
              <a:t> </a:t>
            </a:r>
            <a:r>
              <a:rPr lang="en-US" sz="2400" b="1" dirty="0"/>
              <a:t>and removed</a:t>
            </a:r>
            <a:r>
              <a:rPr lang="en-US" sz="2400" dirty="0"/>
              <a:t>. The remainder of the delivery proceeds as for a Spontaneous Vaginal Delivery.</a:t>
            </a:r>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400" dirty="0"/>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400" dirty="0"/>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400" dirty="0"/>
          </a:p>
          <a:p>
            <a:pPr marL="171450" indent="-170260" algn="l" rtl="0">
              <a:spcBef>
                <a:spcPts val="750"/>
              </a:spcBef>
              <a:buFontTx/>
              <a:buChar char=" "/>
              <a:tabLst>
                <a:tab pos="342900" algn="l"/>
                <a:tab pos="685800" algn="l"/>
                <a:tab pos="1028700" algn="l"/>
                <a:tab pos="1371600" algn="l"/>
                <a:tab pos="1714500" algn="l"/>
                <a:tab pos="2057400" algn="l"/>
                <a:tab pos="2400300" algn="l"/>
                <a:tab pos="2743200" algn="l"/>
                <a:tab pos="3086100" algn="l"/>
                <a:tab pos="3429000" algn="l"/>
              </a:tabLst>
            </a:pPr>
            <a:endParaRPr lang="en-US" sz="2400" dirty="0"/>
          </a:p>
          <a:p>
            <a:pPr algn="l" rtl="0">
              <a:spcBef>
                <a:spcPts val="750"/>
              </a:spcBef>
              <a:tabLst>
                <a:tab pos="204788"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Lst>
            </a:pPr>
            <a:endParaRPr lang="en-US" sz="2400" dirty="0">
              <a:solidFill>
                <a:srgbClr val="000000"/>
              </a:solidFill>
            </a:endParaRPr>
          </a:p>
        </p:txBody>
      </p:sp>
    </p:spTree>
    <p:extLst>
      <p:ext uri="{BB962C8B-B14F-4D97-AF65-F5344CB8AC3E}">
        <p14:creationId xmlns:p14="http://schemas.microsoft.com/office/powerpoint/2010/main" val="27779008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7824192" y="692697"/>
            <a:ext cx="4612053" cy="3024336"/>
          </a:xfrm>
          <a:prstGeom prst="rect">
            <a:avLst/>
          </a:prstGeom>
          <a:noFill/>
          <a:ln w="9525">
            <a:noFill/>
            <a:round/>
            <a:headEnd/>
            <a:tailEnd/>
          </a:ln>
          <a:effectLst/>
        </p:spPr>
      </p:pic>
      <p:pic>
        <p:nvPicPr>
          <p:cNvPr id="5" name="Picture 2"/>
          <p:cNvPicPr>
            <a:picLocks noChangeAspect="1" noChangeArrowheads="1"/>
          </p:cNvPicPr>
          <p:nvPr/>
        </p:nvPicPr>
        <p:blipFill>
          <a:blip r:embed="rId3"/>
          <a:srcRect/>
          <a:stretch>
            <a:fillRect/>
          </a:stretch>
        </p:blipFill>
        <p:spPr bwMode="auto">
          <a:xfrm>
            <a:off x="3878491" y="692696"/>
            <a:ext cx="4521765" cy="2808312"/>
          </a:xfrm>
          <a:prstGeom prst="rect">
            <a:avLst/>
          </a:prstGeom>
          <a:noFill/>
          <a:ln w="9360">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153957" y="692696"/>
            <a:ext cx="4604573" cy="3024336"/>
          </a:xfrm>
          <a:prstGeom prst="rect">
            <a:avLst/>
          </a:prstGeom>
          <a:noFill/>
          <a:ln w="9525">
            <a:noFill/>
            <a:round/>
            <a:headEnd/>
            <a:tailEnd/>
          </a:ln>
          <a:effectLst/>
        </p:spPr>
      </p:pic>
      <p:pic>
        <p:nvPicPr>
          <p:cNvPr id="7" name="Picture 3"/>
          <p:cNvPicPr>
            <a:picLocks noChangeAspect="1" noChangeArrowheads="1"/>
          </p:cNvPicPr>
          <p:nvPr/>
        </p:nvPicPr>
        <p:blipFill>
          <a:blip r:embed="rId5"/>
          <a:srcRect t="3188" b="7568"/>
          <a:stretch>
            <a:fillRect/>
          </a:stretch>
        </p:blipFill>
        <p:spPr bwMode="auto">
          <a:xfrm>
            <a:off x="-153957" y="3717032"/>
            <a:ext cx="4602041" cy="2736304"/>
          </a:xfrm>
          <a:prstGeom prst="rect">
            <a:avLst/>
          </a:prstGeom>
          <a:noFill/>
          <a:ln w="9525">
            <a:noFill/>
            <a:round/>
            <a:headEnd/>
            <a:tailEnd/>
          </a:ln>
          <a:effectLst/>
        </p:spPr>
      </p:pic>
      <p:pic>
        <p:nvPicPr>
          <p:cNvPr id="8" name="Picture 3"/>
          <p:cNvPicPr>
            <a:picLocks noChangeAspect="1" noChangeArrowheads="1"/>
          </p:cNvPicPr>
          <p:nvPr/>
        </p:nvPicPr>
        <p:blipFill>
          <a:blip r:embed="rId6"/>
          <a:srcRect/>
          <a:stretch>
            <a:fillRect/>
          </a:stretch>
        </p:blipFill>
        <p:spPr bwMode="auto">
          <a:xfrm>
            <a:off x="3878491" y="3717034"/>
            <a:ext cx="4611724" cy="3024335"/>
          </a:xfrm>
          <a:prstGeom prst="rect">
            <a:avLst/>
          </a:prstGeom>
          <a:noFill/>
          <a:ln w="9525">
            <a:noFill/>
            <a:round/>
            <a:headEnd/>
            <a:tailEnd/>
          </a:ln>
          <a:effectLst/>
        </p:spPr>
      </p:pic>
      <p:pic>
        <p:nvPicPr>
          <p:cNvPr id="9" name="Picture 3"/>
          <p:cNvPicPr>
            <a:picLocks noChangeAspect="1" noChangeArrowheads="1"/>
          </p:cNvPicPr>
          <p:nvPr/>
        </p:nvPicPr>
        <p:blipFill>
          <a:blip r:embed="rId7"/>
          <a:srcRect/>
          <a:stretch>
            <a:fillRect/>
          </a:stretch>
        </p:blipFill>
        <p:spPr bwMode="auto">
          <a:xfrm>
            <a:off x="8400257" y="3717032"/>
            <a:ext cx="4451591" cy="3024336"/>
          </a:xfrm>
          <a:prstGeom prst="rect">
            <a:avLst/>
          </a:prstGeom>
          <a:noFill/>
          <a:ln w="9525">
            <a:noFill/>
            <a:round/>
            <a:headEnd/>
            <a:tailEnd/>
          </a:ln>
          <a:effectLst/>
        </p:spPr>
      </p:pic>
    </p:spTree>
    <p:extLst>
      <p:ext uri="{BB962C8B-B14F-4D97-AF65-F5344CB8AC3E}">
        <p14:creationId xmlns:p14="http://schemas.microsoft.com/office/powerpoint/2010/main" val="94677942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82458"/>
            <a:ext cx="12106308" cy="2808314"/>
            <a:chOff x="-118124" y="548679"/>
            <a:chExt cx="9079731" cy="2808314"/>
          </a:xfrm>
        </p:grpSpPr>
        <p:pic>
          <p:nvPicPr>
            <p:cNvPr id="10" name="Picture 3"/>
            <p:cNvPicPr>
              <a:picLocks noChangeAspect="1" noChangeArrowheads="1"/>
            </p:cNvPicPr>
            <p:nvPr/>
          </p:nvPicPr>
          <p:blipFill>
            <a:blip r:embed="rId2"/>
            <a:srcRect/>
            <a:stretch>
              <a:fillRect/>
            </a:stretch>
          </p:blipFill>
          <p:spPr bwMode="auto">
            <a:xfrm>
              <a:off x="-118124" y="548679"/>
              <a:ext cx="3200873" cy="2808313"/>
            </a:xfrm>
            <a:prstGeom prst="rect">
              <a:avLst/>
            </a:prstGeom>
            <a:noFill/>
            <a:ln w="9525">
              <a:noFill/>
              <a:round/>
              <a:headEnd/>
              <a:tailEnd/>
            </a:ln>
            <a:effectLst/>
          </p:spPr>
        </p:pic>
        <p:pic>
          <p:nvPicPr>
            <p:cNvPr id="11" name="Picture 3"/>
            <p:cNvPicPr>
              <a:picLocks noChangeAspect="1" noChangeArrowheads="1"/>
            </p:cNvPicPr>
            <p:nvPr/>
          </p:nvPicPr>
          <p:blipFill>
            <a:blip r:embed="rId3"/>
            <a:srcRect/>
            <a:stretch>
              <a:fillRect/>
            </a:stretch>
          </p:blipFill>
          <p:spPr bwMode="auto">
            <a:xfrm>
              <a:off x="2899281" y="548679"/>
              <a:ext cx="3212123" cy="2808314"/>
            </a:xfrm>
            <a:prstGeom prst="rect">
              <a:avLst/>
            </a:prstGeom>
            <a:noFill/>
            <a:ln w="9525">
              <a:noFill/>
              <a:round/>
              <a:headEnd/>
              <a:tailEnd/>
            </a:ln>
            <a:effectLst/>
          </p:spPr>
        </p:pic>
        <p:pic>
          <p:nvPicPr>
            <p:cNvPr id="12" name="Picture 3"/>
            <p:cNvPicPr>
              <a:picLocks noChangeAspect="1" noChangeArrowheads="1"/>
            </p:cNvPicPr>
            <p:nvPr/>
          </p:nvPicPr>
          <p:blipFill>
            <a:blip r:embed="rId4"/>
            <a:srcRect/>
            <a:stretch>
              <a:fillRect/>
            </a:stretch>
          </p:blipFill>
          <p:spPr bwMode="auto">
            <a:xfrm>
              <a:off x="5927936" y="548679"/>
              <a:ext cx="3033671" cy="2808313"/>
            </a:xfrm>
            <a:prstGeom prst="rect">
              <a:avLst/>
            </a:prstGeom>
            <a:noFill/>
            <a:ln w="9525">
              <a:noFill/>
              <a:round/>
              <a:headEnd/>
              <a:tailEnd/>
            </a:ln>
            <a:effectLst/>
          </p:spPr>
        </p:pic>
      </p:grpSp>
    </p:spTree>
    <p:extLst>
      <p:ext uri="{BB962C8B-B14F-4D97-AF65-F5344CB8AC3E}">
        <p14:creationId xmlns:p14="http://schemas.microsoft.com/office/powerpoint/2010/main" val="11041412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275"/>
            <a:ext cx="11713301" cy="5265712"/>
          </a:xfrm>
        </p:spPr>
        <p:txBody>
          <a:bodyPr>
            <a:noAutofit/>
          </a:bodyPr>
          <a:lstStyle/>
          <a:p>
            <a:pPr marL="1190" indent="0" algn="l" rtl="0">
              <a:spcBef>
                <a:spcPts val="750"/>
              </a:spcBef>
              <a:buNone/>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000" b="1" dirty="0">
                <a:solidFill>
                  <a:schemeClr val="accent1">
                    <a:lumMod val="75000"/>
                  </a:schemeClr>
                </a:solidFill>
              </a:rPr>
              <a:t>Complications</a:t>
            </a:r>
            <a:endParaRPr lang="en-US" sz="2000" dirty="0">
              <a:solidFill>
                <a:schemeClr val="accent1">
                  <a:lumMod val="75000"/>
                </a:schemeClr>
              </a:solidFill>
              <a:latin typeface="Calibri" pitchFamily="34" charset="0"/>
            </a:endParaRPr>
          </a:p>
          <a:p>
            <a:pPr marL="458390" indent="-457200" algn="l" rtl="0">
              <a:spcBef>
                <a:spcPts val="750"/>
              </a:spcBef>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000" dirty="0">
                <a:solidFill>
                  <a:srgbClr val="000000"/>
                </a:solidFill>
                <a:latin typeface="Calibri" pitchFamily="34" charset="0"/>
              </a:rPr>
              <a:t>Mostly due to faulty technique rather than the instrument.</a:t>
            </a:r>
            <a:endParaRPr lang="en-US" sz="2000" b="1" dirty="0">
              <a:solidFill>
                <a:srgbClr val="FF0000"/>
              </a:solidFill>
              <a:latin typeface="Calibri" pitchFamily="34" charset="0"/>
            </a:endParaRPr>
          </a:p>
          <a:p>
            <a:pPr marL="1190" indent="0" algn="l" rtl="0">
              <a:spcBef>
                <a:spcPts val="750"/>
              </a:spcBef>
              <a:buNone/>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endParaRPr lang="en-US" sz="2000" b="1" dirty="0">
              <a:solidFill>
                <a:srgbClr val="FF0000"/>
              </a:solidFill>
              <a:latin typeface="Calibri" pitchFamily="34" charset="0"/>
            </a:endParaRPr>
          </a:p>
          <a:p>
            <a:pPr marL="1190" indent="0" algn="l" rtl="0">
              <a:spcBef>
                <a:spcPts val="750"/>
              </a:spcBef>
              <a:buNone/>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000" b="1" dirty="0">
                <a:solidFill>
                  <a:srgbClr val="FF0000"/>
                </a:solidFill>
                <a:latin typeface="Calibri" pitchFamily="34" charset="0"/>
              </a:rPr>
              <a:t>Maternal</a:t>
            </a:r>
            <a:r>
              <a:rPr lang="en-US" sz="2000" b="1" dirty="0">
                <a:solidFill>
                  <a:srgbClr val="000000"/>
                </a:solidFill>
                <a:latin typeface="Calibri" pitchFamily="34" charset="0"/>
              </a:rPr>
              <a:t> </a:t>
            </a:r>
            <a:r>
              <a:rPr lang="en-US" sz="2000" b="1" dirty="0">
                <a:solidFill>
                  <a:srgbClr val="FF0000"/>
                </a:solidFill>
              </a:rPr>
              <a:t>Complications:</a:t>
            </a:r>
            <a:endParaRPr lang="en-US" sz="2000" dirty="0">
              <a:solidFill>
                <a:srgbClr val="000000"/>
              </a:solidFill>
              <a:latin typeface="Calibri" pitchFamily="34" charset="0"/>
            </a:endParaRPr>
          </a:p>
          <a:p>
            <a:pPr marL="457200" indent="-45720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000" b="1" dirty="0">
                <a:solidFill>
                  <a:srgbClr val="000000"/>
                </a:solidFill>
                <a:latin typeface="Calibri" pitchFamily="34" charset="0"/>
              </a:rPr>
              <a:t>Injury</a:t>
            </a:r>
            <a:r>
              <a:rPr lang="en-US" sz="2000" dirty="0">
                <a:solidFill>
                  <a:srgbClr val="000000"/>
                </a:solidFill>
                <a:latin typeface="Calibri" pitchFamily="34" charset="0"/>
              </a:rPr>
              <a:t>: </a:t>
            </a:r>
          </a:p>
          <a:p>
            <a:pPr lvl="1" algn="l" rtl="0">
              <a:spcBef>
                <a:spcPts val="375"/>
              </a:spcBef>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000" dirty="0">
                <a:solidFill>
                  <a:srgbClr val="000000"/>
                </a:solidFill>
                <a:latin typeface="Calibri" pitchFamily="34" charset="0"/>
              </a:rPr>
              <a:t>Extension of the Episiotomy involving anus and rectum or vaginal vault.</a:t>
            </a:r>
          </a:p>
          <a:p>
            <a:pPr lvl="1" algn="l" rtl="0">
              <a:spcBef>
                <a:spcPts val="375"/>
              </a:spcBef>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000" dirty="0">
                <a:solidFill>
                  <a:srgbClr val="000000"/>
                </a:solidFill>
                <a:latin typeface="Calibri" pitchFamily="34" charset="0"/>
              </a:rPr>
              <a:t>Vaginal lacerations and cervical tear if cervix was NOT fully dilated.</a:t>
            </a:r>
          </a:p>
          <a:p>
            <a:pPr marL="457200" indent="-45720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endParaRPr lang="en-US" sz="2000" b="1" dirty="0">
              <a:solidFill>
                <a:srgbClr val="000000"/>
              </a:solidFill>
              <a:latin typeface="Calibri" pitchFamily="34" charset="0"/>
            </a:endParaRPr>
          </a:p>
          <a:p>
            <a:pPr marL="457200" indent="-45720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000" b="1" dirty="0">
                <a:solidFill>
                  <a:srgbClr val="000000"/>
                </a:solidFill>
                <a:latin typeface="Calibri" pitchFamily="34" charset="0"/>
              </a:rPr>
              <a:t>Post-partum Hemorrhage; </a:t>
            </a:r>
            <a:r>
              <a:rPr lang="en-US" sz="2000" dirty="0">
                <a:solidFill>
                  <a:srgbClr val="000000"/>
                </a:solidFill>
                <a:latin typeface="Calibri" pitchFamily="34" charset="0"/>
              </a:rPr>
              <a:t>due to trauma or Atonic uterus.</a:t>
            </a:r>
          </a:p>
          <a:p>
            <a:pPr marL="457200" indent="-45720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000" b="1" dirty="0">
                <a:solidFill>
                  <a:srgbClr val="000000"/>
                </a:solidFill>
                <a:latin typeface="Calibri" pitchFamily="34" charset="0"/>
              </a:rPr>
              <a:t>Shock; </a:t>
            </a:r>
            <a:r>
              <a:rPr lang="en-US" sz="2000" dirty="0">
                <a:solidFill>
                  <a:srgbClr val="000000"/>
                </a:solidFill>
                <a:latin typeface="Calibri" pitchFamily="34" charset="0"/>
              </a:rPr>
              <a:t>due to Blood Loss, Dehydration or Prolonged Labor.</a:t>
            </a:r>
            <a:r>
              <a:rPr lang="en-US" sz="2000" b="1" dirty="0">
                <a:solidFill>
                  <a:srgbClr val="000000"/>
                </a:solidFill>
                <a:latin typeface="Calibri" pitchFamily="34" charset="0"/>
              </a:rPr>
              <a:t> </a:t>
            </a:r>
          </a:p>
          <a:p>
            <a:pPr marL="457200" indent="-45720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endParaRPr lang="en-US" sz="2000" b="1" dirty="0">
              <a:solidFill>
                <a:srgbClr val="000000"/>
              </a:solidFill>
              <a:latin typeface="Calibri" pitchFamily="34" charset="0"/>
            </a:endParaRPr>
          </a:p>
          <a:p>
            <a:pPr marL="457200" indent="-45720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000" b="1" dirty="0">
                <a:solidFill>
                  <a:srgbClr val="000000"/>
                </a:solidFill>
                <a:latin typeface="Calibri" pitchFamily="34" charset="0"/>
              </a:rPr>
              <a:t>Urinary incontinence; </a:t>
            </a:r>
            <a:r>
              <a:rPr lang="en-US" sz="2000" dirty="0">
                <a:solidFill>
                  <a:srgbClr val="000000"/>
                </a:solidFill>
                <a:latin typeface="Calibri" pitchFamily="34" charset="0"/>
              </a:rPr>
              <a:t>has been reported in up to 24% of women within 6 months of a forceps delivery.</a:t>
            </a:r>
          </a:p>
          <a:p>
            <a:pPr marL="457200" indent="-45720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endParaRPr lang="en-US" sz="2000" b="1" dirty="0">
              <a:solidFill>
                <a:srgbClr val="000000"/>
              </a:solidFill>
              <a:latin typeface="Calibri" pitchFamily="34" charset="0"/>
            </a:endParaRPr>
          </a:p>
          <a:p>
            <a:pPr marL="457200" indent="-45720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000" b="1" dirty="0">
                <a:solidFill>
                  <a:srgbClr val="000000"/>
                </a:solidFill>
                <a:latin typeface="Calibri" pitchFamily="34" charset="0"/>
              </a:rPr>
              <a:t>Decrease in Pelvic Muscle Strength; </a:t>
            </a:r>
            <a:r>
              <a:rPr lang="en-US" sz="2000" dirty="0">
                <a:solidFill>
                  <a:srgbClr val="000000"/>
                </a:solidFill>
                <a:latin typeface="Calibri" pitchFamily="34" charset="0"/>
              </a:rPr>
              <a:t>as a result increase in fecal incontinence</a:t>
            </a:r>
            <a:r>
              <a:rPr lang="en-US" sz="2000" baseline="30000" dirty="0">
                <a:solidFill>
                  <a:srgbClr val="000000"/>
                </a:solidFill>
                <a:latin typeface="Calibri" pitchFamily="34" charset="0"/>
              </a:rPr>
              <a:t> </a:t>
            </a:r>
            <a:r>
              <a:rPr lang="en-US" sz="2000" dirty="0">
                <a:solidFill>
                  <a:srgbClr val="000000"/>
                </a:solidFill>
                <a:latin typeface="Calibri" pitchFamily="34" charset="0"/>
              </a:rPr>
              <a:t>and in a general index of pelvic floor disorders (incontinence of urine and feces and pelvic organ prolapse).</a:t>
            </a:r>
          </a:p>
          <a:p>
            <a:pPr marL="514350" indent="-51435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154098933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702" y="289341"/>
            <a:ext cx="11713301" cy="5265712"/>
          </a:xfrm>
        </p:spPr>
        <p:txBody>
          <a:bodyPr>
            <a:noAutofit/>
          </a:bodyPr>
          <a:lstStyle/>
          <a:p>
            <a:pPr marL="1190" indent="0" algn="l" rtl="0">
              <a:spcBef>
                <a:spcPts val="750"/>
              </a:spcBef>
              <a:buNone/>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400" b="1" dirty="0">
                <a:solidFill>
                  <a:srgbClr val="FF0000"/>
                </a:solidFill>
                <a:latin typeface="Calibri" pitchFamily="34" charset="0"/>
              </a:rPr>
              <a:t>Fetal</a:t>
            </a:r>
            <a:r>
              <a:rPr lang="en-US" sz="2400" b="1" dirty="0">
                <a:solidFill>
                  <a:srgbClr val="000000"/>
                </a:solidFill>
                <a:latin typeface="Calibri" pitchFamily="34" charset="0"/>
              </a:rPr>
              <a:t> </a:t>
            </a:r>
            <a:r>
              <a:rPr lang="en-US" sz="2400" b="1" dirty="0">
                <a:solidFill>
                  <a:srgbClr val="FF0000"/>
                </a:solidFill>
              </a:rPr>
              <a:t>Complications</a:t>
            </a:r>
          </a:p>
          <a:p>
            <a:pPr marL="1190" indent="0" algn="l" rtl="0">
              <a:spcBef>
                <a:spcPts val="750"/>
              </a:spcBef>
              <a:buNone/>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endParaRPr lang="en-US" sz="2400" dirty="0">
              <a:solidFill>
                <a:srgbClr val="000000"/>
              </a:solidFill>
              <a:latin typeface="Calibri" pitchFamily="34" charset="0"/>
            </a:endParaRPr>
          </a:p>
          <a:p>
            <a:pPr algn="l" rtl="0">
              <a:spcBef>
                <a:spcPts val="375"/>
              </a:spcBef>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400" dirty="0">
                <a:solidFill>
                  <a:srgbClr val="000000"/>
                </a:solidFill>
                <a:latin typeface="Calibri" pitchFamily="34" charset="0"/>
              </a:rPr>
              <a:t>The risk for </a:t>
            </a:r>
            <a:r>
              <a:rPr lang="en-US" sz="2400" b="1" dirty="0">
                <a:solidFill>
                  <a:srgbClr val="000000"/>
                </a:solidFill>
                <a:latin typeface="Calibri" pitchFamily="34" charset="0"/>
              </a:rPr>
              <a:t>Serious Morbidity </a:t>
            </a:r>
            <a:r>
              <a:rPr lang="en-US" sz="2400" dirty="0">
                <a:solidFill>
                  <a:srgbClr val="000000"/>
                </a:solidFill>
                <a:latin typeface="Calibri" pitchFamily="34" charset="0"/>
              </a:rPr>
              <a:t>is 1.5% and the risk of </a:t>
            </a:r>
            <a:r>
              <a:rPr lang="en-US" sz="2400" b="1" dirty="0">
                <a:solidFill>
                  <a:srgbClr val="000000"/>
                </a:solidFill>
                <a:latin typeface="Calibri" pitchFamily="34" charset="0"/>
              </a:rPr>
              <a:t>Fetal or Neonatal Death </a:t>
            </a:r>
            <a:r>
              <a:rPr lang="en-US" sz="2400" dirty="0">
                <a:solidFill>
                  <a:srgbClr val="000000"/>
                </a:solidFill>
                <a:latin typeface="Calibri" pitchFamily="34" charset="0"/>
              </a:rPr>
              <a:t>is 0.05%. </a:t>
            </a:r>
          </a:p>
          <a:p>
            <a:pPr marL="514350" indent="-51435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400" b="1" dirty="0">
                <a:solidFill>
                  <a:srgbClr val="000000"/>
                </a:solidFill>
                <a:latin typeface="Calibri" pitchFamily="34" charset="0"/>
              </a:rPr>
              <a:t>Asphyxia</a:t>
            </a:r>
            <a:r>
              <a:rPr lang="en-US" sz="2400" dirty="0">
                <a:solidFill>
                  <a:srgbClr val="000000"/>
                </a:solidFill>
                <a:latin typeface="Calibri" pitchFamily="34" charset="0"/>
              </a:rPr>
              <a:t>.</a:t>
            </a:r>
          </a:p>
          <a:p>
            <a:pPr marL="514350" indent="-51435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endParaRPr lang="en-US" sz="2400" b="1" dirty="0">
              <a:solidFill>
                <a:srgbClr val="000000"/>
              </a:solidFill>
              <a:latin typeface="Calibri" pitchFamily="34" charset="0"/>
            </a:endParaRPr>
          </a:p>
          <a:p>
            <a:pPr marL="514350" indent="-51435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400" b="1" dirty="0">
                <a:solidFill>
                  <a:srgbClr val="000000"/>
                </a:solidFill>
                <a:latin typeface="Calibri" pitchFamily="34" charset="0"/>
              </a:rPr>
              <a:t>Trauma;</a:t>
            </a:r>
            <a:endParaRPr lang="en-US" sz="2400" dirty="0">
              <a:solidFill>
                <a:srgbClr val="000000"/>
              </a:solidFill>
              <a:latin typeface="Calibri" pitchFamily="34" charset="0"/>
            </a:endParaRPr>
          </a:p>
          <a:p>
            <a:pPr lvl="1" algn="l" rtl="0">
              <a:spcBef>
                <a:spcPts val="375"/>
              </a:spcBef>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400" dirty="0">
                <a:solidFill>
                  <a:srgbClr val="000000"/>
                </a:solidFill>
                <a:latin typeface="Calibri" pitchFamily="34" charset="0"/>
              </a:rPr>
              <a:t>Injury to the soft tissues of face and forehead.</a:t>
            </a:r>
          </a:p>
          <a:p>
            <a:pPr lvl="1" algn="l" rtl="0">
              <a:spcBef>
                <a:spcPts val="375"/>
              </a:spcBef>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400" dirty="0">
                <a:solidFill>
                  <a:srgbClr val="000000"/>
                </a:solidFill>
                <a:latin typeface="Calibri" pitchFamily="34" charset="0"/>
              </a:rPr>
              <a:t>Cephalic Hematoma.</a:t>
            </a:r>
          </a:p>
          <a:p>
            <a:pPr lvl="1" algn="l" rtl="0">
              <a:spcBef>
                <a:spcPts val="375"/>
              </a:spcBef>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400" dirty="0">
                <a:solidFill>
                  <a:srgbClr val="000000"/>
                </a:solidFill>
                <a:latin typeface="Calibri" pitchFamily="34" charset="0"/>
              </a:rPr>
              <a:t>Intracranial Hemorrhage.</a:t>
            </a:r>
          </a:p>
          <a:p>
            <a:pPr lvl="1" algn="l" rtl="0">
              <a:spcBef>
                <a:spcPts val="375"/>
              </a:spcBef>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400" dirty="0">
                <a:solidFill>
                  <a:srgbClr val="000000"/>
                </a:solidFill>
                <a:latin typeface="Calibri" pitchFamily="34" charset="0"/>
              </a:rPr>
              <a:t>Facial or Brachial palsy.</a:t>
            </a:r>
          </a:p>
          <a:p>
            <a:pPr lvl="1" algn="l" rtl="0">
              <a:spcBef>
                <a:spcPts val="375"/>
              </a:spcBef>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400" dirty="0">
                <a:solidFill>
                  <a:srgbClr val="000000"/>
                </a:solidFill>
                <a:latin typeface="Calibri" pitchFamily="34" charset="0"/>
              </a:rPr>
              <a:t>Skull fractures.</a:t>
            </a:r>
          </a:p>
          <a:p>
            <a:pPr marL="514350" indent="-51435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endParaRPr lang="en-US" sz="2400" b="1" dirty="0">
              <a:solidFill>
                <a:srgbClr val="000000"/>
              </a:solidFill>
              <a:latin typeface="Calibri" pitchFamily="34" charset="0"/>
            </a:endParaRPr>
          </a:p>
          <a:p>
            <a:pPr marL="514350" indent="-514350" algn="l" rtl="0">
              <a:spcBef>
                <a:spcPts val="375"/>
              </a:spcBef>
              <a:buFont typeface="+mj-lt"/>
              <a:buAutoNum type="arabicPeriod"/>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 pos="7200900" algn="l"/>
                <a:tab pos="7543800" algn="l"/>
                <a:tab pos="7886700" algn="l"/>
              </a:tabLst>
            </a:pPr>
            <a:r>
              <a:rPr lang="en-US" sz="2400" b="1" dirty="0">
                <a:solidFill>
                  <a:srgbClr val="000000"/>
                </a:solidFill>
                <a:latin typeface="Calibri" pitchFamily="34" charset="0"/>
              </a:rPr>
              <a:t>Cerebral Palsy</a:t>
            </a:r>
            <a:r>
              <a:rPr lang="en-US" sz="2400" dirty="0">
                <a:solidFill>
                  <a:srgbClr val="000000"/>
                </a:solidFill>
                <a:latin typeface="Calibri" pitchFamily="34" charset="0"/>
              </a:rPr>
              <a:t>, </a:t>
            </a:r>
            <a:r>
              <a:rPr lang="en-US" sz="2400" b="1" dirty="0">
                <a:solidFill>
                  <a:srgbClr val="000000"/>
                </a:solidFill>
                <a:latin typeface="Calibri" pitchFamily="34" charset="0"/>
              </a:rPr>
              <a:t>Mental Retardation </a:t>
            </a:r>
            <a:r>
              <a:rPr lang="en-US" sz="2400" dirty="0">
                <a:solidFill>
                  <a:srgbClr val="000000"/>
                </a:solidFill>
                <a:latin typeface="Calibri" pitchFamily="34" charset="0"/>
              </a:rPr>
              <a:t>and </a:t>
            </a:r>
            <a:r>
              <a:rPr lang="en-US" sz="2400" b="1" dirty="0">
                <a:solidFill>
                  <a:srgbClr val="000000"/>
                </a:solidFill>
                <a:latin typeface="Calibri" pitchFamily="34" charset="0"/>
              </a:rPr>
              <a:t>Behavioral</a:t>
            </a:r>
            <a:r>
              <a:rPr lang="en-US" sz="2400" dirty="0">
                <a:solidFill>
                  <a:srgbClr val="000000"/>
                </a:solidFill>
                <a:latin typeface="Calibri" pitchFamily="34" charset="0"/>
              </a:rPr>
              <a:t> </a:t>
            </a:r>
            <a:r>
              <a:rPr lang="en-US" sz="2400" b="1" dirty="0">
                <a:solidFill>
                  <a:srgbClr val="000000"/>
                </a:solidFill>
                <a:latin typeface="Calibri" pitchFamily="34" charset="0"/>
              </a:rPr>
              <a:t>problems</a:t>
            </a:r>
            <a:r>
              <a:rPr lang="en-US" sz="2400" dirty="0">
                <a:solidFill>
                  <a:srgbClr val="000000"/>
                </a:solidFill>
                <a:latin typeface="Calibri" pitchFamily="34" charset="0"/>
              </a:rPr>
              <a:t>.</a:t>
            </a:r>
          </a:p>
        </p:txBody>
      </p:sp>
    </p:spTree>
    <p:extLst>
      <p:ext uri="{BB962C8B-B14F-4D97-AF65-F5344CB8AC3E}">
        <p14:creationId xmlns:p14="http://schemas.microsoft.com/office/powerpoint/2010/main" val="18496895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761454"/>
            <a:ext cx="11521280" cy="4968551"/>
            <a:chOff x="251520" y="548681"/>
            <a:chExt cx="8640960" cy="4968551"/>
          </a:xfrm>
        </p:grpSpPr>
        <p:pic>
          <p:nvPicPr>
            <p:cNvPr id="231426" name="Picture 2"/>
            <p:cNvPicPr>
              <a:picLocks noChangeAspect="1" noChangeArrowheads="1"/>
            </p:cNvPicPr>
            <p:nvPr/>
          </p:nvPicPr>
          <p:blipFill rotWithShape="1">
            <a:blip r:embed="rId3"/>
            <a:srcRect l="5764" r="7775"/>
            <a:stretch/>
          </p:blipFill>
          <p:spPr bwMode="auto">
            <a:xfrm>
              <a:off x="251520" y="548681"/>
              <a:ext cx="4320480" cy="2736304"/>
            </a:xfrm>
            <a:prstGeom prst="rect">
              <a:avLst/>
            </a:prstGeom>
            <a:noFill/>
            <a:ln w="9525">
              <a:noFill/>
              <a:round/>
              <a:headEnd/>
              <a:tailEnd/>
            </a:ln>
            <a:effectLst/>
          </p:spPr>
        </p:pic>
        <p:pic>
          <p:nvPicPr>
            <p:cNvPr id="4" name="Picture 4"/>
            <p:cNvPicPr>
              <a:picLocks noChangeAspect="1" noChangeArrowheads="1"/>
            </p:cNvPicPr>
            <p:nvPr/>
          </p:nvPicPr>
          <p:blipFill rotWithShape="1">
            <a:blip r:embed="rId4"/>
            <a:srcRect l="2858" r="4969" b="3105"/>
            <a:stretch/>
          </p:blipFill>
          <p:spPr bwMode="auto">
            <a:xfrm>
              <a:off x="4248199" y="548681"/>
              <a:ext cx="4644281" cy="2720769"/>
            </a:xfrm>
            <a:prstGeom prst="rect">
              <a:avLst/>
            </a:prstGeom>
            <a:noFill/>
            <a:ln w="9525">
              <a:noFill/>
              <a:round/>
              <a:headEnd/>
              <a:tailEnd/>
            </a:ln>
            <a:effectLst/>
          </p:spPr>
        </p:pic>
        <p:pic>
          <p:nvPicPr>
            <p:cNvPr id="5" name="Picture 3"/>
            <p:cNvPicPr>
              <a:picLocks noChangeAspect="1" noChangeArrowheads="1"/>
            </p:cNvPicPr>
            <p:nvPr/>
          </p:nvPicPr>
          <p:blipFill rotWithShape="1">
            <a:blip r:embed="rId5"/>
            <a:srcRect l="11551" t="55813" r="12026" b="8782"/>
            <a:stretch/>
          </p:blipFill>
          <p:spPr bwMode="auto">
            <a:xfrm>
              <a:off x="251520" y="3269450"/>
              <a:ext cx="8640960" cy="2247782"/>
            </a:xfrm>
            <a:prstGeom prst="rect">
              <a:avLst/>
            </a:prstGeom>
            <a:noFill/>
            <a:ln w="9525">
              <a:noFill/>
              <a:round/>
              <a:headEnd/>
              <a:tailEnd/>
            </a:ln>
            <a:effectLst/>
          </p:spPr>
        </p:pic>
      </p:grpSp>
    </p:spTree>
    <p:extLst>
      <p:ext uri="{BB962C8B-B14F-4D97-AF65-F5344CB8AC3E}">
        <p14:creationId xmlns:p14="http://schemas.microsoft.com/office/powerpoint/2010/main" val="27356329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10238549" y="341002"/>
            <a:ext cx="1273755" cy="1182061"/>
            <a:chOff x="226186" y="3571113"/>
            <a:chExt cx="608330" cy="650240"/>
          </a:xfrm>
        </p:grpSpPr>
        <p:sp>
          <p:nvSpPr>
            <p:cNvPr id="5" name="object 5"/>
            <p:cNvSpPr/>
            <p:nvPr/>
          </p:nvSpPr>
          <p:spPr>
            <a:xfrm>
              <a:off x="232282" y="3577209"/>
              <a:ext cx="596265" cy="638175"/>
            </a:xfrm>
            <a:custGeom>
              <a:avLst/>
              <a:gdLst/>
              <a:ahLst/>
              <a:cxnLst/>
              <a:rect l="l" t="t" r="r" b="b"/>
              <a:pathLst>
                <a:path w="596265" h="638175">
                  <a:moveTo>
                    <a:pt x="445071" y="0"/>
                  </a:moveTo>
                  <a:lnTo>
                    <a:pt x="298069" y="166624"/>
                  </a:lnTo>
                  <a:lnTo>
                    <a:pt x="151066" y="0"/>
                  </a:lnTo>
                  <a:lnTo>
                    <a:pt x="0" y="133350"/>
                  </a:lnTo>
                  <a:lnTo>
                    <a:pt x="163753" y="318896"/>
                  </a:lnTo>
                  <a:lnTo>
                    <a:pt x="0" y="504443"/>
                  </a:lnTo>
                  <a:lnTo>
                    <a:pt x="151066" y="637793"/>
                  </a:lnTo>
                  <a:lnTo>
                    <a:pt x="298069" y="471169"/>
                  </a:lnTo>
                  <a:lnTo>
                    <a:pt x="445071" y="637793"/>
                  </a:lnTo>
                  <a:lnTo>
                    <a:pt x="596138" y="504443"/>
                  </a:lnTo>
                  <a:lnTo>
                    <a:pt x="432384" y="318896"/>
                  </a:lnTo>
                  <a:lnTo>
                    <a:pt x="596138" y="133350"/>
                  </a:lnTo>
                  <a:lnTo>
                    <a:pt x="445071" y="0"/>
                  </a:lnTo>
                  <a:close/>
                </a:path>
              </a:pathLst>
            </a:custGeom>
            <a:solidFill>
              <a:srgbClr val="FF0000"/>
            </a:solidFill>
          </p:spPr>
          <p:txBody>
            <a:bodyPr wrap="square" lIns="0" tIns="0" rIns="0" bIns="0" rtlCol="0"/>
            <a:lstStyle/>
            <a:p>
              <a:endParaRPr sz="2800"/>
            </a:p>
          </p:txBody>
        </p:sp>
        <p:sp>
          <p:nvSpPr>
            <p:cNvPr id="6" name="object 6"/>
            <p:cNvSpPr/>
            <p:nvPr/>
          </p:nvSpPr>
          <p:spPr>
            <a:xfrm>
              <a:off x="232282" y="3577209"/>
              <a:ext cx="596265" cy="638175"/>
            </a:xfrm>
            <a:custGeom>
              <a:avLst/>
              <a:gdLst/>
              <a:ahLst/>
              <a:cxnLst/>
              <a:rect l="l" t="t" r="r" b="b"/>
              <a:pathLst>
                <a:path w="596265" h="638175">
                  <a:moveTo>
                    <a:pt x="0" y="133350"/>
                  </a:moveTo>
                  <a:lnTo>
                    <a:pt x="151066" y="0"/>
                  </a:lnTo>
                  <a:lnTo>
                    <a:pt x="298069" y="166624"/>
                  </a:lnTo>
                  <a:lnTo>
                    <a:pt x="445071" y="0"/>
                  </a:lnTo>
                  <a:lnTo>
                    <a:pt x="596138" y="133350"/>
                  </a:lnTo>
                  <a:lnTo>
                    <a:pt x="432384" y="318896"/>
                  </a:lnTo>
                  <a:lnTo>
                    <a:pt x="596138" y="504443"/>
                  </a:lnTo>
                  <a:lnTo>
                    <a:pt x="445071" y="637793"/>
                  </a:lnTo>
                  <a:lnTo>
                    <a:pt x="298069" y="471169"/>
                  </a:lnTo>
                  <a:lnTo>
                    <a:pt x="151066" y="637793"/>
                  </a:lnTo>
                  <a:lnTo>
                    <a:pt x="0" y="504443"/>
                  </a:lnTo>
                  <a:lnTo>
                    <a:pt x="163753" y="318896"/>
                  </a:lnTo>
                  <a:lnTo>
                    <a:pt x="0" y="133350"/>
                  </a:lnTo>
                  <a:close/>
                </a:path>
              </a:pathLst>
            </a:custGeom>
            <a:ln w="12192">
              <a:solidFill>
                <a:srgbClr val="FF0000"/>
              </a:solidFill>
            </a:ln>
          </p:spPr>
          <p:txBody>
            <a:bodyPr wrap="square" lIns="0" tIns="0" rIns="0" bIns="0" rtlCol="0"/>
            <a:lstStyle/>
            <a:p>
              <a:endParaRPr sz="2800"/>
            </a:p>
          </p:txBody>
        </p:sp>
      </p:grpSp>
      <p:sp>
        <p:nvSpPr>
          <p:cNvPr id="7" name="object 7"/>
          <p:cNvSpPr txBox="1"/>
          <p:nvPr/>
        </p:nvSpPr>
        <p:spPr>
          <a:xfrm>
            <a:off x="268521" y="913425"/>
            <a:ext cx="9845339" cy="5549595"/>
          </a:xfrm>
          <a:prstGeom prst="rect">
            <a:avLst/>
          </a:prstGeom>
        </p:spPr>
        <p:txBody>
          <a:bodyPr vert="horz" wrap="square" lIns="0" tIns="32384" rIns="0" bIns="0" rtlCol="0">
            <a:spAutoFit/>
          </a:bodyPr>
          <a:lstStyle/>
          <a:p>
            <a:pPr marL="12700">
              <a:lnSpc>
                <a:spcPct val="100000"/>
              </a:lnSpc>
              <a:spcBef>
                <a:spcPts val="254"/>
              </a:spcBef>
            </a:pPr>
            <a:r>
              <a:rPr sz="2400" b="1" spc="-5" dirty="0">
                <a:solidFill>
                  <a:schemeClr val="accent1">
                    <a:lumMod val="75000"/>
                  </a:schemeClr>
                </a:solidFill>
                <a:latin typeface="Calibri" panose="020F0502020204030204"/>
                <a:cs typeface="Calibri"/>
              </a:rPr>
              <a:t>Contraindications:</a:t>
            </a:r>
            <a:endParaRPr lang="en-US" sz="2400" b="1" spc="-5" dirty="0">
              <a:solidFill>
                <a:schemeClr val="accent1">
                  <a:lumMod val="75000"/>
                </a:schemeClr>
              </a:solidFill>
              <a:latin typeface="Calibri" panose="020F0502020204030204"/>
              <a:cs typeface="Calibri"/>
            </a:endParaRPr>
          </a:p>
          <a:p>
            <a:pPr marL="12700">
              <a:lnSpc>
                <a:spcPct val="100000"/>
              </a:lnSpc>
              <a:spcBef>
                <a:spcPts val="254"/>
              </a:spcBef>
            </a:pPr>
            <a:endParaRPr sz="2400" dirty="0">
              <a:latin typeface="Calibri" panose="020F0502020204030204"/>
              <a:cs typeface="Calibri"/>
            </a:endParaRPr>
          </a:p>
          <a:p>
            <a:pPr marL="469265" indent="-228600">
              <a:lnSpc>
                <a:spcPct val="100000"/>
              </a:lnSpc>
              <a:spcBef>
                <a:spcPts val="155"/>
              </a:spcBef>
              <a:buFont typeface="Arial MT"/>
              <a:buChar char="•"/>
              <a:tabLst>
                <a:tab pos="469265" algn="l"/>
                <a:tab pos="469900" algn="l"/>
              </a:tabLst>
            </a:pPr>
            <a:r>
              <a:rPr sz="2400" spc="-5" dirty="0">
                <a:latin typeface="Calibri" panose="020F0502020204030204"/>
                <a:cs typeface="Calibri"/>
              </a:rPr>
              <a:t>Any</a:t>
            </a:r>
            <a:r>
              <a:rPr sz="2400" spc="-10" dirty="0">
                <a:latin typeface="Calibri" panose="020F0502020204030204"/>
                <a:cs typeface="Calibri"/>
              </a:rPr>
              <a:t> </a:t>
            </a:r>
            <a:r>
              <a:rPr sz="2400" spc="-5" dirty="0">
                <a:latin typeface="Calibri" panose="020F0502020204030204"/>
                <a:cs typeface="Calibri"/>
              </a:rPr>
              <a:t>contraindication</a:t>
            </a:r>
            <a:r>
              <a:rPr sz="2400" spc="-10" dirty="0">
                <a:latin typeface="Calibri" panose="020F0502020204030204"/>
                <a:cs typeface="Calibri"/>
              </a:rPr>
              <a:t> </a:t>
            </a:r>
            <a:r>
              <a:rPr sz="2400" spc="-5" dirty="0">
                <a:latin typeface="Calibri" panose="020F0502020204030204"/>
                <a:cs typeface="Calibri"/>
              </a:rPr>
              <a:t>to</a:t>
            </a:r>
            <a:r>
              <a:rPr sz="2400" dirty="0">
                <a:latin typeface="Calibri" panose="020F0502020204030204"/>
                <a:cs typeface="Calibri"/>
              </a:rPr>
              <a:t> </a:t>
            </a:r>
            <a:r>
              <a:rPr sz="2400" b="1" spc="-5" dirty="0">
                <a:latin typeface="Calibri" panose="020F0502020204030204"/>
                <a:cs typeface="Calibri"/>
              </a:rPr>
              <a:t>vaginal delivery</a:t>
            </a:r>
            <a:endParaRPr sz="2400" dirty="0">
              <a:latin typeface="Calibri" panose="020F0502020204030204"/>
              <a:cs typeface="Calibri"/>
            </a:endParaRPr>
          </a:p>
          <a:p>
            <a:pPr marL="469265" indent="-228600">
              <a:lnSpc>
                <a:spcPct val="100000"/>
              </a:lnSpc>
              <a:spcBef>
                <a:spcPts val="170"/>
              </a:spcBef>
              <a:buFont typeface="Arial MT"/>
              <a:buChar char="•"/>
              <a:tabLst>
                <a:tab pos="469265" algn="l"/>
                <a:tab pos="469900" algn="l"/>
              </a:tabLst>
            </a:pPr>
            <a:r>
              <a:rPr sz="2400" spc="-5" dirty="0">
                <a:latin typeface="Calibri" panose="020F0502020204030204"/>
                <a:cs typeface="Calibri"/>
              </a:rPr>
              <a:t>Inability to obtain</a:t>
            </a:r>
            <a:r>
              <a:rPr sz="2400" spc="-15" dirty="0">
                <a:latin typeface="Calibri" panose="020F0502020204030204"/>
                <a:cs typeface="Calibri"/>
              </a:rPr>
              <a:t> </a:t>
            </a:r>
            <a:r>
              <a:rPr sz="2400" spc="-5" dirty="0">
                <a:latin typeface="Calibri" panose="020F0502020204030204"/>
                <a:cs typeface="Calibri"/>
              </a:rPr>
              <a:t>adequate</a:t>
            </a:r>
            <a:r>
              <a:rPr sz="2400" dirty="0">
                <a:latin typeface="Calibri" panose="020F0502020204030204"/>
                <a:cs typeface="Calibri"/>
              </a:rPr>
              <a:t> </a:t>
            </a:r>
            <a:r>
              <a:rPr sz="2400" spc="-5" dirty="0">
                <a:latin typeface="Calibri" panose="020F0502020204030204"/>
                <a:cs typeface="Calibri"/>
              </a:rPr>
              <a:t>verbal</a:t>
            </a:r>
            <a:r>
              <a:rPr sz="2400" spc="25" dirty="0">
                <a:latin typeface="Calibri" panose="020F0502020204030204"/>
                <a:cs typeface="Calibri"/>
              </a:rPr>
              <a:t> </a:t>
            </a:r>
            <a:r>
              <a:rPr sz="2400" b="1" spc="-5" dirty="0">
                <a:latin typeface="Calibri" panose="020F0502020204030204"/>
                <a:cs typeface="Calibri"/>
              </a:rPr>
              <a:t>consent</a:t>
            </a:r>
            <a:endParaRPr sz="2400" dirty="0">
              <a:latin typeface="Calibri" panose="020F0502020204030204"/>
              <a:cs typeface="Calibri"/>
            </a:endParaRPr>
          </a:p>
          <a:p>
            <a:pPr marL="469265" indent="-228600">
              <a:lnSpc>
                <a:spcPct val="100000"/>
              </a:lnSpc>
              <a:spcBef>
                <a:spcPts val="165"/>
              </a:spcBef>
              <a:buFont typeface="Arial MT"/>
              <a:buChar char="•"/>
              <a:tabLst>
                <a:tab pos="469265" algn="l"/>
                <a:tab pos="469900" algn="l"/>
              </a:tabLst>
            </a:pPr>
            <a:r>
              <a:rPr sz="2400" spc="-5" dirty="0">
                <a:latin typeface="Calibri" panose="020F0502020204030204"/>
                <a:cs typeface="Calibri"/>
              </a:rPr>
              <a:t>A</a:t>
            </a:r>
            <a:r>
              <a:rPr sz="2400" dirty="0">
                <a:latin typeface="Calibri" panose="020F0502020204030204"/>
                <a:cs typeface="Calibri"/>
              </a:rPr>
              <a:t> </a:t>
            </a:r>
            <a:r>
              <a:rPr sz="2400" spc="-5" dirty="0">
                <a:latin typeface="Calibri" panose="020F0502020204030204"/>
                <a:cs typeface="Calibri"/>
              </a:rPr>
              <a:t>cervix</a:t>
            </a:r>
            <a:r>
              <a:rPr sz="2400" spc="5" dirty="0">
                <a:latin typeface="Calibri" panose="020F0502020204030204"/>
                <a:cs typeface="Calibri"/>
              </a:rPr>
              <a:t> </a:t>
            </a:r>
            <a:r>
              <a:rPr sz="2400" spc="-5" dirty="0">
                <a:latin typeface="Calibri" panose="020F0502020204030204"/>
                <a:cs typeface="Calibri"/>
              </a:rPr>
              <a:t>that</a:t>
            </a:r>
            <a:r>
              <a:rPr sz="2400" spc="5" dirty="0">
                <a:latin typeface="Calibri" panose="020F0502020204030204"/>
                <a:cs typeface="Calibri"/>
              </a:rPr>
              <a:t> </a:t>
            </a:r>
            <a:r>
              <a:rPr sz="2400" spc="-5" dirty="0">
                <a:latin typeface="Calibri" panose="020F0502020204030204"/>
                <a:cs typeface="Calibri"/>
              </a:rPr>
              <a:t>is</a:t>
            </a:r>
            <a:r>
              <a:rPr sz="2400" spc="10" dirty="0">
                <a:latin typeface="Calibri" panose="020F0502020204030204"/>
                <a:cs typeface="Calibri"/>
              </a:rPr>
              <a:t> </a:t>
            </a:r>
            <a:r>
              <a:rPr sz="2400" b="1" spc="-5" dirty="0">
                <a:latin typeface="Calibri" panose="020F0502020204030204"/>
                <a:cs typeface="Calibri"/>
              </a:rPr>
              <a:t>not </a:t>
            </a:r>
            <a:r>
              <a:rPr sz="2400" spc="-5" dirty="0">
                <a:latin typeface="Calibri" panose="020F0502020204030204"/>
                <a:cs typeface="Calibri"/>
              </a:rPr>
              <a:t>fully</a:t>
            </a:r>
            <a:r>
              <a:rPr sz="2400" dirty="0">
                <a:latin typeface="Calibri" panose="020F0502020204030204"/>
                <a:cs typeface="Calibri"/>
              </a:rPr>
              <a:t> </a:t>
            </a:r>
            <a:r>
              <a:rPr sz="2400" spc="-5" dirty="0">
                <a:latin typeface="Calibri" panose="020F0502020204030204"/>
                <a:cs typeface="Calibri"/>
              </a:rPr>
              <a:t>dilated</a:t>
            </a:r>
            <a:r>
              <a:rPr sz="2400" dirty="0">
                <a:latin typeface="Calibri" panose="020F0502020204030204"/>
                <a:cs typeface="Calibri"/>
              </a:rPr>
              <a:t> </a:t>
            </a:r>
            <a:r>
              <a:rPr sz="2400" spc="-5" dirty="0">
                <a:latin typeface="Calibri" panose="020F0502020204030204"/>
                <a:cs typeface="Calibri"/>
              </a:rPr>
              <a:t>or</a:t>
            </a:r>
            <a:r>
              <a:rPr sz="2400" dirty="0">
                <a:latin typeface="Calibri" panose="020F0502020204030204"/>
                <a:cs typeface="Calibri"/>
              </a:rPr>
              <a:t> </a:t>
            </a:r>
            <a:r>
              <a:rPr sz="2400" spc="-5" dirty="0">
                <a:latin typeface="Calibri" panose="020F0502020204030204"/>
                <a:cs typeface="Calibri"/>
              </a:rPr>
              <a:t>retracted</a:t>
            </a:r>
            <a:endParaRPr sz="2400" dirty="0">
              <a:latin typeface="Calibri" panose="020F0502020204030204"/>
              <a:cs typeface="Calibri"/>
            </a:endParaRPr>
          </a:p>
          <a:p>
            <a:pPr marL="469265" indent="-228600">
              <a:lnSpc>
                <a:spcPct val="100000"/>
              </a:lnSpc>
              <a:spcBef>
                <a:spcPts val="160"/>
              </a:spcBef>
              <a:buFont typeface="Arial MT"/>
              <a:buChar char="•"/>
              <a:tabLst>
                <a:tab pos="469265" algn="l"/>
                <a:tab pos="469900" algn="l"/>
              </a:tabLst>
            </a:pPr>
            <a:r>
              <a:rPr sz="2400" spc="-5" dirty="0">
                <a:latin typeface="Calibri" panose="020F0502020204030204"/>
                <a:cs typeface="Calibri"/>
              </a:rPr>
              <a:t>Inability</a:t>
            </a:r>
            <a:r>
              <a:rPr sz="2400" spc="5" dirty="0">
                <a:latin typeface="Calibri" panose="020F0502020204030204"/>
                <a:cs typeface="Calibri"/>
              </a:rPr>
              <a:t> </a:t>
            </a:r>
            <a:r>
              <a:rPr sz="2400" spc="-5" dirty="0">
                <a:latin typeface="Calibri" panose="020F0502020204030204"/>
                <a:cs typeface="Calibri"/>
              </a:rPr>
              <a:t>to</a:t>
            </a:r>
            <a:r>
              <a:rPr sz="2400" dirty="0">
                <a:latin typeface="Calibri" panose="020F0502020204030204"/>
                <a:cs typeface="Calibri"/>
              </a:rPr>
              <a:t> </a:t>
            </a:r>
            <a:r>
              <a:rPr sz="2400" spc="-10" dirty="0">
                <a:latin typeface="Calibri" panose="020F0502020204030204"/>
                <a:cs typeface="Calibri"/>
              </a:rPr>
              <a:t>determine</a:t>
            </a:r>
            <a:r>
              <a:rPr sz="2400" dirty="0">
                <a:latin typeface="Calibri" panose="020F0502020204030204"/>
                <a:cs typeface="Calibri"/>
              </a:rPr>
              <a:t> </a:t>
            </a:r>
            <a:r>
              <a:rPr sz="2400" spc="-5" dirty="0">
                <a:latin typeface="Calibri" panose="020F0502020204030204"/>
                <a:cs typeface="Calibri"/>
              </a:rPr>
              <a:t>the</a:t>
            </a:r>
            <a:r>
              <a:rPr sz="2400" spc="10" dirty="0">
                <a:latin typeface="Calibri" panose="020F0502020204030204"/>
                <a:cs typeface="Calibri"/>
              </a:rPr>
              <a:t> </a:t>
            </a:r>
            <a:r>
              <a:rPr sz="2400" spc="-5" dirty="0">
                <a:latin typeface="Calibri" panose="020F0502020204030204"/>
                <a:cs typeface="Calibri"/>
              </a:rPr>
              <a:t>presentation</a:t>
            </a:r>
            <a:r>
              <a:rPr sz="2400" dirty="0">
                <a:latin typeface="Calibri" panose="020F0502020204030204"/>
                <a:cs typeface="Calibri"/>
              </a:rPr>
              <a:t> </a:t>
            </a:r>
            <a:r>
              <a:rPr sz="2400" spc="-5" dirty="0">
                <a:latin typeface="Calibri" panose="020F0502020204030204"/>
                <a:cs typeface="Calibri"/>
              </a:rPr>
              <a:t>and</a:t>
            </a:r>
            <a:r>
              <a:rPr sz="2400" dirty="0">
                <a:latin typeface="Calibri" panose="020F0502020204030204"/>
                <a:cs typeface="Calibri"/>
              </a:rPr>
              <a:t> </a:t>
            </a:r>
            <a:r>
              <a:rPr sz="2400" spc="-5" dirty="0">
                <a:latin typeface="Calibri" panose="020F0502020204030204"/>
                <a:cs typeface="Calibri"/>
              </a:rPr>
              <a:t>fetal</a:t>
            </a:r>
            <a:r>
              <a:rPr sz="2400" spc="5" dirty="0">
                <a:latin typeface="Calibri" panose="020F0502020204030204"/>
                <a:cs typeface="Calibri"/>
              </a:rPr>
              <a:t> </a:t>
            </a:r>
            <a:r>
              <a:rPr sz="2400" spc="-10" dirty="0">
                <a:latin typeface="Calibri" panose="020F0502020204030204"/>
                <a:cs typeface="Calibri"/>
              </a:rPr>
              <a:t>head</a:t>
            </a:r>
            <a:r>
              <a:rPr sz="2400" spc="5" dirty="0">
                <a:latin typeface="Calibri" panose="020F0502020204030204"/>
                <a:cs typeface="Calibri"/>
              </a:rPr>
              <a:t> </a:t>
            </a:r>
            <a:r>
              <a:rPr sz="2400" spc="-5" dirty="0">
                <a:latin typeface="Calibri" panose="020F0502020204030204"/>
                <a:cs typeface="Calibri"/>
              </a:rPr>
              <a:t>position</a:t>
            </a:r>
            <a:endParaRPr sz="2400" dirty="0">
              <a:latin typeface="Calibri" panose="020F0502020204030204"/>
              <a:cs typeface="Calibri"/>
            </a:endParaRPr>
          </a:p>
          <a:p>
            <a:pPr marL="469265" indent="-228600">
              <a:lnSpc>
                <a:spcPct val="100000"/>
              </a:lnSpc>
              <a:spcBef>
                <a:spcPts val="170"/>
              </a:spcBef>
              <a:buFont typeface="Arial MT"/>
              <a:buChar char="•"/>
              <a:tabLst>
                <a:tab pos="469265" algn="l"/>
                <a:tab pos="469900" algn="l"/>
              </a:tabLst>
            </a:pPr>
            <a:r>
              <a:rPr sz="2400" spc="-5" dirty="0">
                <a:latin typeface="Calibri" panose="020F0502020204030204"/>
                <a:cs typeface="Calibri"/>
              </a:rPr>
              <a:t>Inadequate</a:t>
            </a:r>
            <a:r>
              <a:rPr sz="2400" spc="-20" dirty="0">
                <a:latin typeface="Calibri" panose="020F0502020204030204"/>
                <a:cs typeface="Calibri"/>
              </a:rPr>
              <a:t> </a:t>
            </a:r>
            <a:r>
              <a:rPr sz="2400" spc="-10" dirty="0">
                <a:latin typeface="Calibri" panose="020F0502020204030204"/>
                <a:cs typeface="Calibri"/>
              </a:rPr>
              <a:t>pelvic</a:t>
            </a:r>
            <a:r>
              <a:rPr sz="2400" spc="-20" dirty="0">
                <a:latin typeface="Calibri" panose="020F0502020204030204"/>
                <a:cs typeface="Calibri"/>
              </a:rPr>
              <a:t> </a:t>
            </a:r>
            <a:r>
              <a:rPr sz="2400" spc="-5" dirty="0">
                <a:latin typeface="Calibri" panose="020F0502020204030204"/>
                <a:cs typeface="Calibri"/>
              </a:rPr>
              <a:t>size</a:t>
            </a:r>
            <a:endParaRPr sz="2400" dirty="0">
              <a:latin typeface="Calibri" panose="020F0502020204030204"/>
              <a:cs typeface="Calibri"/>
            </a:endParaRPr>
          </a:p>
          <a:p>
            <a:pPr marL="469265" indent="-228600">
              <a:lnSpc>
                <a:spcPct val="100000"/>
              </a:lnSpc>
              <a:spcBef>
                <a:spcPts val="155"/>
              </a:spcBef>
              <a:buFont typeface="Arial MT"/>
              <a:buChar char="•"/>
              <a:tabLst>
                <a:tab pos="469265" algn="l"/>
                <a:tab pos="469900" algn="l"/>
              </a:tabLst>
            </a:pPr>
            <a:r>
              <a:rPr sz="2400" spc="-5" dirty="0">
                <a:latin typeface="Calibri" panose="020F0502020204030204"/>
                <a:cs typeface="Calibri"/>
              </a:rPr>
              <a:t>Confirmed</a:t>
            </a:r>
            <a:r>
              <a:rPr sz="2400" spc="-20" dirty="0">
                <a:latin typeface="Calibri" panose="020F0502020204030204"/>
                <a:cs typeface="Calibri"/>
              </a:rPr>
              <a:t> </a:t>
            </a:r>
            <a:r>
              <a:rPr sz="2400" spc="-5" dirty="0">
                <a:latin typeface="Calibri" panose="020F0502020204030204"/>
                <a:cs typeface="Calibri"/>
              </a:rPr>
              <a:t>cephalopelvic</a:t>
            </a:r>
            <a:r>
              <a:rPr sz="2400" spc="-25" dirty="0">
                <a:latin typeface="Calibri" panose="020F0502020204030204"/>
                <a:cs typeface="Calibri"/>
              </a:rPr>
              <a:t> </a:t>
            </a:r>
            <a:r>
              <a:rPr sz="2400" spc="-5" dirty="0">
                <a:latin typeface="Calibri" panose="020F0502020204030204"/>
                <a:cs typeface="Calibri"/>
              </a:rPr>
              <a:t>disproportion</a:t>
            </a:r>
            <a:endParaRPr sz="2400" dirty="0">
              <a:latin typeface="Calibri" panose="020F0502020204030204"/>
              <a:cs typeface="Calibri"/>
            </a:endParaRPr>
          </a:p>
          <a:p>
            <a:pPr marL="12700">
              <a:lnSpc>
                <a:spcPct val="100000"/>
              </a:lnSpc>
              <a:spcBef>
                <a:spcPts val="165"/>
              </a:spcBef>
            </a:pPr>
            <a:endParaRPr lang="en-US" sz="2400" b="1" spc="-5" dirty="0">
              <a:latin typeface="Calibri"/>
              <a:cs typeface="Calibri"/>
            </a:endParaRPr>
          </a:p>
          <a:p>
            <a:pPr marL="12700">
              <a:lnSpc>
                <a:spcPct val="100000"/>
              </a:lnSpc>
              <a:spcBef>
                <a:spcPts val="165"/>
              </a:spcBef>
            </a:pPr>
            <a:r>
              <a:rPr sz="2400" b="1" spc="-5" dirty="0">
                <a:solidFill>
                  <a:schemeClr val="accent1">
                    <a:lumMod val="75000"/>
                  </a:schemeClr>
                </a:solidFill>
                <a:latin typeface="Calibri" panose="020F0502020204030204"/>
                <a:cs typeface="Calibri"/>
              </a:rPr>
              <a:t>relative</a:t>
            </a:r>
            <a:r>
              <a:rPr sz="2400" b="1" spc="-10" dirty="0">
                <a:solidFill>
                  <a:schemeClr val="accent1">
                    <a:lumMod val="75000"/>
                  </a:schemeClr>
                </a:solidFill>
                <a:latin typeface="Calibri" panose="020F0502020204030204"/>
                <a:cs typeface="Calibri"/>
              </a:rPr>
              <a:t> </a:t>
            </a:r>
            <a:r>
              <a:rPr sz="2400" b="1" spc="-5" dirty="0">
                <a:solidFill>
                  <a:schemeClr val="accent1">
                    <a:lumMod val="75000"/>
                  </a:schemeClr>
                </a:solidFill>
                <a:latin typeface="Calibri" panose="020F0502020204030204"/>
                <a:cs typeface="Calibri"/>
              </a:rPr>
              <a:t>contraindication</a:t>
            </a:r>
            <a:endParaRPr sz="2400" dirty="0">
              <a:latin typeface="Calibri" panose="020F0502020204030204"/>
              <a:cs typeface="Calibri"/>
            </a:endParaRPr>
          </a:p>
          <a:p>
            <a:pPr marL="469265" indent="-228600">
              <a:lnSpc>
                <a:spcPct val="100000"/>
              </a:lnSpc>
              <a:spcBef>
                <a:spcPts val="170"/>
              </a:spcBef>
              <a:buFont typeface="Arial MT"/>
              <a:buChar char="•"/>
              <a:tabLst>
                <a:tab pos="469265" algn="l"/>
                <a:tab pos="469900" algn="l"/>
              </a:tabLst>
            </a:pPr>
            <a:r>
              <a:rPr sz="2400" spc="-5" dirty="0">
                <a:latin typeface="Calibri" panose="020F0502020204030204"/>
                <a:cs typeface="Calibri"/>
              </a:rPr>
              <a:t>Unsuccessful trial of vacuum</a:t>
            </a:r>
            <a:r>
              <a:rPr sz="2400" dirty="0">
                <a:latin typeface="Calibri" panose="020F0502020204030204"/>
                <a:cs typeface="Calibri"/>
              </a:rPr>
              <a:t> </a:t>
            </a:r>
            <a:r>
              <a:rPr sz="2400" spc="-5" dirty="0">
                <a:latin typeface="Calibri" panose="020F0502020204030204"/>
                <a:cs typeface="Calibri"/>
              </a:rPr>
              <a:t>extraction</a:t>
            </a:r>
            <a:endParaRPr sz="2400" dirty="0">
              <a:latin typeface="Calibri" panose="020F0502020204030204"/>
              <a:cs typeface="Calibri"/>
            </a:endParaRPr>
          </a:p>
          <a:p>
            <a:pPr marL="469265" indent="-228600">
              <a:lnSpc>
                <a:spcPct val="100000"/>
              </a:lnSpc>
              <a:spcBef>
                <a:spcPts val="155"/>
              </a:spcBef>
              <a:buFont typeface="Arial MT"/>
              <a:buChar char="•"/>
              <a:tabLst>
                <a:tab pos="469265" algn="l"/>
                <a:tab pos="469900" algn="l"/>
              </a:tabLst>
            </a:pPr>
            <a:r>
              <a:rPr sz="2400" spc="-5" dirty="0">
                <a:latin typeface="Calibri" panose="020F0502020204030204"/>
                <a:cs typeface="Calibri"/>
              </a:rPr>
              <a:t>Absence</a:t>
            </a:r>
            <a:r>
              <a:rPr sz="2400" spc="5" dirty="0">
                <a:latin typeface="Calibri" panose="020F0502020204030204"/>
                <a:cs typeface="Calibri"/>
              </a:rPr>
              <a:t> </a:t>
            </a:r>
            <a:r>
              <a:rPr sz="2400" spc="-5" dirty="0">
                <a:latin typeface="Calibri" panose="020F0502020204030204"/>
                <a:cs typeface="Calibri"/>
              </a:rPr>
              <a:t>of</a:t>
            </a:r>
            <a:r>
              <a:rPr sz="2400" dirty="0">
                <a:latin typeface="Calibri" panose="020F0502020204030204"/>
                <a:cs typeface="Calibri"/>
              </a:rPr>
              <a:t> </a:t>
            </a:r>
            <a:r>
              <a:rPr sz="2400" spc="-5" dirty="0">
                <a:latin typeface="Calibri" panose="020F0502020204030204"/>
                <a:cs typeface="Calibri"/>
              </a:rPr>
              <a:t>adequate</a:t>
            </a:r>
            <a:r>
              <a:rPr sz="2400" dirty="0">
                <a:latin typeface="Calibri" panose="020F0502020204030204"/>
                <a:cs typeface="Calibri"/>
              </a:rPr>
              <a:t> </a:t>
            </a:r>
            <a:r>
              <a:rPr sz="2400" spc="-5" dirty="0">
                <a:latin typeface="Calibri" panose="020F0502020204030204"/>
                <a:cs typeface="Calibri"/>
              </a:rPr>
              <a:t>anesthesia</a:t>
            </a:r>
            <a:r>
              <a:rPr sz="2400" spc="5" dirty="0">
                <a:latin typeface="Calibri" panose="020F0502020204030204"/>
                <a:cs typeface="Calibri"/>
              </a:rPr>
              <a:t> </a:t>
            </a:r>
            <a:r>
              <a:rPr sz="2400" spc="-5" dirty="0">
                <a:latin typeface="Calibri" panose="020F0502020204030204"/>
                <a:cs typeface="Calibri"/>
              </a:rPr>
              <a:t>or</a:t>
            </a:r>
            <a:r>
              <a:rPr sz="2400" spc="5" dirty="0">
                <a:latin typeface="Calibri" panose="020F0502020204030204"/>
                <a:cs typeface="Calibri"/>
              </a:rPr>
              <a:t> </a:t>
            </a:r>
            <a:r>
              <a:rPr sz="2400" spc="-5" dirty="0">
                <a:latin typeface="Calibri" panose="020F0502020204030204"/>
                <a:cs typeface="Calibri"/>
              </a:rPr>
              <a:t>analgesia</a:t>
            </a:r>
            <a:endParaRPr sz="2400" dirty="0">
              <a:latin typeface="Calibri" panose="020F0502020204030204"/>
              <a:cs typeface="Calibri"/>
            </a:endParaRPr>
          </a:p>
          <a:p>
            <a:pPr marL="469265" indent="-228600">
              <a:lnSpc>
                <a:spcPct val="100000"/>
              </a:lnSpc>
              <a:spcBef>
                <a:spcPts val="170"/>
              </a:spcBef>
              <a:buFont typeface="Arial MT"/>
              <a:buChar char="•"/>
              <a:tabLst>
                <a:tab pos="469265" algn="l"/>
                <a:tab pos="469900" algn="l"/>
              </a:tabLst>
            </a:pPr>
            <a:r>
              <a:rPr sz="2400" spc="-5" dirty="0">
                <a:latin typeface="Calibri" panose="020F0502020204030204"/>
                <a:cs typeface="Calibri"/>
              </a:rPr>
              <a:t>Inadequate</a:t>
            </a:r>
            <a:r>
              <a:rPr sz="2400" spc="-10" dirty="0">
                <a:latin typeface="Calibri" panose="020F0502020204030204"/>
                <a:cs typeface="Calibri"/>
              </a:rPr>
              <a:t> </a:t>
            </a:r>
            <a:r>
              <a:rPr sz="2400" spc="-5" dirty="0">
                <a:latin typeface="Calibri" panose="020F0502020204030204"/>
                <a:cs typeface="Calibri"/>
              </a:rPr>
              <a:t>facilities</a:t>
            </a:r>
            <a:r>
              <a:rPr sz="2400" spc="-10" dirty="0">
                <a:latin typeface="Calibri" panose="020F0502020204030204"/>
                <a:cs typeface="Calibri"/>
              </a:rPr>
              <a:t> </a:t>
            </a:r>
            <a:r>
              <a:rPr sz="2400" spc="-5" dirty="0">
                <a:latin typeface="Calibri" panose="020F0502020204030204"/>
                <a:cs typeface="Calibri"/>
              </a:rPr>
              <a:t>and</a:t>
            </a:r>
            <a:r>
              <a:rPr sz="2400" spc="-10" dirty="0">
                <a:latin typeface="Calibri" panose="020F0502020204030204"/>
                <a:cs typeface="Calibri"/>
              </a:rPr>
              <a:t> </a:t>
            </a:r>
            <a:r>
              <a:rPr sz="2400" spc="-5" dirty="0">
                <a:latin typeface="Calibri" panose="020F0502020204030204"/>
                <a:cs typeface="Calibri"/>
              </a:rPr>
              <a:t>support</a:t>
            </a:r>
            <a:r>
              <a:rPr sz="2400" spc="-10" dirty="0">
                <a:latin typeface="Calibri" panose="020F0502020204030204"/>
                <a:cs typeface="Calibri"/>
              </a:rPr>
              <a:t> </a:t>
            </a:r>
            <a:r>
              <a:rPr sz="2400" spc="-5" dirty="0">
                <a:latin typeface="Calibri" panose="020F0502020204030204"/>
                <a:cs typeface="Calibri"/>
              </a:rPr>
              <a:t>staff</a:t>
            </a:r>
            <a:endParaRPr sz="2400" dirty="0">
              <a:latin typeface="Calibri" panose="020F0502020204030204"/>
              <a:cs typeface="Calibri"/>
            </a:endParaRPr>
          </a:p>
          <a:p>
            <a:pPr marL="469265" indent="-228600">
              <a:lnSpc>
                <a:spcPct val="100000"/>
              </a:lnSpc>
              <a:spcBef>
                <a:spcPts val="155"/>
              </a:spcBef>
              <a:buFont typeface="Arial MT"/>
              <a:buChar char="•"/>
              <a:tabLst>
                <a:tab pos="469265" algn="l"/>
                <a:tab pos="469900" algn="l"/>
              </a:tabLst>
            </a:pPr>
            <a:r>
              <a:rPr sz="2400" spc="-5" dirty="0">
                <a:latin typeface="Calibri" panose="020F0502020204030204"/>
                <a:cs typeface="Calibri"/>
              </a:rPr>
              <a:t>An</a:t>
            </a:r>
            <a:r>
              <a:rPr sz="2400" dirty="0">
                <a:latin typeface="Calibri" panose="020F0502020204030204"/>
                <a:cs typeface="Calibri"/>
              </a:rPr>
              <a:t> </a:t>
            </a:r>
            <a:r>
              <a:rPr sz="2400" spc="-5" dirty="0">
                <a:latin typeface="Calibri" panose="020F0502020204030204"/>
                <a:cs typeface="Calibri"/>
              </a:rPr>
              <a:t>insufficiently</a:t>
            </a:r>
            <a:r>
              <a:rPr sz="2400" spc="5" dirty="0">
                <a:latin typeface="Calibri" panose="020F0502020204030204"/>
                <a:cs typeface="Calibri"/>
              </a:rPr>
              <a:t> </a:t>
            </a:r>
            <a:r>
              <a:rPr sz="2400" spc="-10" dirty="0">
                <a:latin typeface="Calibri" panose="020F0502020204030204"/>
                <a:cs typeface="Calibri"/>
              </a:rPr>
              <a:t>experienced</a:t>
            </a:r>
            <a:r>
              <a:rPr sz="2400" spc="15" dirty="0">
                <a:latin typeface="Calibri" panose="020F0502020204030204"/>
                <a:cs typeface="Calibri"/>
              </a:rPr>
              <a:t> </a:t>
            </a:r>
            <a:r>
              <a:rPr sz="2400" spc="-5" dirty="0">
                <a:latin typeface="Calibri" panose="020F0502020204030204"/>
                <a:cs typeface="Calibri"/>
              </a:rPr>
              <a:t>operator</a:t>
            </a:r>
            <a:endParaRPr sz="2400" dirty="0">
              <a:latin typeface="Calibri" panose="020F0502020204030204"/>
              <a:cs typeface="Calibri"/>
            </a:endParaRPr>
          </a:p>
        </p:txBody>
      </p:sp>
    </p:spTree>
    <p:extLst>
      <p:ext uri="{BB962C8B-B14F-4D97-AF65-F5344CB8AC3E}">
        <p14:creationId xmlns:p14="http://schemas.microsoft.com/office/powerpoint/2010/main" val="5997337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p:nvPr/>
        </p:nvPicPr>
        <p:blipFill>
          <a:blip r:embed="rId2"/>
          <a:stretch>
            <a:fillRect/>
          </a:stretch>
        </p:blipFill>
        <p:spPr>
          <a:xfrm>
            <a:off x="7641772" y="1303308"/>
            <a:ext cx="3677029" cy="4287599"/>
          </a:xfrm>
          <a:prstGeom prst="rect">
            <a:avLst/>
          </a:prstGeom>
        </p:spPr>
      </p:pic>
      <p:sp>
        <p:nvSpPr>
          <p:cNvPr id="5" name="object 4"/>
          <p:cNvSpPr txBox="1">
            <a:spLocks noGrp="1"/>
          </p:cNvSpPr>
          <p:nvPr>
            <p:ph type="title"/>
          </p:nvPr>
        </p:nvSpPr>
        <p:spPr>
          <a:xfrm>
            <a:off x="3318311" y="123373"/>
            <a:ext cx="5068045" cy="689932"/>
          </a:xfrm>
          <a:prstGeom prst="rect">
            <a:avLst/>
          </a:prstGeom>
        </p:spPr>
        <p:txBody>
          <a:bodyPr vert="horz" wrap="square" lIns="0" tIns="12700" rIns="0" bIns="0" rtlCol="0">
            <a:spAutoFit/>
          </a:bodyPr>
          <a:lstStyle/>
          <a:p>
            <a:pPr marL="12700">
              <a:lnSpc>
                <a:spcPct val="100000"/>
              </a:lnSpc>
              <a:spcBef>
                <a:spcPts val="100"/>
              </a:spcBef>
            </a:pPr>
            <a:r>
              <a:rPr spc="-5"/>
              <a:t>Vacuum</a:t>
            </a:r>
          </a:p>
        </p:txBody>
      </p:sp>
      <p:sp>
        <p:nvSpPr>
          <p:cNvPr id="6" name="object 5"/>
          <p:cNvSpPr txBox="1"/>
          <p:nvPr/>
        </p:nvSpPr>
        <p:spPr>
          <a:xfrm>
            <a:off x="277893" y="1497811"/>
            <a:ext cx="6648327" cy="4774705"/>
          </a:xfrm>
          <a:prstGeom prst="rect">
            <a:avLst/>
          </a:prstGeom>
        </p:spPr>
        <p:txBody>
          <a:bodyPr vert="horz" wrap="square" lIns="0" tIns="33655" rIns="0" bIns="0" rtlCol="0">
            <a:spAutoFit/>
          </a:bodyPr>
          <a:lstStyle/>
          <a:p>
            <a:pPr marL="12700">
              <a:lnSpc>
                <a:spcPct val="100000"/>
              </a:lnSpc>
              <a:spcBef>
                <a:spcPts val="265"/>
              </a:spcBef>
            </a:pPr>
            <a:r>
              <a:rPr sz="2800" b="1" spc="-5" dirty="0">
                <a:latin typeface="Calibri" panose="020F0502020204030204"/>
                <a:cs typeface="Calibri"/>
              </a:rPr>
              <a:t>Definition</a:t>
            </a:r>
            <a:r>
              <a:rPr sz="2800" spc="-5" dirty="0">
                <a:latin typeface="Calibri" panose="020F0502020204030204"/>
                <a:cs typeface="Calibri"/>
              </a:rPr>
              <a:t>:</a:t>
            </a:r>
            <a:endParaRPr sz="2800" dirty="0">
              <a:latin typeface="Calibri" panose="020F0502020204030204"/>
              <a:cs typeface="Calibri"/>
            </a:endParaRPr>
          </a:p>
          <a:p>
            <a:pPr marL="12700" marR="194310">
              <a:lnSpc>
                <a:spcPct val="108800"/>
              </a:lnSpc>
            </a:pPr>
            <a:r>
              <a:rPr sz="2800" spc="-5" dirty="0">
                <a:latin typeface="Calibri" panose="020F0502020204030204"/>
                <a:cs typeface="Calibri"/>
              </a:rPr>
              <a:t>Traction</a:t>
            </a:r>
            <a:r>
              <a:rPr sz="2800" dirty="0">
                <a:latin typeface="Calibri" panose="020F0502020204030204"/>
                <a:cs typeface="Calibri"/>
              </a:rPr>
              <a:t> </a:t>
            </a:r>
            <a:r>
              <a:rPr sz="2800" spc="-5" dirty="0">
                <a:latin typeface="Calibri" panose="020F0502020204030204"/>
                <a:cs typeface="Calibri"/>
              </a:rPr>
              <a:t>of</a:t>
            </a:r>
            <a:r>
              <a:rPr sz="2800" spc="5" dirty="0">
                <a:latin typeface="Calibri" panose="020F0502020204030204"/>
                <a:cs typeface="Calibri"/>
              </a:rPr>
              <a:t> </a:t>
            </a:r>
            <a:r>
              <a:rPr sz="2800" dirty="0">
                <a:latin typeface="Calibri" panose="020F0502020204030204"/>
                <a:cs typeface="Calibri"/>
              </a:rPr>
              <a:t>fetal</a:t>
            </a:r>
            <a:r>
              <a:rPr sz="2800" spc="5" dirty="0">
                <a:latin typeface="Calibri" panose="020F0502020204030204"/>
                <a:cs typeface="Calibri"/>
              </a:rPr>
              <a:t> </a:t>
            </a:r>
            <a:r>
              <a:rPr sz="2800" spc="-10" dirty="0">
                <a:latin typeface="Calibri" panose="020F0502020204030204"/>
                <a:cs typeface="Calibri"/>
              </a:rPr>
              <a:t>head</a:t>
            </a:r>
            <a:r>
              <a:rPr sz="2800" spc="5" dirty="0">
                <a:latin typeface="Calibri" panose="020F0502020204030204"/>
                <a:cs typeface="Calibri"/>
              </a:rPr>
              <a:t> </a:t>
            </a:r>
            <a:r>
              <a:rPr sz="2800" spc="-5" dirty="0">
                <a:latin typeface="Calibri" panose="020F0502020204030204"/>
                <a:cs typeface="Calibri"/>
              </a:rPr>
              <a:t>by</a:t>
            </a:r>
            <a:r>
              <a:rPr sz="2800" spc="15" dirty="0">
                <a:latin typeface="Calibri" panose="020F0502020204030204"/>
                <a:cs typeface="Calibri"/>
              </a:rPr>
              <a:t> </a:t>
            </a:r>
            <a:r>
              <a:rPr sz="2800" spc="-5" dirty="0">
                <a:latin typeface="Calibri" panose="020F0502020204030204"/>
                <a:cs typeface="Calibri"/>
              </a:rPr>
              <a:t>creating</a:t>
            </a:r>
            <a:r>
              <a:rPr sz="2800" spc="15" dirty="0">
                <a:latin typeface="Calibri" panose="020F0502020204030204"/>
                <a:cs typeface="Calibri"/>
              </a:rPr>
              <a:t> </a:t>
            </a:r>
            <a:r>
              <a:rPr sz="2800" spc="-5" dirty="0">
                <a:latin typeface="Calibri" panose="020F0502020204030204"/>
                <a:cs typeface="Calibri"/>
              </a:rPr>
              <a:t>negative</a:t>
            </a:r>
            <a:r>
              <a:rPr sz="2800" dirty="0">
                <a:latin typeface="Calibri" panose="020F0502020204030204"/>
                <a:cs typeface="Calibri"/>
              </a:rPr>
              <a:t> </a:t>
            </a:r>
            <a:r>
              <a:rPr sz="2800" spc="-10" dirty="0">
                <a:latin typeface="Calibri" panose="020F0502020204030204"/>
                <a:cs typeface="Calibri"/>
              </a:rPr>
              <a:t>pressure</a:t>
            </a:r>
            <a:r>
              <a:rPr sz="2800" spc="10" dirty="0">
                <a:latin typeface="Calibri" panose="020F0502020204030204"/>
                <a:cs typeface="Calibri"/>
              </a:rPr>
              <a:t> </a:t>
            </a:r>
            <a:r>
              <a:rPr sz="2800" spc="-5" dirty="0">
                <a:latin typeface="Calibri" panose="020F0502020204030204"/>
                <a:cs typeface="Calibri"/>
              </a:rPr>
              <a:t>through</a:t>
            </a:r>
            <a:r>
              <a:rPr sz="2800" dirty="0">
                <a:latin typeface="Calibri" panose="020F0502020204030204"/>
                <a:cs typeface="Calibri"/>
              </a:rPr>
              <a:t> </a:t>
            </a:r>
            <a:r>
              <a:rPr sz="2800" spc="-5" dirty="0">
                <a:latin typeface="Calibri" panose="020F0502020204030204"/>
                <a:cs typeface="Calibri"/>
              </a:rPr>
              <a:t>a</a:t>
            </a:r>
            <a:r>
              <a:rPr sz="2800" spc="30" dirty="0">
                <a:latin typeface="Calibri" panose="020F0502020204030204"/>
                <a:cs typeface="Calibri"/>
              </a:rPr>
              <a:t> </a:t>
            </a:r>
            <a:r>
              <a:rPr sz="2800" spc="-10" dirty="0">
                <a:latin typeface="Calibri" panose="020F0502020204030204"/>
                <a:cs typeface="Calibri"/>
              </a:rPr>
              <a:t>suction </a:t>
            </a:r>
            <a:r>
              <a:rPr sz="2800" spc="-345" dirty="0">
                <a:latin typeface="Calibri" panose="020F0502020204030204"/>
                <a:cs typeface="Calibri"/>
              </a:rPr>
              <a:t> </a:t>
            </a:r>
            <a:r>
              <a:rPr sz="2800" spc="-5" dirty="0">
                <a:latin typeface="Calibri" panose="020F0502020204030204"/>
                <a:cs typeface="Calibri"/>
              </a:rPr>
              <a:t>cup</a:t>
            </a:r>
            <a:r>
              <a:rPr sz="2800" spc="-10" dirty="0">
                <a:latin typeface="Calibri" panose="020F0502020204030204"/>
                <a:cs typeface="Calibri"/>
              </a:rPr>
              <a:t> </a:t>
            </a:r>
            <a:r>
              <a:rPr sz="2800" spc="-5" dirty="0">
                <a:latin typeface="Calibri" panose="020F0502020204030204"/>
                <a:cs typeface="Calibri"/>
              </a:rPr>
              <a:t>applied</a:t>
            </a:r>
            <a:r>
              <a:rPr sz="2800" dirty="0">
                <a:latin typeface="Calibri" panose="020F0502020204030204"/>
                <a:cs typeface="Calibri"/>
              </a:rPr>
              <a:t> </a:t>
            </a:r>
            <a:r>
              <a:rPr sz="2800" spc="-5" dirty="0">
                <a:latin typeface="Calibri" panose="020F0502020204030204"/>
                <a:cs typeface="Calibri"/>
              </a:rPr>
              <a:t>to the</a:t>
            </a:r>
            <a:r>
              <a:rPr sz="2800" spc="15" dirty="0">
                <a:latin typeface="Calibri" panose="020F0502020204030204"/>
                <a:cs typeface="Calibri"/>
              </a:rPr>
              <a:t> </a:t>
            </a:r>
            <a:r>
              <a:rPr sz="2800" spc="-5" dirty="0">
                <a:latin typeface="Calibri" panose="020F0502020204030204"/>
                <a:cs typeface="Calibri"/>
              </a:rPr>
              <a:t>head.</a:t>
            </a:r>
            <a:endParaRPr sz="2800" dirty="0">
              <a:latin typeface="Calibri" panose="020F0502020204030204"/>
              <a:cs typeface="Calibri"/>
            </a:endParaRPr>
          </a:p>
          <a:p>
            <a:pPr>
              <a:lnSpc>
                <a:spcPct val="100000"/>
              </a:lnSpc>
              <a:spcBef>
                <a:spcPts val="45"/>
              </a:spcBef>
            </a:pPr>
            <a:endParaRPr sz="3200" dirty="0">
              <a:latin typeface="Calibri" panose="020F0502020204030204"/>
              <a:cs typeface="Calibri"/>
            </a:endParaRPr>
          </a:p>
          <a:p>
            <a:pPr marL="12700">
              <a:lnSpc>
                <a:spcPct val="100000"/>
              </a:lnSpc>
              <a:spcBef>
                <a:spcPts val="5"/>
              </a:spcBef>
            </a:pPr>
            <a:r>
              <a:rPr sz="2800" b="1" spc="-10" dirty="0">
                <a:latin typeface="Calibri" panose="020F0502020204030204"/>
                <a:cs typeface="Calibri"/>
              </a:rPr>
              <a:t>Types:</a:t>
            </a:r>
            <a:endParaRPr sz="2800" dirty="0">
              <a:latin typeface="Calibri" panose="020F0502020204030204"/>
              <a:cs typeface="Calibri"/>
            </a:endParaRPr>
          </a:p>
          <a:p>
            <a:pPr marL="413384" marR="5080" indent="-228600">
              <a:lnSpc>
                <a:spcPts val="2090"/>
              </a:lnSpc>
              <a:spcBef>
                <a:spcPts val="80"/>
              </a:spcBef>
              <a:buFont typeface="Wingdings"/>
              <a:buChar char=""/>
              <a:tabLst>
                <a:tab pos="413384" algn="l"/>
                <a:tab pos="414020" algn="l"/>
              </a:tabLst>
            </a:pPr>
            <a:endParaRPr lang="en-US" sz="2800" b="1" spc="-5" dirty="0">
              <a:latin typeface="Calibri" panose="020F0502020204030204"/>
              <a:cs typeface="Calibri"/>
            </a:endParaRPr>
          </a:p>
          <a:p>
            <a:pPr marL="413384" marR="5080" indent="-228600">
              <a:lnSpc>
                <a:spcPts val="2090"/>
              </a:lnSpc>
              <a:spcBef>
                <a:spcPts val="80"/>
              </a:spcBef>
              <a:buFont typeface="Wingdings"/>
              <a:buChar char=""/>
              <a:tabLst>
                <a:tab pos="413384" algn="l"/>
                <a:tab pos="414020" algn="l"/>
              </a:tabLst>
            </a:pPr>
            <a:r>
              <a:rPr sz="2800" b="1" spc="-5" dirty="0">
                <a:latin typeface="Calibri" panose="020F0502020204030204"/>
                <a:cs typeface="Calibri"/>
              </a:rPr>
              <a:t>Soft</a:t>
            </a:r>
            <a:r>
              <a:rPr sz="2800" b="1" spc="150" dirty="0">
                <a:latin typeface="Calibri" panose="020F0502020204030204"/>
                <a:cs typeface="Calibri"/>
              </a:rPr>
              <a:t> </a:t>
            </a:r>
            <a:r>
              <a:rPr sz="2800" b="1" spc="-10" dirty="0">
                <a:latin typeface="Calibri" panose="020F0502020204030204"/>
                <a:cs typeface="Calibri"/>
              </a:rPr>
              <a:t>Cups</a:t>
            </a:r>
            <a:r>
              <a:rPr sz="2800" b="1" spc="170" dirty="0">
                <a:latin typeface="Calibri" panose="020F0502020204030204"/>
                <a:cs typeface="Calibri"/>
              </a:rPr>
              <a:t> </a:t>
            </a:r>
            <a:r>
              <a:rPr sz="2800" spc="-5" dirty="0">
                <a:latin typeface="Calibri" panose="020F0502020204030204"/>
                <a:cs typeface="Calibri"/>
              </a:rPr>
              <a:t>(polyethylene</a:t>
            </a:r>
            <a:r>
              <a:rPr sz="2800" spc="155" dirty="0">
                <a:latin typeface="Calibri" panose="020F0502020204030204"/>
                <a:cs typeface="Calibri"/>
              </a:rPr>
              <a:t> </a:t>
            </a:r>
            <a:r>
              <a:rPr sz="2800" spc="-5" dirty="0">
                <a:latin typeface="Calibri" panose="020F0502020204030204"/>
                <a:cs typeface="Calibri"/>
              </a:rPr>
              <a:t>or</a:t>
            </a:r>
            <a:r>
              <a:rPr sz="2800" spc="160" dirty="0">
                <a:latin typeface="Calibri" panose="020F0502020204030204"/>
                <a:cs typeface="Calibri"/>
              </a:rPr>
              <a:t> </a:t>
            </a:r>
            <a:r>
              <a:rPr sz="2800" spc="-5" dirty="0">
                <a:latin typeface="Calibri" panose="020F0502020204030204"/>
                <a:cs typeface="Calibri"/>
              </a:rPr>
              <a:t>silastic):</a:t>
            </a:r>
            <a:r>
              <a:rPr sz="2800" spc="170" dirty="0">
                <a:latin typeface="Calibri" panose="020F0502020204030204"/>
                <a:cs typeface="Calibri"/>
              </a:rPr>
              <a:t> </a:t>
            </a:r>
            <a:r>
              <a:rPr sz="2800" spc="-5" dirty="0">
                <a:latin typeface="Calibri" panose="020F0502020204030204"/>
                <a:cs typeface="Calibri"/>
              </a:rPr>
              <a:t>are</a:t>
            </a:r>
            <a:r>
              <a:rPr sz="2800" spc="155" dirty="0">
                <a:latin typeface="Calibri" panose="020F0502020204030204"/>
                <a:cs typeface="Calibri"/>
              </a:rPr>
              <a:t> </a:t>
            </a:r>
            <a:r>
              <a:rPr sz="2800" spc="-5" dirty="0">
                <a:latin typeface="Calibri" panose="020F0502020204030204"/>
                <a:cs typeface="Calibri"/>
              </a:rPr>
              <a:t>associated</a:t>
            </a:r>
            <a:r>
              <a:rPr sz="2800" spc="155" dirty="0">
                <a:latin typeface="Calibri" panose="020F0502020204030204"/>
                <a:cs typeface="Calibri"/>
              </a:rPr>
              <a:t> </a:t>
            </a:r>
            <a:r>
              <a:rPr sz="2800" spc="-5" dirty="0">
                <a:latin typeface="Calibri" panose="020F0502020204030204"/>
                <a:cs typeface="Calibri"/>
              </a:rPr>
              <a:t>with</a:t>
            </a:r>
            <a:r>
              <a:rPr sz="2800" spc="160" dirty="0">
                <a:latin typeface="Calibri" panose="020F0502020204030204"/>
                <a:cs typeface="Calibri"/>
              </a:rPr>
              <a:t> </a:t>
            </a:r>
            <a:r>
              <a:rPr sz="2800" spc="-5" dirty="0">
                <a:latin typeface="Calibri" panose="020F0502020204030204"/>
                <a:cs typeface="Calibri"/>
              </a:rPr>
              <a:t>less</a:t>
            </a:r>
            <a:r>
              <a:rPr sz="2800" spc="160" dirty="0">
                <a:latin typeface="Calibri" panose="020F0502020204030204"/>
                <a:cs typeface="Calibri"/>
              </a:rPr>
              <a:t> </a:t>
            </a:r>
            <a:r>
              <a:rPr sz="2800" spc="-5" dirty="0">
                <a:latin typeface="Calibri" panose="020F0502020204030204"/>
                <a:cs typeface="Calibri"/>
              </a:rPr>
              <a:t>scalp </a:t>
            </a:r>
            <a:r>
              <a:rPr sz="2800" spc="-350" dirty="0">
                <a:latin typeface="Calibri" panose="020F0502020204030204"/>
                <a:cs typeface="Calibri"/>
              </a:rPr>
              <a:t> </a:t>
            </a:r>
            <a:r>
              <a:rPr sz="2800" spc="-5" dirty="0">
                <a:latin typeface="Calibri" panose="020F0502020204030204"/>
                <a:cs typeface="Calibri"/>
              </a:rPr>
              <a:t>injuries</a:t>
            </a:r>
            <a:r>
              <a:rPr sz="2800" dirty="0">
                <a:latin typeface="Calibri" panose="020F0502020204030204"/>
                <a:cs typeface="Calibri"/>
              </a:rPr>
              <a:t> </a:t>
            </a:r>
            <a:r>
              <a:rPr sz="2800" spc="-5" dirty="0">
                <a:latin typeface="Calibri" panose="020F0502020204030204"/>
                <a:cs typeface="Calibri"/>
              </a:rPr>
              <a:t>and appropriate</a:t>
            </a:r>
            <a:r>
              <a:rPr sz="2800" dirty="0">
                <a:latin typeface="Calibri" panose="020F0502020204030204"/>
                <a:cs typeface="Calibri"/>
              </a:rPr>
              <a:t> </a:t>
            </a:r>
            <a:r>
              <a:rPr sz="2800" spc="-5" dirty="0">
                <a:latin typeface="Calibri" panose="020F0502020204030204"/>
                <a:cs typeface="Calibri"/>
              </a:rPr>
              <a:t>for</a:t>
            </a:r>
            <a:r>
              <a:rPr sz="2800" spc="10" dirty="0">
                <a:latin typeface="Calibri" panose="020F0502020204030204"/>
                <a:cs typeface="Calibri"/>
              </a:rPr>
              <a:t> </a:t>
            </a:r>
            <a:r>
              <a:rPr sz="2800" b="1" spc="-5" dirty="0" err="1">
                <a:latin typeface="Calibri" panose="020F0502020204030204"/>
                <a:cs typeface="Calibri"/>
              </a:rPr>
              <a:t>occipitoanterior</a:t>
            </a:r>
            <a:r>
              <a:rPr sz="2800" b="1" spc="5" dirty="0">
                <a:latin typeface="Calibri" panose="020F0502020204030204"/>
                <a:cs typeface="Calibri"/>
              </a:rPr>
              <a:t> </a:t>
            </a:r>
            <a:r>
              <a:rPr sz="2800" spc="-5" dirty="0">
                <a:latin typeface="Calibri" panose="020F0502020204030204"/>
                <a:cs typeface="Calibri"/>
              </a:rPr>
              <a:t>position.</a:t>
            </a:r>
            <a:endParaRPr sz="2800" dirty="0">
              <a:latin typeface="Calibri" panose="020F0502020204030204"/>
              <a:cs typeface="Calibri"/>
            </a:endParaRPr>
          </a:p>
          <a:p>
            <a:pPr marL="413384" indent="-229235">
              <a:lnSpc>
                <a:spcPct val="100000"/>
              </a:lnSpc>
              <a:spcBef>
                <a:spcPts val="75"/>
              </a:spcBef>
              <a:buFont typeface="Wingdings"/>
              <a:buChar char=""/>
              <a:tabLst>
                <a:tab pos="413384" algn="l"/>
                <a:tab pos="414020" algn="l"/>
              </a:tabLst>
            </a:pPr>
            <a:r>
              <a:rPr sz="2800" u="heavy" spc="-10" dirty="0">
                <a:uFill>
                  <a:solidFill>
                    <a:srgbClr val="000000"/>
                  </a:solidFill>
                </a:uFill>
                <a:latin typeface="Calibri" panose="020F0502020204030204"/>
                <a:cs typeface="Calibri"/>
              </a:rPr>
              <a:t>There </a:t>
            </a:r>
            <a:r>
              <a:rPr sz="2800" u="heavy" spc="-5" dirty="0">
                <a:uFill>
                  <a:solidFill>
                    <a:srgbClr val="000000"/>
                  </a:solidFill>
                </a:uFill>
                <a:latin typeface="Calibri" panose="020F0502020204030204"/>
                <a:cs typeface="Calibri"/>
              </a:rPr>
              <a:t>is</a:t>
            </a:r>
            <a:r>
              <a:rPr sz="2800" u="heavy" spc="5" dirty="0">
                <a:uFill>
                  <a:solidFill>
                    <a:srgbClr val="000000"/>
                  </a:solidFill>
                </a:uFill>
                <a:latin typeface="Calibri" panose="020F0502020204030204"/>
                <a:cs typeface="Calibri"/>
              </a:rPr>
              <a:t> </a:t>
            </a:r>
            <a:r>
              <a:rPr sz="2800" u="heavy" spc="-5" dirty="0">
                <a:uFill>
                  <a:solidFill>
                    <a:srgbClr val="000000"/>
                  </a:solidFill>
                </a:uFill>
                <a:latin typeface="Calibri" panose="020F0502020204030204"/>
                <a:cs typeface="Calibri"/>
              </a:rPr>
              <a:t>higher</a:t>
            </a:r>
            <a:r>
              <a:rPr sz="2800" u="heavy" spc="5" dirty="0">
                <a:uFill>
                  <a:solidFill>
                    <a:srgbClr val="000000"/>
                  </a:solidFill>
                </a:uFill>
                <a:latin typeface="Calibri" panose="020F0502020204030204"/>
                <a:cs typeface="Calibri"/>
              </a:rPr>
              <a:t> </a:t>
            </a:r>
            <a:r>
              <a:rPr sz="2800" u="heavy" spc="-5" dirty="0">
                <a:uFill>
                  <a:solidFill>
                    <a:srgbClr val="000000"/>
                  </a:solidFill>
                </a:uFill>
                <a:latin typeface="Calibri" panose="020F0502020204030204"/>
                <a:cs typeface="Calibri"/>
              </a:rPr>
              <a:t>rate </a:t>
            </a:r>
            <a:r>
              <a:rPr sz="2800" u="heavy" dirty="0">
                <a:uFill>
                  <a:solidFill>
                    <a:srgbClr val="000000"/>
                  </a:solidFill>
                </a:uFill>
                <a:latin typeface="Calibri" panose="020F0502020204030204"/>
                <a:cs typeface="Calibri"/>
              </a:rPr>
              <a:t>of</a:t>
            </a:r>
            <a:r>
              <a:rPr sz="2800" u="heavy" spc="-5" dirty="0">
                <a:uFill>
                  <a:solidFill>
                    <a:srgbClr val="000000"/>
                  </a:solidFill>
                </a:uFill>
                <a:latin typeface="Calibri" panose="020F0502020204030204"/>
                <a:cs typeface="Calibri"/>
              </a:rPr>
              <a:t> failure</a:t>
            </a:r>
            <a:r>
              <a:rPr sz="2800" u="heavy" dirty="0">
                <a:uFill>
                  <a:solidFill>
                    <a:srgbClr val="000000"/>
                  </a:solidFill>
                </a:uFill>
                <a:latin typeface="Calibri" panose="020F0502020204030204"/>
                <a:cs typeface="Calibri"/>
              </a:rPr>
              <a:t> </a:t>
            </a:r>
            <a:r>
              <a:rPr sz="2800" u="heavy" spc="-5" dirty="0">
                <a:uFill>
                  <a:solidFill>
                    <a:srgbClr val="000000"/>
                  </a:solidFill>
                </a:uFill>
                <a:latin typeface="Calibri" panose="020F0502020204030204"/>
                <a:cs typeface="Calibri"/>
              </a:rPr>
              <a:t>with</a:t>
            </a:r>
            <a:r>
              <a:rPr sz="2800" u="heavy" spc="-10" dirty="0">
                <a:uFill>
                  <a:solidFill>
                    <a:srgbClr val="000000"/>
                  </a:solidFill>
                </a:uFill>
                <a:latin typeface="Calibri" panose="020F0502020204030204"/>
                <a:cs typeface="Calibri"/>
              </a:rPr>
              <a:t> </a:t>
            </a:r>
            <a:r>
              <a:rPr sz="2800" u="heavy" spc="-5" dirty="0">
                <a:uFill>
                  <a:solidFill>
                    <a:srgbClr val="000000"/>
                  </a:solidFill>
                </a:uFill>
                <a:latin typeface="Calibri" panose="020F0502020204030204"/>
                <a:cs typeface="Calibri"/>
              </a:rPr>
              <a:t>soft</a:t>
            </a:r>
            <a:r>
              <a:rPr sz="2800" u="heavy" spc="10" dirty="0">
                <a:uFill>
                  <a:solidFill>
                    <a:srgbClr val="000000"/>
                  </a:solidFill>
                </a:uFill>
                <a:latin typeface="Calibri" panose="020F0502020204030204"/>
                <a:cs typeface="Calibri"/>
              </a:rPr>
              <a:t> </a:t>
            </a:r>
            <a:r>
              <a:rPr sz="2800" u="heavy" spc="-5" dirty="0">
                <a:uFill>
                  <a:solidFill>
                    <a:srgbClr val="000000"/>
                  </a:solidFill>
                </a:uFill>
                <a:latin typeface="Calibri" panose="020F0502020204030204"/>
                <a:cs typeface="Calibri"/>
              </a:rPr>
              <a:t>cups.</a:t>
            </a:r>
            <a:endParaRPr sz="2800" dirty="0">
              <a:latin typeface="Calibri" panose="020F0502020204030204"/>
              <a:cs typeface="Calibri"/>
            </a:endParaRPr>
          </a:p>
        </p:txBody>
      </p:sp>
    </p:spTree>
    <p:extLst>
      <p:ext uri="{BB962C8B-B14F-4D97-AF65-F5344CB8AC3E}">
        <p14:creationId xmlns:p14="http://schemas.microsoft.com/office/powerpoint/2010/main" val="26127656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569828" y="317729"/>
            <a:ext cx="9387321" cy="6222541"/>
          </a:xfrm>
          <a:prstGeom prst="rect">
            <a:avLst/>
          </a:prstGeom>
        </p:spPr>
      </p:pic>
    </p:spTree>
    <p:extLst>
      <p:ext uri="{BB962C8B-B14F-4D97-AF65-F5344CB8AC3E}">
        <p14:creationId xmlns:p14="http://schemas.microsoft.com/office/powerpoint/2010/main" val="160576641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p:cNvPicPr/>
          <p:nvPr/>
        </p:nvPicPr>
        <p:blipFill>
          <a:blip r:embed="rId2"/>
          <a:stretch>
            <a:fillRect/>
          </a:stretch>
        </p:blipFill>
        <p:spPr>
          <a:xfrm>
            <a:off x="7325360" y="1904342"/>
            <a:ext cx="4446971" cy="3688012"/>
          </a:xfrm>
          <a:prstGeom prst="rect">
            <a:avLst/>
          </a:prstGeom>
        </p:spPr>
      </p:pic>
      <p:sp>
        <p:nvSpPr>
          <p:cNvPr id="5" name="object 6"/>
          <p:cNvSpPr txBox="1"/>
          <p:nvPr/>
        </p:nvSpPr>
        <p:spPr>
          <a:xfrm>
            <a:off x="172813" y="1635281"/>
            <a:ext cx="7432675" cy="2140714"/>
          </a:xfrm>
          <a:prstGeom prst="rect">
            <a:avLst/>
          </a:prstGeom>
        </p:spPr>
        <p:txBody>
          <a:bodyPr vert="horz" wrap="square" lIns="0" tIns="13335" rIns="0" bIns="0" rtlCol="0">
            <a:spAutoFit/>
          </a:bodyPr>
          <a:lstStyle/>
          <a:p>
            <a:pPr marL="240665" marR="5080" indent="-228600">
              <a:lnSpc>
                <a:spcPct val="108400"/>
              </a:lnSpc>
              <a:spcBef>
                <a:spcPts val="105"/>
              </a:spcBef>
              <a:buFont typeface="Wingdings"/>
              <a:buChar char=""/>
              <a:tabLst>
                <a:tab pos="240665" algn="l"/>
                <a:tab pos="241300" algn="l"/>
              </a:tabLst>
            </a:pPr>
            <a:r>
              <a:rPr sz="3200" b="1" spc="-5" dirty="0">
                <a:latin typeface="Calibri" panose="020F0502020204030204"/>
                <a:cs typeface="Calibri"/>
              </a:rPr>
              <a:t>Rigid </a:t>
            </a:r>
            <a:r>
              <a:rPr sz="3200" b="1" spc="-10" dirty="0">
                <a:latin typeface="Calibri" panose="020F0502020204030204"/>
                <a:cs typeface="Calibri"/>
              </a:rPr>
              <a:t>cups</a:t>
            </a:r>
            <a:r>
              <a:rPr sz="3200" b="1" spc="5" dirty="0">
                <a:latin typeface="Calibri" panose="020F0502020204030204"/>
                <a:cs typeface="Calibri"/>
              </a:rPr>
              <a:t> </a:t>
            </a:r>
            <a:r>
              <a:rPr sz="3200" spc="-5" dirty="0">
                <a:latin typeface="Calibri" panose="020F0502020204030204"/>
                <a:cs typeface="Calibri"/>
              </a:rPr>
              <a:t>(Metal</a:t>
            </a:r>
            <a:r>
              <a:rPr sz="3200" dirty="0">
                <a:latin typeface="Calibri" panose="020F0502020204030204"/>
                <a:cs typeface="Calibri"/>
              </a:rPr>
              <a:t> </a:t>
            </a:r>
            <a:r>
              <a:rPr sz="3200" spc="-5" dirty="0">
                <a:latin typeface="Calibri" panose="020F0502020204030204"/>
                <a:cs typeface="Calibri"/>
              </a:rPr>
              <a:t>or Plastic)</a:t>
            </a:r>
            <a:r>
              <a:rPr sz="3200" dirty="0">
                <a:latin typeface="Calibri" panose="020F0502020204030204"/>
                <a:cs typeface="Calibri"/>
              </a:rPr>
              <a:t> </a:t>
            </a:r>
            <a:r>
              <a:rPr sz="3200" spc="-5" dirty="0">
                <a:latin typeface="Calibri" panose="020F0502020204030204"/>
                <a:cs typeface="Calibri"/>
              </a:rPr>
              <a:t>are</a:t>
            </a:r>
            <a:r>
              <a:rPr sz="3200" spc="5" dirty="0">
                <a:latin typeface="Calibri" panose="020F0502020204030204"/>
                <a:cs typeface="Calibri"/>
              </a:rPr>
              <a:t> </a:t>
            </a:r>
            <a:r>
              <a:rPr sz="3200" dirty="0">
                <a:latin typeface="Calibri" panose="020F0502020204030204"/>
                <a:cs typeface="Calibri"/>
              </a:rPr>
              <a:t>more </a:t>
            </a:r>
            <a:r>
              <a:rPr sz="3200" spc="-5" dirty="0">
                <a:latin typeface="Calibri" panose="020F0502020204030204"/>
                <a:cs typeface="Calibri"/>
              </a:rPr>
              <a:t>suitable</a:t>
            </a:r>
            <a:r>
              <a:rPr sz="3200" dirty="0">
                <a:latin typeface="Calibri" panose="020F0502020204030204"/>
                <a:cs typeface="Calibri"/>
              </a:rPr>
              <a:t> </a:t>
            </a:r>
            <a:r>
              <a:rPr sz="3200" spc="-10" dirty="0">
                <a:latin typeface="Calibri" panose="020F0502020204030204"/>
                <a:cs typeface="Calibri"/>
              </a:rPr>
              <a:t>for </a:t>
            </a:r>
            <a:r>
              <a:rPr sz="3200" spc="-5" dirty="0">
                <a:latin typeface="Calibri" panose="020F0502020204030204"/>
                <a:cs typeface="Calibri"/>
              </a:rPr>
              <a:t> </a:t>
            </a:r>
            <a:r>
              <a:rPr sz="3200" b="1" spc="-5" dirty="0" err="1">
                <a:latin typeface="Calibri" panose="020F0502020204030204"/>
                <a:cs typeface="Calibri"/>
              </a:rPr>
              <a:t>occipitoposterior</a:t>
            </a:r>
            <a:r>
              <a:rPr sz="3200" b="1" spc="-5" dirty="0">
                <a:latin typeface="Calibri" panose="020F0502020204030204"/>
                <a:cs typeface="Calibri"/>
              </a:rPr>
              <a:t>,</a:t>
            </a:r>
            <a:r>
              <a:rPr sz="3200" b="1" spc="35" dirty="0">
                <a:latin typeface="Calibri" panose="020F0502020204030204"/>
                <a:cs typeface="Calibri"/>
              </a:rPr>
              <a:t> </a:t>
            </a:r>
            <a:r>
              <a:rPr sz="3200" b="1" spc="-5" dirty="0">
                <a:latin typeface="Calibri" panose="020F0502020204030204"/>
                <a:cs typeface="Calibri"/>
              </a:rPr>
              <a:t>transverse</a:t>
            </a:r>
            <a:r>
              <a:rPr sz="3200" spc="-5" dirty="0">
                <a:latin typeface="Calibri" panose="020F0502020204030204"/>
                <a:cs typeface="Calibri"/>
              </a:rPr>
              <a:t>,</a:t>
            </a:r>
            <a:r>
              <a:rPr sz="3200" spc="20" dirty="0">
                <a:latin typeface="Calibri" panose="020F0502020204030204"/>
                <a:cs typeface="Calibri"/>
              </a:rPr>
              <a:t> </a:t>
            </a:r>
            <a:r>
              <a:rPr sz="3200" spc="-5" dirty="0">
                <a:latin typeface="Calibri" panose="020F0502020204030204"/>
                <a:cs typeface="Calibri"/>
              </a:rPr>
              <a:t>and</a:t>
            </a:r>
            <a:r>
              <a:rPr sz="3200" spc="20" dirty="0">
                <a:latin typeface="Calibri" panose="020F0502020204030204"/>
                <a:cs typeface="Calibri"/>
              </a:rPr>
              <a:t> </a:t>
            </a:r>
            <a:r>
              <a:rPr sz="3200" b="1" spc="-5" dirty="0">
                <a:latin typeface="Calibri" panose="020F0502020204030204"/>
                <a:cs typeface="Calibri"/>
              </a:rPr>
              <a:t>difficult</a:t>
            </a:r>
            <a:r>
              <a:rPr sz="3200" b="1" spc="15" dirty="0">
                <a:latin typeface="Calibri" panose="020F0502020204030204"/>
                <a:cs typeface="Calibri"/>
              </a:rPr>
              <a:t> </a:t>
            </a:r>
            <a:r>
              <a:rPr sz="3200" b="1" spc="-5" dirty="0" err="1">
                <a:latin typeface="Calibri" panose="020F0502020204030204"/>
                <a:cs typeface="Calibri"/>
              </a:rPr>
              <a:t>occipitoanterior</a:t>
            </a:r>
            <a:r>
              <a:rPr sz="3200" b="1" spc="-5" dirty="0">
                <a:latin typeface="Calibri" panose="020F0502020204030204"/>
                <a:cs typeface="Calibri"/>
              </a:rPr>
              <a:t> </a:t>
            </a:r>
            <a:r>
              <a:rPr sz="3200" b="1" spc="-345" dirty="0">
                <a:latin typeface="Calibri" panose="020F0502020204030204"/>
                <a:cs typeface="Calibri"/>
              </a:rPr>
              <a:t> </a:t>
            </a:r>
            <a:r>
              <a:rPr sz="3200" spc="-5" dirty="0">
                <a:latin typeface="Calibri" panose="020F0502020204030204"/>
                <a:cs typeface="Calibri"/>
              </a:rPr>
              <a:t>position</a:t>
            </a:r>
            <a:r>
              <a:rPr sz="3200" spc="-10" dirty="0">
                <a:latin typeface="Calibri" panose="020F0502020204030204"/>
                <a:cs typeface="Calibri"/>
              </a:rPr>
              <a:t> </a:t>
            </a:r>
            <a:r>
              <a:rPr sz="3200" spc="-5" dirty="0">
                <a:latin typeface="Calibri" panose="020F0502020204030204"/>
                <a:cs typeface="Calibri"/>
              </a:rPr>
              <a:t>where</a:t>
            </a:r>
            <a:r>
              <a:rPr sz="3200" spc="5" dirty="0">
                <a:latin typeface="Calibri" panose="020F0502020204030204"/>
                <a:cs typeface="Calibri"/>
              </a:rPr>
              <a:t> </a:t>
            </a:r>
            <a:r>
              <a:rPr sz="3200" spc="-5" dirty="0">
                <a:latin typeface="Calibri" panose="020F0502020204030204"/>
                <a:cs typeface="Calibri"/>
              </a:rPr>
              <a:t>the</a:t>
            </a:r>
            <a:r>
              <a:rPr sz="3200" dirty="0">
                <a:latin typeface="Calibri" panose="020F0502020204030204"/>
                <a:cs typeface="Calibri"/>
              </a:rPr>
              <a:t> </a:t>
            </a:r>
            <a:r>
              <a:rPr sz="3200" spc="-5" dirty="0">
                <a:latin typeface="Calibri" panose="020F0502020204030204"/>
                <a:cs typeface="Calibri"/>
              </a:rPr>
              <a:t>infant</a:t>
            </a:r>
            <a:r>
              <a:rPr sz="3200" dirty="0">
                <a:latin typeface="Calibri" panose="020F0502020204030204"/>
                <a:cs typeface="Calibri"/>
              </a:rPr>
              <a:t> </a:t>
            </a:r>
            <a:r>
              <a:rPr sz="3200" spc="-5" dirty="0">
                <a:latin typeface="Calibri" panose="020F0502020204030204"/>
                <a:cs typeface="Calibri"/>
              </a:rPr>
              <a:t>is</a:t>
            </a:r>
            <a:r>
              <a:rPr sz="3200" dirty="0">
                <a:latin typeface="Calibri" panose="020F0502020204030204"/>
                <a:cs typeface="Calibri"/>
              </a:rPr>
              <a:t> </a:t>
            </a:r>
            <a:r>
              <a:rPr sz="3200" spc="-5" dirty="0">
                <a:latin typeface="Calibri" panose="020F0502020204030204"/>
                <a:cs typeface="Calibri"/>
              </a:rPr>
              <a:t>larger.</a:t>
            </a:r>
            <a:endParaRPr sz="3200" dirty="0">
              <a:latin typeface="Calibri" panose="020F0502020204030204"/>
              <a:cs typeface="Calibri"/>
            </a:endParaRPr>
          </a:p>
        </p:txBody>
      </p:sp>
    </p:spTree>
    <p:extLst>
      <p:ext uri="{BB962C8B-B14F-4D97-AF65-F5344CB8AC3E}">
        <p14:creationId xmlns:p14="http://schemas.microsoft.com/office/powerpoint/2010/main" val="15611529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461" y="1568878"/>
            <a:ext cx="9544595" cy="4883516"/>
          </a:xfrm>
          <a:prstGeom prst="rect">
            <a:avLst/>
          </a:prstGeom>
        </p:spPr>
        <p:txBody>
          <a:bodyPr wrap="square">
            <a:spAutoFit/>
          </a:bodyPr>
          <a:lstStyle/>
          <a:p>
            <a:pPr marL="137160">
              <a:lnSpc>
                <a:spcPct val="100000"/>
              </a:lnSpc>
              <a:spcBef>
                <a:spcPts val="1060"/>
              </a:spcBef>
            </a:pPr>
            <a:r>
              <a:rPr lang="en-US" sz="2400" b="1" spc="-5" dirty="0">
                <a:solidFill>
                  <a:schemeClr val="accent1">
                    <a:lumMod val="75000"/>
                  </a:schemeClr>
                </a:solidFill>
                <a:cs typeface="Calibri"/>
              </a:rPr>
              <a:t>Safety</a:t>
            </a:r>
            <a:r>
              <a:rPr lang="en-US" sz="2400" b="1" spc="5" dirty="0">
                <a:solidFill>
                  <a:schemeClr val="accent1">
                    <a:lumMod val="75000"/>
                  </a:schemeClr>
                </a:solidFill>
                <a:cs typeface="Calibri"/>
              </a:rPr>
              <a:t> </a:t>
            </a:r>
            <a:r>
              <a:rPr lang="en-US" sz="2400" b="1" spc="-10" dirty="0">
                <a:solidFill>
                  <a:schemeClr val="accent1">
                    <a:lumMod val="75000"/>
                  </a:schemeClr>
                </a:solidFill>
                <a:cs typeface="Calibri"/>
              </a:rPr>
              <a:t>criteria</a:t>
            </a:r>
            <a:r>
              <a:rPr lang="en-US" sz="2400" b="1" dirty="0">
                <a:solidFill>
                  <a:schemeClr val="accent1">
                    <a:lumMod val="75000"/>
                  </a:schemeClr>
                </a:solidFill>
                <a:cs typeface="Calibri"/>
              </a:rPr>
              <a:t> </a:t>
            </a:r>
            <a:r>
              <a:rPr lang="en-US" sz="2400" b="1" spc="-5" dirty="0">
                <a:solidFill>
                  <a:schemeClr val="accent1">
                    <a:lumMod val="75000"/>
                  </a:schemeClr>
                </a:solidFill>
                <a:cs typeface="Calibri"/>
              </a:rPr>
              <a:t>for</a:t>
            </a:r>
            <a:r>
              <a:rPr lang="en-US" sz="2400" b="1" spc="25" dirty="0">
                <a:solidFill>
                  <a:schemeClr val="accent1">
                    <a:lumMod val="75000"/>
                  </a:schemeClr>
                </a:solidFill>
                <a:cs typeface="Calibri"/>
              </a:rPr>
              <a:t> </a:t>
            </a:r>
            <a:r>
              <a:rPr lang="en-US" sz="2400" b="1" spc="-5" dirty="0">
                <a:solidFill>
                  <a:schemeClr val="accent1">
                    <a:lumMod val="75000"/>
                  </a:schemeClr>
                </a:solidFill>
                <a:cs typeface="Calibri"/>
              </a:rPr>
              <a:t>vacuum</a:t>
            </a:r>
            <a:r>
              <a:rPr lang="en-US" sz="2400" b="1" spc="10" dirty="0">
                <a:solidFill>
                  <a:schemeClr val="accent1">
                    <a:lumMod val="75000"/>
                  </a:schemeClr>
                </a:solidFill>
                <a:cs typeface="Calibri"/>
              </a:rPr>
              <a:t> </a:t>
            </a:r>
            <a:r>
              <a:rPr lang="en-US" sz="2400" b="1" spc="-5" dirty="0">
                <a:solidFill>
                  <a:schemeClr val="accent1">
                    <a:lumMod val="75000"/>
                  </a:schemeClr>
                </a:solidFill>
                <a:cs typeface="Calibri"/>
              </a:rPr>
              <a:t>vaginal</a:t>
            </a:r>
            <a:r>
              <a:rPr lang="en-US" sz="2400" b="1" dirty="0">
                <a:solidFill>
                  <a:schemeClr val="accent1">
                    <a:lumMod val="75000"/>
                  </a:schemeClr>
                </a:solidFill>
                <a:cs typeface="Calibri"/>
              </a:rPr>
              <a:t> </a:t>
            </a:r>
            <a:r>
              <a:rPr lang="en-US" sz="2400" b="1" spc="-10" dirty="0">
                <a:solidFill>
                  <a:schemeClr val="accent1">
                    <a:lumMod val="75000"/>
                  </a:schemeClr>
                </a:solidFill>
                <a:cs typeface="Calibri"/>
              </a:rPr>
              <a:t>delivery</a:t>
            </a:r>
            <a:r>
              <a:rPr lang="en-US" sz="2400" b="1" spc="10" dirty="0">
                <a:solidFill>
                  <a:schemeClr val="accent1">
                    <a:lumMod val="75000"/>
                  </a:schemeClr>
                </a:solidFill>
                <a:cs typeface="Calibri"/>
              </a:rPr>
              <a:t> </a:t>
            </a:r>
            <a:r>
              <a:rPr lang="en-US" sz="2400" b="1" spc="-5" dirty="0">
                <a:solidFill>
                  <a:schemeClr val="accent1">
                    <a:lumMod val="75000"/>
                  </a:schemeClr>
                </a:solidFill>
                <a:cs typeface="Calibri"/>
              </a:rPr>
              <a:t>(assisted)</a:t>
            </a:r>
            <a:endParaRPr lang="en-US" sz="2400" dirty="0">
              <a:solidFill>
                <a:schemeClr val="accent1">
                  <a:lumMod val="75000"/>
                </a:schemeClr>
              </a:solidFill>
              <a:cs typeface="Calibri"/>
            </a:endParaRPr>
          </a:p>
          <a:p>
            <a:pPr marL="137160">
              <a:lnSpc>
                <a:spcPct val="100000"/>
              </a:lnSpc>
              <a:spcBef>
                <a:spcPts val="960"/>
              </a:spcBef>
            </a:pPr>
            <a:r>
              <a:rPr lang="en-US" sz="2400" spc="-5" dirty="0">
                <a:cs typeface="Calibri"/>
              </a:rPr>
              <a:t>After</a:t>
            </a:r>
            <a:r>
              <a:rPr lang="en-US" sz="2400" spc="-15" dirty="0">
                <a:cs typeface="Calibri"/>
              </a:rPr>
              <a:t> </a:t>
            </a:r>
            <a:r>
              <a:rPr lang="en-US" sz="2400" spc="-5" dirty="0">
                <a:cs typeface="Calibri"/>
              </a:rPr>
              <a:t>full</a:t>
            </a:r>
            <a:r>
              <a:rPr lang="en-US" sz="2400" dirty="0">
                <a:cs typeface="Calibri"/>
              </a:rPr>
              <a:t> </a:t>
            </a:r>
            <a:r>
              <a:rPr lang="en-US" sz="2400" spc="-5" dirty="0">
                <a:cs typeface="Calibri"/>
              </a:rPr>
              <a:t>abdominal</a:t>
            </a:r>
            <a:r>
              <a:rPr lang="en-US" sz="2400" dirty="0">
                <a:cs typeface="Calibri"/>
              </a:rPr>
              <a:t> </a:t>
            </a:r>
            <a:r>
              <a:rPr lang="en-US" sz="2400" spc="-5" dirty="0">
                <a:cs typeface="Calibri"/>
              </a:rPr>
              <a:t>and vaginal examination</a:t>
            </a:r>
            <a:endParaRPr lang="en-US" sz="2400" dirty="0">
              <a:cs typeface="Calibri"/>
            </a:endParaRPr>
          </a:p>
          <a:p>
            <a:pPr marL="594360" indent="-229235">
              <a:lnSpc>
                <a:spcPct val="100000"/>
              </a:lnSpc>
              <a:spcBef>
                <a:spcPts val="1045"/>
              </a:spcBef>
              <a:buFont typeface="Symbol"/>
              <a:buChar char=""/>
              <a:tabLst>
                <a:tab pos="594360" algn="l"/>
                <a:tab pos="594995" algn="l"/>
              </a:tabLst>
            </a:pPr>
            <a:r>
              <a:rPr lang="en-US" sz="2400" spc="-10" dirty="0">
                <a:cs typeface="Calibri"/>
              </a:rPr>
              <a:t>Head</a:t>
            </a:r>
            <a:r>
              <a:rPr lang="en-US" sz="2400" spc="-5" dirty="0">
                <a:cs typeface="Calibri"/>
              </a:rPr>
              <a:t> engagement</a:t>
            </a:r>
            <a:r>
              <a:rPr lang="en-US" sz="2400" spc="5" dirty="0">
                <a:cs typeface="Calibri"/>
              </a:rPr>
              <a:t> </a:t>
            </a:r>
            <a:r>
              <a:rPr lang="en-US" sz="2400" dirty="0">
                <a:cs typeface="Calibri"/>
              </a:rPr>
              <a:t>is </a:t>
            </a:r>
            <a:r>
              <a:rPr lang="en-US" sz="2400" spc="-5" dirty="0">
                <a:cs typeface="Calibri"/>
              </a:rPr>
              <a:t>1/5</a:t>
            </a:r>
            <a:r>
              <a:rPr lang="en-US" sz="2400" spc="-10" dirty="0">
                <a:cs typeface="Calibri"/>
              </a:rPr>
              <a:t> </a:t>
            </a:r>
            <a:r>
              <a:rPr lang="en-US" sz="2400" dirty="0">
                <a:cs typeface="Calibri"/>
              </a:rPr>
              <a:t>or</a:t>
            </a:r>
            <a:r>
              <a:rPr lang="en-US" sz="2400" spc="-5" dirty="0">
                <a:cs typeface="Calibri"/>
              </a:rPr>
              <a:t> 0/5</a:t>
            </a:r>
            <a:r>
              <a:rPr lang="en-US" sz="2400" spc="-10" dirty="0">
                <a:cs typeface="Calibri"/>
              </a:rPr>
              <a:t> </a:t>
            </a:r>
            <a:r>
              <a:rPr lang="en-US" sz="2400" spc="-5" dirty="0">
                <a:cs typeface="Calibri"/>
              </a:rPr>
              <a:t>in</a:t>
            </a:r>
            <a:r>
              <a:rPr lang="en-US" sz="2400" spc="15" dirty="0">
                <a:cs typeface="Calibri"/>
              </a:rPr>
              <a:t> </a:t>
            </a:r>
            <a:r>
              <a:rPr lang="en-US" sz="2400" spc="-5" dirty="0">
                <a:cs typeface="Calibri"/>
              </a:rPr>
              <a:t>role</a:t>
            </a:r>
            <a:r>
              <a:rPr lang="en-US" sz="2400" dirty="0">
                <a:cs typeface="Calibri"/>
              </a:rPr>
              <a:t> </a:t>
            </a:r>
            <a:r>
              <a:rPr lang="en-US" sz="2400" spc="-5" dirty="0">
                <a:cs typeface="Calibri"/>
              </a:rPr>
              <a:t>of</a:t>
            </a:r>
            <a:r>
              <a:rPr lang="en-US" sz="2400" dirty="0">
                <a:cs typeface="Calibri"/>
              </a:rPr>
              <a:t> </a:t>
            </a:r>
            <a:r>
              <a:rPr lang="en-US" sz="2400" spc="-5" dirty="0">
                <a:cs typeface="Calibri"/>
              </a:rPr>
              <a:t>fife</a:t>
            </a:r>
            <a:r>
              <a:rPr lang="en-US" sz="2400" spc="5" dirty="0">
                <a:cs typeface="Calibri"/>
              </a:rPr>
              <a:t> </a:t>
            </a:r>
            <a:r>
              <a:rPr lang="en-US" sz="2400" spc="-5" dirty="0">
                <a:cs typeface="Calibri"/>
              </a:rPr>
              <a:t>(stations</a:t>
            </a:r>
            <a:r>
              <a:rPr lang="en-US" sz="2400" dirty="0">
                <a:cs typeface="Calibri"/>
              </a:rPr>
              <a:t> </a:t>
            </a:r>
            <a:r>
              <a:rPr lang="en-US" sz="2400" spc="-5" dirty="0">
                <a:cs typeface="Calibri"/>
              </a:rPr>
              <a:t>0/+1/=2+3)</a:t>
            </a:r>
            <a:endParaRPr lang="en-US" sz="2400" dirty="0">
              <a:cs typeface="Calibri"/>
            </a:endParaRPr>
          </a:p>
          <a:p>
            <a:pPr marL="594360" indent="-229235">
              <a:lnSpc>
                <a:spcPct val="100000"/>
              </a:lnSpc>
              <a:spcBef>
                <a:spcPts val="1055"/>
              </a:spcBef>
              <a:buFont typeface="Symbol"/>
              <a:buChar char=""/>
              <a:tabLst>
                <a:tab pos="594360" algn="l"/>
                <a:tab pos="594995" algn="l"/>
              </a:tabLst>
            </a:pPr>
            <a:r>
              <a:rPr lang="en-US" sz="2400" spc="-5" dirty="0">
                <a:cs typeface="Calibri"/>
              </a:rPr>
              <a:t>Fully</a:t>
            </a:r>
            <a:r>
              <a:rPr lang="en-US" sz="2400" spc="-20" dirty="0">
                <a:cs typeface="Calibri"/>
              </a:rPr>
              <a:t> </a:t>
            </a:r>
            <a:r>
              <a:rPr lang="en-US" sz="2400" spc="-5" dirty="0">
                <a:cs typeface="Calibri"/>
              </a:rPr>
              <a:t>dilated</a:t>
            </a:r>
            <a:r>
              <a:rPr lang="en-US" sz="2400" spc="-20" dirty="0">
                <a:cs typeface="Calibri"/>
              </a:rPr>
              <a:t> </a:t>
            </a:r>
            <a:r>
              <a:rPr lang="en-US" sz="2400" spc="-5" dirty="0">
                <a:cs typeface="Calibri"/>
              </a:rPr>
              <a:t>cervix</a:t>
            </a:r>
            <a:endParaRPr lang="en-US" sz="2400" dirty="0">
              <a:cs typeface="Calibri"/>
            </a:endParaRPr>
          </a:p>
          <a:p>
            <a:pPr marL="594360" indent="-229235">
              <a:lnSpc>
                <a:spcPct val="100000"/>
              </a:lnSpc>
              <a:spcBef>
                <a:spcPts val="1045"/>
              </a:spcBef>
              <a:buFont typeface="Symbol"/>
              <a:buChar char=""/>
              <a:tabLst>
                <a:tab pos="594360" algn="l"/>
                <a:tab pos="594995" algn="l"/>
              </a:tabLst>
            </a:pPr>
            <a:r>
              <a:rPr lang="en-US" sz="2400" spc="-5" dirty="0">
                <a:cs typeface="Calibri"/>
              </a:rPr>
              <a:t>Membrane</a:t>
            </a:r>
            <a:r>
              <a:rPr lang="en-US" sz="2400" spc="-20" dirty="0">
                <a:cs typeface="Calibri"/>
              </a:rPr>
              <a:t> </a:t>
            </a:r>
            <a:r>
              <a:rPr lang="en-US" sz="2400" spc="-5" dirty="0">
                <a:cs typeface="Calibri"/>
              </a:rPr>
              <a:t>ruptured</a:t>
            </a:r>
            <a:endParaRPr lang="en-US" sz="2400" dirty="0">
              <a:cs typeface="Calibri"/>
            </a:endParaRPr>
          </a:p>
          <a:p>
            <a:pPr marL="594360" marR="509270" indent="-228600">
              <a:lnSpc>
                <a:spcPct val="108100"/>
              </a:lnSpc>
              <a:spcBef>
                <a:spcPts val="900"/>
              </a:spcBef>
              <a:buFont typeface="Symbol"/>
              <a:buChar char=""/>
              <a:tabLst>
                <a:tab pos="594360" algn="l"/>
                <a:tab pos="594995" algn="l"/>
              </a:tabLst>
            </a:pPr>
            <a:r>
              <a:rPr lang="en-US" sz="2400" spc="-5" dirty="0">
                <a:cs typeface="Calibri"/>
              </a:rPr>
              <a:t>Exact</a:t>
            </a:r>
            <a:r>
              <a:rPr lang="en-US" sz="2400" dirty="0">
                <a:cs typeface="Calibri"/>
              </a:rPr>
              <a:t> </a:t>
            </a:r>
            <a:r>
              <a:rPr lang="en-US" sz="2400" spc="-5" dirty="0">
                <a:cs typeface="Calibri"/>
              </a:rPr>
              <a:t>position of the </a:t>
            </a:r>
            <a:r>
              <a:rPr lang="en-US" sz="2400" spc="-10" dirty="0">
                <a:cs typeface="Calibri"/>
              </a:rPr>
              <a:t>head</a:t>
            </a:r>
            <a:r>
              <a:rPr lang="en-US" sz="2400" spc="15" dirty="0">
                <a:cs typeface="Calibri"/>
              </a:rPr>
              <a:t> </a:t>
            </a:r>
            <a:r>
              <a:rPr lang="en-US" sz="2400" spc="-5" dirty="0">
                <a:cs typeface="Calibri"/>
              </a:rPr>
              <a:t>must be</a:t>
            </a:r>
            <a:r>
              <a:rPr lang="en-US" sz="2400" dirty="0">
                <a:cs typeface="Calibri"/>
              </a:rPr>
              <a:t> </a:t>
            </a:r>
            <a:r>
              <a:rPr lang="en-US" sz="2400" spc="-5" dirty="0">
                <a:cs typeface="Calibri"/>
              </a:rPr>
              <a:t>determined</a:t>
            </a:r>
            <a:r>
              <a:rPr lang="en-US" sz="2400" spc="10" dirty="0">
                <a:cs typeface="Calibri"/>
              </a:rPr>
              <a:t> </a:t>
            </a:r>
            <a:r>
              <a:rPr lang="en-US" sz="2400" spc="-5" dirty="0">
                <a:cs typeface="Calibri"/>
              </a:rPr>
              <a:t>to</a:t>
            </a:r>
            <a:r>
              <a:rPr lang="en-US" sz="2400" dirty="0">
                <a:cs typeface="Calibri"/>
              </a:rPr>
              <a:t> place </a:t>
            </a:r>
            <a:r>
              <a:rPr lang="en-US" sz="2400" spc="-5" dirty="0">
                <a:cs typeface="Calibri"/>
              </a:rPr>
              <a:t>the </a:t>
            </a:r>
            <a:r>
              <a:rPr lang="en-US" sz="2400" spc="-345" dirty="0">
                <a:cs typeface="Calibri"/>
              </a:rPr>
              <a:t> </a:t>
            </a:r>
            <a:r>
              <a:rPr lang="en-US" sz="2400" spc="-5" dirty="0">
                <a:cs typeface="Calibri"/>
              </a:rPr>
              <a:t>instrument</a:t>
            </a:r>
            <a:r>
              <a:rPr lang="en-US" sz="2400" spc="-10" dirty="0">
                <a:cs typeface="Calibri"/>
              </a:rPr>
              <a:t> </a:t>
            </a:r>
            <a:r>
              <a:rPr lang="en-US" sz="2400" spc="-5" dirty="0">
                <a:cs typeface="Calibri"/>
              </a:rPr>
              <a:t>correctly</a:t>
            </a:r>
            <a:endParaRPr lang="en-US" sz="2400" dirty="0">
              <a:cs typeface="Calibri"/>
            </a:endParaRPr>
          </a:p>
          <a:p>
            <a:pPr marL="594360" indent="-229235">
              <a:lnSpc>
                <a:spcPct val="100000"/>
              </a:lnSpc>
              <a:spcBef>
                <a:spcPts val="1045"/>
              </a:spcBef>
              <a:buFont typeface="Symbol"/>
              <a:buChar char=""/>
              <a:tabLst>
                <a:tab pos="594360" algn="l"/>
                <a:tab pos="594995" algn="l"/>
              </a:tabLst>
            </a:pPr>
            <a:r>
              <a:rPr lang="en-US" sz="2400" b="1" spc="-5" dirty="0">
                <a:solidFill>
                  <a:srgbClr val="FF0066"/>
                </a:solidFill>
                <a:cs typeface="Calibri"/>
              </a:rPr>
              <a:t>Cannot use</a:t>
            </a:r>
            <a:r>
              <a:rPr lang="en-US" sz="2400" b="1" spc="5" dirty="0">
                <a:solidFill>
                  <a:srgbClr val="FF0066"/>
                </a:solidFill>
                <a:cs typeface="Calibri"/>
              </a:rPr>
              <a:t> </a:t>
            </a:r>
            <a:r>
              <a:rPr lang="en-US" sz="2400" b="1" spc="-5" dirty="0">
                <a:solidFill>
                  <a:srgbClr val="FF0066"/>
                </a:solidFill>
                <a:cs typeface="Calibri"/>
              </a:rPr>
              <a:t>in</a:t>
            </a:r>
            <a:r>
              <a:rPr lang="en-US" sz="2400" b="1" spc="5" dirty="0">
                <a:solidFill>
                  <a:srgbClr val="FF0066"/>
                </a:solidFill>
                <a:cs typeface="Calibri"/>
              </a:rPr>
              <a:t> </a:t>
            </a:r>
            <a:r>
              <a:rPr lang="en-US" sz="2400" b="1" spc="-5" dirty="0">
                <a:solidFill>
                  <a:srgbClr val="FF0066"/>
                </a:solidFill>
                <a:cs typeface="Calibri"/>
              </a:rPr>
              <a:t>breech</a:t>
            </a:r>
            <a:r>
              <a:rPr lang="en-US" sz="2400" b="1" spc="-15" dirty="0">
                <a:solidFill>
                  <a:srgbClr val="FF0066"/>
                </a:solidFill>
                <a:cs typeface="Calibri"/>
              </a:rPr>
              <a:t> </a:t>
            </a:r>
            <a:r>
              <a:rPr lang="en-US" sz="2400" b="1" spc="-5" dirty="0">
                <a:solidFill>
                  <a:srgbClr val="FF0066"/>
                </a:solidFill>
                <a:cs typeface="Calibri"/>
              </a:rPr>
              <a:t>and</a:t>
            </a:r>
            <a:r>
              <a:rPr lang="en-US" sz="2400" b="1" spc="-15" dirty="0">
                <a:solidFill>
                  <a:srgbClr val="FF0066"/>
                </a:solidFill>
                <a:cs typeface="Calibri"/>
              </a:rPr>
              <a:t> </a:t>
            </a:r>
            <a:r>
              <a:rPr lang="en-US" sz="2400" b="1" spc="-5" dirty="0">
                <a:solidFill>
                  <a:srgbClr val="FF0066"/>
                </a:solidFill>
                <a:cs typeface="Calibri"/>
              </a:rPr>
              <a:t>preterm</a:t>
            </a:r>
            <a:r>
              <a:rPr lang="en-US" sz="2400" b="1" dirty="0">
                <a:solidFill>
                  <a:srgbClr val="FF0066"/>
                </a:solidFill>
                <a:cs typeface="Calibri"/>
              </a:rPr>
              <a:t> </a:t>
            </a:r>
            <a:r>
              <a:rPr lang="en-US" sz="2400" b="1" spc="-5" dirty="0">
                <a:solidFill>
                  <a:srgbClr val="FF0066"/>
                </a:solidFill>
                <a:cs typeface="Calibri"/>
              </a:rPr>
              <a:t>babies.</a:t>
            </a:r>
            <a:endParaRPr lang="en-US" sz="2400" dirty="0">
              <a:cs typeface="Calibri"/>
            </a:endParaRPr>
          </a:p>
          <a:p>
            <a:pPr marL="594360" indent="-229235">
              <a:lnSpc>
                <a:spcPct val="100000"/>
              </a:lnSpc>
              <a:spcBef>
                <a:spcPts val="1060"/>
              </a:spcBef>
              <a:buFont typeface="Symbol"/>
              <a:buChar char=""/>
              <a:tabLst>
                <a:tab pos="594360" algn="l"/>
                <a:tab pos="594995" algn="l"/>
              </a:tabLst>
            </a:pPr>
            <a:r>
              <a:rPr lang="en-US" sz="2400" spc="-5" dirty="0">
                <a:cs typeface="Calibri"/>
              </a:rPr>
              <a:t>Caput</a:t>
            </a:r>
            <a:r>
              <a:rPr lang="en-US" sz="2400" dirty="0">
                <a:cs typeface="Calibri"/>
              </a:rPr>
              <a:t> </a:t>
            </a:r>
            <a:r>
              <a:rPr lang="en-US" sz="2400" spc="-5" dirty="0">
                <a:cs typeface="Calibri"/>
              </a:rPr>
              <a:t>or</a:t>
            </a:r>
            <a:r>
              <a:rPr lang="en-US" sz="2400" spc="-15" dirty="0">
                <a:cs typeface="Calibri"/>
              </a:rPr>
              <a:t> </a:t>
            </a:r>
            <a:r>
              <a:rPr lang="en-US" sz="2400" spc="-5" dirty="0">
                <a:cs typeface="Calibri"/>
              </a:rPr>
              <a:t>molding are</a:t>
            </a:r>
            <a:r>
              <a:rPr lang="en-US" sz="2400" spc="-15" dirty="0">
                <a:cs typeface="Calibri"/>
              </a:rPr>
              <a:t> </a:t>
            </a:r>
            <a:r>
              <a:rPr lang="en-US" sz="2400" spc="-5" dirty="0">
                <a:cs typeface="Calibri"/>
              </a:rPr>
              <a:t>no than</a:t>
            </a:r>
            <a:r>
              <a:rPr lang="en-US" sz="2400" dirty="0">
                <a:cs typeface="Calibri"/>
              </a:rPr>
              <a:t> </a:t>
            </a:r>
            <a:r>
              <a:rPr lang="en-US" sz="2400" spc="-5" dirty="0">
                <a:cs typeface="Calibri"/>
              </a:rPr>
              <a:t>moderate</a:t>
            </a:r>
            <a:endParaRPr lang="en-US" sz="2400" dirty="0">
              <a:cs typeface="Calibri"/>
            </a:endParaRPr>
          </a:p>
          <a:p>
            <a:pPr marL="594360" indent="-229235">
              <a:lnSpc>
                <a:spcPct val="100000"/>
              </a:lnSpc>
              <a:spcBef>
                <a:spcPts val="1045"/>
              </a:spcBef>
              <a:buFont typeface="Symbol"/>
              <a:buChar char=""/>
              <a:tabLst>
                <a:tab pos="594360" algn="l"/>
                <a:tab pos="594995" algn="l"/>
              </a:tabLst>
            </a:pPr>
            <a:r>
              <a:rPr lang="en-US" sz="2400" spc="-5" dirty="0">
                <a:cs typeface="Calibri"/>
              </a:rPr>
              <a:t>Pelvis</a:t>
            </a:r>
            <a:r>
              <a:rPr lang="en-US" sz="2400" spc="-10" dirty="0">
                <a:cs typeface="Calibri"/>
              </a:rPr>
              <a:t> </a:t>
            </a:r>
            <a:r>
              <a:rPr lang="en-US" sz="2400" dirty="0">
                <a:cs typeface="Calibri"/>
              </a:rPr>
              <a:t>is</a:t>
            </a:r>
            <a:r>
              <a:rPr lang="en-US" sz="2400" spc="-10" dirty="0">
                <a:cs typeface="Calibri"/>
              </a:rPr>
              <a:t> deemed</a:t>
            </a:r>
            <a:r>
              <a:rPr lang="en-US" sz="2400" spc="-15" dirty="0">
                <a:cs typeface="Calibri"/>
              </a:rPr>
              <a:t> </a:t>
            </a:r>
            <a:r>
              <a:rPr lang="en-US" sz="2400" spc="-5" dirty="0">
                <a:cs typeface="Calibri"/>
              </a:rPr>
              <a:t>adequate</a:t>
            </a:r>
            <a:endParaRPr lang="en-US" sz="2400" dirty="0">
              <a:cs typeface="Calibri"/>
            </a:endParaRPr>
          </a:p>
        </p:txBody>
      </p:sp>
    </p:spTree>
    <p:extLst>
      <p:ext uri="{BB962C8B-B14F-4D97-AF65-F5344CB8AC3E}">
        <p14:creationId xmlns:p14="http://schemas.microsoft.com/office/powerpoint/2010/main" val="32335199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a:stretch>
            <a:fillRect/>
          </a:stretch>
        </p:blipFill>
        <p:spPr>
          <a:xfrm>
            <a:off x="7158447" y="642148"/>
            <a:ext cx="4351063" cy="4948754"/>
          </a:xfrm>
          <a:prstGeom prst="rect">
            <a:avLst/>
          </a:prstGeom>
        </p:spPr>
      </p:pic>
      <p:sp>
        <p:nvSpPr>
          <p:cNvPr id="5" name="object 5"/>
          <p:cNvSpPr txBox="1"/>
          <p:nvPr/>
        </p:nvSpPr>
        <p:spPr>
          <a:xfrm>
            <a:off x="2" y="3"/>
            <a:ext cx="7158447" cy="1034001"/>
          </a:xfrm>
          <a:prstGeom prst="rect">
            <a:avLst/>
          </a:prstGeom>
          <a:ln w="28955">
            <a:solidFill>
              <a:srgbClr val="FF0066"/>
            </a:solidFill>
          </a:ln>
        </p:spPr>
        <p:txBody>
          <a:bodyPr vert="horz" wrap="square" lIns="0" tIns="27305" rIns="0" bIns="0" rtlCol="0">
            <a:spAutoFit/>
          </a:bodyPr>
          <a:lstStyle/>
          <a:p>
            <a:pPr marL="104139" marR="169545">
              <a:lnSpc>
                <a:spcPct val="108600"/>
              </a:lnSpc>
              <a:spcBef>
                <a:spcPts val="215"/>
              </a:spcBef>
            </a:pPr>
            <a:r>
              <a:rPr sz="2000" spc="-5" dirty="0">
                <a:latin typeface="Calibri" panose="020F0502020204030204"/>
                <a:cs typeface="Calibri"/>
              </a:rPr>
              <a:t>The </a:t>
            </a:r>
            <a:r>
              <a:rPr sz="2000" spc="-5" dirty="0">
                <a:solidFill>
                  <a:srgbClr val="FF0066"/>
                </a:solidFill>
                <a:latin typeface="Calibri" panose="020F0502020204030204"/>
                <a:cs typeface="Calibri"/>
              </a:rPr>
              <a:t>FLEXION </a:t>
            </a:r>
            <a:r>
              <a:rPr sz="2000" dirty="0">
                <a:solidFill>
                  <a:srgbClr val="FF0066"/>
                </a:solidFill>
                <a:latin typeface="Calibri" panose="020F0502020204030204"/>
                <a:cs typeface="Calibri"/>
              </a:rPr>
              <a:t>POINT </a:t>
            </a:r>
            <a:r>
              <a:rPr sz="2000" spc="-5" dirty="0">
                <a:latin typeface="Calibri" panose="020F0502020204030204"/>
                <a:cs typeface="Calibri"/>
              </a:rPr>
              <a:t>is a point </a:t>
            </a:r>
            <a:r>
              <a:rPr sz="2000" dirty="0">
                <a:latin typeface="Calibri" panose="020F0502020204030204"/>
                <a:cs typeface="Calibri"/>
              </a:rPr>
              <a:t> </a:t>
            </a:r>
            <a:r>
              <a:rPr sz="2000" spc="-10" dirty="0">
                <a:latin typeface="Calibri" panose="020F0502020204030204"/>
                <a:cs typeface="Calibri"/>
              </a:rPr>
              <a:t>over</a:t>
            </a:r>
            <a:r>
              <a:rPr sz="2000" spc="-5" dirty="0">
                <a:latin typeface="Calibri" panose="020F0502020204030204"/>
                <a:cs typeface="Calibri"/>
              </a:rPr>
              <a:t> the sagittal</a:t>
            </a:r>
            <a:r>
              <a:rPr sz="2000" spc="5" dirty="0">
                <a:latin typeface="Calibri" panose="020F0502020204030204"/>
                <a:cs typeface="Calibri"/>
              </a:rPr>
              <a:t> </a:t>
            </a:r>
            <a:r>
              <a:rPr sz="2000" spc="-10" dirty="0">
                <a:latin typeface="Calibri" panose="020F0502020204030204"/>
                <a:cs typeface="Calibri"/>
              </a:rPr>
              <a:t>suture</a:t>
            </a:r>
            <a:r>
              <a:rPr sz="2000" spc="-15" dirty="0">
                <a:latin typeface="Calibri" panose="020F0502020204030204"/>
                <a:cs typeface="Calibri"/>
              </a:rPr>
              <a:t> </a:t>
            </a:r>
            <a:r>
              <a:rPr sz="2000" spc="-5" dirty="0">
                <a:latin typeface="Calibri" panose="020F0502020204030204"/>
                <a:cs typeface="Calibri"/>
              </a:rPr>
              <a:t>of the </a:t>
            </a:r>
            <a:r>
              <a:rPr sz="2000" dirty="0">
                <a:latin typeface="Calibri" panose="020F0502020204030204"/>
                <a:cs typeface="Calibri"/>
              </a:rPr>
              <a:t> </a:t>
            </a:r>
            <a:r>
              <a:rPr sz="2000" spc="-5" dirty="0">
                <a:latin typeface="Calibri" panose="020F0502020204030204"/>
                <a:cs typeface="Calibri"/>
              </a:rPr>
              <a:t>fetal skull,</a:t>
            </a:r>
            <a:r>
              <a:rPr sz="2000" dirty="0">
                <a:latin typeface="Calibri" panose="020F0502020204030204"/>
                <a:cs typeface="Calibri"/>
              </a:rPr>
              <a:t> </a:t>
            </a:r>
            <a:r>
              <a:rPr sz="2000" spc="-5" dirty="0">
                <a:latin typeface="Calibri" panose="020F0502020204030204"/>
                <a:cs typeface="Calibri"/>
              </a:rPr>
              <a:t>located </a:t>
            </a:r>
            <a:r>
              <a:rPr sz="2000" dirty="0">
                <a:latin typeface="Calibri" panose="020F0502020204030204"/>
                <a:cs typeface="Calibri"/>
              </a:rPr>
              <a:t> </a:t>
            </a:r>
            <a:r>
              <a:rPr sz="2000" spc="-5" dirty="0">
                <a:latin typeface="Calibri" panose="020F0502020204030204"/>
                <a:cs typeface="Calibri"/>
              </a:rPr>
              <a:t>approximately 6 </a:t>
            </a:r>
            <a:r>
              <a:rPr sz="2000" dirty="0">
                <a:latin typeface="Calibri" panose="020F0502020204030204"/>
                <a:cs typeface="Calibri"/>
              </a:rPr>
              <a:t>cm </a:t>
            </a:r>
            <a:r>
              <a:rPr sz="2000" spc="-5" dirty="0">
                <a:latin typeface="Calibri" panose="020F0502020204030204"/>
                <a:cs typeface="Calibri"/>
              </a:rPr>
              <a:t>posterior to </a:t>
            </a:r>
            <a:r>
              <a:rPr sz="2000" spc="-350" dirty="0">
                <a:latin typeface="Calibri" panose="020F0502020204030204"/>
                <a:cs typeface="Calibri"/>
              </a:rPr>
              <a:t> </a:t>
            </a:r>
            <a:r>
              <a:rPr sz="2000" spc="-5" dirty="0">
                <a:latin typeface="Calibri" panose="020F0502020204030204"/>
                <a:cs typeface="Calibri"/>
              </a:rPr>
              <a:t>the center of the anterior </a:t>
            </a:r>
            <a:r>
              <a:rPr sz="2000" dirty="0">
                <a:latin typeface="Calibri" panose="020F0502020204030204"/>
                <a:cs typeface="Calibri"/>
              </a:rPr>
              <a:t> </a:t>
            </a:r>
            <a:r>
              <a:rPr sz="2000" spc="-5" dirty="0">
                <a:latin typeface="Calibri" panose="020F0502020204030204"/>
                <a:cs typeface="Calibri"/>
              </a:rPr>
              <a:t>fontanel or 3 cm anterior to the </a:t>
            </a:r>
            <a:r>
              <a:rPr sz="2000" dirty="0">
                <a:latin typeface="Calibri" panose="020F0502020204030204"/>
                <a:cs typeface="Calibri"/>
              </a:rPr>
              <a:t> </a:t>
            </a:r>
            <a:r>
              <a:rPr sz="2000" spc="-5" dirty="0">
                <a:latin typeface="Calibri" panose="020F0502020204030204"/>
                <a:cs typeface="Calibri"/>
              </a:rPr>
              <a:t>posterior fontanel</a:t>
            </a:r>
            <a:r>
              <a:rPr lang="ar-JO" sz="2000" spc="-5" dirty="0">
                <a:latin typeface="Calibri" panose="020F0502020204030204"/>
                <a:cs typeface="Calibri"/>
              </a:rPr>
              <a:t>.</a:t>
            </a:r>
            <a:endParaRPr sz="2000" dirty="0">
              <a:latin typeface="Calibri" panose="020F0502020204030204"/>
              <a:cs typeface="Calibri"/>
            </a:endParaRPr>
          </a:p>
        </p:txBody>
      </p:sp>
      <p:sp>
        <p:nvSpPr>
          <p:cNvPr id="6" name="Rectangle 5"/>
          <p:cNvSpPr/>
          <p:nvPr/>
        </p:nvSpPr>
        <p:spPr>
          <a:xfrm>
            <a:off x="0" y="1017844"/>
            <a:ext cx="6096000" cy="4318746"/>
          </a:xfrm>
          <a:prstGeom prst="rect">
            <a:avLst/>
          </a:prstGeom>
        </p:spPr>
        <p:txBody>
          <a:bodyPr>
            <a:spAutoFit/>
          </a:bodyPr>
          <a:lstStyle/>
          <a:p>
            <a:pPr>
              <a:lnSpc>
                <a:spcPct val="100000"/>
              </a:lnSpc>
              <a:spcBef>
                <a:spcPts val="15"/>
              </a:spcBef>
            </a:pPr>
            <a:endParaRPr lang="en-US" sz="4400" dirty="0">
              <a:cs typeface="Calibri"/>
            </a:endParaRPr>
          </a:p>
          <a:p>
            <a:pPr marL="12700">
              <a:lnSpc>
                <a:spcPct val="100000"/>
              </a:lnSpc>
            </a:pPr>
            <a:r>
              <a:rPr lang="en-US" sz="2800" b="1" spc="-5" dirty="0">
                <a:solidFill>
                  <a:schemeClr val="accent1">
                    <a:lumMod val="75000"/>
                  </a:schemeClr>
                </a:solidFill>
                <a:cs typeface="Calibri"/>
              </a:rPr>
              <a:t>Vacuum</a:t>
            </a:r>
            <a:r>
              <a:rPr lang="en-US" sz="2800" b="1" spc="-40" dirty="0">
                <a:solidFill>
                  <a:schemeClr val="accent1">
                    <a:lumMod val="75000"/>
                  </a:schemeClr>
                </a:solidFill>
                <a:cs typeface="Calibri"/>
              </a:rPr>
              <a:t> </a:t>
            </a:r>
            <a:r>
              <a:rPr lang="en-US" sz="2800" b="1" dirty="0">
                <a:solidFill>
                  <a:schemeClr val="accent1">
                    <a:lumMod val="75000"/>
                  </a:schemeClr>
                </a:solidFill>
                <a:cs typeface="Calibri"/>
              </a:rPr>
              <a:t>Extraction</a:t>
            </a:r>
            <a:r>
              <a:rPr lang="en-US" sz="2800" b="1" spc="-20" dirty="0">
                <a:solidFill>
                  <a:schemeClr val="accent1">
                    <a:lumMod val="75000"/>
                  </a:schemeClr>
                </a:solidFill>
                <a:cs typeface="Calibri"/>
              </a:rPr>
              <a:t> </a:t>
            </a:r>
            <a:r>
              <a:rPr lang="en-US" sz="2800" b="1" spc="-5" dirty="0">
                <a:solidFill>
                  <a:schemeClr val="accent1">
                    <a:lumMod val="75000"/>
                  </a:schemeClr>
                </a:solidFill>
                <a:cs typeface="Calibri"/>
              </a:rPr>
              <a:t>Technique</a:t>
            </a:r>
            <a:endParaRPr lang="en-US" sz="2800" dirty="0">
              <a:solidFill>
                <a:schemeClr val="accent1">
                  <a:lumMod val="75000"/>
                </a:schemeClr>
              </a:solidFill>
              <a:cs typeface="Calibri"/>
            </a:endParaRPr>
          </a:p>
          <a:p>
            <a:pPr marL="469265" marR="56515" indent="-228600">
              <a:lnSpc>
                <a:spcPct val="108800"/>
              </a:lnSpc>
              <a:spcBef>
                <a:spcPts val="5"/>
              </a:spcBef>
              <a:buFont typeface="Wingdings"/>
              <a:buChar char=""/>
              <a:tabLst>
                <a:tab pos="469265" algn="l"/>
                <a:tab pos="469900" algn="l"/>
              </a:tabLst>
            </a:pPr>
            <a:r>
              <a:rPr lang="en-US" sz="2400" b="1" spc="-5" dirty="0">
                <a:cs typeface="Calibri"/>
              </a:rPr>
              <a:t>Insertion</a:t>
            </a:r>
            <a:r>
              <a:rPr lang="en-US" sz="2400" spc="-5" dirty="0">
                <a:cs typeface="Calibri"/>
              </a:rPr>
              <a:t>:</a:t>
            </a:r>
            <a:r>
              <a:rPr lang="en-US" sz="2400" spc="-45" dirty="0">
                <a:cs typeface="Calibri"/>
              </a:rPr>
              <a:t> </a:t>
            </a:r>
            <a:r>
              <a:rPr lang="en-US" sz="2400" spc="-5" dirty="0">
                <a:cs typeface="Calibri"/>
              </a:rPr>
              <a:t>the</a:t>
            </a:r>
            <a:r>
              <a:rPr lang="en-US" sz="2400" spc="-45" dirty="0">
                <a:cs typeface="Calibri"/>
              </a:rPr>
              <a:t> </a:t>
            </a:r>
            <a:r>
              <a:rPr lang="en-US" sz="2400" spc="-5" dirty="0">
                <a:cs typeface="Calibri"/>
              </a:rPr>
              <a:t>labia</a:t>
            </a:r>
            <a:r>
              <a:rPr lang="en-US" sz="2400" spc="-50" dirty="0">
                <a:cs typeface="Calibri"/>
              </a:rPr>
              <a:t> </a:t>
            </a:r>
            <a:r>
              <a:rPr lang="en-US" sz="2400" spc="-5" dirty="0">
                <a:cs typeface="Calibri"/>
              </a:rPr>
              <a:t>are</a:t>
            </a:r>
            <a:r>
              <a:rPr lang="en-US" sz="2400" spc="-55" dirty="0">
                <a:cs typeface="Calibri"/>
              </a:rPr>
              <a:t> </a:t>
            </a:r>
            <a:r>
              <a:rPr lang="en-US" sz="2400" dirty="0">
                <a:cs typeface="Calibri"/>
              </a:rPr>
              <a:t>gently</a:t>
            </a:r>
            <a:r>
              <a:rPr lang="en-US" sz="2400" spc="-55" dirty="0">
                <a:cs typeface="Calibri"/>
              </a:rPr>
              <a:t> </a:t>
            </a:r>
            <a:r>
              <a:rPr lang="en-US" sz="2400" spc="-5" dirty="0">
                <a:cs typeface="Calibri"/>
              </a:rPr>
              <a:t>spread,</a:t>
            </a:r>
            <a:r>
              <a:rPr lang="en-US" sz="2400" spc="-55" dirty="0">
                <a:cs typeface="Calibri"/>
              </a:rPr>
              <a:t> </a:t>
            </a:r>
            <a:r>
              <a:rPr lang="en-US" sz="2400" spc="-5" dirty="0">
                <a:cs typeface="Calibri"/>
              </a:rPr>
              <a:t>and</a:t>
            </a:r>
            <a:endParaRPr lang="en-US" sz="2400" spc="-50" dirty="0">
              <a:cs typeface="Calibri"/>
            </a:endParaRPr>
          </a:p>
          <a:p>
            <a:pPr marL="240665" marR="56515">
              <a:lnSpc>
                <a:spcPct val="108800"/>
              </a:lnSpc>
              <a:spcBef>
                <a:spcPts val="5"/>
              </a:spcBef>
              <a:tabLst>
                <a:tab pos="469265" algn="l"/>
                <a:tab pos="469900" algn="l"/>
              </a:tabLst>
            </a:pPr>
            <a:r>
              <a:rPr lang="en-US" sz="2400" spc="-50" dirty="0">
                <a:cs typeface="Calibri"/>
              </a:rPr>
              <a:t>  </a:t>
            </a:r>
            <a:r>
              <a:rPr lang="en-US" sz="2400" spc="-5" dirty="0">
                <a:cs typeface="Calibri"/>
              </a:rPr>
              <a:t>the</a:t>
            </a:r>
            <a:r>
              <a:rPr lang="en-US" sz="2400" spc="-45" dirty="0">
                <a:cs typeface="Calibri"/>
              </a:rPr>
              <a:t> </a:t>
            </a:r>
            <a:r>
              <a:rPr lang="en-US" sz="2400" spc="-5" dirty="0">
                <a:cs typeface="Calibri"/>
              </a:rPr>
              <a:t>device</a:t>
            </a:r>
            <a:r>
              <a:rPr lang="en-US" sz="2400" spc="-55" dirty="0">
                <a:cs typeface="Calibri"/>
              </a:rPr>
              <a:t> </a:t>
            </a:r>
            <a:r>
              <a:rPr lang="en-US" sz="2400" spc="5" dirty="0">
                <a:cs typeface="Calibri"/>
              </a:rPr>
              <a:t>is</a:t>
            </a:r>
            <a:r>
              <a:rPr lang="en-US" sz="2400" spc="-55" dirty="0">
                <a:cs typeface="Calibri"/>
              </a:rPr>
              <a:t> </a:t>
            </a:r>
            <a:r>
              <a:rPr lang="en-US" sz="2400" spc="-5" dirty="0">
                <a:cs typeface="Calibri"/>
              </a:rPr>
              <a:t>slipped</a:t>
            </a:r>
            <a:r>
              <a:rPr lang="en-US" sz="2400" spc="-45" dirty="0">
                <a:cs typeface="Calibri"/>
              </a:rPr>
              <a:t> </a:t>
            </a:r>
            <a:r>
              <a:rPr lang="en-US" sz="2400" spc="-5" dirty="0">
                <a:cs typeface="Calibri"/>
              </a:rPr>
              <a:t>into </a:t>
            </a:r>
            <a:r>
              <a:rPr lang="en-US" sz="2400" spc="-350" dirty="0">
                <a:cs typeface="Calibri"/>
              </a:rPr>
              <a:t> </a:t>
            </a:r>
            <a:r>
              <a:rPr lang="en-US" sz="2400" spc="-5" dirty="0">
                <a:cs typeface="Calibri"/>
              </a:rPr>
              <a:t>the</a:t>
            </a:r>
            <a:r>
              <a:rPr lang="en-US" sz="2400" spc="-10" dirty="0">
                <a:cs typeface="Calibri"/>
              </a:rPr>
              <a:t> </a:t>
            </a:r>
            <a:r>
              <a:rPr lang="en-US" sz="2400" spc="-5" dirty="0">
                <a:cs typeface="Calibri"/>
              </a:rPr>
              <a:t>vagina</a:t>
            </a:r>
            <a:r>
              <a:rPr lang="en-US" sz="2400" dirty="0">
                <a:cs typeface="Calibri"/>
              </a:rPr>
              <a:t> </a:t>
            </a:r>
            <a:r>
              <a:rPr lang="en-US" sz="2400" spc="-5" dirty="0">
                <a:cs typeface="Calibri"/>
              </a:rPr>
              <a:t>and  </a:t>
            </a:r>
          </a:p>
          <a:p>
            <a:pPr marL="240665" marR="56515">
              <a:lnSpc>
                <a:spcPct val="108800"/>
              </a:lnSpc>
              <a:spcBef>
                <a:spcPts val="5"/>
              </a:spcBef>
              <a:tabLst>
                <a:tab pos="469265" algn="l"/>
                <a:tab pos="469900" algn="l"/>
              </a:tabLst>
            </a:pPr>
            <a:r>
              <a:rPr lang="en-US" sz="2400" spc="-5" dirty="0">
                <a:cs typeface="Calibri"/>
              </a:rPr>
              <a:t>  then positioned against</a:t>
            </a:r>
            <a:r>
              <a:rPr lang="en-US" sz="2400" dirty="0">
                <a:cs typeface="Calibri"/>
              </a:rPr>
              <a:t> </a:t>
            </a:r>
            <a:r>
              <a:rPr lang="en-US" sz="2400" spc="-5" dirty="0">
                <a:cs typeface="Calibri"/>
              </a:rPr>
              <a:t>the</a:t>
            </a:r>
            <a:r>
              <a:rPr lang="en-US" sz="2400" dirty="0">
                <a:cs typeface="Calibri"/>
              </a:rPr>
              <a:t> </a:t>
            </a:r>
            <a:r>
              <a:rPr lang="en-US" sz="2400" spc="-5" dirty="0">
                <a:cs typeface="Calibri"/>
              </a:rPr>
              <a:t>fetal</a:t>
            </a:r>
            <a:r>
              <a:rPr lang="en-US" sz="2400" dirty="0">
                <a:cs typeface="Calibri"/>
              </a:rPr>
              <a:t> </a:t>
            </a:r>
            <a:r>
              <a:rPr lang="en-US" sz="2400" spc="-10" dirty="0">
                <a:cs typeface="Calibri"/>
              </a:rPr>
              <a:t>head.</a:t>
            </a:r>
            <a:endParaRPr lang="en-US" sz="2400" dirty="0">
              <a:cs typeface="Calibri"/>
            </a:endParaRPr>
          </a:p>
          <a:p>
            <a:pPr marL="469265" marR="60960" indent="-228600">
              <a:lnSpc>
                <a:spcPts val="2090"/>
              </a:lnSpc>
              <a:spcBef>
                <a:spcPts val="85"/>
              </a:spcBef>
              <a:buFont typeface="Wingdings"/>
              <a:buChar char=""/>
              <a:tabLst>
                <a:tab pos="469265" algn="l"/>
                <a:tab pos="469900" algn="l"/>
              </a:tabLst>
            </a:pPr>
            <a:endParaRPr lang="en-US" sz="2400" b="1" spc="-10" dirty="0">
              <a:cs typeface="Calibri"/>
            </a:endParaRPr>
          </a:p>
          <a:p>
            <a:pPr marL="469265" marR="60960" indent="-228600">
              <a:lnSpc>
                <a:spcPts val="2090"/>
              </a:lnSpc>
              <a:spcBef>
                <a:spcPts val="85"/>
              </a:spcBef>
              <a:buFont typeface="Wingdings"/>
              <a:buChar char=""/>
              <a:tabLst>
                <a:tab pos="469265" algn="l"/>
                <a:tab pos="469900" algn="l"/>
              </a:tabLst>
            </a:pPr>
            <a:r>
              <a:rPr lang="en-US" sz="2400" b="1" spc="-10" dirty="0">
                <a:cs typeface="Calibri"/>
              </a:rPr>
              <a:t>Correct</a:t>
            </a:r>
            <a:r>
              <a:rPr lang="en-US" sz="2400" b="1" spc="85" dirty="0">
                <a:cs typeface="Calibri"/>
              </a:rPr>
              <a:t> </a:t>
            </a:r>
            <a:r>
              <a:rPr lang="en-US" sz="2400" b="1" spc="-5" dirty="0">
                <a:cs typeface="Calibri"/>
              </a:rPr>
              <a:t>application</a:t>
            </a:r>
            <a:r>
              <a:rPr lang="en-US" sz="2400" spc="-5" dirty="0">
                <a:cs typeface="Calibri"/>
              </a:rPr>
              <a:t>:</a:t>
            </a:r>
            <a:r>
              <a:rPr lang="en-US" sz="2400" spc="80" dirty="0">
                <a:cs typeface="Calibri"/>
              </a:rPr>
              <a:t> </a:t>
            </a:r>
            <a:r>
              <a:rPr lang="en-US" sz="2400" spc="-5" dirty="0">
                <a:cs typeface="Calibri"/>
              </a:rPr>
              <a:t>the</a:t>
            </a:r>
            <a:r>
              <a:rPr lang="en-US" sz="2400" spc="75" dirty="0">
                <a:cs typeface="Calibri"/>
              </a:rPr>
              <a:t> </a:t>
            </a:r>
            <a:r>
              <a:rPr lang="en-US" sz="2400" spc="-5" dirty="0">
                <a:cs typeface="Calibri"/>
              </a:rPr>
              <a:t>vector</a:t>
            </a:r>
            <a:r>
              <a:rPr lang="en-US" sz="2400" spc="75" dirty="0">
                <a:cs typeface="Calibri"/>
              </a:rPr>
              <a:t> </a:t>
            </a:r>
            <a:r>
              <a:rPr lang="en-US" sz="2400" spc="-5" dirty="0">
                <a:cs typeface="Calibri"/>
              </a:rPr>
              <a:t>of</a:t>
            </a:r>
            <a:r>
              <a:rPr lang="en-US" sz="2400" spc="80" dirty="0">
                <a:cs typeface="Calibri"/>
              </a:rPr>
              <a:t> </a:t>
            </a:r>
            <a:r>
              <a:rPr lang="en-US" sz="2400" spc="-5" dirty="0">
                <a:cs typeface="Calibri"/>
              </a:rPr>
              <a:t>traction</a:t>
            </a:r>
            <a:r>
              <a:rPr lang="en-US" sz="2400" spc="70" dirty="0">
                <a:cs typeface="Calibri"/>
              </a:rPr>
              <a:t> </a:t>
            </a:r>
            <a:r>
              <a:rPr lang="en-US" sz="2400" spc="-5" dirty="0">
                <a:cs typeface="Calibri"/>
              </a:rPr>
              <a:t>is</a:t>
            </a:r>
            <a:r>
              <a:rPr lang="en-US" sz="2400" spc="70" dirty="0">
                <a:cs typeface="Calibri"/>
              </a:rPr>
              <a:t> </a:t>
            </a:r>
            <a:r>
              <a:rPr lang="en-US" sz="2400" spc="-5" dirty="0">
                <a:cs typeface="Calibri"/>
              </a:rPr>
              <a:t>directed</a:t>
            </a:r>
            <a:r>
              <a:rPr lang="en-US" sz="2400" spc="85" dirty="0">
                <a:cs typeface="Calibri"/>
              </a:rPr>
              <a:t> </a:t>
            </a:r>
            <a:r>
              <a:rPr lang="en-US" sz="2400" spc="-10" dirty="0">
                <a:cs typeface="Calibri"/>
              </a:rPr>
              <a:t>through</a:t>
            </a:r>
            <a:r>
              <a:rPr lang="en-US" sz="2400" spc="75" dirty="0">
                <a:cs typeface="Calibri"/>
              </a:rPr>
              <a:t> </a:t>
            </a:r>
            <a:r>
              <a:rPr lang="en-US" sz="2400" dirty="0">
                <a:cs typeface="Calibri"/>
              </a:rPr>
              <a:t>the </a:t>
            </a:r>
            <a:r>
              <a:rPr lang="en-US" sz="2400" spc="-345" dirty="0">
                <a:cs typeface="Calibri"/>
              </a:rPr>
              <a:t> </a:t>
            </a:r>
            <a:r>
              <a:rPr lang="en-US" sz="2400" spc="-5" dirty="0">
                <a:cs typeface="Calibri"/>
              </a:rPr>
              <a:t>cranial</a:t>
            </a:r>
            <a:r>
              <a:rPr lang="en-US" sz="2400" dirty="0">
                <a:cs typeface="Calibri"/>
              </a:rPr>
              <a:t> </a:t>
            </a:r>
            <a:r>
              <a:rPr lang="en-US" sz="2400" u="heavy" spc="-5" dirty="0">
                <a:uFill>
                  <a:solidFill>
                    <a:srgbClr val="000000"/>
                  </a:solidFill>
                </a:uFill>
                <a:cs typeface="Calibri"/>
              </a:rPr>
              <a:t>FLEXION </a:t>
            </a:r>
            <a:r>
              <a:rPr lang="en-US" sz="2400" u="heavy" dirty="0">
                <a:uFill>
                  <a:solidFill>
                    <a:srgbClr val="000000"/>
                  </a:solidFill>
                </a:uFill>
                <a:cs typeface="Calibri"/>
              </a:rPr>
              <a:t>point</a:t>
            </a:r>
            <a:r>
              <a:rPr lang="en-US" sz="2400" dirty="0">
                <a:cs typeface="Calibri"/>
              </a:rPr>
              <a:t>.</a:t>
            </a:r>
          </a:p>
          <a:p>
            <a:pPr marL="241300" marR="53975">
              <a:lnSpc>
                <a:spcPts val="2080"/>
              </a:lnSpc>
              <a:spcBef>
                <a:spcPts val="5"/>
              </a:spcBef>
            </a:pPr>
            <a:endParaRPr lang="en-US" sz="2400" spc="-5" dirty="0">
              <a:cs typeface="Calibri"/>
            </a:endParaRPr>
          </a:p>
          <a:p>
            <a:pPr marL="241300" marR="53975">
              <a:lnSpc>
                <a:spcPts val="2080"/>
              </a:lnSpc>
              <a:spcBef>
                <a:spcPts val="5"/>
              </a:spcBef>
            </a:pPr>
            <a:r>
              <a:rPr lang="en-US" sz="2400" spc="-5" dirty="0">
                <a:cs typeface="Calibri"/>
              </a:rPr>
              <a:t>Flexion</a:t>
            </a:r>
            <a:r>
              <a:rPr lang="en-US" sz="2400" spc="295" dirty="0">
                <a:cs typeface="Calibri"/>
              </a:rPr>
              <a:t> </a:t>
            </a:r>
            <a:r>
              <a:rPr lang="en-US" sz="2400" spc="-5" dirty="0">
                <a:cs typeface="Calibri"/>
              </a:rPr>
              <a:t>of</a:t>
            </a:r>
            <a:r>
              <a:rPr lang="en-US" sz="2400" spc="300" dirty="0">
                <a:cs typeface="Calibri"/>
              </a:rPr>
              <a:t> </a:t>
            </a:r>
            <a:r>
              <a:rPr lang="en-US" sz="2400" spc="-5" dirty="0">
                <a:cs typeface="Calibri"/>
              </a:rPr>
              <a:t>fetal</a:t>
            </a:r>
            <a:r>
              <a:rPr lang="en-US" sz="2400" spc="305" dirty="0">
                <a:cs typeface="Calibri"/>
              </a:rPr>
              <a:t> </a:t>
            </a:r>
            <a:r>
              <a:rPr lang="en-US" sz="2400" spc="-10" dirty="0">
                <a:cs typeface="Calibri"/>
              </a:rPr>
              <a:t>head</a:t>
            </a:r>
            <a:r>
              <a:rPr lang="en-US" sz="2400" spc="300" dirty="0">
                <a:cs typeface="Calibri"/>
              </a:rPr>
              <a:t> </a:t>
            </a:r>
            <a:r>
              <a:rPr lang="en-US" sz="2400" spc="-5" dirty="0">
                <a:cs typeface="Calibri"/>
              </a:rPr>
              <a:t>must</a:t>
            </a:r>
            <a:r>
              <a:rPr lang="en-US" sz="2400" spc="300" dirty="0">
                <a:cs typeface="Calibri"/>
              </a:rPr>
              <a:t> </a:t>
            </a:r>
            <a:r>
              <a:rPr lang="en-US" sz="2400" dirty="0">
                <a:cs typeface="Calibri"/>
              </a:rPr>
              <a:t>be</a:t>
            </a:r>
            <a:r>
              <a:rPr lang="en-US" sz="2400" spc="300" dirty="0">
                <a:cs typeface="Calibri"/>
              </a:rPr>
              <a:t> </a:t>
            </a:r>
            <a:r>
              <a:rPr lang="en-US" sz="2400" spc="-5" dirty="0">
                <a:cs typeface="Calibri"/>
              </a:rPr>
              <a:t>maintained</a:t>
            </a:r>
            <a:r>
              <a:rPr lang="en-US" sz="2400" spc="335" dirty="0">
                <a:cs typeface="Calibri"/>
              </a:rPr>
              <a:t> </a:t>
            </a:r>
            <a:r>
              <a:rPr lang="en-US" sz="2400" u="heavy" spc="-5" dirty="0">
                <a:uFill>
                  <a:solidFill>
                    <a:srgbClr val="000000"/>
                  </a:solidFill>
                </a:uFill>
                <a:cs typeface="Calibri"/>
              </a:rPr>
              <a:t>to</a:t>
            </a:r>
            <a:r>
              <a:rPr lang="en-US" sz="2400" u="heavy" spc="300" dirty="0">
                <a:uFill>
                  <a:solidFill>
                    <a:srgbClr val="000000"/>
                  </a:solidFill>
                </a:uFill>
                <a:cs typeface="Calibri"/>
              </a:rPr>
              <a:t> </a:t>
            </a:r>
            <a:r>
              <a:rPr lang="en-US" sz="2400" u="heavy" spc="-5" dirty="0">
                <a:uFill>
                  <a:solidFill>
                    <a:srgbClr val="000000"/>
                  </a:solidFill>
                </a:uFill>
                <a:cs typeface="Calibri"/>
              </a:rPr>
              <a:t>provide</a:t>
            </a:r>
            <a:r>
              <a:rPr lang="en-US" sz="2400" u="heavy" spc="295" dirty="0">
                <a:uFill>
                  <a:solidFill>
                    <a:srgbClr val="000000"/>
                  </a:solidFill>
                </a:uFill>
                <a:cs typeface="Calibri"/>
              </a:rPr>
              <a:t> </a:t>
            </a:r>
            <a:r>
              <a:rPr lang="en-US" sz="2400" u="heavy" spc="-5" dirty="0">
                <a:uFill>
                  <a:solidFill>
                    <a:srgbClr val="000000"/>
                  </a:solidFill>
                </a:uFill>
                <a:cs typeface="Calibri"/>
              </a:rPr>
              <a:t>the</a:t>
            </a:r>
            <a:r>
              <a:rPr lang="en-US" sz="2400" u="heavy" spc="295" dirty="0">
                <a:uFill>
                  <a:solidFill>
                    <a:srgbClr val="000000"/>
                  </a:solidFill>
                </a:uFill>
                <a:cs typeface="Calibri"/>
              </a:rPr>
              <a:t> </a:t>
            </a:r>
            <a:r>
              <a:rPr lang="en-US" sz="2400" u="heavy" spc="-5" dirty="0">
                <a:uFill>
                  <a:solidFill>
                    <a:srgbClr val="000000"/>
                  </a:solidFill>
                </a:uFill>
                <a:cs typeface="Calibri"/>
              </a:rPr>
              <a:t>smallest </a:t>
            </a:r>
            <a:r>
              <a:rPr lang="en-US" sz="2400" spc="-345" dirty="0">
                <a:cs typeface="Calibri"/>
              </a:rPr>
              <a:t> </a:t>
            </a:r>
            <a:r>
              <a:rPr lang="en-US" sz="2400" u="heavy" spc="-5" dirty="0">
                <a:uFill>
                  <a:solidFill>
                    <a:srgbClr val="000000"/>
                  </a:solidFill>
                </a:uFill>
                <a:cs typeface="Calibri"/>
              </a:rPr>
              <a:t>diameter </a:t>
            </a:r>
            <a:r>
              <a:rPr lang="en-US" sz="2400" spc="-5" dirty="0">
                <a:cs typeface="Calibri"/>
              </a:rPr>
              <a:t>to the</a:t>
            </a:r>
            <a:r>
              <a:rPr lang="en-US" sz="2400" spc="5" dirty="0">
                <a:cs typeface="Calibri"/>
              </a:rPr>
              <a:t> </a:t>
            </a:r>
            <a:r>
              <a:rPr lang="en-US" sz="2400" spc="-5" dirty="0">
                <a:cs typeface="Calibri"/>
              </a:rPr>
              <a:t>maternal</a:t>
            </a:r>
            <a:r>
              <a:rPr lang="en-US" sz="2400" dirty="0">
                <a:cs typeface="Calibri"/>
              </a:rPr>
              <a:t> </a:t>
            </a:r>
            <a:r>
              <a:rPr lang="en-US" sz="2400" spc="-5" dirty="0">
                <a:cs typeface="Calibri"/>
              </a:rPr>
              <a:t>pelvis by the</a:t>
            </a:r>
            <a:r>
              <a:rPr lang="en-US" sz="2400" dirty="0">
                <a:cs typeface="Calibri"/>
              </a:rPr>
              <a:t> </a:t>
            </a:r>
            <a:r>
              <a:rPr lang="en-US" sz="2400" spc="-5" dirty="0">
                <a:cs typeface="Calibri"/>
              </a:rPr>
              <a:t>correct</a:t>
            </a:r>
            <a:r>
              <a:rPr lang="en-US" sz="2400" spc="30" dirty="0">
                <a:cs typeface="Calibri"/>
              </a:rPr>
              <a:t> </a:t>
            </a:r>
            <a:r>
              <a:rPr lang="en-US" sz="2400" spc="-5" dirty="0">
                <a:cs typeface="Calibri"/>
              </a:rPr>
              <a:t>application.</a:t>
            </a:r>
            <a:endParaRPr lang="en-US" sz="2400" dirty="0">
              <a:cs typeface="Calibri"/>
            </a:endParaRPr>
          </a:p>
        </p:txBody>
      </p:sp>
    </p:spTree>
    <p:extLst>
      <p:ext uri="{BB962C8B-B14F-4D97-AF65-F5344CB8AC3E}">
        <p14:creationId xmlns:p14="http://schemas.microsoft.com/office/powerpoint/2010/main" val="9509564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p:nvPr/>
        </p:nvPicPr>
        <p:blipFill>
          <a:blip r:embed="rId2"/>
          <a:stretch>
            <a:fillRect/>
          </a:stretch>
        </p:blipFill>
        <p:spPr>
          <a:xfrm>
            <a:off x="582822" y="395103"/>
            <a:ext cx="10181831" cy="3814040"/>
          </a:xfrm>
          <a:prstGeom prst="rect">
            <a:avLst/>
          </a:prstGeom>
        </p:spPr>
      </p:pic>
      <p:sp>
        <p:nvSpPr>
          <p:cNvPr id="5" name="object 4"/>
          <p:cNvSpPr txBox="1"/>
          <p:nvPr/>
        </p:nvSpPr>
        <p:spPr>
          <a:xfrm>
            <a:off x="947726" y="4638795"/>
            <a:ext cx="10181831" cy="1408719"/>
          </a:xfrm>
          <a:prstGeom prst="rect">
            <a:avLst/>
          </a:prstGeom>
        </p:spPr>
        <p:txBody>
          <a:bodyPr vert="horz" wrap="square" lIns="0" tIns="12700" rIns="0" bIns="0" rtlCol="0">
            <a:spAutoFit/>
          </a:bodyPr>
          <a:lstStyle/>
          <a:p>
            <a:pPr marL="240665" marR="5080" indent="-228600">
              <a:lnSpc>
                <a:spcPct val="108800"/>
              </a:lnSpc>
              <a:spcBef>
                <a:spcPts val="100"/>
              </a:spcBef>
              <a:buFont typeface="Wingdings"/>
              <a:buChar char=""/>
              <a:tabLst>
                <a:tab pos="240665" algn="l"/>
                <a:tab pos="241300" algn="l"/>
              </a:tabLst>
            </a:pPr>
            <a:r>
              <a:rPr sz="2800" b="1" spc="-5">
                <a:latin typeface="Calibri" panose="020F0502020204030204"/>
                <a:cs typeface="Calibri"/>
              </a:rPr>
              <a:t>360° check</a:t>
            </a:r>
            <a:r>
              <a:rPr sz="2800" b="1" spc="5">
                <a:latin typeface="Calibri" panose="020F0502020204030204"/>
                <a:cs typeface="Calibri"/>
              </a:rPr>
              <a:t> </a:t>
            </a:r>
            <a:r>
              <a:rPr sz="2800" spc="-5">
                <a:latin typeface="Calibri" panose="020F0502020204030204"/>
                <a:cs typeface="Calibri"/>
              </a:rPr>
              <a:t>should be performed</a:t>
            </a:r>
            <a:r>
              <a:rPr sz="2800">
                <a:latin typeface="Calibri" panose="020F0502020204030204"/>
                <a:cs typeface="Calibri"/>
              </a:rPr>
              <a:t> </a:t>
            </a:r>
            <a:r>
              <a:rPr sz="2800" spc="-5">
                <a:latin typeface="Calibri" panose="020F0502020204030204"/>
                <a:cs typeface="Calibri"/>
              </a:rPr>
              <a:t>to ensure that</a:t>
            </a:r>
            <a:r>
              <a:rPr sz="2800">
                <a:latin typeface="Calibri" panose="020F0502020204030204"/>
                <a:cs typeface="Calibri"/>
              </a:rPr>
              <a:t> </a:t>
            </a:r>
            <a:r>
              <a:rPr sz="2800" spc="-5">
                <a:latin typeface="Calibri" panose="020F0502020204030204"/>
                <a:cs typeface="Calibri"/>
              </a:rPr>
              <a:t>the</a:t>
            </a:r>
            <a:r>
              <a:rPr sz="2800">
                <a:latin typeface="Calibri" panose="020F0502020204030204"/>
                <a:cs typeface="Calibri"/>
              </a:rPr>
              <a:t> </a:t>
            </a:r>
            <a:r>
              <a:rPr sz="2800" spc="-5">
                <a:latin typeface="Calibri" panose="020F0502020204030204"/>
                <a:cs typeface="Calibri"/>
              </a:rPr>
              <a:t>pelvic</a:t>
            </a:r>
            <a:r>
              <a:rPr sz="2800">
                <a:latin typeface="Calibri" panose="020F0502020204030204"/>
                <a:cs typeface="Calibri"/>
              </a:rPr>
              <a:t> </a:t>
            </a:r>
            <a:r>
              <a:rPr sz="2800" spc="-5">
                <a:latin typeface="Calibri" panose="020F0502020204030204"/>
                <a:cs typeface="Calibri"/>
              </a:rPr>
              <a:t>tissue </a:t>
            </a:r>
            <a:r>
              <a:rPr sz="2800" spc="-350">
                <a:latin typeface="Calibri" panose="020F0502020204030204"/>
                <a:cs typeface="Calibri"/>
              </a:rPr>
              <a:t> </a:t>
            </a:r>
            <a:r>
              <a:rPr sz="2800" spc="-5">
                <a:latin typeface="Calibri" panose="020F0502020204030204"/>
                <a:cs typeface="Calibri"/>
              </a:rPr>
              <a:t>of</a:t>
            </a:r>
            <a:r>
              <a:rPr sz="2800" spc="-10">
                <a:latin typeface="Calibri" panose="020F0502020204030204"/>
                <a:cs typeface="Calibri"/>
              </a:rPr>
              <a:t> </a:t>
            </a:r>
            <a:r>
              <a:rPr sz="2800" spc="-5">
                <a:latin typeface="Calibri" panose="020F0502020204030204"/>
                <a:cs typeface="Calibri"/>
              </a:rPr>
              <a:t>the mother</a:t>
            </a:r>
            <a:r>
              <a:rPr sz="2800" spc="-10">
                <a:latin typeface="Calibri" panose="020F0502020204030204"/>
                <a:cs typeface="Calibri"/>
              </a:rPr>
              <a:t> </a:t>
            </a:r>
            <a:r>
              <a:rPr sz="2800" spc="-5">
                <a:latin typeface="Calibri" panose="020F0502020204030204"/>
                <a:cs typeface="Calibri"/>
              </a:rPr>
              <a:t>(</a:t>
            </a:r>
            <a:r>
              <a:rPr sz="2800">
                <a:latin typeface="Calibri" panose="020F0502020204030204"/>
                <a:cs typeface="Calibri"/>
              </a:rPr>
              <a:t> </a:t>
            </a:r>
            <a:r>
              <a:rPr sz="2800" spc="-5">
                <a:latin typeface="Calibri" panose="020F0502020204030204"/>
                <a:cs typeface="Calibri"/>
              </a:rPr>
              <a:t>cervix</a:t>
            </a:r>
            <a:r>
              <a:rPr sz="2800" spc="5">
                <a:latin typeface="Calibri" panose="020F0502020204030204"/>
                <a:cs typeface="Calibri"/>
              </a:rPr>
              <a:t> </a:t>
            </a:r>
            <a:r>
              <a:rPr sz="2800" spc="-5">
                <a:latin typeface="Calibri" panose="020F0502020204030204"/>
                <a:cs typeface="Calibri"/>
              </a:rPr>
              <a:t>or</a:t>
            </a:r>
            <a:r>
              <a:rPr sz="2800" spc="-10">
                <a:latin typeface="Calibri" panose="020F0502020204030204"/>
                <a:cs typeface="Calibri"/>
              </a:rPr>
              <a:t> </a:t>
            </a:r>
            <a:r>
              <a:rPr sz="2800" spc="-5">
                <a:latin typeface="Calibri" panose="020F0502020204030204"/>
                <a:cs typeface="Calibri"/>
              </a:rPr>
              <a:t>vagina) or</a:t>
            </a:r>
            <a:r>
              <a:rPr sz="2800" spc="-10">
                <a:latin typeface="Calibri" panose="020F0502020204030204"/>
                <a:cs typeface="Calibri"/>
              </a:rPr>
              <a:t> </a:t>
            </a:r>
            <a:r>
              <a:rPr sz="2800">
                <a:latin typeface="Calibri" panose="020F0502020204030204"/>
                <a:cs typeface="Calibri"/>
              </a:rPr>
              <a:t>umbilical </a:t>
            </a:r>
            <a:r>
              <a:rPr sz="2800" spc="-5">
                <a:latin typeface="Calibri" panose="020F0502020204030204"/>
                <a:cs typeface="Calibri"/>
              </a:rPr>
              <a:t>cord</a:t>
            </a:r>
            <a:r>
              <a:rPr sz="2800" spc="-10">
                <a:latin typeface="Calibri" panose="020F0502020204030204"/>
                <a:cs typeface="Calibri"/>
              </a:rPr>
              <a:t> </a:t>
            </a:r>
            <a:r>
              <a:rPr sz="2800" spc="-5">
                <a:latin typeface="Calibri" panose="020F0502020204030204"/>
                <a:cs typeface="Calibri"/>
              </a:rPr>
              <a:t>.</a:t>
            </a:r>
            <a:endParaRPr sz="2800">
              <a:latin typeface="Calibri" panose="020F0502020204030204"/>
              <a:cs typeface="Calibri"/>
            </a:endParaRPr>
          </a:p>
          <a:p>
            <a:pPr marL="332105">
              <a:lnSpc>
                <a:spcPct val="100000"/>
              </a:lnSpc>
              <a:spcBef>
                <a:spcPts val="155"/>
              </a:spcBef>
            </a:pPr>
            <a:r>
              <a:rPr sz="2800" spc="-5">
                <a:latin typeface="Calibri" panose="020F0502020204030204"/>
                <a:cs typeface="Calibri"/>
              </a:rPr>
              <a:t>is</a:t>
            </a:r>
            <a:r>
              <a:rPr sz="2800" spc="-10">
                <a:latin typeface="Calibri" panose="020F0502020204030204"/>
                <a:cs typeface="Calibri"/>
              </a:rPr>
              <a:t> not</a:t>
            </a:r>
            <a:r>
              <a:rPr sz="2800" spc="-5">
                <a:latin typeface="Calibri" panose="020F0502020204030204"/>
                <a:cs typeface="Calibri"/>
              </a:rPr>
              <a:t> trapped</a:t>
            </a:r>
            <a:r>
              <a:rPr sz="2800" spc="-10">
                <a:latin typeface="Calibri" panose="020F0502020204030204"/>
                <a:cs typeface="Calibri"/>
              </a:rPr>
              <a:t> </a:t>
            </a:r>
            <a:r>
              <a:rPr sz="2800">
                <a:latin typeface="Calibri" panose="020F0502020204030204"/>
                <a:cs typeface="Calibri"/>
              </a:rPr>
              <a:t>in </a:t>
            </a:r>
            <a:r>
              <a:rPr sz="2800" spc="-5">
                <a:latin typeface="Calibri" panose="020F0502020204030204"/>
                <a:cs typeface="Calibri"/>
              </a:rPr>
              <a:t>the</a:t>
            </a:r>
            <a:r>
              <a:rPr sz="2800" spc="-10">
                <a:latin typeface="Calibri" panose="020F0502020204030204"/>
                <a:cs typeface="Calibri"/>
              </a:rPr>
              <a:t> </a:t>
            </a:r>
            <a:r>
              <a:rPr sz="2800" spc="-5">
                <a:latin typeface="Calibri" panose="020F0502020204030204"/>
                <a:cs typeface="Calibri"/>
              </a:rPr>
              <a:t>vacuum</a:t>
            </a:r>
            <a:r>
              <a:rPr sz="2800">
                <a:latin typeface="Calibri" panose="020F0502020204030204"/>
                <a:cs typeface="Calibri"/>
              </a:rPr>
              <a:t> cup.</a:t>
            </a:r>
          </a:p>
        </p:txBody>
      </p:sp>
    </p:spTree>
    <p:extLst>
      <p:ext uri="{BB962C8B-B14F-4D97-AF65-F5344CB8AC3E}">
        <p14:creationId xmlns:p14="http://schemas.microsoft.com/office/powerpoint/2010/main" val="110882490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p:cNvPicPr/>
          <p:nvPr/>
        </p:nvPicPr>
        <p:blipFill>
          <a:blip r:embed="rId2"/>
          <a:stretch>
            <a:fillRect/>
          </a:stretch>
        </p:blipFill>
        <p:spPr>
          <a:xfrm>
            <a:off x="525359" y="151096"/>
            <a:ext cx="8637596" cy="3933227"/>
          </a:xfrm>
          <a:prstGeom prst="rect">
            <a:avLst/>
          </a:prstGeom>
        </p:spPr>
      </p:pic>
      <p:sp>
        <p:nvSpPr>
          <p:cNvPr id="5" name="object 5"/>
          <p:cNvSpPr txBox="1"/>
          <p:nvPr/>
        </p:nvSpPr>
        <p:spPr>
          <a:xfrm>
            <a:off x="525359" y="4248194"/>
            <a:ext cx="11113648" cy="2326406"/>
          </a:xfrm>
          <a:prstGeom prst="rect">
            <a:avLst/>
          </a:prstGeom>
        </p:spPr>
        <p:txBody>
          <a:bodyPr vert="horz" wrap="square" lIns="0" tIns="33655" rIns="0" bIns="0" rtlCol="0">
            <a:spAutoFit/>
          </a:bodyPr>
          <a:lstStyle/>
          <a:p>
            <a:pPr marL="240665" indent="-228600" algn="just">
              <a:lnSpc>
                <a:spcPct val="100000"/>
              </a:lnSpc>
              <a:spcBef>
                <a:spcPts val="265"/>
              </a:spcBef>
              <a:buFont typeface="Wingdings"/>
              <a:buChar char=""/>
              <a:tabLst>
                <a:tab pos="241300" algn="l"/>
              </a:tabLst>
            </a:pPr>
            <a:r>
              <a:rPr sz="2800" b="1" spc="-5">
                <a:latin typeface="Calibri" panose="020F0502020204030204"/>
                <a:cs typeface="Calibri"/>
              </a:rPr>
              <a:t>Traction</a:t>
            </a:r>
            <a:endParaRPr sz="2800">
              <a:latin typeface="Calibri" panose="020F0502020204030204"/>
              <a:cs typeface="Calibri"/>
            </a:endParaRPr>
          </a:p>
          <a:p>
            <a:pPr marL="240665" marR="5080" algn="just">
              <a:lnSpc>
                <a:spcPct val="108400"/>
              </a:lnSpc>
              <a:spcBef>
                <a:spcPts val="10"/>
              </a:spcBef>
            </a:pPr>
            <a:r>
              <a:rPr sz="2800" spc="-10">
                <a:latin typeface="Calibri" panose="020F0502020204030204"/>
                <a:cs typeface="Calibri"/>
              </a:rPr>
              <a:t>Once </a:t>
            </a:r>
            <a:r>
              <a:rPr sz="2800" spc="-5">
                <a:latin typeface="Calibri" panose="020F0502020204030204"/>
                <a:cs typeface="Calibri"/>
              </a:rPr>
              <a:t>the doctor </a:t>
            </a:r>
            <a:r>
              <a:rPr sz="2800">
                <a:latin typeface="Calibri" panose="020F0502020204030204"/>
                <a:cs typeface="Calibri"/>
              </a:rPr>
              <a:t>has </a:t>
            </a:r>
            <a:r>
              <a:rPr sz="2800" spc="-5">
                <a:latin typeface="Calibri" panose="020F0502020204030204"/>
                <a:cs typeface="Calibri"/>
              </a:rPr>
              <a:t>verified cup placement, full vacuum is applied </a:t>
            </a:r>
            <a:r>
              <a:rPr sz="2800" spc="-350">
                <a:latin typeface="Calibri" panose="020F0502020204030204"/>
                <a:cs typeface="Calibri"/>
              </a:rPr>
              <a:t> </a:t>
            </a:r>
            <a:r>
              <a:rPr sz="2800" b="1" spc="-5">
                <a:latin typeface="Calibri" panose="020F0502020204030204"/>
                <a:cs typeface="Calibri"/>
              </a:rPr>
              <a:t>(450-600 </a:t>
            </a:r>
            <a:r>
              <a:rPr sz="2800" b="1" spc="-10">
                <a:latin typeface="Calibri" panose="020F0502020204030204"/>
                <a:cs typeface="Calibri"/>
              </a:rPr>
              <a:t>mm </a:t>
            </a:r>
            <a:r>
              <a:rPr sz="2800" b="1" spc="-5">
                <a:latin typeface="Calibri" panose="020F0502020204030204"/>
                <a:cs typeface="Calibri"/>
              </a:rPr>
              <a:t>Hg) </a:t>
            </a:r>
            <a:r>
              <a:rPr sz="2800" spc="-5">
                <a:latin typeface="Calibri" panose="020F0502020204030204"/>
                <a:cs typeface="Calibri"/>
              </a:rPr>
              <a:t>with </a:t>
            </a:r>
            <a:r>
              <a:rPr sz="2800" u="heavy" spc="-10">
                <a:uFill>
                  <a:solidFill>
                    <a:srgbClr val="000000"/>
                  </a:solidFill>
                </a:uFill>
                <a:latin typeface="Calibri" panose="020F0502020204030204"/>
                <a:cs typeface="Calibri"/>
              </a:rPr>
              <a:t>onset </a:t>
            </a:r>
            <a:r>
              <a:rPr sz="2800" u="heavy" spc="-5">
                <a:uFill>
                  <a:solidFill>
                    <a:srgbClr val="000000"/>
                  </a:solidFill>
                </a:uFill>
                <a:latin typeface="Calibri" panose="020F0502020204030204"/>
                <a:cs typeface="Calibri"/>
              </a:rPr>
              <a:t>of contraction</a:t>
            </a:r>
            <a:r>
              <a:rPr sz="2800" spc="-5">
                <a:latin typeface="Calibri" panose="020F0502020204030204"/>
                <a:cs typeface="Calibri"/>
              </a:rPr>
              <a:t> and the traction pulls </a:t>
            </a:r>
            <a:r>
              <a:rPr sz="2800">
                <a:latin typeface="Calibri" panose="020F0502020204030204"/>
                <a:cs typeface="Calibri"/>
              </a:rPr>
              <a:t> </a:t>
            </a:r>
            <a:r>
              <a:rPr sz="2800" spc="-5">
                <a:latin typeface="Calibri" panose="020F0502020204030204"/>
                <a:cs typeface="Calibri"/>
              </a:rPr>
              <a:t>along</a:t>
            </a:r>
            <a:r>
              <a:rPr sz="2800">
                <a:latin typeface="Calibri" panose="020F0502020204030204"/>
                <a:cs typeface="Calibri"/>
              </a:rPr>
              <a:t> </a:t>
            </a:r>
            <a:r>
              <a:rPr sz="2800" spc="-5">
                <a:latin typeface="Calibri" panose="020F0502020204030204"/>
                <a:cs typeface="Calibri"/>
              </a:rPr>
              <a:t>the</a:t>
            </a:r>
            <a:r>
              <a:rPr sz="2800">
                <a:latin typeface="Calibri" panose="020F0502020204030204"/>
                <a:cs typeface="Calibri"/>
              </a:rPr>
              <a:t> </a:t>
            </a:r>
            <a:r>
              <a:rPr sz="2800" spc="-5">
                <a:latin typeface="Calibri" panose="020F0502020204030204"/>
                <a:cs typeface="Calibri"/>
              </a:rPr>
              <a:t>axis</a:t>
            </a:r>
            <a:r>
              <a:rPr sz="2800">
                <a:latin typeface="Calibri" panose="020F0502020204030204"/>
                <a:cs typeface="Calibri"/>
              </a:rPr>
              <a:t> </a:t>
            </a:r>
            <a:r>
              <a:rPr sz="2800" spc="-5">
                <a:latin typeface="Calibri" panose="020F0502020204030204"/>
                <a:cs typeface="Calibri"/>
              </a:rPr>
              <a:t>of</a:t>
            </a:r>
            <a:r>
              <a:rPr sz="2800">
                <a:latin typeface="Calibri" panose="020F0502020204030204"/>
                <a:cs typeface="Calibri"/>
              </a:rPr>
              <a:t> </a:t>
            </a:r>
            <a:r>
              <a:rPr sz="2800" spc="-5">
                <a:latin typeface="Calibri" panose="020F0502020204030204"/>
                <a:cs typeface="Calibri"/>
              </a:rPr>
              <a:t>the</a:t>
            </a:r>
            <a:r>
              <a:rPr sz="2800">
                <a:latin typeface="Calibri" panose="020F0502020204030204"/>
                <a:cs typeface="Calibri"/>
              </a:rPr>
              <a:t> </a:t>
            </a:r>
            <a:r>
              <a:rPr sz="2800" spc="-5">
                <a:latin typeface="Calibri" panose="020F0502020204030204"/>
                <a:cs typeface="Calibri"/>
              </a:rPr>
              <a:t>pelvis,</a:t>
            </a:r>
            <a:r>
              <a:rPr sz="2800">
                <a:latin typeface="Calibri" panose="020F0502020204030204"/>
                <a:cs typeface="Calibri"/>
              </a:rPr>
              <a:t> </a:t>
            </a:r>
            <a:r>
              <a:rPr sz="2800" spc="-10">
                <a:latin typeface="Calibri" panose="020F0502020204030204"/>
                <a:cs typeface="Calibri"/>
              </a:rPr>
              <a:t>handle</a:t>
            </a:r>
            <a:r>
              <a:rPr sz="2800" spc="-5">
                <a:latin typeface="Calibri" panose="020F0502020204030204"/>
                <a:cs typeface="Calibri"/>
              </a:rPr>
              <a:t> perpendicular</a:t>
            </a:r>
            <a:r>
              <a:rPr sz="2800">
                <a:latin typeface="Calibri" panose="020F0502020204030204"/>
                <a:cs typeface="Calibri"/>
              </a:rPr>
              <a:t> </a:t>
            </a:r>
            <a:r>
              <a:rPr sz="2800" spc="-5">
                <a:latin typeface="Calibri" panose="020F0502020204030204"/>
                <a:cs typeface="Calibri"/>
              </a:rPr>
              <a:t>to</a:t>
            </a:r>
            <a:r>
              <a:rPr sz="2800">
                <a:latin typeface="Calibri" panose="020F0502020204030204"/>
                <a:cs typeface="Calibri"/>
              </a:rPr>
              <a:t> </a:t>
            </a:r>
            <a:r>
              <a:rPr sz="2800" spc="-5">
                <a:latin typeface="Calibri" panose="020F0502020204030204"/>
                <a:cs typeface="Calibri"/>
              </a:rPr>
              <a:t>the</a:t>
            </a:r>
            <a:r>
              <a:rPr sz="2800">
                <a:latin typeface="Calibri" panose="020F0502020204030204"/>
                <a:cs typeface="Calibri"/>
              </a:rPr>
              <a:t> </a:t>
            </a:r>
            <a:r>
              <a:rPr sz="2800" spc="-5">
                <a:latin typeface="Calibri" panose="020F0502020204030204"/>
                <a:cs typeface="Calibri"/>
              </a:rPr>
              <a:t>cup, </a:t>
            </a:r>
            <a:r>
              <a:rPr sz="2800">
                <a:latin typeface="Calibri" panose="020F0502020204030204"/>
                <a:cs typeface="Calibri"/>
              </a:rPr>
              <a:t> </a:t>
            </a:r>
            <a:r>
              <a:rPr sz="2800" spc="-5">
                <a:latin typeface="Calibri" panose="020F0502020204030204"/>
                <a:cs typeface="Calibri"/>
              </a:rPr>
              <a:t>paralleling</a:t>
            </a:r>
            <a:r>
              <a:rPr sz="2800">
                <a:latin typeface="Calibri" panose="020F0502020204030204"/>
                <a:cs typeface="Calibri"/>
              </a:rPr>
              <a:t> </a:t>
            </a:r>
            <a:r>
              <a:rPr sz="2800" spc="-5">
                <a:latin typeface="Calibri" panose="020F0502020204030204"/>
                <a:cs typeface="Calibri"/>
              </a:rPr>
              <a:t>the</a:t>
            </a:r>
            <a:r>
              <a:rPr sz="2800">
                <a:latin typeface="Calibri" panose="020F0502020204030204"/>
                <a:cs typeface="Calibri"/>
              </a:rPr>
              <a:t> </a:t>
            </a:r>
            <a:r>
              <a:rPr sz="2800" spc="-10">
                <a:latin typeface="Calibri" panose="020F0502020204030204"/>
                <a:cs typeface="Calibri"/>
              </a:rPr>
              <a:t>uterine</a:t>
            </a:r>
            <a:r>
              <a:rPr sz="2800" spc="-5">
                <a:latin typeface="Calibri" panose="020F0502020204030204"/>
                <a:cs typeface="Calibri"/>
              </a:rPr>
              <a:t> contractions</a:t>
            </a:r>
            <a:r>
              <a:rPr sz="2800">
                <a:latin typeface="Calibri" panose="020F0502020204030204"/>
                <a:cs typeface="Calibri"/>
              </a:rPr>
              <a:t> </a:t>
            </a:r>
            <a:r>
              <a:rPr sz="2800" spc="-5">
                <a:latin typeface="Calibri" panose="020F0502020204030204"/>
                <a:cs typeface="Calibri"/>
              </a:rPr>
              <a:t>with</a:t>
            </a:r>
            <a:r>
              <a:rPr sz="2800">
                <a:latin typeface="Calibri" panose="020F0502020204030204"/>
                <a:cs typeface="Calibri"/>
              </a:rPr>
              <a:t> </a:t>
            </a:r>
            <a:r>
              <a:rPr sz="2800" spc="-5">
                <a:latin typeface="Calibri" panose="020F0502020204030204"/>
                <a:cs typeface="Calibri"/>
              </a:rPr>
              <a:t>the</a:t>
            </a:r>
            <a:r>
              <a:rPr sz="2800">
                <a:latin typeface="Calibri" panose="020F0502020204030204"/>
                <a:cs typeface="Calibri"/>
              </a:rPr>
              <a:t> aid</a:t>
            </a:r>
            <a:r>
              <a:rPr sz="2800" spc="5">
                <a:latin typeface="Calibri" panose="020F0502020204030204"/>
                <a:cs typeface="Calibri"/>
              </a:rPr>
              <a:t> </a:t>
            </a:r>
            <a:r>
              <a:rPr sz="2800" spc="-5">
                <a:latin typeface="Calibri" panose="020F0502020204030204"/>
                <a:cs typeface="Calibri"/>
              </a:rPr>
              <a:t>of</a:t>
            </a:r>
            <a:r>
              <a:rPr sz="2800">
                <a:latin typeface="Calibri" panose="020F0502020204030204"/>
                <a:cs typeface="Calibri"/>
              </a:rPr>
              <a:t> </a:t>
            </a:r>
            <a:r>
              <a:rPr sz="2800" spc="-5">
                <a:latin typeface="Calibri" panose="020F0502020204030204"/>
                <a:cs typeface="Calibri"/>
              </a:rPr>
              <a:t>maternal </a:t>
            </a:r>
            <a:r>
              <a:rPr sz="2800">
                <a:latin typeface="Calibri" panose="020F0502020204030204"/>
                <a:cs typeface="Calibri"/>
              </a:rPr>
              <a:t> </a:t>
            </a:r>
            <a:r>
              <a:rPr sz="2800" spc="-5">
                <a:latin typeface="Calibri" panose="020F0502020204030204"/>
                <a:cs typeface="Calibri"/>
              </a:rPr>
              <a:t>pushing</a:t>
            </a:r>
            <a:r>
              <a:rPr sz="2800">
                <a:latin typeface="Calibri" panose="020F0502020204030204"/>
                <a:cs typeface="Calibri"/>
              </a:rPr>
              <a:t> </a:t>
            </a:r>
            <a:r>
              <a:rPr sz="2800" spc="-5">
                <a:latin typeface="Calibri" panose="020F0502020204030204"/>
                <a:cs typeface="Calibri"/>
              </a:rPr>
              <a:t>effort.</a:t>
            </a:r>
            <a:endParaRPr sz="2800">
              <a:latin typeface="Calibri" panose="020F0502020204030204"/>
              <a:cs typeface="Calibri"/>
            </a:endParaRPr>
          </a:p>
        </p:txBody>
      </p:sp>
    </p:spTree>
    <p:extLst>
      <p:ext uri="{BB962C8B-B14F-4D97-AF65-F5344CB8AC3E}">
        <p14:creationId xmlns:p14="http://schemas.microsoft.com/office/powerpoint/2010/main" val="1441089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p:nvPr/>
        </p:nvPicPr>
        <p:blipFill>
          <a:blip r:embed="rId2"/>
          <a:stretch>
            <a:fillRect/>
          </a:stretch>
        </p:blipFill>
        <p:spPr>
          <a:xfrm>
            <a:off x="596392" y="402266"/>
            <a:ext cx="9774067" cy="3186683"/>
          </a:xfrm>
          <a:prstGeom prst="rect">
            <a:avLst/>
          </a:prstGeom>
        </p:spPr>
      </p:pic>
      <p:sp>
        <p:nvSpPr>
          <p:cNvPr id="5" name="object 5"/>
          <p:cNvSpPr txBox="1"/>
          <p:nvPr/>
        </p:nvSpPr>
        <p:spPr>
          <a:xfrm>
            <a:off x="596390" y="4198649"/>
            <a:ext cx="11450467" cy="1076449"/>
          </a:xfrm>
          <a:prstGeom prst="rect">
            <a:avLst/>
          </a:prstGeom>
        </p:spPr>
        <p:txBody>
          <a:bodyPr vert="horz" wrap="square" lIns="0" tIns="12700" rIns="0" bIns="0" rtlCol="0">
            <a:spAutoFit/>
          </a:bodyPr>
          <a:lstStyle/>
          <a:p>
            <a:pPr marL="240665" marR="5080" indent="-228600">
              <a:lnSpc>
                <a:spcPct val="108100"/>
              </a:lnSpc>
              <a:spcBef>
                <a:spcPts val="100"/>
              </a:spcBef>
              <a:buFont typeface="Wingdings"/>
              <a:buChar char=""/>
              <a:tabLst>
                <a:tab pos="240665" algn="l"/>
                <a:tab pos="241300" algn="l"/>
              </a:tabLst>
            </a:pPr>
            <a:r>
              <a:rPr sz="3200" spc="-5" dirty="0">
                <a:latin typeface="Calibri" panose="020F0502020204030204"/>
                <a:cs typeface="Calibri"/>
              </a:rPr>
              <a:t>Maximum</a:t>
            </a:r>
            <a:r>
              <a:rPr sz="3200" spc="75" dirty="0">
                <a:latin typeface="Calibri" panose="020F0502020204030204"/>
                <a:cs typeface="Calibri"/>
              </a:rPr>
              <a:t> </a:t>
            </a:r>
            <a:r>
              <a:rPr sz="3200" spc="-5" dirty="0">
                <a:latin typeface="Calibri" panose="020F0502020204030204"/>
                <a:cs typeface="Calibri"/>
              </a:rPr>
              <a:t>time</a:t>
            </a:r>
            <a:r>
              <a:rPr sz="3200" spc="85" dirty="0">
                <a:latin typeface="Calibri" panose="020F0502020204030204"/>
                <a:cs typeface="Calibri"/>
              </a:rPr>
              <a:t> </a:t>
            </a:r>
            <a:r>
              <a:rPr sz="3200" spc="-5" dirty="0">
                <a:latin typeface="Calibri" panose="020F0502020204030204"/>
                <a:cs typeface="Calibri"/>
              </a:rPr>
              <a:t>from</a:t>
            </a:r>
            <a:r>
              <a:rPr sz="3200" spc="80" dirty="0">
                <a:latin typeface="Calibri" panose="020F0502020204030204"/>
                <a:cs typeface="Calibri"/>
              </a:rPr>
              <a:t> </a:t>
            </a:r>
            <a:r>
              <a:rPr sz="3200" spc="-5" dirty="0">
                <a:latin typeface="Calibri" panose="020F0502020204030204"/>
                <a:cs typeface="Calibri"/>
              </a:rPr>
              <a:t>application</a:t>
            </a:r>
            <a:r>
              <a:rPr sz="3200" spc="80" dirty="0">
                <a:latin typeface="Calibri" panose="020F0502020204030204"/>
                <a:cs typeface="Calibri"/>
              </a:rPr>
              <a:t> </a:t>
            </a:r>
            <a:r>
              <a:rPr sz="3200" spc="-5" dirty="0">
                <a:latin typeface="Calibri" panose="020F0502020204030204"/>
                <a:cs typeface="Calibri"/>
              </a:rPr>
              <a:t>to</a:t>
            </a:r>
            <a:r>
              <a:rPr sz="3200" spc="100" dirty="0">
                <a:latin typeface="Calibri" panose="020F0502020204030204"/>
                <a:cs typeface="Calibri"/>
              </a:rPr>
              <a:t> </a:t>
            </a:r>
            <a:r>
              <a:rPr sz="3200" spc="-5" dirty="0">
                <a:latin typeface="Calibri" panose="020F0502020204030204"/>
                <a:cs typeface="Calibri"/>
              </a:rPr>
              <a:t>delivery</a:t>
            </a:r>
            <a:r>
              <a:rPr sz="3200" spc="90" dirty="0">
                <a:latin typeface="Calibri" panose="020F0502020204030204"/>
                <a:cs typeface="Calibri"/>
              </a:rPr>
              <a:t> </a:t>
            </a:r>
            <a:r>
              <a:rPr sz="3200" spc="-5" dirty="0">
                <a:latin typeface="Calibri" panose="020F0502020204030204"/>
                <a:cs typeface="Calibri"/>
              </a:rPr>
              <a:t>should</a:t>
            </a:r>
            <a:r>
              <a:rPr sz="3200" spc="80" dirty="0">
                <a:latin typeface="Calibri" panose="020F0502020204030204"/>
                <a:cs typeface="Calibri"/>
              </a:rPr>
              <a:t> </a:t>
            </a:r>
            <a:r>
              <a:rPr sz="3200" dirty="0">
                <a:latin typeface="Calibri" panose="020F0502020204030204"/>
                <a:cs typeface="Calibri"/>
              </a:rPr>
              <a:t>ideally</a:t>
            </a:r>
            <a:r>
              <a:rPr sz="3200" spc="75" dirty="0">
                <a:latin typeface="Calibri" panose="020F0502020204030204"/>
                <a:cs typeface="Calibri"/>
              </a:rPr>
              <a:t> </a:t>
            </a:r>
            <a:r>
              <a:rPr sz="3200" spc="-5" dirty="0">
                <a:latin typeface="Calibri" panose="020F0502020204030204"/>
                <a:cs typeface="Calibri"/>
              </a:rPr>
              <a:t>be</a:t>
            </a:r>
            <a:r>
              <a:rPr sz="3200" spc="80" dirty="0">
                <a:latin typeface="Calibri" panose="020F0502020204030204"/>
                <a:cs typeface="Calibri"/>
              </a:rPr>
              <a:t> </a:t>
            </a:r>
            <a:r>
              <a:rPr sz="3200" spc="-5" dirty="0">
                <a:latin typeface="Calibri" panose="020F0502020204030204"/>
                <a:cs typeface="Calibri"/>
              </a:rPr>
              <a:t>less </a:t>
            </a:r>
            <a:r>
              <a:rPr sz="3200" spc="-350" dirty="0">
                <a:latin typeface="Calibri" panose="020F0502020204030204"/>
                <a:cs typeface="Calibri"/>
              </a:rPr>
              <a:t> </a:t>
            </a:r>
            <a:r>
              <a:rPr sz="3200" spc="-5" dirty="0">
                <a:latin typeface="Calibri" panose="020F0502020204030204"/>
                <a:cs typeface="Calibri"/>
              </a:rPr>
              <a:t>than </a:t>
            </a:r>
            <a:r>
              <a:rPr sz="3200" b="1" spc="-5" dirty="0">
                <a:latin typeface="Calibri" panose="020F0502020204030204"/>
                <a:cs typeface="Calibri"/>
              </a:rPr>
              <a:t>15-20</a:t>
            </a:r>
            <a:r>
              <a:rPr sz="3200" b="1" spc="5" dirty="0">
                <a:latin typeface="Calibri" panose="020F0502020204030204"/>
                <a:cs typeface="Calibri"/>
              </a:rPr>
              <a:t> </a:t>
            </a:r>
            <a:r>
              <a:rPr sz="3200" b="1" spc="-5" dirty="0">
                <a:latin typeface="Calibri" panose="020F0502020204030204"/>
                <a:cs typeface="Calibri"/>
              </a:rPr>
              <a:t>minutes.</a:t>
            </a:r>
            <a:endParaRPr sz="3200" dirty="0">
              <a:latin typeface="Calibri" panose="020F0502020204030204"/>
              <a:cs typeface="Calibri"/>
            </a:endParaRPr>
          </a:p>
        </p:txBody>
      </p:sp>
    </p:spTree>
    <p:extLst>
      <p:ext uri="{BB962C8B-B14F-4D97-AF65-F5344CB8AC3E}">
        <p14:creationId xmlns:p14="http://schemas.microsoft.com/office/powerpoint/2010/main" val="185966797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 y="1901326"/>
            <a:ext cx="11819795" cy="1426353"/>
          </a:xfrm>
          <a:prstGeom prst="rect">
            <a:avLst/>
          </a:prstGeom>
          <a:ln w="9144">
            <a:solidFill>
              <a:srgbClr val="000000"/>
            </a:solidFill>
          </a:ln>
        </p:spPr>
        <p:txBody>
          <a:bodyPr vert="horz" wrap="square" lIns="0" tIns="17145" rIns="0" bIns="0" rtlCol="0">
            <a:spAutoFit/>
          </a:bodyPr>
          <a:lstStyle/>
          <a:p>
            <a:pPr marL="95885" marR="131445">
              <a:lnSpc>
                <a:spcPct val="108600"/>
              </a:lnSpc>
              <a:spcBef>
                <a:spcPts val="135"/>
              </a:spcBef>
            </a:pPr>
            <a:r>
              <a:rPr sz="2800" spc="-5" dirty="0">
                <a:latin typeface="Calibri" panose="020F0502020204030204"/>
                <a:cs typeface="Calibri"/>
              </a:rPr>
              <a:t>Applying </a:t>
            </a:r>
            <a:r>
              <a:rPr sz="2800" b="1" spc="-5" dirty="0">
                <a:latin typeface="Calibri" panose="020F0502020204030204"/>
                <a:cs typeface="Calibri"/>
              </a:rPr>
              <a:t>rotational </a:t>
            </a:r>
            <a:r>
              <a:rPr sz="2800" spc="-5" dirty="0">
                <a:latin typeface="Calibri" panose="020F0502020204030204"/>
                <a:cs typeface="Calibri"/>
              </a:rPr>
              <a:t>force </a:t>
            </a:r>
            <a:r>
              <a:rPr sz="2800" dirty="0">
                <a:latin typeface="Calibri" panose="020F0502020204030204"/>
                <a:cs typeface="Calibri"/>
              </a:rPr>
              <a:t> </a:t>
            </a:r>
            <a:r>
              <a:rPr sz="2800" spc="-5" dirty="0">
                <a:latin typeface="Calibri" panose="020F0502020204030204"/>
                <a:cs typeface="Calibri"/>
              </a:rPr>
              <a:t>to rotate the </a:t>
            </a:r>
            <a:r>
              <a:rPr sz="2800" spc="-10" dirty="0">
                <a:latin typeface="Calibri" panose="020F0502020204030204"/>
                <a:cs typeface="Calibri"/>
              </a:rPr>
              <a:t>head </a:t>
            </a:r>
            <a:r>
              <a:rPr sz="2800" spc="-5" dirty="0">
                <a:latin typeface="Calibri" panose="020F0502020204030204"/>
                <a:cs typeface="Calibri"/>
              </a:rPr>
              <a:t>of the </a:t>
            </a:r>
            <a:r>
              <a:rPr sz="2800" dirty="0">
                <a:latin typeface="Calibri" panose="020F0502020204030204"/>
                <a:cs typeface="Calibri"/>
              </a:rPr>
              <a:t> </a:t>
            </a:r>
            <a:r>
              <a:rPr sz="2800" spc="-5" dirty="0">
                <a:latin typeface="Calibri" panose="020F0502020204030204"/>
                <a:cs typeface="Calibri"/>
              </a:rPr>
              <a:t>fetus </a:t>
            </a:r>
            <a:r>
              <a:rPr sz="2800" dirty="0">
                <a:latin typeface="Calibri" panose="020F0502020204030204"/>
                <a:cs typeface="Calibri"/>
              </a:rPr>
              <a:t>is </a:t>
            </a:r>
            <a:r>
              <a:rPr sz="2800" u="heavy" spc="-5" dirty="0">
                <a:solidFill>
                  <a:srgbClr val="FF0066"/>
                </a:solidFill>
                <a:uFill>
                  <a:solidFill>
                    <a:srgbClr val="FF0066"/>
                  </a:solidFill>
                </a:uFill>
                <a:latin typeface="Calibri" panose="020F0502020204030204"/>
                <a:cs typeface="Calibri"/>
              </a:rPr>
              <a:t>contraindicated </a:t>
            </a:r>
            <a:r>
              <a:rPr sz="2800" dirty="0">
                <a:solidFill>
                  <a:srgbClr val="FF0066"/>
                </a:solidFill>
                <a:latin typeface="Calibri" panose="020F0502020204030204"/>
                <a:cs typeface="Calibri"/>
              </a:rPr>
              <a:t> </a:t>
            </a:r>
            <a:r>
              <a:rPr sz="2800" spc="-10" dirty="0">
                <a:latin typeface="Calibri" panose="020F0502020204030204"/>
                <a:cs typeface="Calibri"/>
              </a:rPr>
              <a:t>because </a:t>
            </a:r>
            <a:r>
              <a:rPr sz="2800" spc="-5" dirty="0">
                <a:latin typeface="Calibri" panose="020F0502020204030204"/>
                <a:cs typeface="Calibri"/>
              </a:rPr>
              <a:t>it can </a:t>
            </a:r>
            <a:r>
              <a:rPr sz="2800" dirty="0">
                <a:latin typeface="Calibri" panose="020F0502020204030204"/>
                <a:cs typeface="Calibri"/>
              </a:rPr>
              <a:t>lead </a:t>
            </a:r>
            <a:r>
              <a:rPr sz="2800" spc="-5" dirty="0">
                <a:latin typeface="Calibri" panose="020F0502020204030204"/>
                <a:cs typeface="Calibri"/>
              </a:rPr>
              <a:t>to </a:t>
            </a:r>
            <a:r>
              <a:rPr sz="2800" dirty="0">
                <a:latin typeface="Calibri" panose="020F0502020204030204"/>
                <a:cs typeface="Calibri"/>
              </a:rPr>
              <a:t> </a:t>
            </a:r>
            <a:r>
              <a:rPr sz="2800" spc="-5" dirty="0">
                <a:latin typeface="Calibri" panose="020F0502020204030204"/>
                <a:cs typeface="Calibri"/>
              </a:rPr>
              <a:t>detachment of the cup, </a:t>
            </a:r>
            <a:r>
              <a:rPr sz="2800" dirty="0">
                <a:latin typeface="Calibri" panose="020F0502020204030204"/>
                <a:cs typeface="Calibri"/>
              </a:rPr>
              <a:t> </a:t>
            </a:r>
            <a:r>
              <a:rPr sz="2800" spc="-5" dirty="0">
                <a:latin typeface="Calibri" panose="020F0502020204030204"/>
                <a:cs typeface="Calibri"/>
              </a:rPr>
              <a:t>cephalohematoma of the </a:t>
            </a:r>
            <a:r>
              <a:rPr sz="2800" dirty="0">
                <a:latin typeface="Calibri" panose="020F0502020204030204"/>
                <a:cs typeface="Calibri"/>
              </a:rPr>
              <a:t> </a:t>
            </a:r>
            <a:r>
              <a:rPr sz="2800" spc="-5" dirty="0">
                <a:latin typeface="Calibri" panose="020F0502020204030204"/>
                <a:cs typeface="Calibri"/>
              </a:rPr>
              <a:t>fetus,</a:t>
            </a:r>
            <a:r>
              <a:rPr sz="2800" spc="-15" dirty="0">
                <a:latin typeface="Calibri" panose="020F0502020204030204"/>
                <a:cs typeface="Calibri"/>
              </a:rPr>
              <a:t> </a:t>
            </a:r>
            <a:r>
              <a:rPr sz="2800" spc="-5" dirty="0">
                <a:latin typeface="Calibri" panose="020F0502020204030204"/>
                <a:cs typeface="Calibri"/>
              </a:rPr>
              <a:t>and</a:t>
            </a:r>
            <a:r>
              <a:rPr sz="2800" spc="-20" dirty="0">
                <a:latin typeface="Calibri" panose="020F0502020204030204"/>
                <a:cs typeface="Calibri"/>
              </a:rPr>
              <a:t> </a:t>
            </a:r>
            <a:r>
              <a:rPr sz="2800" spc="-5" dirty="0">
                <a:latin typeface="Calibri" panose="020F0502020204030204"/>
                <a:cs typeface="Calibri"/>
              </a:rPr>
              <a:t>scalp</a:t>
            </a:r>
            <a:r>
              <a:rPr sz="2800" spc="-20" dirty="0">
                <a:latin typeface="Calibri" panose="020F0502020204030204"/>
                <a:cs typeface="Calibri"/>
              </a:rPr>
              <a:t> </a:t>
            </a:r>
            <a:r>
              <a:rPr sz="2800" spc="-5" dirty="0">
                <a:latin typeface="Calibri" panose="020F0502020204030204"/>
                <a:cs typeface="Calibri"/>
              </a:rPr>
              <a:t>laceration</a:t>
            </a:r>
            <a:endParaRPr sz="2800" dirty="0">
              <a:latin typeface="Calibri" panose="020F0502020204030204"/>
              <a:cs typeface="Calibri"/>
            </a:endParaRPr>
          </a:p>
        </p:txBody>
      </p:sp>
      <p:sp>
        <p:nvSpPr>
          <p:cNvPr id="5" name="object 4"/>
          <p:cNvSpPr txBox="1"/>
          <p:nvPr/>
        </p:nvSpPr>
        <p:spPr>
          <a:xfrm>
            <a:off x="2498223" y="3552961"/>
            <a:ext cx="7277428" cy="2545953"/>
          </a:xfrm>
          <a:prstGeom prst="rect">
            <a:avLst/>
          </a:prstGeom>
          <a:ln w="9144">
            <a:solidFill>
              <a:srgbClr val="000000"/>
            </a:solidFill>
          </a:ln>
        </p:spPr>
        <p:txBody>
          <a:bodyPr vert="horz" wrap="square" lIns="0" tIns="39370" rIns="0" bIns="0" rtlCol="0">
            <a:spAutoFit/>
          </a:bodyPr>
          <a:lstStyle/>
          <a:p>
            <a:pPr marL="96520">
              <a:lnSpc>
                <a:spcPct val="100000"/>
              </a:lnSpc>
              <a:spcBef>
                <a:spcPts val="310"/>
              </a:spcBef>
            </a:pPr>
            <a:r>
              <a:rPr sz="2800" b="1" spc="-5" dirty="0">
                <a:latin typeface="Calibri" panose="020F0502020204030204"/>
                <a:cs typeface="Calibri"/>
              </a:rPr>
              <a:t>“Pop-off</a:t>
            </a:r>
            <a:r>
              <a:rPr sz="2800" b="1" spc="-40" dirty="0">
                <a:latin typeface="Calibri" panose="020F0502020204030204"/>
                <a:cs typeface="Calibri"/>
              </a:rPr>
              <a:t> </a:t>
            </a:r>
            <a:r>
              <a:rPr sz="2800" b="1" spc="-5" dirty="0">
                <a:latin typeface="Calibri" panose="020F0502020204030204"/>
                <a:cs typeface="Calibri"/>
              </a:rPr>
              <a:t>“</a:t>
            </a:r>
            <a:endParaRPr sz="2800" dirty="0">
              <a:latin typeface="Calibri" panose="020F0502020204030204"/>
              <a:cs typeface="Calibri"/>
            </a:endParaRPr>
          </a:p>
          <a:p>
            <a:pPr marL="96520" marR="114300">
              <a:lnSpc>
                <a:spcPct val="108400"/>
              </a:lnSpc>
              <a:spcBef>
                <a:spcPts val="815"/>
              </a:spcBef>
            </a:pPr>
            <a:r>
              <a:rPr sz="2800" spc="-5" dirty="0">
                <a:latin typeface="Calibri" panose="020F0502020204030204"/>
                <a:cs typeface="Calibri"/>
              </a:rPr>
              <a:t>Detachment of the </a:t>
            </a:r>
            <a:r>
              <a:rPr sz="2800" dirty="0">
                <a:latin typeface="Calibri" panose="020F0502020204030204"/>
                <a:cs typeface="Calibri"/>
              </a:rPr>
              <a:t> </a:t>
            </a:r>
            <a:r>
              <a:rPr sz="2800" spc="-5" dirty="0">
                <a:latin typeface="Calibri" panose="020F0502020204030204"/>
                <a:cs typeface="Calibri"/>
              </a:rPr>
              <a:t>suction cup from </a:t>
            </a:r>
            <a:r>
              <a:rPr sz="2800" dirty="0">
                <a:latin typeface="Calibri" panose="020F0502020204030204"/>
                <a:cs typeface="Calibri"/>
              </a:rPr>
              <a:t>the </a:t>
            </a:r>
            <a:r>
              <a:rPr sz="2800" spc="-5" dirty="0">
                <a:latin typeface="Calibri" panose="020F0502020204030204"/>
                <a:cs typeface="Calibri"/>
              </a:rPr>
              <a:t>fetal </a:t>
            </a:r>
            <a:r>
              <a:rPr sz="2800" spc="-355" dirty="0">
                <a:latin typeface="Calibri" panose="020F0502020204030204"/>
                <a:cs typeface="Calibri"/>
              </a:rPr>
              <a:t> </a:t>
            </a:r>
            <a:r>
              <a:rPr sz="2800" spc="-10" dirty="0">
                <a:latin typeface="Calibri" panose="020F0502020204030204"/>
                <a:cs typeface="Calibri"/>
              </a:rPr>
              <a:t>head</a:t>
            </a:r>
            <a:r>
              <a:rPr sz="2800" spc="-5" dirty="0">
                <a:latin typeface="Calibri" panose="020F0502020204030204"/>
                <a:cs typeface="Calibri"/>
              </a:rPr>
              <a:t> </a:t>
            </a:r>
            <a:r>
              <a:rPr sz="2800" spc="-10" dirty="0">
                <a:latin typeface="Calibri" panose="020F0502020204030204"/>
                <a:cs typeface="Calibri"/>
              </a:rPr>
              <a:t>during </a:t>
            </a:r>
            <a:r>
              <a:rPr sz="2800" spc="-5" dirty="0">
                <a:latin typeface="Calibri" panose="020F0502020204030204"/>
                <a:cs typeface="Calibri"/>
              </a:rPr>
              <a:t>traction</a:t>
            </a:r>
            <a:endParaRPr sz="2800" dirty="0">
              <a:latin typeface="Calibri" panose="020F0502020204030204"/>
              <a:cs typeface="Calibri"/>
            </a:endParaRPr>
          </a:p>
          <a:p>
            <a:pPr marL="96520" marR="219710">
              <a:lnSpc>
                <a:spcPct val="108500"/>
              </a:lnSpc>
              <a:spcBef>
                <a:spcPts val="795"/>
              </a:spcBef>
            </a:pPr>
            <a:r>
              <a:rPr sz="2800" spc="-5" dirty="0">
                <a:latin typeface="Calibri" panose="020F0502020204030204"/>
                <a:cs typeface="Calibri"/>
              </a:rPr>
              <a:t>IF </a:t>
            </a:r>
            <a:r>
              <a:rPr sz="2800" b="1" spc="-10" dirty="0">
                <a:latin typeface="Calibri" panose="020F0502020204030204"/>
                <a:cs typeface="Calibri"/>
              </a:rPr>
              <a:t>two </a:t>
            </a:r>
            <a:r>
              <a:rPr sz="2800" spc="-5" dirty="0">
                <a:latin typeface="Calibri" panose="020F0502020204030204"/>
                <a:cs typeface="Calibri"/>
              </a:rPr>
              <a:t>“pop-offs” occur, </a:t>
            </a:r>
            <a:r>
              <a:rPr sz="2800" dirty="0">
                <a:latin typeface="Calibri" panose="020F0502020204030204"/>
                <a:cs typeface="Calibri"/>
              </a:rPr>
              <a:t> </a:t>
            </a:r>
            <a:r>
              <a:rPr sz="2800" spc="-5" dirty="0">
                <a:latin typeface="Calibri" panose="020F0502020204030204"/>
                <a:cs typeface="Calibri"/>
              </a:rPr>
              <a:t>the procedure should </a:t>
            </a:r>
            <a:r>
              <a:rPr sz="2800" spc="-10" dirty="0">
                <a:latin typeface="Calibri" panose="020F0502020204030204"/>
                <a:cs typeface="Calibri"/>
              </a:rPr>
              <a:t>be </a:t>
            </a:r>
            <a:r>
              <a:rPr sz="2800" spc="-350" dirty="0">
                <a:latin typeface="Calibri" panose="020F0502020204030204"/>
                <a:cs typeface="Calibri"/>
              </a:rPr>
              <a:t> </a:t>
            </a:r>
            <a:r>
              <a:rPr sz="2800" spc="-10" dirty="0">
                <a:latin typeface="Calibri" panose="020F0502020204030204"/>
                <a:cs typeface="Calibri"/>
              </a:rPr>
              <a:t>discontinued </a:t>
            </a:r>
            <a:r>
              <a:rPr sz="2800" dirty="0">
                <a:latin typeface="Calibri" panose="020F0502020204030204"/>
                <a:cs typeface="Calibri"/>
              </a:rPr>
              <a:t>in </a:t>
            </a:r>
            <a:r>
              <a:rPr sz="2800" spc="-5" dirty="0">
                <a:latin typeface="Calibri" panose="020F0502020204030204"/>
                <a:cs typeface="Calibri"/>
              </a:rPr>
              <a:t>favor </a:t>
            </a:r>
            <a:r>
              <a:rPr sz="2800" spc="-10" dirty="0">
                <a:latin typeface="Calibri" panose="020F0502020204030204"/>
                <a:cs typeface="Calibri"/>
              </a:rPr>
              <a:t>of </a:t>
            </a:r>
            <a:r>
              <a:rPr sz="2800" spc="-5" dirty="0">
                <a:latin typeface="Calibri" panose="020F0502020204030204"/>
                <a:cs typeface="Calibri"/>
              </a:rPr>
              <a:t> </a:t>
            </a:r>
            <a:r>
              <a:rPr sz="2800" b="1" spc="-5" dirty="0">
                <a:latin typeface="Calibri" panose="020F0502020204030204"/>
                <a:cs typeface="Calibri"/>
              </a:rPr>
              <a:t>CS</a:t>
            </a:r>
            <a:r>
              <a:rPr sz="2800" spc="-5" dirty="0">
                <a:latin typeface="Calibri" panose="020F0502020204030204"/>
                <a:cs typeface="Calibri"/>
              </a:rPr>
              <a:t>.</a:t>
            </a:r>
            <a:endParaRPr sz="2800" dirty="0">
              <a:latin typeface="Calibri" panose="020F0502020204030204"/>
              <a:cs typeface="Calibri"/>
            </a:endParaRPr>
          </a:p>
        </p:txBody>
      </p:sp>
    </p:spTree>
    <p:extLst>
      <p:ext uri="{BB962C8B-B14F-4D97-AF65-F5344CB8AC3E}">
        <p14:creationId xmlns:p14="http://schemas.microsoft.com/office/powerpoint/2010/main" val="201255052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6063" y="98632"/>
            <a:ext cx="10593311" cy="3175998"/>
          </a:xfrm>
          <a:prstGeom prst="rect">
            <a:avLst/>
          </a:prstGeom>
        </p:spPr>
        <p:txBody>
          <a:bodyPr vert="horz" wrap="square" lIns="0" tIns="33655" rIns="0" bIns="0" rtlCol="0">
            <a:spAutoFit/>
          </a:bodyPr>
          <a:lstStyle/>
          <a:p>
            <a:pPr marL="12700">
              <a:lnSpc>
                <a:spcPct val="100000"/>
              </a:lnSpc>
              <a:spcBef>
                <a:spcPts val="265"/>
              </a:spcBef>
            </a:pPr>
            <a:r>
              <a:rPr sz="2400" b="1" spc="-5" dirty="0">
                <a:latin typeface="Calibri" panose="020F0502020204030204"/>
                <a:cs typeface="Calibri"/>
              </a:rPr>
              <a:t>Complication</a:t>
            </a:r>
            <a:endParaRPr sz="2400" dirty="0">
              <a:latin typeface="Calibri" panose="020F0502020204030204"/>
              <a:cs typeface="Calibri"/>
            </a:endParaRPr>
          </a:p>
          <a:p>
            <a:pPr marL="469265" indent="-228600">
              <a:lnSpc>
                <a:spcPct val="100000"/>
              </a:lnSpc>
              <a:spcBef>
                <a:spcPts val="170"/>
              </a:spcBef>
              <a:buFont typeface="Wingdings"/>
              <a:buChar char=""/>
              <a:tabLst>
                <a:tab pos="469900" algn="l"/>
              </a:tabLst>
            </a:pPr>
            <a:r>
              <a:rPr sz="2400" b="1" spc="-5" dirty="0">
                <a:latin typeface="Calibri" panose="020F0502020204030204"/>
                <a:cs typeface="Calibri"/>
              </a:rPr>
              <a:t>Fetal</a:t>
            </a:r>
            <a:r>
              <a:rPr sz="2400" b="1" spc="-30" dirty="0">
                <a:latin typeface="Calibri" panose="020F0502020204030204"/>
                <a:cs typeface="Calibri"/>
              </a:rPr>
              <a:t> </a:t>
            </a:r>
            <a:r>
              <a:rPr sz="2400" b="1" spc="-5" dirty="0">
                <a:latin typeface="Calibri" panose="020F0502020204030204"/>
                <a:cs typeface="Calibri"/>
              </a:rPr>
              <a:t>injury:</a:t>
            </a:r>
            <a:endParaRPr sz="2400" dirty="0">
              <a:latin typeface="Calibri" panose="020F0502020204030204"/>
              <a:cs typeface="Calibri"/>
            </a:endParaRPr>
          </a:p>
          <a:p>
            <a:pPr marL="926465" lvl="1" indent="-228600">
              <a:lnSpc>
                <a:spcPct val="100000"/>
              </a:lnSpc>
              <a:spcBef>
                <a:spcPts val="155"/>
              </a:spcBef>
              <a:buFont typeface="Wingdings"/>
              <a:buChar char=""/>
              <a:tabLst>
                <a:tab pos="926465" algn="l"/>
                <a:tab pos="927100" algn="l"/>
              </a:tabLst>
            </a:pPr>
            <a:r>
              <a:rPr sz="2400" spc="-5" dirty="0">
                <a:latin typeface="Calibri" panose="020F0502020204030204"/>
                <a:cs typeface="Calibri"/>
              </a:rPr>
              <a:t>fetal</a:t>
            </a:r>
            <a:r>
              <a:rPr sz="2400" spc="-30" dirty="0">
                <a:latin typeface="Calibri" panose="020F0502020204030204"/>
                <a:cs typeface="Calibri"/>
              </a:rPr>
              <a:t> </a:t>
            </a:r>
            <a:r>
              <a:rPr sz="2400" spc="-5" dirty="0">
                <a:latin typeface="Calibri" panose="020F0502020204030204"/>
                <a:cs typeface="Calibri"/>
              </a:rPr>
              <a:t>death</a:t>
            </a:r>
            <a:r>
              <a:rPr sz="2400" spc="-35" dirty="0">
                <a:latin typeface="Calibri" panose="020F0502020204030204"/>
                <a:cs typeface="Calibri"/>
              </a:rPr>
              <a:t> </a:t>
            </a:r>
            <a:r>
              <a:rPr sz="2400" spc="-5" dirty="0">
                <a:latin typeface="Calibri" panose="020F0502020204030204"/>
                <a:cs typeface="Calibri"/>
              </a:rPr>
              <a:t>or</a:t>
            </a:r>
            <a:r>
              <a:rPr sz="2400" spc="-45" dirty="0">
                <a:latin typeface="Calibri" panose="020F0502020204030204"/>
                <a:cs typeface="Calibri"/>
              </a:rPr>
              <a:t> </a:t>
            </a:r>
            <a:r>
              <a:rPr sz="2400" spc="-5" dirty="0">
                <a:latin typeface="Calibri" panose="020F0502020204030204"/>
                <a:cs typeface="Calibri"/>
              </a:rPr>
              <a:t>severe</a:t>
            </a:r>
            <a:r>
              <a:rPr sz="2400" spc="-35" dirty="0">
                <a:latin typeface="Calibri" panose="020F0502020204030204"/>
                <a:cs typeface="Calibri"/>
              </a:rPr>
              <a:t> </a:t>
            </a:r>
            <a:r>
              <a:rPr sz="2400" spc="-5" dirty="0">
                <a:latin typeface="Calibri" panose="020F0502020204030204"/>
                <a:cs typeface="Calibri"/>
              </a:rPr>
              <a:t>fetal</a:t>
            </a:r>
            <a:r>
              <a:rPr sz="2400" spc="-30" dirty="0">
                <a:latin typeface="Calibri" panose="020F0502020204030204"/>
                <a:cs typeface="Calibri"/>
              </a:rPr>
              <a:t> </a:t>
            </a:r>
            <a:r>
              <a:rPr sz="2400" spc="-5" dirty="0">
                <a:latin typeface="Calibri" panose="020F0502020204030204"/>
                <a:cs typeface="Calibri"/>
              </a:rPr>
              <a:t>injury</a:t>
            </a:r>
            <a:r>
              <a:rPr sz="2400" spc="-35" dirty="0">
                <a:latin typeface="Calibri" panose="020F0502020204030204"/>
                <a:cs typeface="Calibri"/>
              </a:rPr>
              <a:t> </a:t>
            </a:r>
            <a:r>
              <a:rPr sz="2400" spc="-5" dirty="0">
                <a:latin typeface="Calibri" panose="020F0502020204030204"/>
                <a:cs typeface="Calibri"/>
              </a:rPr>
              <a:t>from</a:t>
            </a:r>
            <a:r>
              <a:rPr sz="2400" spc="-30" dirty="0">
                <a:latin typeface="Calibri" panose="020F0502020204030204"/>
                <a:cs typeface="Calibri"/>
              </a:rPr>
              <a:t> </a:t>
            </a:r>
            <a:r>
              <a:rPr sz="2400" spc="-5" dirty="0">
                <a:latin typeface="Calibri" panose="020F0502020204030204"/>
                <a:cs typeface="Calibri"/>
              </a:rPr>
              <a:t>vacuum</a:t>
            </a:r>
            <a:r>
              <a:rPr sz="2400" spc="-25" dirty="0">
                <a:latin typeface="Calibri" panose="020F0502020204030204"/>
                <a:cs typeface="Calibri"/>
              </a:rPr>
              <a:t> </a:t>
            </a:r>
            <a:r>
              <a:rPr sz="2400" spc="-5" dirty="0">
                <a:latin typeface="Calibri" panose="020F0502020204030204"/>
                <a:cs typeface="Calibri"/>
              </a:rPr>
              <a:t>extraction</a:t>
            </a:r>
            <a:r>
              <a:rPr sz="2400" spc="-35" dirty="0">
                <a:latin typeface="Calibri" panose="020F0502020204030204"/>
                <a:cs typeface="Calibri"/>
              </a:rPr>
              <a:t> </a:t>
            </a:r>
            <a:r>
              <a:rPr sz="2400" spc="-5" dirty="0">
                <a:latin typeface="Calibri" panose="020F0502020204030204"/>
                <a:cs typeface="Calibri"/>
              </a:rPr>
              <a:t>(VE)</a:t>
            </a:r>
            <a:endParaRPr sz="2400" dirty="0">
              <a:latin typeface="Calibri" panose="020F0502020204030204"/>
              <a:cs typeface="Calibri"/>
            </a:endParaRPr>
          </a:p>
          <a:p>
            <a:pPr marL="926465" marR="5080">
              <a:lnSpc>
                <a:spcPct val="108100"/>
              </a:lnSpc>
              <a:spcBef>
                <a:spcPts val="15"/>
              </a:spcBef>
              <a:tabLst>
                <a:tab pos="1187450" algn="l"/>
                <a:tab pos="1682750" algn="l"/>
                <a:tab pos="2434590" algn="l"/>
                <a:tab pos="2970530" algn="l"/>
                <a:tab pos="3528695" algn="l"/>
                <a:tab pos="4105910" algn="l"/>
                <a:tab pos="4516755" algn="l"/>
                <a:tab pos="5113655" algn="l"/>
              </a:tabLst>
            </a:pPr>
            <a:r>
              <a:rPr sz="2400" spc="-5" dirty="0">
                <a:latin typeface="Calibri" panose="020F0502020204030204"/>
                <a:cs typeface="Calibri"/>
              </a:rPr>
              <a:t>is	</a:t>
            </a:r>
            <a:r>
              <a:rPr sz="2400" b="1" spc="-5" dirty="0" err="1">
                <a:latin typeface="Calibri" panose="020F0502020204030204"/>
                <a:cs typeface="Calibri"/>
              </a:rPr>
              <a:t>l</a:t>
            </a:r>
            <a:r>
              <a:rPr sz="2400" b="1" dirty="0" err="1">
                <a:latin typeface="Calibri" panose="020F0502020204030204"/>
                <a:cs typeface="Calibri"/>
              </a:rPr>
              <a:t>o</a:t>
            </a:r>
            <a:r>
              <a:rPr sz="2400" b="1" spc="-5" dirty="0" err="1">
                <a:latin typeface="Calibri" panose="020F0502020204030204"/>
                <a:cs typeface="Calibri"/>
              </a:rPr>
              <a:t>w</a:t>
            </a:r>
            <a:r>
              <a:rPr sz="2400" spc="-5" dirty="0" err="1">
                <a:latin typeface="Calibri" panose="020F0502020204030204"/>
                <a:cs typeface="Calibri"/>
              </a:rPr>
              <a:t>,</a:t>
            </a:r>
            <a:r>
              <a:rPr sz="2400" spc="-10" dirty="0" err="1">
                <a:latin typeface="Calibri" panose="020F0502020204030204"/>
                <a:cs typeface="Calibri"/>
              </a:rPr>
              <a:t>r</a:t>
            </a:r>
            <a:r>
              <a:rPr sz="2400" spc="-5" dirty="0" err="1">
                <a:latin typeface="Calibri" panose="020F0502020204030204"/>
                <a:cs typeface="Calibri"/>
              </a:rPr>
              <a:t>ang</a:t>
            </a:r>
            <a:r>
              <a:rPr sz="2400" dirty="0" err="1">
                <a:latin typeface="Calibri" panose="020F0502020204030204"/>
                <a:cs typeface="Calibri"/>
              </a:rPr>
              <a:t>i</a:t>
            </a:r>
            <a:r>
              <a:rPr sz="2400" spc="-10" dirty="0" err="1">
                <a:latin typeface="Calibri" panose="020F0502020204030204"/>
                <a:cs typeface="Calibri"/>
              </a:rPr>
              <a:t>n</a:t>
            </a:r>
            <a:r>
              <a:rPr sz="2400" spc="-5" dirty="0" err="1">
                <a:latin typeface="Calibri" panose="020F0502020204030204"/>
                <a:cs typeface="Calibri"/>
              </a:rPr>
              <a:t>g</a:t>
            </a:r>
            <a:r>
              <a:rPr lang="ar-JO" sz="2400" spc="-5" dirty="0">
                <a:latin typeface="Calibri" panose="020F0502020204030204"/>
                <a:cs typeface="Calibri"/>
              </a:rPr>
              <a:t> </a:t>
            </a:r>
            <a:r>
              <a:rPr sz="2400" spc="-5" dirty="0">
                <a:latin typeface="Calibri" panose="020F0502020204030204"/>
                <a:cs typeface="Calibri"/>
              </a:rPr>
              <a:t>f</a:t>
            </a:r>
            <a:r>
              <a:rPr sz="2400" spc="-10" dirty="0">
                <a:latin typeface="Calibri" panose="020F0502020204030204"/>
                <a:cs typeface="Calibri"/>
              </a:rPr>
              <a:t>ro</a:t>
            </a:r>
            <a:r>
              <a:rPr sz="2400" spc="-5" dirty="0">
                <a:latin typeface="Calibri" panose="020F0502020204030204"/>
                <a:cs typeface="Calibri"/>
              </a:rPr>
              <a:t>m</a:t>
            </a:r>
            <a:r>
              <a:rPr lang="ar-JO" sz="2400" spc="-5" dirty="0">
                <a:latin typeface="Calibri" panose="020F0502020204030204"/>
                <a:cs typeface="Calibri"/>
              </a:rPr>
              <a:t> </a:t>
            </a:r>
            <a:r>
              <a:rPr sz="2400" spc="-10" dirty="0">
                <a:latin typeface="Calibri" panose="020F0502020204030204"/>
                <a:cs typeface="Calibri"/>
              </a:rPr>
              <a:t>0</a:t>
            </a:r>
            <a:r>
              <a:rPr sz="2400" spc="-5" dirty="0">
                <a:latin typeface="Calibri" panose="020F0502020204030204"/>
                <a:cs typeface="Calibri"/>
              </a:rPr>
              <a:t>.</a:t>
            </a:r>
            <a:r>
              <a:rPr sz="2400" spc="5" dirty="0">
                <a:latin typeface="Calibri" panose="020F0502020204030204"/>
                <a:cs typeface="Calibri"/>
              </a:rPr>
              <a:t>1</a:t>
            </a:r>
            <a:r>
              <a:rPr sz="2400" spc="-5" dirty="0">
                <a:latin typeface="Calibri" panose="020F0502020204030204"/>
                <a:cs typeface="Calibri"/>
              </a:rPr>
              <a:t>-3</a:t>
            </a:r>
            <a:r>
              <a:rPr sz="2400" dirty="0">
                <a:latin typeface="Calibri" panose="020F0502020204030204"/>
                <a:cs typeface="Calibri"/>
              </a:rPr>
              <a:t>	</a:t>
            </a:r>
            <a:r>
              <a:rPr sz="2400" spc="-5" dirty="0">
                <a:latin typeface="Calibri" panose="020F0502020204030204"/>
                <a:cs typeface="Calibri"/>
              </a:rPr>
              <a:t>cases</a:t>
            </a:r>
            <a:r>
              <a:rPr lang="ar-JO" sz="2400" spc="-5" dirty="0">
                <a:latin typeface="Calibri" panose="020F0502020204030204"/>
                <a:cs typeface="Calibri"/>
              </a:rPr>
              <a:t> </a:t>
            </a:r>
            <a:r>
              <a:rPr sz="2400" spc="-10" dirty="0">
                <a:latin typeface="Calibri" panose="020F0502020204030204"/>
                <a:cs typeface="Calibri"/>
              </a:rPr>
              <a:t>pe</a:t>
            </a:r>
            <a:r>
              <a:rPr sz="2400" spc="-5" dirty="0">
                <a:latin typeface="Calibri" panose="020F0502020204030204"/>
                <a:cs typeface="Calibri"/>
              </a:rPr>
              <a:t>r</a:t>
            </a:r>
            <a:r>
              <a:rPr lang="ar-JO" sz="2400" spc="-5" dirty="0">
                <a:latin typeface="Calibri" panose="020F0502020204030204"/>
                <a:cs typeface="Calibri"/>
              </a:rPr>
              <a:t> </a:t>
            </a:r>
            <a:r>
              <a:rPr sz="2400" dirty="0">
                <a:latin typeface="Calibri" panose="020F0502020204030204"/>
                <a:cs typeface="Calibri"/>
              </a:rPr>
              <a:t>1</a:t>
            </a:r>
            <a:r>
              <a:rPr sz="2400" spc="-5" dirty="0">
                <a:latin typeface="Calibri" panose="020F0502020204030204"/>
                <a:cs typeface="Calibri"/>
              </a:rPr>
              <a:t>,0</a:t>
            </a:r>
            <a:r>
              <a:rPr sz="2400" spc="5" dirty="0">
                <a:latin typeface="Calibri" panose="020F0502020204030204"/>
                <a:cs typeface="Calibri"/>
              </a:rPr>
              <a:t>0</a:t>
            </a:r>
            <a:r>
              <a:rPr sz="2400" spc="-5" dirty="0">
                <a:latin typeface="Calibri" panose="020F0502020204030204"/>
                <a:cs typeface="Calibri"/>
              </a:rPr>
              <a:t>0</a:t>
            </a:r>
            <a:r>
              <a:rPr lang="ar-JO" sz="2400" spc="-5" dirty="0">
                <a:latin typeface="Calibri" panose="020F0502020204030204"/>
                <a:cs typeface="Calibri"/>
              </a:rPr>
              <a:t> </a:t>
            </a:r>
            <a:r>
              <a:rPr sz="2400" spc="-5" dirty="0">
                <a:latin typeface="Calibri" panose="020F0502020204030204"/>
                <a:cs typeface="Calibri"/>
              </a:rPr>
              <a:t>ex</a:t>
            </a:r>
            <a:r>
              <a:rPr sz="2400" dirty="0">
                <a:latin typeface="Calibri" panose="020F0502020204030204"/>
                <a:cs typeface="Calibri"/>
              </a:rPr>
              <a:t>tr</a:t>
            </a:r>
            <a:r>
              <a:rPr sz="2400" spc="-5" dirty="0">
                <a:latin typeface="Calibri" panose="020F0502020204030204"/>
                <a:cs typeface="Calibri"/>
              </a:rPr>
              <a:t>acti</a:t>
            </a:r>
            <a:r>
              <a:rPr sz="2400" spc="-10" dirty="0">
                <a:latin typeface="Calibri" panose="020F0502020204030204"/>
                <a:cs typeface="Calibri"/>
              </a:rPr>
              <a:t>on  </a:t>
            </a:r>
            <a:r>
              <a:rPr sz="2400" spc="-5" dirty="0">
                <a:latin typeface="Calibri" panose="020F0502020204030204"/>
                <a:cs typeface="Calibri"/>
              </a:rPr>
              <a:t>procedures.</a:t>
            </a:r>
            <a:endParaRPr sz="2400" dirty="0">
              <a:latin typeface="Calibri" panose="020F0502020204030204"/>
              <a:cs typeface="Calibri"/>
            </a:endParaRPr>
          </a:p>
          <a:p>
            <a:pPr marL="926465" lvl="1" indent="-229235">
              <a:lnSpc>
                <a:spcPct val="100000"/>
              </a:lnSpc>
              <a:spcBef>
                <a:spcPts val="165"/>
              </a:spcBef>
              <a:buFont typeface="Wingdings"/>
              <a:buChar char=""/>
              <a:tabLst>
                <a:tab pos="926465" algn="l"/>
                <a:tab pos="927100" algn="l"/>
              </a:tabLst>
            </a:pPr>
            <a:r>
              <a:rPr sz="2400" spc="-5" dirty="0">
                <a:latin typeface="Calibri" panose="020F0502020204030204"/>
                <a:cs typeface="Calibri"/>
              </a:rPr>
              <a:t>The most common</a:t>
            </a:r>
            <a:r>
              <a:rPr sz="2400" dirty="0">
                <a:latin typeface="Calibri" panose="020F0502020204030204"/>
                <a:cs typeface="Calibri"/>
              </a:rPr>
              <a:t> </a:t>
            </a:r>
            <a:r>
              <a:rPr sz="2400" spc="-5" dirty="0">
                <a:latin typeface="Calibri" panose="020F0502020204030204"/>
                <a:cs typeface="Calibri"/>
              </a:rPr>
              <a:t>injuries</a:t>
            </a:r>
            <a:r>
              <a:rPr sz="2400" spc="-10" dirty="0">
                <a:latin typeface="Calibri" panose="020F0502020204030204"/>
                <a:cs typeface="Calibri"/>
              </a:rPr>
              <a:t> </a:t>
            </a:r>
            <a:r>
              <a:rPr sz="2400" spc="-5" dirty="0">
                <a:latin typeface="Calibri" panose="020F0502020204030204"/>
                <a:cs typeface="Calibri"/>
              </a:rPr>
              <a:t>are to</a:t>
            </a:r>
            <a:r>
              <a:rPr sz="2400" spc="-10" dirty="0">
                <a:latin typeface="Calibri" panose="020F0502020204030204"/>
                <a:cs typeface="Calibri"/>
              </a:rPr>
              <a:t> </a:t>
            </a:r>
            <a:r>
              <a:rPr sz="2400" dirty="0">
                <a:latin typeface="Calibri" panose="020F0502020204030204"/>
                <a:cs typeface="Calibri"/>
              </a:rPr>
              <a:t>the </a:t>
            </a:r>
            <a:r>
              <a:rPr sz="2400" spc="-5" dirty="0">
                <a:latin typeface="Calibri" panose="020F0502020204030204"/>
                <a:cs typeface="Calibri"/>
              </a:rPr>
              <a:t>fetal scalp.</a:t>
            </a:r>
            <a:endParaRPr sz="2400" dirty="0">
              <a:latin typeface="Calibri" panose="020F0502020204030204"/>
              <a:cs typeface="Calibri"/>
            </a:endParaRPr>
          </a:p>
          <a:p>
            <a:pPr marL="926465" marR="5715" lvl="1" indent="-228600">
              <a:lnSpc>
                <a:spcPct val="108100"/>
              </a:lnSpc>
              <a:spcBef>
                <a:spcPts val="15"/>
              </a:spcBef>
              <a:buFont typeface="Wingdings"/>
              <a:buChar char=""/>
              <a:tabLst>
                <a:tab pos="926465" algn="l"/>
                <a:tab pos="927100" algn="l"/>
              </a:tabLst>
            </a:pPr>
            <a:r>
              <a:rPr sz="2400" b="1" spc="-5" dirty="0">
                <a:latin typeface="Calibri" panose="020F0502020204030204"/>
                <a:cs typeface="Calibri"/>
              </a:rPr>
              <a:t>Cephalo-hematomas</a:t>
            </a:r>
            <a:r>
              <a:rPr sz="2400" spc="-5" dirty="0">
                <a:latin typeface="Calibri" panose="020F0502020204030204"/>
                <a:cs typeface="Calibri"/>
              </a:rPr>
              <a:t>: collection of blood </a:t>
            </a:r>
            <a:r>
              <a:rPr sz="2400" spc="-10" dirty="0">
                <a:latin typeface="Calibri" panose="020F0502020204030204"/>
                <a:cs typeface="Calibri"/>
              </a:rPr>
              <a:t>between </a:t>
            </a:r>
            <a:r>
              <a:rPr sz="2400" dirty="0">
                <a:latin typeface="Calibri" panose="020F0502020204030204"/>
                <a:cs typeface="Calibri"/>
              </a:rPr>
              <a:t>fetal </a:t>
            </a:r>
            <a:r>
              <a:rPr sz="2400" spc="-5" dirty="0">
                <a:latin typeface="Calibri" panose="020F0502020204030204"/>
                <a:cs typeface="Calibri"/>
              </a:rPr>
              <a:t>scalp </a:t>
            </a:r>
            <a:r>
              <a:rPr sz="2400" spc="-350" dirty="0">
                <a:latin typeface="Calibri" panose="020F0502020204030204"/>
                <a:cs typeface="Calibri"/>
              </a:rPr>
              <a:t> </a:t>
            </a:r>
            <a:r>
              <a:rPr sz="2400" spc="-5" dirty="0">
                <a:latin typeface="Calibri" panose="020F0502020204030204"/>
                <a:cs typeface="Calibri"/>
              </a:rPr>
              <a:t>and</a:t>
            </a:r>
            <a:r>
              <a:rPr sz="2400" spc="-10" dirty="0">
                <a:latin typeface="Calibri" panose="020F0502020204030204"/>
                <a:cs typeface="Calibri"/>
              </a:rPr>
              <a:t> </a:t>
            </a:r>
            <a:r>
              <a:rPr sz="2400" spc="-5" dirty="0">
                <a:latin typeface="Calibri" panose="020F0502020204030204"/>
                <a:cs typeface="Calibri"/>
              </a:rPr>
              <a:t>skull</a:t>
            </a:r>
            <a:endParaRPr sz="2400" dirty="0">
              <a:latin typeface="Calibri" panose="020F0502020204030204"/>
              <a:cs typeface="Calibri"/>
            </a:endParaRPr>
          </a:p>
          <a:p>
            <a:pPr marL="926465" lvl="1" indent="-229235">
              <a:lnSpc>
                <a:spcPct val="100000"/>
              </a:lnSpc>
              <a:spcBef>
                <a:spcPts val="170"/>
              </a:spcBef>
              <a:buFont typeface="Wingdings"/>
              <a:buChar char=""/>
              <a:tabLst>
                <a:tab pos="926465" algn="l"/>
                <a:tab pos="927100" algn="l"/>
              </a:tabLst>
            </a:pPr>
            <a:r>
              <a:rPr sz="2400" b="1" spc="-5" dirty="0">
                <a:latin typeface="Calibri" panose="020F0502020204030204"/>
                <a:cs typeface="Calibri"/>
              </a:rPr>
              <a:t>Caput</a:t>
            </a:r>
            <a:r>
              <a:rPr sz="2400" b="1" spc="-30" dirty="0">
                <a:latin typeface="Calibri" panose="020F0502020204030204"/>
                <a:cs typeface="Calibri"/>
              </a:rPr>
              <a:t> </a:t>
            </a:r>
            <a:r>
              <a:rPr sz="2400" b="1" spc="-5" dirty="0">
                <a:latin typeface="Calibri" panose="020F0502020204030204"/>
                <a:cs typeface="Calibri"/>
              </a:rPr>
              <a:t>succedaneum</a:t>
            </a:r>
            <a:endParaRPr sz="2400" dirty="0">
              <a:latin typeface="Calibri" panose="020F0502020204030204"/>
              <a:cs typeface="Calibri"/>
            </a:endParaRPr>
          </a:p>
          <a:p>
            <a:pPr marL="926465" lvl="1" indent="-229235">
              <a:lnSpc>
                <a:spcPct val="100000"/>
              </a:lnSpc>
              <a:spcBef>
                <a:spcPts val="155"/>
              </a:spcBef>
              <a:buFont typeface="Wingdings"/>
              <a:buChar char=""/>
              <a:tabLst>
                <a:tab pos="926465" algn="l"/>
                <a:tab pos="927100" algn="l"/>
              </a:tabLst>
            </a:pPr>
            <a:r>
              <a:rPr sz="2400" b="1" spc="-5" dirty="0" err="1">
                <a:latin typeface="Calibri" panose="020F0502020204030204"/>
                <a:cs typeface="Calibri"/>
              </a:rPr>
              <a:t>Subgaleal</a:t>
            </a:r>
            <a:r>
              <a:rPr sz="2400" b="1" spc="550" dirty="0">
                <a:latin typeface="Calibri" panose="020F0502020204030204"/>
                <a:cs typeface="Calibri"/>
              </a:rPr>
              <a:t> </a:t>
            </a:r>
            <a:r>
              <a:rPr sz="2400" b="1" spc="-5" dirty="0">
                <a:latin typeface="Calibri" panose="020F0502020204030204"/>
                <a:cs typeface="Calibri"/>
              </a:rPr>
              <a:t>hemorrhages:</a:t>
            </a:r>
            <a:r>
              <a:rPr sz="2400" b="1" spc="530" dirty="0">
                <a:latin typeface="Calibri" panose="020F0502020204030204"/>
                <a:cs typeface="Calibri"/>
              </a:rPr>
              <a:t> </a:t>
            </a:r>
            <a:r>
              <a:rPr sz="2400" spc="-5" dirty="0">
                <a:latin typeface="Calibri" panose="020F0502020204030204"/>
                <a:cs typeface="Calibri"/>
              </a:rPr>
              <a:t>bleeding</a:t>
            </a:r>
            <a:r>
              <a:rPr sz="2400" spc="530" dirty="0">
                <a:latin typeface="Calibri" panose="020F0502020204030204"/>
                <a:cs typeface="Calibri"/>
              </a:rPr>
              <a:t> </a:t>
            </a:r>
            <a:r>
              <a:rPr sz="2400" spc="-5" dirty="0">
                <a:latin typeface="Calibri" panose="020F0502020204030204"/>
                <a:cs typeface="Calibri"/>
              </a:rPr>
              <a:t>in</a:t>
            </a:r>
            <a:r>
              <a:rPr sz="2400" spc="525" dirty="0">
                <a:latin typeface="Calibri" panose="020F0502020204030204"/>
                <a:cs typeface="Calibri"/>
              </a:rPr>
              <a:t> </a:t>
            </a:r>
            <a:r>
              <a:rPr sz="2400" spc="-5" dirty="0">
                <a:latin typeface="Calibri" panose="020F0502020204030204"/>
                <a:cs typeface="Calibri"/>
              </a:rPr>
              <a:t>the</a:t>
            </a:r>
            <a:r>
              <a:rPr sz="2400" spc="525" dirty="0">
                <a:latin typeface="Calibri" panose="020F0502020204030204"/>
                <a:cs typeface="Calibri"/>
              </a:rPr>
              <a:t> </a:t>
            </a:r>
            <a:r>
              <a:rPr sz="2400" spc="-5" dirty="0">
                <a:latin typeface="Calibri" panose="020F0502020204030204"/>
                <a:cs typeface="Calibri"/>
              </a:rPr>
              <a:t>potential</a:t>
            </a:r>
            <a:r>
              <a:rPr sz="2400" spc="530" dirty="0">
                <a:latin typeface="Calibri" panose="020F0502020204030204"/>
                <a:cs typeface="Calibri"/>
              </a:rPr>
              <a:t> </a:t>
            </a:r>
            <a:r>
              <a:rPr sz="2400" spc="-5" dirty="0">
                <a:latin typeface="Calibri" panose="020F0502020204030204"/>
                <a:cs typeface="Calibri"/>
              </a:rPr>
              <a:t>space</a:t>
            </a:r>
            <a:endParaRPr sz="2400" dirty="0">
              <a:latin typeface="Calibri" panose="020F0502020204030204"/>
              <a:cs typeface="Calibri"/>
            </a:endParaRPr>
          </a:p>
        </p:txBody>
      </p:sp>
      <p:sp>
        <p:nvSpPr>
          <p:cNvPr id="5" name="object 5"/>
          <p:cNvSpPr txBox="1"/>
          <p:nvPr/>
        </p:nvSpPr>
        <p:spPr>
          <a:xfrm>
            <a:off x="5804649" y="3564048"/>
            <a:ext cx="1437983" cy="258404"/>
          </a:xfrm>
          <a:prstGeom prst="rect">
            <a:avLst/>
          </a:prstGeom>
        </p:spPr>
        <p:txBody>
          <a:bodyPr vert="horz" wrap="square" lIns="0" tIns="12065" rIns="0" bIns="0" rtlCol="0">
            <a:spAutoFit/>
          </a:bodyPr>
          <a:lstStyle/>
          <a:p>
            <a:pPr marL="12700">
              <a:lnSpc>
                <a:spcPct val="100000"/>
              </a:lnSpc>
              <a:spcBef>
                <a:spcPts val="95"/>
              </a:spcBef>
              <a:tabLst>
                <a:tab pos="608965" algn="l"/>
              </a:tabLst>
            </a:pPr>
            <a:r>
              <a:rPr sz="1600" spc="-10" dirty="0">
                <a:latin typeface="Calibri" panose="020F0502020204030204"/>
                <a:cs typeface="Calibri"/>
              </a:rPr>
              <a:t>sca</a:t>
            </a:r>
            <a:r>
              <a:rPr sz="1600" spc="-5" dirty="0">
                <a:latin typeface="Calibri" panose="020F0502020204030204"/>
                <a:cs typeface="Calibri"/>
              </a:rPr>
              <a:t>lp</a:t>
            </a:r>
            <a:r>
              <a:rPr sz="1600" dirty="0">
                <a:latin typeface="Calibri" panose="020F0502020204030204"/>
                <a:cs typeface="Calibri"/>
              </a:rPr>
              <a:t>	</a:t>
            </a:r>
            <a:r>
              <a:rPr sz="1600" spc="-5" dirty="0">
                <a:latin typeface="Calibri" panose="020F0502020204030204"/>
                <a:cs typeface="Calibri"/>
              </a:rPr>
              <a:t>g</a:t>
            </a:r>
            <a:r>
              <a:rPr sz="1600" dirty="0">
                <a:latin typeface="Calibri" panose="020F0502020204030204"/>
                <a:cs typeface="Calibri"/>
              </a:rPr>
              <a:t>a</a:t>
            </a:r>
            <a:r>
              <a:rPr sz="1600" spc="-5" dirty="0">
                <a:latin typeface="Calibri" panose="020F0502020204030204"/>
                <a:cs typeface="Calibri"/>
              </a:rPr>
              <a:t>lea</a:t>
            </a:r>
            <a:endParaRPr sz="1600" dirty="0">
              <a:latin typeface="Calibri"/>
              <a:cs typeface="Calibri"/>
            </a:endParaRPr>
          </a:p>
        </p:txBody>
      </p:sp>
      <p:sp>
        <p:nvSpPr>
          <p:cNvPr id="6" name="object 6"/>
          <p:cNvSpPr txBox="1"/>
          <p:nvPr/>
        </p:nvSpPr>
        <p:spPr>
          <a:xfrm>
            <a:off x="365649" y="3943559"/>
            <a:ext cx="9985939" cy="939040"/>
          </a:xfrm>
          <a:prstGeom prst="rect">
            <a:avLst/>
          </a:prstGeom>
        </p:spPr>
        <p:txBody>
          <a:bodyPr vert="horz" wrap="square" lIns="0" tIns="12700" rIns="0" bIns="0" rtlCol="0">
            <a:spAutoFit/>
          </a:bodyPr>
          <a:lstStyle/>
          <a:p>
            <a:pPr marL="241300" marR="5080">
              <a:lnSpc>
                <a:spcPct val="108800"/>
              </a:lnSpc>
              <a:spcBef>
                <a:spcPts val="100"/>
              </a:spcBef>
              <a:tabLst>
                <a:tab pos="1147445" algn="l"/>
                <a:tab pos="1604010" algn="l"/>
                <a:tab pos="2155825" algn="l"/>
                <a:tab pos="3283585" algn="l"/>
                <a:tab pos="3774440" algn="l"/>
              </a:tabLst>
            </a:pPr>
            <a:r>
              <a:rPr sz="2800" spc="-10" dirty="0">
                <a:latin typeface="Calibri" panose="020F0502020204030204"/>
                <a:cs typeface="Calibri"/>
              </a:rPr>
              <a:t>betwee</a:t>
            </a:r>
            <a:r>
              <a:rPr sz="2800" spc="-5" dirty="0">
                <a:latin typeface="Calibri" panose="020F0502020204030204"/>
                <a:cs typeface="Calibri"/>
              </a:rPr>
              <a:t>n</a:t>
            </a:r>
            <a:r>
              <a:rPr sz="2800" dirty="0">
                <a:latin typeface="Calibri" panose="020F0502020204030204"/>
                <a:cs typeface="Calibri"/>
              </a:rPr>
              <a:t>	</a:t>
            </a:r>
            <a:r>
              <a:rPr sz="2800" spc="-5" dirty="0">
                <a:latin typeface="Calibri" panose="020F0502020204030204"/>
                <a:cs typeface="Calibri"/>
              </a:rPr>
              <a:t>t</a:t>
            </a:r>
            <a:r>
              <a:rPr sz="2800" spc="-10" dirty="0">
                <a:latin typeface="Calibri" panose="020F0502020204030204"/>
                <a:cs typeface="Calibri"/>
              </a:rPr>
              <a:t>h</a:t>
            </a:r>
            <a:r>
              <a:rPr sz="2800" spc="-5" dirty="0">
                <a:latin typeface="Calibri" panose="020F0502020204030204"/>
                <a:cs typeface="Calibri"/>
              </a:rPr>
              <a:t>e</a:t>
            </a:r>
            <a:r>
              <a:rPr sz="2800" dirty="0">
                <a:latin typeface="Calibri" panose="020F0502020204030204"/>
                <a:cs typeface="Calibri"/>
              </a:rPr>
              <a:t>	</a:t>
            </a:r>
            <a:r>
              <a:rPr sz="2800" spc="-10" dirty="0">
                <a:latin typeface="Calibri" panose="020F0502020204030204"/>
                <a:cs typeface="Calibri"/>
              </a:rPr>
              <a:t>s</a:t>
            </a:r>
            <a:r>
              <a:rPr sz="2800" spc="-5" dirty="0">
                <a:latin typeface="Calibri" panose="020F0502020204030204"/>
                <a:cs typeface="Calibri"/>
              </a:rPr>
              <a:t>k</a:t>
            </a:r>
            <a:r>
              <a:rPr sz="2800" spc="-10" dirty="0">
                <a:latin typeface="Calibri" panose="020F0502020204030204"/>
                <a:cs typeface="Calibri"/>
              </a:rPr>
              <a:t>u</a:t>
            </a:r>
            <a:r>
              <a:rPr sz="2800" spc="-5" dirty="0">
                <a:latin typeface="Calibri" panose="020F0502020204030204"/>
                <a:cs typeface="Calibri"/>
              </a:rPr>
              <a:t>ll</a:t>
            </a:r>
            <a:r>
              <a:rPr sz="2800" dirty="0">
                <a:latin typeface="Calibri" panose="020F0502020204030204"/>
                <a:cs typeface="Calibri"/>
              </a:rPr>
              <a:t>	</a:t>
            </a:r>
            <a:r>
              <a:rPr sz="2800" spc="-10" dirty="0">
                <a:latin typeface="Calibri" panose="020F0502020204030204"/>
                <a:cs typeface="Calibri"/>
              </a:rPr>
              <a:t>pe</a:t>
            </a:r>
            <a:r>
              <a:rPr sz="2800" spc="-15" dirty="0">
                <a:latin typeface="Calibri" panose="020F0502020204030204"/>
                <a:cs typeface="Calibri"/>
              </a:rPr>
              <a:t>r</a:t>
            </a:r>
            <a:r>
              <a:rPr sz="2800" spc="-5" dirty="0">
                <a:latin typeface="Calibri" panose="020F0502020204030204"/>
                <a:cs typeface="Calibri"/>
              </a:rPr>
              <a:t>i</a:t>
            </a:r>
            <a:r>
              <a:rPr sz="2800" spc="-10" dirty="0">
                <a:latin typeface="Calibri" panose="020F0502020204030204"/>
                <a:cs typeface="Calibri"/>
              </a:rPr>
              <a:t>osteu</a:t>
            </a:r>
            <a:r>
              <a:rPr sz="2800" spc="-5" dirty="0">
                <a:latin typeface="Calibri" panose="020F0502020204030204"/>
                <a:cs typeface="Calibri"/>
              </a:rPr>
              <a:t>m</a:t>
            </a:r>
            <a:r>
              <a:rPr sz="2800" dirty="0">
                <a:latin typeface="Calibri" panose="020F0502020204030204"/>
                <a:cs typeface="Calibri"/>
              </a:rPr>
              <a:t>	</a:t>
            </a:r>
            <a:r>
              <a:rPr sz="2800" spc="-5" dirty="0">
                <a:latin typeface="Calibri" panose="020F0502020204030204"/>
                <a:cs typeface="Calibri"/>
              </a:rPr>
              <a:t>and</a:t>
            </a:r>
            <a:r>
              <a:rPr sz="2800" dirty="0">
                <a:latin typeface="Calibri" panose="020F0502020204030204"/>
                <a:cs typeface="Calibri"/>
              </a:rPr>
              <a:t>	</a:t>
            </a:r>
            <a:r>
              <a:rPr sz="2800" spc="-5" dirty="0">
                <a:latin typeface="Calibri" panose="020F0502020204030204"/>
                <a:cs typeface="Calibri"/>
              </a:rPr>
              <a:t>t</a:t>
            </a:r>
            <a:r>
              <a:rPr sz="2800" spc="-10" dirty="0">
                <a:latin typeface="Calibri" panose="020F0502020204030204"/>
                <a:cs typeface="Calibri"/>
              </a:rPr>
              <a:t>he  aponeurosis.</a:t>
            </a:r>
            <a:endParaRPr sz="2800" dirty="0">
              <a:latin typeface="Calibri" panose="020F0502020204030204"/>
              <a:cs typeface="Calibri"/>
            </a:endParaRPr>
          </a:p>
          <a:p>
            <a:pPr marL="241300" indent="-228600">
              <a:lnSpc>
                <a:spcPct val="100000"/>
              </a:lnSpc>
              <a:spcBef>
                <a:spcPts val="155"/>
              </a:spcBef>
              <a:buFont typeface="Wingdings"/>
              <a:buChar char=""/>
              <a:tabLst>
                <a:tab pos="240665" algn="l"/>
                <a:tab pos="241300" algn="l"/>
              </a:tabLst>
            </a:pPr>
            <a:r>
              <a:rPr sz="2800" b="1" spc="-10" dirty="0">
                <a:latin typeface="Calibri" panose="020F0502020204030204"/>
                <a:cs typeface="Calibri"/>
              </a:rPr>
              <a:t>Intracranial</a:t>
            </a:r>
            <a:r>
              <a:rPr sz="2800" b="1" spc="10" dirty="0">
                <a:latin typeface="Calibri" panose="020F0502020204030204"/>
                <a:cs typeface="Calibri"/>
              </a:rPr>
              <a:t> </a:t>
            </a:r>
            <a:r>
              <a:rPr sz="2800" b="1" spc="-5" dirty="0">
                <a:latin typeface="Calibri" panose="020F0502020204030204"/>
                <a:cs typeface="Calibri"/>
              </a:rPr>
              <a:t>hemorrhage, </a:t>
            </a:r>
            <a:r>
              <a:rPr sz="2800" b="1" dirty="0">
                <a:latin typeface="Calibri" panose="020F0502020204030204"/>
                <a:cs typeface="Calibri"/>
              </a:rPr>
              <a:t>Scalp</a:t>
            </a:r>
            <a:r>
              <a:rPr sz="2800" b="1" spc="-5" dirty="0">
                <a:latin typeface="Calibri" panose="020F0502020204030204"/>
                <a:cs typeface="Calibri"/>
              </a:rPr>
              <a:t> Lacerations</a:t>
            </a:r>
            <a:endParaRPr sz="2800" dirty="0">
              <a:latin typeface="Calibri" panose="020F0502020204030204"/>
              <a:cs typeface="Calibri"/>
            </a:endParaRPr>
          </a:p>
        </p:txBody>
      </p:sp>
      <p:sp>
        <p:nvSpPr>
          <p:cNvPr id="7" name="object 7"/>
          <p:cNvSpPr txBox="1"/>
          <p:nvPr/>
        </p:nvSpPr>
        <p:spPr>
          <a:xfrm>
            <a:off x="497057" y="5262109"/>
            <a:ext cx="10658625" cy="1208857"/>
          </a:xfrm>
          <a:prstGeom prst="rect">
            <a:avLst/>
          </a:prstGeom>
        </p:spPr>
        <p:txBody>
          <a:bodyPr vert="horz" wrap="square" lIns="0" tIns="12065" rIns="0" bIns="0" rtlCol="0">
            <a:spAutoFit/>
          </a:bodyPr>
          <a:lstStyle/>
          <a:p>
            <a:pPr marL="12700" marR="5080" algn="just">
              <a:lnSpc>
                <a:spcPct val="108400"/>
              </a:lnSpc>
              <a:spcBef>
                <a:spcPts val="95"/>
              </a:spcBef>
            </a:pPr>
            <a:r>
              <a:rPr sz="2400" u="heavy" spc="-5">
                <a:uFill>
                  <a:solidFill>
                    <a:srgbClr val="000000"/>
                  </a:solidFill>
                </a:uFill>
                <a:latin typeface="Calibri" panose="020F0502020204030204"/>
                <a:cs typeface="Calibri"/>
              </a:rPr>
              <a:t>Radiographic or ultrasonic studies</a:t>
            </a:r>
            <a:r>
              <a:rPr sz="2400" spc="-5">
                <a:latin typeface="Calibri" panose="020F0502020204030204"/>
                <a:cs typeface="Calibri"/>
              </a:rPr>
              <a:t> of the </a:t>
            </a:r>
            <a:r>
              <a:rPr sz="2400" spc="-10">
                <a:latin typeface="Calibri" panose="020F0502020204030204"/>
                <a:cs typeface="Calibri"/>
              </a:rPr>
              <a:t>CNS </a:t>
            </a:r>
            <a:r>
              <a:rPr sz="2400" spc="-5">
                <a:latin typeface="Calibri" panose="020F0502020204030204"/>
                <a:cs typeface="Calibri"/>
              </a:rPr>
              <a:t>performed on newborns </a:t>
            </a:r>
            <a:r>
              <a:rPr sz="2400">
                <a:latin typeface="Calibri" panose="020F0502020204030204"/>
                <a:cs typeface="Calibri"/>
              </a:rPr>
              <a:t> </a:t>
            </a:r>
            <a:r>
              <a:rPr sz="2400" spc="-5">
                <a:latin typeface="Calibri" panose="020F0502020204030204"/>
                <a:cs typeface="Calibri"/>
              </a:rPr>
              <a:t>who were delivered by instrumental assistance, </a:t>
            </a:r>
            <a:r>
              <a:rPr sz="2400" spc="-10">
                <a:latin typeface="Calibri" panose="020F0502020204030204"/>
                <a:cs typeface="Calibri"/>
              </a:rPr>
              <a:t>help </a:t>
            </a:r>
            <a:r>
              <a:rPr sz="2400" spc="-5">
                <a:latin typeface="Calibri" panose="020F0502020204030204"/>
                <a:cs typeface="Calibri"/>
              </a:rPr>
              <a:t>to </a:t>
            </a:r>
            <a:r>
              <a:rPr sz="2400" spc="-10">
                <a:latin typeface="Calibri" panose="020F0502020204030204"/>
                <a:cs typeface="Calibri"/>
              </a:rPr>
              <a:t>discover </a:t>
            </a:r>
            <a:r>
              <a:rPr sz="2400" spc="-5">
                <a:latin typeface="Calibri" panose="020F0502020204030204"/>
                <a:cs typeface="Calibri"/>
              </a:rPr>
              <a:t>injuries </a:t>
            </a:r>
            <a:r>
              <a:rPr sz="2400" spc="-350">
                <a:latin typeface="Calibri" panose="020F0502020204030204"/>
                <a:cs typeface="Calibri"/>
              </a:rPr>
              <a:t> </a:t>
            </a:r>
            <a:r>
              <a:rPr sz="2400" spc="-5">
                <a:latin typeface="Calibri" panose="020F0502020204030204"/>
                <a:cs typeface="Calibri"/>
              </a:rPr>
              <a:t>more</a:t>
            </a:r>
            <a:r>
              <a:rPr sz="2400" spc="-10">
                <a:latin typeface="Calibri" panose="020F0502020204030204"/>
                <a:cs typeface="Calibri"/>
              </a:rPr>
              <a:t> </a:t>
            </a:r>
            <a:r>
              <a:rPr sz="2400" spc="-5">
                <a:latin typeface="Calibri" panose="020F0502020204030204"/>
                <a:cs typeface="Calibri"/>
              </a:rPr>
              <a:t>frequently</a:t>
            </a:r>
            <a:r>
              <a:rPr sz="2400">
                <a:latin typeface="Calibri" panose="020F0502020204030204"/>
                <a:cs typeface="Calibri"/>
              </a:rPr>
              <a:t> </a:t>
            </a:r>
            <a:r>
              <a:rPr sz="2400" spc="-5">
                <a:latin typeface="Calibri" panose="020F0502020204030204"/>
                <a:cs typeface="Calibri"/>
              </a:rPr>
              <a:t>than clinical</a:t>
            </a:r>
            <a:r>
              <a:rPr sz="2400">
                <a:latin typeface="Calibri" panose="020F0502020204030204"/>
                <a:cs typeface="Calibri"/>
              </a:rPr>
              <a:t> </a:t>
            </a:r>
            <a:r>
              <a:rPr sz="2400" spc="-5">
                <a:latin typeface="Calibri" panose="020F0502020204030204"/>
                <a:cs typeface="Calibri"/>
              </a:rPr>
              <a:t>examination</a:t>
            </a:r>
            <a:endParaRPr sz="2400">
              <a:latin typeface="Calibri" panose="020F0502020204030204"/>
              <a:cs typeface="Calibri"/>
            </a:endParaRPr>
          </a:p>
        </p:txBody>
      </p:sp>
    </p:spTree>
    <p:extLst>
      <p:ext uri="{BB962C8B-B14F-4D97-AF65-F5344CB8AC3E}">
        <p14:creationId xmlns:p14="http://schemas.microsoft.com/office/powerpoint/2010/main" val="26622262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2"/>
          <p:cNvPicPr/>
          <p:nvPr/>
        </p:nvPicPr>
        <p:blipFill>
          <a:blip r:embed="rId2"/>
          <a:stretch>
            <a:fillRect/>
          </a:stretch>
        </p:blipFill>
        <p:spPr>
          <a:xfrm>
            <a:off x="7158447" y="336730"/>
            <a:ext cx="4394732" cy="5972630"/>
          </a:xfrm>
          <a:prstGeom prst="rect">
            <a:avLst/>
          </a:prstGeom>
        </p:spPr>
      </p:pic>
      <p:pic>
        <p:nvPicPr>
          <p:cNvPr id="5" name="object 3"/>
          <p:cNvPicPr/>
          <p:nvPr/>
        </p:nvPicPr>
        <p:blipFill>
          <a:blip r:embed="rId3"/>
          <a:stretch>
            <a:fillRect/>
          </a:stretch>
        </p:blipFill>
        <p:spPr>
          <a:xfrm>
            <a:off x="1280163" y="2992919"/>
            <a:ext cx="4762063" cy="3394821"/>
          </a:xfrm>
          <a:prstGeom prst="rect">
            <a:avLst/>
          </a:prstGeom>
        </p:spPr>
      </p:pic>
      <p:sp>
        <p:nvSpPr>
          <p:cNvPr id="6" name="object 6"/>
          <p:cNvSpPr txBox="1"/>
          <p:nvPr/>
        </p:nvSpPr>
        <p:spPr>
          <a:xfrm>
            <a:off x="281521" y="242324"/>
            <a:ext cx="5741035" cy="2796663"/>
          </a:xfrm>
          <a:prstGeom prst="rect">
            <a:avLst/>
          </a:prstGeom>
        </p:spPr>
        <p:txBody>
          <a:bodyPr vert="horz" wrap="square" lIns="0" tIns="33655" rIns="0" bIns="0" rtlCol="0">
            <a:spAutoFit/>
          </a:bodyPr>
          <a:lstStyle/>
          <a:p>
            <a:pPr marL="240665" indent="-228600" algn="just">
              <a:lnSpc>
                <a:spcPct val="100000"/>
              </a:lnSpc>
              <a:spcBef>
                <a:spcPts val="265"/>
              </a:spcBef>
              <a:buFont typeface="Wingdings"/>
              <a:buChar char=""/>
              <a:tabLst>
                <a:tab pos="241300" algn="l"/>
              </a:tabLst>
            </a:pPr>
            <a:r>
              <a:rPr sz="2400" b="1" spc="-5">
                <a:latin typeface="Calibri" panose="020F0502020204030204"/>
                <a:cs typeface="Calibri"/>
              </a:rPr>
              <a:t>Maternal</a:t>
            </a:r>
            <a:r>
              <a:rPr sz="2400" b="1" spc="-25">
                <a:latin typeface="Calibri" panose="020F0502020204030204"/>
                <a:cs typeface="Calibri"/>
              </a:rPr>
              <a:t> </a:t>
            </a:r>
            <a:r>
              <a:rPr sz="2400" b="1" spc="-5">
                <a:latin typeface="Calibri" panose="020F0502020204030204"/>
                <a:cs typeface="Calibri"/>
              </a:rPr>
              <a:t>injury</a:t>
            </a:r>
            <a:endParaRPr sz="2400">
              <a:latin typeface="Calibri" panose="020F0502020204030204"/>
              <a:cs typeface="Calibri"/>
            </a:endParaRPr>
          </a:p>
          <a:p>
            <a:pPr marL="413384" marR="5080" lvl="1" indent="-228600" algn="just">
              <a:lnSpc>
                <a:spcPct val="108300"/>
              </a:lnSpc>
              <a:spcBef>
                <a:spcPts val="10"/>
              </a:spcBef>
              <a:buFont typeface="Wingdings"/>
              <a:buChar char=""/>
              <a:tabLst>
                <a:tab pos="414020" algn="l"/>
              </a:tabLst>
            </a:pPr>
            <a:r>
              <a:rPr sz="2400" spc="-5">
                <a:latin typeface="Calibri" panose="020F0502020204030204"/>
                <a:cs typeface="Calibri"/>
              </a:rPr>
              <a:t>Vacuum</a:t>
            </a:r>
            <a:r>
              <a:rPr sz="2400">
                <a:latin typeface="Calibri" panose="020F0502020204030204"/>
                <a:cs typeface="Calibri"/>
              </a:rPr>
              <a:t> </a:t>
            </a:r>
            <a:r>
              <a:rPr sz="2400" spc="-5">
                <a:latin typeface="Calibri" panose="020F0502020204030204"/>
                <a:cs typeface="Calibri"/>
              </a:rPr>
              <a:t>extraction</a:t>
            </a:r>
            <a:r>
              <a:rPr sz="2400">
                <a:latin typeface="Calibri" panose="020F0502020204030204"/>
                <a:cs typeface="Calibri"/>
              </a:rPr>
              <a:t> </a:t>
            </a:r>
            <a:r>
              <a:rPr sz="2400" spc="-5">
                <a:latin typeface="Calibri" panose="020F0502020204030204"/>
                <a:cs typeface="Calibri"/>
              </a:rPr>
              <a:t>has</a:t>
            </a:r>
            <a:r>
              <a:rPr sz="2400">
                <a:latin typeface="Calibri" panose="020F0502020204030204"/>
                <a:cs typeface="Calibri"/>
              </a:rPr>
              <a:t> </a:t>
            </a:r>
            <a:r>
              <a:rPr sz="2400" spc="-5">
                <a:latin typeface="Calibri" panose="020F0502020204030204"/>
                <a:cs typeface="Calibri"/>
              </a:rPr>
              <a:t>a</a:t>
            </a:r>
            <a:r>
              <a:rPr sz="2400">
                <a:latin typeface="Calibri" panose="020F0502020204030204"/>
                <a:cs typeface="Calibri"/>
              </a:rPr>
              <a:t> </a:t>
            </a:r>
            <a:r>
              <a:rPr sz="2400" spc="-5">
                <a:latin typeface="Calibri" panose="020F0502020204030204"/>
                <a:cs typeface="Calibri"/>
              </a:rPr>
              <a:t>low</a:t>
            </a:r>
            <a:r>
              <a:rPr sz="2400">
                <a:latin typeface="Calibri" panose="020F0502020204030204"/>
                <a:cs typeface="Calibri"/>
              </a:rPr>
              <a:t> </a:t>
            </a:r>
            <a:r>
              <a:rPr sz="2400" spc="-5">
                <a:latin typeface="Calibri" panose="020F0502020204030204"/>
                <a:cs typeface="Calibri"/>
              </a:rPr>
              <a:t>rate</a:t>
            </a:r>
            <a:r>
              <a:rPr sz="2400">
                <a:latin typeface="Calibri" panose="020F0502020204030204"/>
                <a:cs typeface="Calibri"/>
              </a:rPr>
              <a:t> </a:t>
            </a:r>
            <a:r>
              <a:rPr sz="2400" spc="-5">
                <a:latin typeface="Calibri" panose="020F0502020204030204"/>
                <a:cs typeface="Calibri"/>
              </a:rPr>
              <a:t>of</a:t>
            </a:r>
            <a:r>
              <a:rPr sz="2400">
                <a:latin typeface="Calibri" panose="020F0502020204030204"/>
                <a:cs typeface="Calibri"/>
              </a:rPr>
              <a:t> </a:t>
            </a:r>
            <a:r>
              <a:rPr sz="2400" spc="-5">
                <a:latin typeface="Calibri" panose="020F0502020204030204"/>
                <a:cs typeface="Calibri"/>
              </a:rPr>
              <a:t>maternal</a:t>
            </a:r>
            <a:r>
              <a:rPr sz="2400">
                <a:latin typeface="Calibri" panose="020F0502020204030204"/>
                <a:cs typeface="Calibri"/>
              </a:rPr>
              <a:t> </a:t>
            </a:r>
            <a:r>
              <a:rPr sz="2400" spc="-5">
                <a:latin typeface="Calibri" panose="020F0502020204030204"/>
                <a:cs typeface="Calibri"/>
              </a:rPr>
              <a:t>injury</a:t>
            </a:r>
            <a:r>
              <a:rPr sz="2400">
                <a:latin typeface="Calibri" panose="020F0502020204030204"/>
                <a:cs typeface="Calibri"/>
              </a:rPr>
              <a:t> </a:t>
            </a:r>
            <a:r>
              <a:rPr sz="2400" spc="-5">
                <a:latin typeface="Calibri" panose="020F0502020204030204"/>
                <a:cs typeface="Calibri"/>
              </a:rPr>
              <a:t>in </a:t>
            </a:r>
            <a:r>
              <a:rPr sz="2400" spc="-350">
                <a:latin typeface="Calibri" panose="020F0502020204030204"/>
                <a:cs typeface="Calibri"/>
              </a:rPr>
              <a:t> </a:t>
            </a:r>
            <a:r>
              <a:rPr sz="2400" spc="-5">
                <a:latin typeface="Calibri" panose="020F0502020204030204"/>
                <a:cs typeface="Calibri"/>
              </a:rPr>
              <a:t>comparison with forceps operations or cesarean delivery such as </a:t>
            </a:r>
            <a:r>
              <a:rPr sz="2400" spc="-350">
                <a:latin typeface="Calibri" panose="020F0502020204030204"/>
                <a:cs typeface="Calibri"/>
              </a:rPr>
              <a:t> </a:t>
            </a:r>
            <a:r>
              <a:rPr sz="2400" b="1" spc="-5">
                <a:latin typeface="Calibri" panose="020F0502020204030204"/>
                <a:cs typeface="Calibri"/>
              </a:rPr>
              <a:t>urinary incontinence, fecal incontinence, pelvic organ prolapse, </a:t>
            </a:r>
            <a:r>
              <a:rPr sz="2400" b="1" spc="-350">
                <a:latin typeface="Calibri" panose="020F0502020204030204"/>
                <a:cs typeface="Calibri"/>
              </a:rPr>
              <a:t> </a:t>
            </a:r>
            <a:r>
              <a:rPr sz="2400" b="1" spc="-5">
                <a:latin typeface="Calibri" panose="020F0502020204030204"/>
                <a:cs typeface="Calibri"/>
              </a:rPr>
              <a:t>and</a:t>
            </a:r>
            <a:r>
              <a:rPr sz="2400" b="1" spc="-10">
                <a:latin typeface="Calibri" panose="020F0502020204030204"/>
                <a:cs typeface="Calibri"/>
              </a:rPr>
              <a:t> </a:t>
            </a:r>
            <a:r>
              <a:rPr sz="2400" b="1" spc="-5">
                <a:latin typeface="Calibri" panose="020F0502020204030204"/>
                <a:cs typeface="Calibri"/>
              </a:rPr>
              <a:t>occasionally</a:t>
            </a:r>
            <a:r>
              <a:rPr sz="2400" b="1">
                <a:latin typeface="Calibri" panose="020F0502020204030204"/>
                <a:cs typeface="Calibri"/>
              </a:rPr>
              <a:t> </a:t>
            </a:r>
            <a:r>
              <a:rPr sz="2400" b="1" spc="-5">
                <a:latin typeface="Calibri" panose="020F0502020204030204"/>
                <a:cs typeface="Calibri"/>
              </a:rPr>
              <a:t>fistula</a:t>
            </a:r>
            <a:r>
              <a:rPr sz="2400" b="1">
                <a:latin typeface="Calibri" panose="020F0502020204030204"/>
                <a:cs typeface="Calibri"/>
              </a:rPr>
              <a:t> </a:t>
            </a:r>
            <a:r>
              <a:rPr sz="2400" b="1" spc="-10">
                <a:latin typeface="Calibri" panose="020F0502020204030204"/>
                <a:cs typeface="Calibri"/>
              </a:rPr>
              <a:t>formation</a:t>
            </a:r>
            <a:endParaRPr sz="2400">
              <a:latin typeface="Calibri" panose="020F0502020204030204"/>
              <a:cs typeface="Calibri"/>
            </a:endParaRPr>
          </a:p>
        </p:txBody>
      </p:sp>
    </p:spTree>
    <p:extLst>
      <p:ext uri="{BB962C8B-B14F-4D97-AF65-F5344CB8AC3E}">
        <p14:creationId xmlns:p14="http://schemas.microsoft.com/office/powerpoint/2010/main" val="260859135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3" y="4"/>
            <a:ext cx="12191999" cy="6718113"/>
          </a:xfrm>
          <a:prstGeom prst="rect">
            <a:avLst/>
          </a:prstGeom>
        </p:spPr>
      </p:pic>
    </p:spTree>
    <p:extLst>
      <p:ext uri="{BB962C8B-B14F-4D97-AF65-F5344CB8AC3E}">
        <p14:creationId xmlns:p14="http://schemas.microsoft.com/office/powerpoint/2010/main" val="20299753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4B35C85-AA68-2DDF-8152-456C627CFAD8}"/>
              </a:ext>
            </a:extLst>
          </p:cNvPr>
          <p:cNvSpPr>
            <a:spLocks noGrp="1"/>
          </p:cNvSpPr>
          <p:nvPr>
            <p:ph sz="quarter" idx="1"/>
          </p:nvPr>
        </p:nvSpPr>
        <p:spPr>
          <a:xfrm>
            <a:off x="578893" y="1539022"/>
            <a:ext cx="10515600" cy="4351338"/>
          </a:xfrm>
        </p:spPr>
        <p:txBody>
          <a:bodyPr/>
          <a:lstStyle/>
          <a:p>
            <a:r>
              <a:rPr lang="en-US" dirty="0"/>
              <a:t>The most common fetal factor is suspected fetal compromise, usually based on a pathological cardiotocograph (CTG). </a:t>
            </a:r>
          </a:p>
          <a:p>
            <a:endParaRPr lang="en-US" dirty="0"/>
          </a:p>
          <a:p>
            <a:endParaRPr lang="en-US" dirty="0"/>
          </a:p>
          <a:p>
            <a:r>
              <a:rPr lang="en-US" dirty="0"/>
              <a:t>The most common maternal factor is a prolonged active second stage of </a:t>
            </a:r>
            <a:r>
              <a:rPr lang="en-US" dirty="0" err="1"/>
              <a:t>labour</a:t>
            </a:r>
            <a:r>
              <a:rPr lang="en-US" dirty="0"/>
              <a:t>.</a:t>
            </a:r>
            <a:endParaRPr lang="ar-JO" dirty="0"/>
          </a:p>
        </p:txBody>
      </p:sp>
    </p:spTree>
    <p:extLst>
      <p:ext uri="{BB962C8B-B14F-4D97-AF65-F5344CB8AC3E}">
        <p14:creationId xmlns:p14="http://schemas.microsoft.com/office/powerpoint/2010/main" val="210174624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a:t>Twins delivery </a:t>
            </a:r>
          </a:p>
        </p:txBody>
      </p:sp>
      <p:sp>
        <p:nvSpPr>
          <p:cNvPr id="3" name="عنوان فرعي 2"/>
          <p:cNvSpPr>
            <a:spLocks noGrp="1"/>
          </p:cNvSpPr>
          <p:nvPr>
            <p:ph type="subTitle" idx="1"/>
          </p:nvPr>
        </p:nvSpPr>
        <p:spPr/>
        <p:txBody>
          <a:bodyPr/>
          <a:lstStyle/>
          <a:p>
            <a:r>
              <a:rPr lang="en-US" err="1"/>
              <a:t>Sereen khasawneh </a:t>
            </a:r>
            <a:endParaRPr lang="en-US"/>
          </a:p>
        </p:txBody>
      </p:sp>
    </p:spTree>
    <p:extLst>
      <p:ext uri="{BB962C8B-B14F-4D97-AF65-F5344CB8AC3E}">
        <p14:creationId xmlns:p14="http://schemas.microsoft.com/office/powerpoint/2010/main" val="368015537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t>Twins </a:t>
            </a:r>
          </a:p>
        </p:txBody>
      </p:sp>
      <p:sp>
        <p:nvSpPr>
          <p:cNvPr id="3" name="عنصر نائب للمحتوى 2"/>
          <p:cNvSpPr>
            <a:spLocks noGrp="1"/>
          </p:cNvSpPr>
          <p:nvPr>
            <p:ph idx="1"/>
          </p:nvPr>
        </p:nvSpPr>
        <p:spPr/>
        <p:txBody>
          <a:bodyPr/>
          <a:lstStyle/>
          <a:p>
            <a:r>
              <a:rPr lang="en-US"/>
              <a:t>One pregnancy : with two babies </a:t>
            </a:r>
          </a:p>
          <a:p>
            <a:endParaRPr lang="en-US"/>
          </a:p>
          <a:p>
            <a:endParaRPr lang="en-US"/>
          </a:p>
          <a:p>
            <a:r>
              <a:rPr lang="en-US"/>
              <a:t>Dizygotic twins : ( fraternal twin ) </a:t>
            </a:r>
          </a:p>
          <a:p>
            <a:r>
              <a:rPr lang="en-US"/>
              <a:t>Monozygotic twins : ( identical twin )</a:t>
            </a:r>
          </a:p>
          <a:p>
            <a:endParaRPr lang="en-US"/>
          </a:p>
          <a:p>
            <a:endParaRPr lang="en-US"/>
          </a:p>
          <a:p>
            <a:endParaRPr lang="en-US"/>
          </a:p>
          <a:p>
            <a:endParaRPr lang="en-US"/>
          </a:p>
        </p:txBody>
      </p:sp>
    </p:spTree>
    <p:extLst>
      <p:ext uri="{BB962C8B-B14F-4D97-AF65-F5344CB8AC3E}">
        <p14:creationId xmlns:p14="http://schemas.microsoft.com/office/powerpoint/2010/main" val="235242234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t>Types of twins pregnancy </a:t>
            </a:r>
          </a:p>
        </p:txBody>
      </p:sp>
      <p:sp>
        <p:nvSpPr>
          <p:cNvPr id="3" name="عنصر نائب للمحتوى 2"/>
          <p:cNvSpPr>
            <a:spLocks noGrp="1"/>
          </p:cNvSpPr>
          <p:nvPr>
            <p:ph idx="1"/>
          </p:nvPr>
        </p:nvSpPr>
        <p:spPr>
          <a:xfrm>
            <a:off x="457201" y="1600200"/>
            <a:ext cx="7032171" cy="5334000"/>
          </a:xfrm>
        </p:spPr>
        <p:txBody>
          <a:bodyPr>
            <a:normAutofit fontScale="85000" lnSpcReduction="20000"/>
          </a:bodyPr>
          <a:lstStyle/>
          <a:p>
            <a:r>
              <a:rPr lang="en-US" dirty="0"/>
              <a:t>Monochorionic monoamniotic twins :</a:t>
            </a:r>
          </a:p>
          <a:p>
            <a:pPr marL="0" indent="0">
              <a:buNone/>
            </a:pPr>
            <a:r>
              <a:rPr lang="en-US" dirty="0"/>
              <a:t>           cs , at 37 </a:t>
            </a:r>
            <a:r>
              <a:rPr lang="en-US" dirty="0" err="1"/>
              <a:t>wks</a:t>
            </a:r>
            <a:r>
              <a:rPr lang="en-US" dirty="0"/>
              <a:t> with steroid cover </a:t>
            </a:r>
          </a:p>
          <a:p>
            <a:endParaRPr lang="en-US" dirty="0"/>
          </a:p>
          <a:p>
            <a:endParaRPr lang="en-US" dirty="0"/>
          </a:p>
          <a:p>
            <a:r>
              <a:rPr lang="en-US" dirty="0"/>
              <a:t>Monochorionic diamniotic twin : </a:t>
            </a:r>
          </a:p>
          <a:p>
            <a:pPr marL="0" indent="0">
              <a:buNone/>
            </a:pPr>
            <a:r>
              <a:rPr lang="en-US" dirty="0"/>
              <a:t>          vaginal delivery can be done at  37 </a:t>
            </a:r>
            <a:r>
              <a:rPr lang="en-US" dirty="0" err="1"/>
              <a:t>wks</a:t>
            </a:r>
            <a:r>
              <a:rPr lang="en-US" dirty="0"/>
              <a:t> </a:t>
            </a:r>
          </a:p>
          <a:p>
            <a:endParaRPr lang="en-US" dirty="0"/>
          </a:p>
          <a:p>
            <a:endParaRPr lang="en-US" dirty="0"/>
          </a:p>
          <a:p>
            <a:r>
              <a:rPr lang="en-US" dirty="0"/>
              <a:t>Dichorionic diamniotic twin :</a:t>
            </a:r>
          </a:p>
          <a:p>
            <a:pPr marL="0" indent="0">
              <a:buNone/>
            </a:pPr>
            <a:r>
              <a:rPr lang="en-US" dirty="0"/>
              <a:t>           vaginal delivery at 38 </a:t>
            </a:r>
            <a:r>
              <a:rPr lang="en-US" dirty="0" err="1"/>
              <a:t>wks</a:t>
            </a:r>
            <a:endParaRPr lang="en-US" dirty="0"/>
          </a:p>
          <a:p>
            <a:endParaRPr lang="en-US" dirty="0"/>
          </a:p>
          <a:p>
            <a:pPr marL="0" indent="0">
              <a:buNone/>
            </a:pPr>
            <a:r>
              <a:rPr lang="en-US" dirty="0"/>
              <a:t>      </a:t>
            </a:r>
          </a:p>
          <a:p>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72" y="1230354"/>
            <a:ext cx="3303187" cy="1890713"/>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961" y="3091445"/>
            <a:ext cx="3273599" cy="1875067"/>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9353" y="4966508"/>
            <a:ext cx="3233207" cy="1831468"/>
          </a:xfrm>
          <a:prstGeom prst="rect">
            <a:avLst/>
          </a:prstGeom>
        </p:spPr>
      </p:pic>
    </p:spTree>
    <p:extLst>
      <p:ext uri="{BB962C8B-B14F-4D97-AF65-F5344CB8AC3E}">
        <p14:creationId xmlns:p14="http://schemas.microsoft.com/office/powerpoint/2010/main" val="150177734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78000" y="274638"/>
            <a:ext cx="8229600" cy="1143000"/>
          </a:xfrm>
        </p:spPr>
        <p:txBody>
          <a:bodyPr/>
          <a:lstStyle/>
          <a:p>
            <a:r>
              <a:rPr lang="en-US" dirty="0"/>
              <a:t>Fetal position </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1327" y="1417638"/>
            <a:ext cx="6269351" cy="5118456"/>
          </a:xfrm>
        </p:spPr>
      </p:pic>
    </p:spTree>
    <p:extLst>
      <p:ext uri="{BB962C8B-B14F-4D97-AF65-F5344CB8AC3E}">
        <p14:creationId xmlns:p14="http://schemas.microsoft.com/office/powerpoint/2010/main" val="33768006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Vertex </a:t>
            </a:r>
            <a:r>
              <a:rPr lang="en-US" dirty="0" err="1"/>
              <a:t>vertex</a:t>
            </a:r>
            <a:r>
              <a:rPr lang="en-US" dirty="0"/>
              <a:t> delivery</a:t>
            </a:r>
          </a:p>
        </p:txBody>
      </p:sp>
      <p:sp>
        <p:nvSpPr>
          <p:cNvPr id="3" name="عنصر نائب للمحتوى 2"/>
          <p:cNvSpPr>
            <a:spLocks noGrp="1"/>
          </p:cNvSpPr>
          <p:nvPr>
            <p:ph idx="1"/>
          </p:nvPr>
        </p:nvSpPr>
        <p:spPr>
          <a:xfrm>
            <a:off x="457200" y="1600204"/>
            <a:ext cx="11277600" cy="4525963"/>
          </a:xfrm>
        </p:spPr>
        <p:txBody>
          <a:bodyPr/>
          <a:lstStyle/>
          <a:p>
            <a:r>
              <a:rPr lang="en-US" dirty="0"/>
              <a:t>Vaginal delivery </a:t>
            </a:r>
          </a:p>
          <a:p>
            <a:r>
              <a:rPr lang="en-US" dirty="0"/>
              <a:t>Low risk delivery , but should be highly observed as a complication of the 2</a:t>
            </a:r>
            <a:r>
              <a:rPr lang="en-US" baseline="30000" dirty="0"/>
              <a:t>nd</a:t>
            </a:r>
            <a:r>
              <a:rPr lang="en-US" dirty="0"/>
              <a:t> twin.</a:t>
            </a:r>
          </a:p>
          <a:p>
            <a:r>
              <a:rPr lang="en-US" dirty="0"/>
              <a:t>First baby undertaken In usual manner </a:t>
            </a:r>
          </a:p>
          <a:p>
            <a:pPr marL="0" indent="0">
              <a:buNone/>
            </a:pPr>
            <a:r>
              <a:rPr lang="en-US" dirty="0"/>
              <a:t>   and the Majority of 2</a:t>
            </a:r>
            <a:r>
              <a:rPr lang="en-US" baseline="30000" dirty="0"/>
              <a:t>nd</a:t>
            </a:r>
            <a:r>
              <a:rPr lang="en-US" dirty="0"/>
              <a:t> twin will </a:t>
            </a:r>
          </a:p>
          <a:p>
            <a:pPr marL="0" indent="0">
              <a:buNone/>
            </a:pPr>
            <a:r>
              <a:rPr lang="en-US" dirty="0"/>
              <a:t>   Delivered within 15 min  </a:t>
            </a:r>
          </a:p>
          <a:p>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685" y="3049062"/>
            <a:ext cx="4343400" cy="3259667"/>
          </a:xfrm>
          <a:prstGeom prst="rect">
            <a:avLst/>
          </a:prstGeom>
        </p:spPr>
      </p:pic>
    </p:spTree>
    <p:extLst>
      <p:ext uri="{BB962C8B-B14F-4D97-AF65-F5344CB8AC3E}">
        <p14:creationId xmlns:p14="http://schemas.microsoft.com/office/powerpoint/2010/main" val="217695152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28600" y="1600200"/>
            <a:ext cx="11963400" cy="5029200"/>
          </a:xfrm>
        </p:spPr>
        <p:txBody>
          <a:bodyPr>
            <a:normAutofit/>
          </a:bodyPr>
          <a:lstStyle/>
          <a:p>
            <a:r>
              <a:rPr lang="en-US" dirty="0"/>
              <a:t>After delivery of 1</a:t>
            </a:r>
            <a:r>
              <a:rPr lang="en-US" baseline="30000" dirty="0"/>
              <a:t>st</a:t>
            </a:r>
            <a:r>
              <a:rPr lang="en-US" dirty="0"/>
              <a:t> twin abdominal palpation should be performed to assess the lie of 2</a:t>
            </a:r>
            <a:r>
              <a:rPr lang="en-US" baseline="30000" dirty="0"/>
              <a:t>nd</a:t>
            </a:r>
            <a:r>
              <a:rPr lang="en-US" dirty="0"/>
              <a:t> baby </a:t>
            </a:r>
          </a:p>
          <a:p>
            <a:endParaRPr lang="en-US" dirty="0"/>
          </a:p>
          <a:p>
            <a:r>
              <a:rPr lang="en-US" dirty="0"/>
              <a:t>We can use US for fetal HR checking</a:t>
            </a:r>
          </a:p>
          <a:p>
            <a:pPr marL="0" indent="0">
              <a:buNone/>
            </a:pPr>
            <a:r>
              <a:rPr lang="en-US" dirty="0"/>
              <a:t>  </a:t>
            </a:r>
          </a:p>
          <a:p>
            <a:r>
              <a:rPr lang="en-US" dirty="0"/>
              <a:t>If the lie is longitudinal with cephalic presentation , we should wait until the head id descending and then perform amniotomy with contraction </a:t>
            </a:r>
          </a:p>
        </p:txBody>
      </p:sp>
    </p:spTree>
    <p:extLst>
      <p:ext uri="{BB962C8B-B14F-4D97-AF65-F5344CB8AC3E}">
        <p14:creationId xmlns:p14="http://schemas.microsoft.com/office/powerpoint/2010/main" val="320516694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a:t>If no spontaneous contraction within 5-10 min after delivery of 1</a:t>
            </a:r>
            <a:r>
              <a:rPr lang="en-US" baseline="30000"/>
              <a:t>st</a:t>
            </a:r>
            <a:r>
              <a:rPr lang="en-US"/>
              <a:t> twin start oxytocin infusion </a:t>
            </a:r>
          </a:p>
          <a:p>
            <a:endParaRPr lang="en-US"/>
          </a:p>
          <a:p>
            <a:endParaRPr lang="en-US"/>
          </a:p>
          <a:p>
            <a:r>
              <a:rPr lang="en-US"/>
              <a:t>The indication for instrumental delivery same as  for singletons </a:t>
            </a:r>
          </a:p>
        </p:txBody>
      </p:sp>
    </p:spTree>
    <p:extLst>
      <p:ext uri="{BB962C8B-B14F-4D97-AF65-F5344CB8AC3E}">
        <p14:creationId xmlns:p14="http://schemas.microsoft.com/office/powerpoint/2010/main" val="327092123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76400" y="342900"/>
            <a:ext cx="8229600" cy="1143000"/>
          </a:xfrm>
        </p:spPr>
        <p:txBody>
          <a:bodyPr/>
          <a:lstStyle/>
          <a:p>
            <a:r>
              <a:rPr lang="en-US"/>
              <a:t>Vertex non-vertex </a:t>
            </a:r>
          </a:p>
        </p:txBody>
      </p:sp>
      <p:sp>
        <p:nvSpPr>
          <p:cNvPr id="3" name="عنصر نائب للمحتوى 2"/>
          <p:cNvSpPr>
            <a:spLocks noGrp="1"/>
          </p:cNvSpPr>
          <p:nvPr>
            <p:ph idx="1"/>
          </p:nvPr>
        </p:nvSpPr>
        <p:spPr>
          <a:xfrm>
            <a:off x="457201" y="1600204"/>
            <a:ext cx="10225315" cy="4525963"/>
          </a:xfrm>
        </p:spPr>
        <p:txBody>
          <a:bodyPr>
            <a:normAutofit/>
          </a:bodyPr>
          <a:lstStyle/>
          <a:p>
            <a:r>
              <a:rPr lang="en-US" dirty="0"/>
              <a:t>Vertex twin delivered </a:t>
            </a:r>
          </a:p>
          <a:p>
            <a:r>
              <a:rPr lang="en-US" dirty="0"/>
              <a:t>If the 2</a:t>
            </a:r>
            <a:r>
              <a:rPr lang="en-US" baseline="30000" dirty="0"/>
              <a:t>nd</a:t>
            </a:r>
            <a:r>
              <a:rPr lang="en-US" dirty="0"/>
              <a:t> twin : </a:t>
            </a:r>
          </a:p>
          <a:p>
            <a:pPr marL="1371600" lvl="3" indent="0">
              <a:buNone/>
            </a:pPr>
            <a:r>
              <a:rPr lang="en-US" sz="2400" dirty="0"/>
              <a:t> *Breech : total breech extraction</a:t>
            </a:r>
          </a:p>
          <a:p>
            <a:pPr marL="1371600" lvl="3" indent="0">
              <a:buNone/>
            </a:pPr>
            <a:endParaRPr lang="en-US" sz="2400" dirty="0"/>
          </a:p>
          <a:p>
            <a:pPr marL="1371600" lvl="3" indent="0">
              <a:buNone/>
            </a:pPr>
            <a:endParaRPr lang="en-US" sz="2400" dirty="0"/>
          </a:p>
          <a:p>
            <a:pPr marL="1371600" lvl="3" indent="0">
              <a:buNone/>
            </a:pPr>
            <a:endParaRPr lang="en-US" sz="2400" dirty="0"/>
          </a:p>
          <a:p>
            <a:pPr marL="1371600" lvl="3" indent="0">
              <a:buNone/>
            </a:pPr>
            <a:r>
              <a:rPr lang="en-US" sz="2400" dirty="0"/>
              <a:t>*transvers : external cephalic version ( monitor fetal HR , use US to demonstrate the final position )</a:t>
            </a:r>
          </a:p>
          <a:p>
            <a:pPr marL="1371600" lvl="3" indent="0">
              <a:buNone/>
            </a:pPr>
            <a:r>
              <a:rPr lang="en-US" sz="2400" dirty="0"/>
              <a:t>           if ECV unsuccessful we can do </a:t>
            </a:r>
            <a:r>
              <a:rPr lang="en-US" sz="2400" b="1" dirty="0"/>
              <a:t>internal podalic version </a:t>
            </a:r>
            <a:endParaRPr lang="en-US" sz="2400" dirty="0"/>
          </a:p>
          <a:p>
            <a:pPr marL="1371600" lvl="3" indent="0">
              <a:buNone/>
            </a:pPr>
            <a:endParaRPr lang="en-US" sz="2400" dirty="0"/>
          </a:p>
          <a:p>
            <a:pPr marL="1371600" lvl="3" indent="0">
              <a:buNone/>
            </a:pPr>
            <a:endParaRPr lang="en-US"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745" y="1600204"/>
            <a:ext cx="1895475" cy="2409825"/>
          </a:xfrm>
          <a:prstGeom prst="rect">
            <a:avLst/>
          </a:prstGeom>
        </p:spPr>
      </p:pic>
    </p:spTree>
    <p:extLst>
      <p:ext uri="{BB962C8B-B14F-4D97-AF65-F5344CB8AC3E}">
        <p14:creationId xmlns:p14="http://schemas.microsoft.com/office/powerpoint/2010/main" val="245797940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192136"/>
            <a:ext cx="8229600" cy="1143000"/>
          </a:xfrm>
        </p:spPr>
        <p:txBody>
          <a:bodyPr/>
          <a:lstStyle/>
          <a:p>
            <a:r>
              <a:rPr lang="en-US" dirty="0"/>
              <a:t>Internal podalic version </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5459" y="1219200"/>
            <a:ext cx="5144476" cy="5446664"/>
          </a:xfrm>
        </p:spPr>
      </p:pic>
    </p:spTree>
    <p:extLst>
      <p:ext uri="{BB962C8B-B14F-4D97-AF65-F5344CB8AC3E}">
        <p14:creationId xmlns:p14="http://schemas.microsoft.com/office/powerpoint/2010/main" val="40508294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t>Non vertex 1</a:t>
            </a:r>
            <a:r>
              <a:rPr lang="en-US" baseline="30000"/>
              <a:t>st</a:t>
            </a:r>
            <a:r>
              <a:rPr lang="en-US"/>
              <a:t> twin </a:t>
            </a:r>
          </a:p>
        </p:txBody>
      </p:sp>
      <p:sp>
        <p:nvSpPr>
          <p:cNvPr id="3" name="عنصر نائب للمحتوى 2"/>
          <p:cNvSpPr>
            <a:spLocks noGrp="1"/>
          </p:cNvSpPr>
          <p:nvPr>
            <p:ph idx="1"/>
          </p:nvPr>
        </p:nvSpPr>
        <p:spPr>
          <a:xfrm>
            <a:off x="457202" y="1752602"/>
            <a:ext cx="6306457" cy="4373563"/>
          </a:xfrm>
        </p:spPr>
        <p:txBody>
          <a:bodyPr/>
          <a:lstStyle/>
          <a:p>
            <a:r>
              <a:rPr lang="en-US" dirty="0"/>
              <a:t>If the 1</a:t>
            </a:r>
            <a:r>
              <a:rPr lang="en-US" baseline="30000" dirty="0"/>
              <a:t>st</a:t>
            </a:r>
            <a:r>
              <a:rPr lang="en-US" dirty="0"/>
              <a:t> baby is breech -------- CS</a:t>
            </a:r>
          </a:p>
          <a:p>
            <a:endParaRPr lang="en-US" dirty="0"/>
          </a:p>
          <a:p>
            <a:r>
              <a:rPr lang="en-US" dirty="0"/>
              <a:t>Rather than the complications of breech delivery of  singleton in twin delivery we can rarely seen phenomenon of </a:t>
            </a:r>
            <a:r>
              <a:rPr lang="en-US" b="1" u="sng" dirty="0"/>
              <a:t>locked twins </a:t>
            </a:r>
            <a:endParaRPr lang="en-US" dirty="0"/>
          </a:p>
          <a:p>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512" y="1417638"/>
            <a:ext cx="4205288" cy="4038600"/>
          </a:xfrm>
          <a:prstGeom prst="rect">
            <a:avLst/>
          </a:prstGeom>
        </p:spPr>
      </p:pic>
    </p:spTree>
    <p:extLst>
      <p:ext uri="{BB962C8B-B14F-4D97-AF65-F5344CB8AC3E}">
        <p14:creationId xmlns:p14="http://schemas.microsoft.com/office/powerpoint/2010/main" val="28024117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595630" y="827473"/>
            <a:ext cx="10502537" cy="3737882"/>
          </a:xfrm>
          <a:prstGeom prst="rect">
            <a:avLst/>
          </a:prstGeom>
        </p:spPr>
        <p:txBody>
          <a:bodyPr vert="horz" wrap="square" lIns="0" tIns="32384" rIns="0" bIns="0" rtlCol="0">
            <a:spAutoFit/>
          </a:bodyPr>
          <a:lstStyle/>
          <a:p>
            <a:pPr marL="12700" algn="just">
              <a:lnSpc>
                <a:spcPct val="100000"/>
              </a:lnSpc>
              <a:spcBef>
                <a:spcPts val="254"/>
              </a:spcBef>
            </a:pPr>
            <a:r>
              <a:rPr sz="2800" b="1" spc="-5" dirty="0">
                <a:solidFill>
                  <a:schemeClr val="accent1">
                    <a:lumMod val="75000"/>
                  </a:schemeClr>
                </a:solidFill>
                <a:latin typeface="Calibri" panose="020F0502020204030204"/>
                <a:cs typeface="Calibri"/>
              </a:rPr>
              <a:t>Choice</a:t>
            </a:r>
            <a:r>
              <a:rPr sz="2800" b="1" spc="-15" dirty="0">
                <a:solidFill>
                  <a:schemeClr val="accent1">
                    <a:lumMod val="75000"/>
                  </a:schemeClr>
                </a:solidFill>
                <a:latin typeface="Calibri" panose="020F0502020204030204"/>
                <a:cs typeface="Calibri"/>
              </a:rPr>
              <a:t> </a:t>
            </a:r>
            <a:r>
              <a:rPr sz="2800" b="1" dirty="0">
                <a:solidFill>
                  <a:schemeClr val="accent1">
                    <a:lumMod val="75000"/>
                  </a:schemeClr>
                </a:solidFill>
                <a:latin typeface="Calibri" panose="020F0502020204030204"/>
                <a:cs typeface="Calibri"/>
              </a:rPr>
              <a:t>of</a:t>
            </a:r>
            <a:r>
              <a:rPr sz="2800" b="1" spc="-15" dirty="0">
                <a:solidFill>
                  <a:schemeClr val="accent1">
                    <a:lumMod val="75000"/>
                  </a:schemeClr>
                </a:solidFill>
                <a:latin typeface="Calibri" panose="020F0502020204030204"/>
                <a:cs typeface="Calibri"/>
              </a:rPr>
              <a:t> </a:t>
            </a:r>
            <a:r>
              <a:rPr sz="2800" b="1" spc="-5" dirty="0">
                <a:solidFill>
                  <a:schemeClr val="accent1">
                    <a:lumMod val="75000"/>
                  </a:schemeClr>
                </a:solidFill>
                <a:latin typeface="Calibri" panose="020F0502020204030204"/>
                <a:cs typeface="Calibri"/>
              </a:rPr>
              <a:t>the</a:t>
            </a:r>
            <a:r>
              <a:rPr sz="2800" b="1" spc="-10" dirty="0">
                <a:solidFill>
                  <a:schemeClr val="accent1">
                    <a:lumMod val="75000"/>
                  </a:schemeClr>
                </a:solidFill>
                <a:latin typeface="Calibri" panose="020F0502020204030204"/>
                <a:cs typeface="Calibri"/>
              </a:rPr>
              <a:t> </a:t>
            </a:r>
            <a:r>
              <a:rPr sz="2800" b="1" spc="-5" dirty="0">
                <a:solidFill>
                  <a:schemeClr val="accent1">
                    <a:lumMod val="75000"/>
                  </a:schemeClr>
                </a:solidFill>
                <a:latin typeface="Calibri" panose="020F0502020204030204"/>
                <a:cs typeface="Calibri"/>
              </a:rPr>
              <a:t>instrument:</a:t>
            </a:r>
            <a:endParaRPr lang="en-US" sz="2800" b="1" spc="-5" dirty="0">
              <a:solidFill>
                <a:schemeClr val="accent1">
                  <a:lumMod val="75000"/>
                </a:schemeClr>
              </a:solidFill>
              <a:latin typeface="Calibri" panose="020F0502020204030204"/>
              <a:cs typeface="Calibri"/>
            </a:endParaRPr>
          </a:p>
          <a:p>
            <a:pPr marL="12700" algn="just">
              <a:lnSpc>
                <a:spcPct val="100000"/>
              </a:lnSpc>
              <a:spcBef>
                <a:spcPts val="254"/>
              </a:spcBef>
            </a:pPr>
            <a:endParaRPr sz="2800" dirty="0">
              <a:latin typeface="Calibri"/>
              <a:cs typeface="Calibri"/>
            </a:endParaRPr>
          </a:p>
          <a:p>
            <a:pPr marL="12700" algn="just">
              <a:lnSpc>
                <a:spcPct val="100000"/>
              </a:lnSpc>
              <a:spcBef>
                <a:spcPts val="155"/>
              </a:spcBef>
            </a:pPr>
            <a:r>
              <a:rPr sz="2800" spc="-5" dirty="0">
                <a:latin typeface="Calibri" panose="020F0502020204030204"/>
                <a:cs typeface="Calibri"/>
              </a:rPr>
              <a:t>The</a:t>
            </a:r>
            <a:r>
              <a:rPr sz="2800" spc="600" dirty="0">
                <a:latin typeface="Calibri" panose="020F0502020204030204"/>
                <a:cs typeface="Calibri"/>
              </a:rPr>
              <a:t> </a:t>
            </a:r>
            <a:r>
              <a:rPr sz="2800" spc="-5" dirty="0">
                <a:latin typeface="Calibri" panose="020F0502020204030204"/>
                <a:cs typeface="Calibri"/>
              </a:rPr>
              <a:t>choice</a:t>
            </a:r>
            <a:r>
              <a:rPr sz="2800" spc="610" dirty="0">
                <a:latin typeface="Calibri" panose="020F0502020204030204"/>
                <a:cs typeface="Calibri"/>
              </a:rPr>
              <a:t> </a:t>
            </a:r>
            <a:r>
              <a:rPr sz="2800" spc="-5" dirty="0">
                <a:latin typeface="Calibri" panose="020F0502020204030204"/>
                <a:cs typeface="Calibri"/>
              </a:rPr>
              <a:t>of</a:t>
            </a:r>
            <a:r>
              <a:rPr sz="2800" spc="610" dirty="0">
                <a:latin typeface="Calibri" panose="020F0502020204030204"/>
                <a:cs typeface="Calibri"/>
              </a:rPr>
              <a:t> </a:t>
            </a:r>
            <a:r>
              <a:rPr sz="2800" spc="-5" dirty="0">
                <a:latin typeface="Calibri" panose="020F0502020204030204"/>
                <a:cs typeface="Calibri"/>
              </a:rPr>
              <a:t>instrument</a:t>
            </a:r>
            <a:r>
              <a:rPr sz="2800" spc="615" dirty="0">
                <a:latin typeface="Calibri" panose="020F0502020204030204"/>
                <a:cs typeface="Calibri"/>
              </a:rPr>
              <a:t> </a:t>
            </a:r>
            <a:r>
              <a:rPr sz="2800" spc="-5" dirty="0">
                <a:latin typeface="Calibri" panose="020F0502020204030204"/>
                <a:cs typeface="Calibri"/>
              </a:rPr>
              <a:t>should</a:t>
            </a:r>
            <a:r>
              <a:rPr sz="2800" spc="620" dirty="0">
                <a:latin typeface="Calibri" panose="020F0502020204030204"/>
                <a:cs typeface="Calibri"/>
              </a:rPr>
              <a:t> </a:t>
            </a:r>
            <a:r>
              <a:rPr sz="2800" spc="-5" dirty="0">
                <a:latin typeface="Calibri" panose="020F0502020204030204"/>
                <a:cs typeface="Calibri"/>
              </a:rPr>
              <a:t>be</a:t>
            </a:r>
            <a:r>
              <a:rPr sz="2800" spc="615" dirty="0">
                <a:latin typeface="Calibri" panose="020F0502020204030204"/>
                <a:cs typeface="Calibri"/>
              </a:rPr>
              <a:t> </a:t>
            </a:r>
            <a:r>
              <a:rPr sz="2800" spc="-5" dirty="0">
                <a:latin typeface="Calibri" panose="020F0502020204030204"/>
                <a:cs typeface="Calibri"/>
              </a:rPr>
              <a:t>based</a:t>
            </a:r>
            <a:r>
              <a:rPr sz="2800" spc="620" dirty="0">
                <a:latin typeface="Calibri" panose="020F0502020204030204"/>
                <a:cs typeface="Calibri"/>
              </a:rPr>
              <a:t> </a:t>
            </a:r>
            <a:r>
              <a:rPr sz="2800" spc="-5" dirty="0">
                <a:latin typeface="Calibri" panose="020F0502020204030204"/>
                <a:cs typeface="Calibri"/>
              </a:rPr>
              <a:t>on</a:t>
            </a:r>
            <a:r>
              <a:rPr sz="2800" spc="605" dirty="0">
                <a:latin typeface="Calibri" panose="020F0502020204030204"/>
                <a:cs typeface="Calibri"/>
              </a:rPr>
              <a:t> </a:t>
            </a:r>
            <a:r>
              <a:rPr sz="2800" spc="-5" dirty="0">
                <a:latin typeface="Calibri" panose="020F0502020204030204"/>
                <a:cs typeface="Calibri"/>
              </a:rPr>
              <a:t>a</a:t>
            </a:r>
            <a:r>
              <a:rPr sz="2800" spc="620" dirty="0">
                <a:latin typeface="Calibri" panose="020F0502020204030204"/>
                <a:cs typeface="Calibri"/>
              </a:rPr>
              <a:t> </a:t>
            </a:r>
            <a:r>
              <a:rPr sz="2800" spc="-5" dirty="0">
                <a:latin typeface="Calibri" panose="020F0502020204030204"/>
                <a:cs typeface="Calibri"/>
              </a:rPr>
              <a:t>combination</a:t>
            </a:r>
            <a:r>
              <a:rPr sz="2800" spc="605" dirty="0">
                <a:latin typeface="Calibri" panose="020F0502020204030204"/>
                <a:cs typeface="Calibri"/>
              </a:rPr>
              <a:t> </a:t>
            </a:r>
            <a:r>
              <a:rPr sz="2800" spc="-10" dirty="0">
                <a:latin typeface="Calibri" panose="020F0502020204030204"/>
                <a:cs typeface="Calibri"/>
              </a:rPr>
              <a:t>of</a:t>
            </a:r>
            <a:endParaRPr sz="2800" dirty="0">
              <a:latin typeface="Calibri" panose="020F0502020204030204"/>
              <a:cs typeface="Calibri"/>
            </a:endParaRPr>
          </a:p>
          <a:p>
            <a:pPr marL="12700" marR="5080" algn="just">
              <a:lnSpc>
                <a:spcPct val="108600"/>
              </a:lnSpc>
              <a:spcBef>
                <a:spcPts val="5"/>
              </a:spcBef>
            </a:pPr>
            <a:r>
              <a:rPr sz="2800" u="heavy" spc="-5" dirty="0">
                <a:uFill>
                  <a:solidFill>
                    <a:srgbClr val="000000"/>
                  </a:solidFill>
                </a:uFill>
                <a:latin typeface="Calibri" panose="020F0502020204030204"/>
                <a:cs typeface="Calibri"/>
              </a:rPr>
              <a:t>indication, experience and </a:t>
            </a:r>
            <a:r>
              <a:rPr sz="2800" u="heavy" dirty="0">
                <a:uFill>
                  <a:solidFill>
                    <a:srgbClr val="000000"/>
                  </a:solidFill>
                </a:uFill>
                <a:latin typeface="Calibri" panose="020F0502020204030204"/>
                <a:cs typeface="Calibri"/>
              </a:rPr>
              <a:t>training</a:t>
            </a:r>
            <a:r>
              <a:rPr sz="2800" dirty="0">
                <a:latin typeface="Calibri" panose="020F0502020204030204"/>
                <a:cs typeface="Calibri"/>
              </a:rPr>
              <a:t>. </a:t>
            </a:r>
            <a:endParaRPr lang="ar-JO" sz="2800" dirty="0">
              <a:latin typeface="Calibri"/>
              <a:cs typeface="Calibri"/>
            </a:endParaRPr>
          </a:p>
          <a:p>
            <a:pPr marL="12700" marR="5080" algn="just">
              <a:lnSpc>
                <a:spcPct val="108600"/>
              </a:lnSpc>
              <a:spcBef>
                <a:spcPts val="5"/>
              </a:spcBef>
            </a:pPr>
            <a:endParaRPr lang="ar-JO" sz="2800" spc="-5" dirty="0">
              <a:latin typeface="Calibri"/>
              <a:cs typeface="Calibri"/>
            </a:endParaRPr>
          </a:p>
          <a:p>
            <a:pPr marL="12700" marR="5080" algn="just">
              <a:lnSpc>
                <a:spcPct val="108600"/>
              </a:lnSpc>
              <a:spcBef>
                <a:spcPts val="5"/>
              </a:spcBef>
            </a:pPr>
            <a:r>
              <a:rPr sz="2800" spc="-5" dirty="0">
                <a:latin typeface="Calibri" panose="020F0502020204030204"/>
                <a:cs typeface="Calibri"/>
              </a:rPr>
              <a:t>The aim should be to complete </a:t>
            </a:r>
            <a:r>
              <a:rPr sz="2800" spc="-10" dirty="0">
                <a:latin typeface="Calibri" panose="020F0502020204030204"/>
                <a:cs typeface="Calibri"/>
              </a:rPr>
              <a:t>the </a:t>
            </a:r>
            <a:r>
              <a:rPr sz="2800" spc="-5" dirty="0">
                <a:latin typeface="Calibri" panose="020F0502020204030204"/>
                <a:cs typeface="Calibri"/>
              </a:rPr>
              <a:t> delivery</a:t>
            </a:r>
            <a:r>
              <a:rPr sz="2800" dirty="0">
                <a:latin typeface="Calibri" panose="020F0502020204030204"/>
                <a:cs typeface="Calibri"/>
              </a:rPr>
              <a:t> </a:t>
            </a:r>
            <a:r>
              <a:rPr sz="2800" spc="-5" dirty="0">
                <a:latin typeface="Calibri" panose="020F0502020204030204"/>
                <a:cs typeface="Calibri"/>
              </a:rPr>
              <a:t>successfully</a:t>
            </a:r>
            <a:r>
              <a:rPr sz="2800" dirty="0">
                <a:latin typeface="Calibri" panose="020F0502020204030204"/>
                <a:cs typeface="Calibri"/>
              </a:rPr>
              <a:t> </a:t>
            </a:r>
            <a:r>
              <a:rPr sz="2800" spc="-5" dirty="0">
                <a:latin typeface="Calibri" panose="020F0502020204030204"/>
                <a:cs typeface="Calibri"/>
              </a:rPr>
              <a:t>with</a:t>
            </a:r>
            <a:r>
              <a:rPr sz="2800" dirty="0">
                <a:latin typeface="Calibri" panose="020F0502020204030204"/>
                <a:cs typeface="Calibri"/>
              </a:rPr>
              <a:t> </a:t>
            </a:r>
            <a:r>
              <a:rPr sz="2800" spc="-5" dirty="0">
                <a:latin typeface="Calibri" panose="020F0502020204030204"/>
                <a:cs typeface="Calibri"/>
              </a:rPr>
              <a:t>the</a:t>
            </a:r>
            <a:r>
              <a:rPr sz="2800" dirty="0">
                <a:latin typeface="Calibri" panose="020F0502020204030204"/>
                <a:cs typeface="Calibri"/>
              </a:rPr>
              <a:t> </a:t>
            </a:r>
            <a:r>
              <a:rPr sz="2800" spc="-10" dirty="0">
                <a:latin typeface="Calibri" panose="020F0502020204030204"/>
                <a:cs typeface="Calibri"/>
              </a:rPr>
              <a:t>lowest</a:t>
            </a:r>
            <a:r>
              <a:rPr sz="2800" spc="-5" dirty="0">
                <a:latin typeface="Calibri" panose="020F0502020204030204"/>
                <a:cs typeface="Calibri"/>
              </a:rPr>
              <a:t> possible</a:t>
            </a:r>
            <a:r>
              <a:rPr sz="2800" dirty="0">
                <a:latin typeface="Calibri" panose="020F0502020204030204"/>
                <a:cs typeface="Calibri"/>
              </a:rPr>
              <a:t> </a:t>
            </a:r>
            <a:r>
              <a:rPr sz="2800" spc="-5" dirty="0">
                <a:latin typeface="Calibri" panose="020F0502020204030204"/>
                <a:cs typeface="Calibri"/>
              </a:rPr>
              <a:t>morbidity</a:t>
            </a:r>
            <a:r>
              <a:rPr sz="2800" dirty="0">
                <a:latin typeface="Calibri" panose="020F0502020204030204"/>
                <a:cs typeface="Calibri"/>
              </a:rPr>
              <a:t> </a:t>
            </a:r>
            <a:r>
              <a:rPr sz="2800" spc="-5" dirty="0">
                <a:latin typeface="Calibri" panose="020F0502020204030204"/>
                <a:cs typeface="Calibri"/>
              </a:rPr>
              <a:t>and,</a:t>
            </a:r>
            <a:r>
              <a:rPr sz="2800" dirty="0">
                <a:latin typeface="Calibri" panose="020F0502020204030204"/>
                <a:cs typeface="Calibri"/>
              </a:rPr>
              <a:t> </a:t>
            </a:r>
            <a:r>
              <a:rPr sz="2800" spc="-5" dirty="0">
                <a:latin typeface="Calibri" panose="020F0502020204030204"/>
                <a:cs typeface="Calibri"/>
              </a:rPr>
              <a:t>where </a:t>
            </a:r>
            <a:r>
              <a:rPr sz="2800" dirty="0">
                <a:latin typeface="Calibri" panose="020F0502020204030204"/>
                <a:cs typeface="Calibri"/>
              </a:rPr>
              <a:t> </a:t>
            </a:r>
            <a:r>
              <a:rPr sz="2800" spc="-5" dirty="0">
                <a:latin typeface="Calibri" panose="020F0502020204030204"/>
                <a:cs typeface="Calibri"/>
              </a:rPr>
              <a:t>appropriate,</a:t>
            </a:r>
            <a:r>
              <a:rPr sz="2800" dirty="0">
                <a:latin typeface="Calibri" panose="020F0502020204030204"/>
                <a:cs typeface="Calibri"/>
              </a:rPr>
              <a:t> the</a:t>
            </a:r>
            <a:r>
              <a:rPr sz="2800" spc="5" dirty="0">
                <a:latin typeface="Calibri" panose="020F0502020204030204"/>
                <a:cs typeface="Calibri"/>
              </a:rPr>
              <a:t> </a:t>
            </a:r>
            <a:r>
              <a:rPr sz="2800" spc="-5" dirty="0">
                <a:latin typeface="Calibri" panose="020F0502020204030204"/>
                <a:cs typeface="Calibri"/>
              </a:rPr>
              <a:t>preferences</a:t>
            </a:r>
            <a:r>
              <a:rPr sz="2800" dirty="0">
                <a:latin typeface="Calibri" panose="020F0502020204030204"/>
                <a:cs typeface="Calibri"/>
              </a:rPr>
              <a:t> </a:t>
            </a:r>
            <a:r>
              <a:rPr sz="2800" spc="-5" dirty="0">
                <a:latin typeface="Calibri" panose="020F0502020204030204"/>
                <a:cs typeface="Calibri"/>
              </a:rPr>
              <a:t>of</a:t>
            </a:r>
            <a:r>
              <a:rPr sz="2800" dirty="0">
                <a:latin typeface="Calibri" panose="020F0502020204030204"/>
                <a:cs typeface="Calibri"/>
              </a:rPr>
              <a:t> the</a:t>
            </a:r>
            <a:r>
              <a:rPr sz="2800" spc="5" dirty="0">
                <a:latin typeface="Calibri" panose="020F0502020204030204"/>
                <a:cs typeface="Calibri"/>
              </a:rPr>
              <a:t> </a:t>
            </a:r>
            <a:r>
              <a:rPr sz="2800" spc="-5" dirty="0">
                <a:latin typeface="Calibri" panose="020F0502020204030204"/>
                <a:cs typeface="Calibri"/>
              </a:rPr>
              <a:t>mother</a:t>
            </a:r>
            <a:r>
              <a:rPr sz="2800" dirty="0">
                <a:latin typeface="Calibri" panose="020F0502020204030204"/>
                <a:cs typeface="Calibri"/>
              </a:rPr>
              <a:t> </a:t>
            </a:r>
            <a:r>
              <a:rPr sz="2800" spc="-5" dirty="0">
                <a:latin typeface="Calibri" panose="020F0502020204030204"/>
                <a:cs typeface="Calibri"/>
              </a:rPr>
              <a:t>should</a:t>
            </a:r>
            <a:r>
              <a:rPr sz="2800" dirty="0">
                <a:latin typeface="Calibri" panose="020F0502020204030204"/>
                <a:cs typeface="Calibri"/>
              </a:rPr>
              <a:t> </a:t>
            </a:r>
            <a:r>
              <a:rPr sz="2800" spc="-5" dirty="0">
                <a:latin typeface="Calibri" panose="020F0502020204030204"/>
                <a:cs typeface="Calibri"/>
              </a:rPr>
              <a:t>be</a:t>
            </a:r>
            <a:r>
              <a:rPr sz="2800" dirty="0">
                <a:latin typeface="Calibri" panose="020F0502020204030204"/>
                <a:cs typeface="Calibri"/>
              </a:rPr>
              <a:t> </a:t>
            </a:r>
            <a:r>
              <a:rPr sz="2800" spc="5" dirty="0">
                <a:latin typeface="Calibri" panose="020F0502020204030204"/>
                <a:cs typeface="Calibri"/>
              </a:rPr>
              <a:t>taken</a:t>
            </a:r>
            <a:r>
              <a:rPr sz="2800" spc="10" dirty="0">
                <a:latin typeface="Calibri" panose="020F0502020204030204"/>
                <a:cs typeface="Calibri"/>
              </a:rPr>
              <a:t> </a:t>
            </a:r>
            <a:r>
              <a:rPr sz="2800" spc="-5" dirty="0">
                <a:latin typeface="Calibri" panose="020F0502020204030204"/>
                <a:cs typeface="Calibri"/>
              </a:rPr>
              <a:t>into </a:t>
            </a:r>
            <a:r>
              <a:rPr sz="2800" dirty="0">
                <a:latin typeface="Calibri" panose="020F0502020204030204"/>
                <a:cs typeface="Calibri"/>
              </a:rPr>
              <a:t> </a:t>
            </a:r>
            <a:r>
              <a:rPr sz="2800" spc="-5" dirty="0">
                <a:latin typeface="Calibri" panose="020F0502020204030204"/>
                <a:cs typeface="Calibri"/>
              </a:rPr>
              <a:t>account.</a:t>
            </a:r>
            <a:endParaRPr sz="2800" dirty="0">
              <a:latin typeface="Calibri" panose="020F0502020204030204"/>
              <a:cs typeface="Calibri"/>
            </a:endParaRPr>
          </a:p>
        </p:txBody>
      </p:sp>
    </p:spTree>
    <p:extLst>
      <p:ext uri="{BB962C8B-B14F-4D97-AF65-F5344CB8AC3E}">
        <p14:creationId xmlns:p14="http://schemas.microsoft.com/office/powerpoint/2010/main" val="229505136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
            <a:ext cx="7772400" cy="2928933"/>
          </a:xfrm>
        </p:spPr>
        <p:txBody>
          <a:bodyPr/>
          <a:lstStyle/>
          <a:p>
            <a:r>
              <a:rPr lang="en-US"/>
              <a:t>Breech Delivery</a:t>
            </a:r>
          </a:p>
        </p:txBody>
      </p:sp>
      <p:sp>
        <p:nvSpPr>
          <p:cNvPr id="3" name="عنوان فرعي 2"/>
          <p:cNvSpPr>
            <a:spLocks noGrp="1"/>
          </p:cNvSpPr>
          <p:nvPr>
            <p:ph type="subTitle" idx="1"/>
          </p:nvPr>
        </p:nvSpPr>
        <p:spPr>
          <a:xfrm>
            <a:off x="1071539" y="4929198"/>
            <a:ext cx="6705600" cy="685800"/>
          </a:xfrm>
        </p:spPr>
        <p:txBody>
          <a:bodyPr>
            <a:normAutofit fontScale="77500" lnSpcReduction="20000"/>
          </a:bodyPr>
          <a:lstStyle/>
          <a:p>
            <a:r>
              <a:rPr lang="en-US" err="1"/>
              <a:t>Mohmmad Thnebat</a:t>
            </a:r>
            <a:endParaRPr lang="en-US"/>
          </a:p>
          <a:p>
            <a:r>
              <a:rPr lang="en-US" err="1"/>
              <a:t>Hamzah Adaileh</a:t>
            </a:r>
            <a:endParaRPr lang="en-US"/>
          </a:p>
        </p:txBody>
      </p:sp>
      <p:sp>
        <p:nvSpPr>
          <p:cNvPr id="1026" name="AutoShape 2" descr="C:\Users\admin\Downloads\Desktop\breech-presentation-2-2048.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defPPr lvl="0">
              <a:defRPr lang="en-US"/>
            </a:defPPr>
          </a:lstStyle>
          <a:p>
            <a:endParaRPr lang="en-US"/>
          </a:p>
        </p:txBody>
      </p:sp>
      <p:sp>
        <p:nvSpPr>
          <p:cNvPr id="1028" name="AutoShape 4" descr="C:\Users\admin\Downloads\Desktop\breech-presentation-2-2048.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defPPr lvl="0">
              <a:defRPr lang="en-US"/>
            </a:defPPr>
          </a:lstStyle>
          <a:p>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457200" y="2786059"/>
            <a:ext cx="8229600" cy="2286016"/>
          </a:xfrm>
        </p:spPr>
        <p:txBody>
          <a:bodyPr>
            <a:noAutofit/>
          </a:bodyPr>
          <a:lstStyle/>
          <a:p>
            <a:r>
              <a:rPr lang="en-US" sz="4000"/>
              <a:t>Breech presentation : is the presentation in which the feyus lie longitudinaly and its   buttock is the lower most part</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87454726_349469787576962_8242001017440934882_n.jpg"/>
          <p:cNvPicPr>
            <a:picLocks noGrp="1" noChangeAspect="1"/>
          </p:cNvPicPr>
          <p:nvPr>
            <p:ph sz="quarter" idx="1"/>
          </p:nvPr>
        </p:nvPicPr>
        <p:blipFill>
          <a:blip r:embed="rId2"/>
          <a:stretch>
            <a:fillRect/>
          </a:stretch>
        </p:blipFill>
        <p:spPr>
          <a:xfrm>
            <a:off x="142846" y="4"/>
            <a:ext cx="8429684" cy="6126163"/>
          </a:xfr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93973117_875434880959548_8673047046168068549_n.jpg"/>
          <p:cNvPicPr>
            <a:picLocks noGrp="1" noChangeAspect="1"/>
          </p:cNvPicPr>
          <p:nvPr>
            <p:ph sz="quarter" idx="1"/>
          </p:nvPr>
        </p:nvPicPr>
        <p:blipFill>
          <a:blip r:embed="rId2"/>
          <a:stretch>
            <a:fillRect/>
          </a:stretch>
        </p:blipFill>
        <p:spPr>
          <a:xfrm>
            <a:off x="1689142" y="1600200"/>
            <a:ext cx="6000671" cy="4495800"/>
          </a:xfr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93105649_906546394325269_3686107596916286320_n.jpg"/>
          <p:cNvPicPr>
            <a:picLocks noGrp="1" noChangeAspect="1"/>
          </p:cNvPicPr>
          <p:nvPr>
            <p:ph sz="quarter" idx="1"/>
          </p:nvPr>
        </p:nvPicPr>
        <p:blipFill>
          <a:blip r:embed="rId2"/>
          <a:stretch>
            <a:fillRect/>
          </a:stretch>
        </p:blipFill>
        <p:spPr>
          <a:xfrm>
            <a:off x="285720" y="428608"/>
            <a:ext cx="8858280" cy="5697559"/>
          </a:xfr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93902639_316363228016956_7778787021259380234_n.jpg"/>
          <p:cNvPicPr>
            <a:picLocks noGrp="1" noChangeAspect="1"/>
          </p:cNvPicPr>
          <p:nvPr>
            <p:ph sz="quarter" idx="1"/>
          </p:nvPr>
        </p:nvPicPr>
        <p:blipFill>
          <a:blip r:embed="rId2"/>
          <a:stretch>
            <a:fillRect/>
          </a:stretch>
        </p:blipFill>
        <p:spPr>
          <a:xfrm>
            <a:off x="214285" y="285732"/>
            <a:ext cx="7378183" cy="3643337"/>
          </a:xfrm>
        </p:spPr>
      </p:pic>
      <p:pic>
        <p:nvPicPr>
          <p:cNvPr id="6" name="صورة 5" descr="387330438_1494016084715831_1941493794793579966_n.jpg"/>
          <p:cNvPicPr>
            <a:picLocks noChangeAspect="1"/>
          </p:cNvPicPr>
          <p:nvPr/>
        </p:nvPicPr>
        <p:blipFill>
          <a:blip r:embed="rId3"/>
          <a:stretch>
            <a:fillRect/>
          </a:stretch>
        </p:blipFill>
        <p:spPr>
          <a:xfrm>
            <a:off x="214285" y="2571747"/>
            <a:ext cx="7396193" cy="4286257"/>
          </a:xfrm>
          <a:prstGeom prst="rect">
            <a:avLst/>
          </a:prstGeo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87463713_785188970036001_1338560530939241515_n.jpg"/>
          <p:cNvPicPr>
            <a:picLocks noGrp="1" noChangeAspect="1"/>
          </p:cNvPicPr>
          <p:nvPr>
            <p:ph sz="quarter" idx="1"/>
          </p:nvPr>
        </p:nvPicPr>
        <p:blipFill>
          <a:blip r:embed="rId2"/>
          <a:stretch>
            <a:fillRect/>
          </a:stretch>
        </p:blipFill>
        <p:spPr>
          <a:xfrm>
            <a:off x="0" y="4"/>
            <a:ext cx="4357685" cy="6126163"/>
          </a:xfrm>
        </p:spPr>
      </p:pic>
      <p:pic>
        <p:nvPicPr>
          <p:cNvPr id="5" name="صورة 4" descr="387346474_750743450422117_2121879752839922976_n.jpg"/>
          <p:cNvPicPr>
            <a:picLocks noChangeAspect="1"/>
          </p:cNvPicPr>
          <p:nvPr/>
        </p:nvPicPr>
        <p:blipFill>
          <a:blip r:embed="rId3"/>
          <a:stretch>
            <a:fillRect/>
          </a:stretch>
        </p:blipFill>
        <p:spPr>
          <a:xfrm>
            <a:off x="4143374" y="0"/>
            <a:ext cx="5000628" cy="5624496"/>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403632045_369698935622251_2965702686923533793_n.jpg"/>
          <p:cNvPicPr>
            <a:picLocks noGrp="1" noChangeAspect="1"/>
          </p:cNvPicPr>
          <p:nvPr>
            <p:ph sz="quarter" idx="1"/>
          </p:nvPr>
        </p:nvPicPr>
        <p:blipFill>
          <a:blip r:embed="rId2"/>
          <a:stretch>
            <a:fillRect/>
          </a:stretch>
        </p:blipFill>
        <p:spPr>
          <a:xfrm>
            <a:off x="0" y="285732"/>
            <a:ext cx="9144000" cy="5840435"/>
          </a:xfr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87325901_3195091870795578_8747209993202038882_n.jpg"/>
          <p:cNvPicPr>
            <a:picLocks noGrp="1" noChangeAspect="1"/>
          </p:cNvPicPr>
          <p:nvPr>
            <p:ph sz="quarter" idx="1"/>
          </p:nvPr>
        </p:nvPicPr>
        <p:blipFill>
          <a:blip r:embed="rId2"/>
          <a:stretch>
            <a:fillRect/>
          </a:stretch>
        </p:blipFill>
        <p:spPr>
          <a:xfrm>
            <a:off x="0" y="0"/>
            <a:ext cx="8878317" cy="6500834"/>
          </a:xfr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93888605_1061998911498629_3105871592760378352_n.jpg"/>
          <p:cNvPicPr>
            <a:picLocks noGrp="1" noChangeAspect="1"/>
          </p:cNvPicPr>
          <p:nvPr>
            <p:ph sz="quarter" idx="1"/>
          </p:nvPr>
        </p:nvPicPr>
        <p:blipFill>
          <a:blip r:embed="rId2"/>
          <a:stretch>
            <a:fillRect/>
          </a:stretch>
        </p:blipFill>
        <p:spPr>
          <a:xfrm>
            <a:off x="0" y="0"/>
            <a:ext cx="9144000" cy="6643710"/>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82C71EA-A331-2E6D-E038-6BF727DBAA79}"/>
              </a:ext>
            </a:extLst>
          </p:cNvPr>
          <p:cNvSpPr>
            <a:spLocks noGrp="1"/>
          </p:cNvSpPr>
          <p:nvPr>
            <p:ph sz="quarter" idx="1"/>
          </p:nvPr>
        </p:nvSpPr>
        <p:spPr>
          <a:xfrm>
            <a:off x="428767" y="1539023"/>
            <a:ext cx="10515600" cy="4351338"/>
          </a:xfrm>
        </p:spPr>
        <p:txBody>
          <a:bodyPr>
            <a:normAutofit/>
          </a:bodyPr>
          <a:lstStyle/>
          <a:p>
            <a:pPr marL="514350" indent="-514350" algn="l">
              <a:buNone/>
            </a:pPr>
            <a:r>
              <a:rPr lang="en-US" sz="2000" dirty="0"/>
              <a:t>The </a:t>
            </a:r>
            <a:r>
              <a:rPr lang="en-US" sz="2000" b="1" u="sng" dirty="0" err="1"/>
              <a:t>vacum</a:t>
            </a:r>
            <a:r>
              <a:rPr lang="en-US" sz="2000" dirty="0"/>
              <a:t> compared to </a:t>
            </a:r>
            <a:r>
              <a:rPr lang="en-US" sz="2000" b="1" u="sng" dirty="0"/>
              <a:t>forceps</a:t>
            </a:r>
            <a:r>
              <a:rPr lang="en-US" sz="2000" dirty="0"/>
              <a:t> is significantly </a:t>
            </a:r>
            <a:r>
              <a:rPr lang="en-US" sz="2000" b="1" u="sng" dirty="0">
                <a:solidFill>
                  <a:srgbClr val="FF0000"/>
                </a:solidFill>
              </a:rPr>
              <a:t>more</a:t>
            </a:r>
            <a:r>
              <a:rPr lang="en-US" sz="2000" dirty="0"/>
              <a:t> likely to be associated with:</a:t>
            </a:r>
          </a:p>
          <a:p>
            <a:pPr marL="514350" indent="-514350" algn="l" rtl="0">
              <a:buFont typeface="+mj-lt"/>
              <a:buAutoNum type="arabicPeriod"/>
            </a:pPr>
            <a:r>
              <a:rPr lang="en-US" sz="2000" dirty="0"/>
              <a:t>Failure to achieve a vaginal delivery.</a:t>
            </a:r>
          </a:p>
          <a:p>
            <a:pPr marL="514350" indent="-514350" algn="l" rtl="0">
              <a:buFont typeface="+mj-lt"/>
              <a:buAutoNum type="arabicPeriod"/>
            </a:pPr>
            <a:r>
              <a:rPr lang="en-US" sz="2000" dirty="0" err="1"/>
              <a:t>Cephalohaematoma</a:t>
            </a:r>
            <a:r>
              <a:rPr lang="en-US" sz="2000" dirty="0"/>
              <a:t> (subperiosteal bleed).</a:t>
            </a:r>
          </a:p>
          <a:p>
            <a:pPr marL="514350" indent="-514350" algn="l" rtl="0">
              <a:buFont typeface="+mj-lt"/>
              <a:buAutoNum type="arabicPeriod"/>
            </a:pPr>
            <a:r>
              <a:rPr lang="en-US" sz="2000" dirty="0"/>
              <a:t>Retinal </a:t>
            </a:r>
            <a:r>
              <a:rPr lang="en-US" sz="2000" dirty="0" err="1"/>
              <a:t>haemorrhage</a:t>
            </a:r>
            <a:r>
              <a:rPr lang="en-US" sz="2000" dirty="0"/>
              <a:t>.</a:t>
            </a:r>
          </a:p>
          <a:p>
            <a:pPr marL="514350" indent="-514350" algn="l" rtl="0">
              <a:buFont typeface="+mj-lt"/>
              <a:buAutoNum type="arabicPeriod"/>
            </a:pPr>
            <a:r>
              <a:rPr lang="en-US" sz="2000" dirty="0"/>
              <a:t>Maternal worries about the baby.</a:t>
            </a:r>
          </a:p>
          <a:p>
            <a:pPr marL="514350" indent="-514350" algn="l">
              <a:buNone/>
            </a:pPr>
            <a:endParaRPr lang="ar-JO" dirty="0"/>
          </a:p>
          <a:p>
            <a:pPr algn="l" rtl="0">
              <a:buNone/>
            </a:pPr>
            <a:r>
              <a:rPr lang="en-US" sz="2000" b="1" u="sng" dirty="0">
                <a:solidFill>
                  <a:srgbClr val="FF0000"/>
                </a:solidFill>
              </a:rPr>
              <a:t>And Less</a:t>
            </a:r>
            <a:r>
              <a:rPr lang="en-US" sz="2000" dirty="0"/>
              <a:t> likely to be associated with:</a:t>
            </a:r>
          </a:p>
          <a:p>
            <a:pPr marL="514350" indent="-514350" algn="l" rtl="0">
              <a:buFont typeface="+mj-lt"/>
              <a:buAutoNum type="arabicPeriod"/>
            </a:pPr>
            <a:r>
              <a:rPr lang="en-US" sz="2000" dirty="0"/>
              <a:t>Use of maternal regional/general </a:t>
            </a:r>
            <a:r>
              <a:rPr lang="en-US" sz="2000" dirty="0" err="1"/>
              <a:t>anaesthesia</a:t>
            </a:r>
            <a:r>
              <a:rPr lang="en-US" sz="2000" dirty="0"/>
              <a:t>.</a:t>
            </a:r>
          </a:p>
          <a:p>
            <a:pPr marL="514350" indent="-514350" algn="l" rtl="0">
              <a:buFont typeface="+mj-lt"/>
              <a:buAutoNum type="arabicPeriod"/>
            </a:pPr>
            <a:r>
              <a:rPr lang="en-US" sz="2000" dirty="0"/>
              <a:t>Significant maternal perineal and vaginal trauma.</a:t>
            </a:r>
          </a:p>
          <a:p>
            <a:pPr marL="514350" indent="-514350" algn="l" rtl="0">
              <a:buFont typeface="+mj-lt"/>
              <a:buAutoNum type="arabicPeriod"/>
            </a:pPr>
            <a:r>
              <a:rPr lang="en-US" sz="2000" dirty="0"/>
              <a:t>Severe perineal pain at 24 hours</a:t>
            </a:r>
            <a:r>
              <a:rPr lang="en-US" dirty="0"/>
              <a:t>.</a:t>
            </a:r>
          </a:p>
          <a:p>
            <a:endParaRPr lang="ar-JO" dirty="0"/>
          </a:p>
        </p:txBody>
      </p:sp>
    </p:spTree>
    <p:extLst>
      <p:ext uri="{BB962C8B-B14F-4D97-AF65-F5344CB8AC3E}">
        <p14:creationId xmlns:p14="http://schemas.microsoft.com/office/powerpoint/2010/main" val="259794851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93924322_7118427051555037_7537192294549887063_n.jpg"/>
          <p:cNvPicPr>
            <a:picLocks noGrp="1" noChangeAspect="1"/>
          </p:cNvPicPr>
          <p:nvPr>
            <p:ph sz="quarter" idx="1"/>
          </p:nvPr>
        </p:nvPicPr>
        <p:blipFill>
          <a:blip r:embed="rId2"/>
          <a:stretch>
            <a:fillRect/>
          </a:stretch>
        </p:blipFill>
        <p:spPr>
          <a:xfrm>
            <a:off x="0" y="142852"/>
            <a:ext cx="9144000" cy="6715148"/>
          </a:xfr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403643905_374185118281049_2390209901561600006_n.jpg"/>
          <p:cNvPicPr>
            <a:picLocks noGrp="1" noChangeAspect="1"/>
          </p:cNvPicPr>
          <p:nvPr>
            <p:ph sz="quarter" idx="1"/>
          </p:nvPr>
        </p:nvPicPr>
        <p:blipFill>
          <a:blip r:embed="rId2"/>
          <a:stretch>
            <a:fillRect/>
          </a:stretch>
        </p:blipFill>
        <p:spPr>
          <a:xfrm>
            <a:off x="0" y="0"/>
            <a:ext cx="9144000" cy="6500834"/>
          </a:xfrm>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normAutofit/>
          </a:bodyPr>
          <a:lstStyle/>
          <a:p>
            <a:r>
              <a:rPr lang="en-US" sz="2000"/>
              <a:t>The baby is now lifted upwards in a circle so that the posterior shoulder and arm may be born. Sometimes one arm is extended and has to be dislodged downwards. The procedure requires skill otherwise a fractured clavicle or humerus may result. Once the anterior arm has been born, the baby's body and the posterior arm are freed in a similar manner. (a) The baby hangs unsupported from the mother's vulva. The doctor applies slight suprapubic pressure to encourage further flexion of the head. When the nape of the baby's neck has appeared, the attendant holds the baby by the feet and swings it upwards through an arc. (b) This manoeuvre, by using the lower border of the sacrum, pulls the head down and rotates it through the pelvic outlet so that the chin, nose and forehead appear. An alternative is to deliver the fetal head by forceps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87326963_1297210034332056_4960932969671725814_n.jpg"/>
          <p:cNvPicPr>
            <a:picLocks noGrp="1" noChangeAspect="1"/>
          </p:cNvPicPr>
          <p:nvPr>
            <p:ph sz="quarter" idx="1"/>
          </p:nvPr>
        </p:nvPicPr>
        <p:blipFill>
          <a:blip r:embed="rId2"/>
          <a:stretch>
            <a:fillRect/>
          </a:stretch>
        </p:blipFill>
        <p:spPr>
          <a:xfrm>
            <a:off x="0" y="0"/>
            <a:ext cx="9144000" cy="6500834"/>
          </a:xfr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2650" y="228600"/>
            <a:ext cx="10403695" cy="990600"/>
          </a:xfrm>
        </p:spPr>
        <p:txBody>
          <a:bodyPr>
            <a:normAutofit fontScale="90000"/>
          </a:bodyPr>
          <a:lstStyle/>
          <a:p>
            <a:r>
              <a:rPr lang="en-US" dirty="0">
                <a:solidFill>
                  <a:srgbClr val="FF0000"/>
                </a:solidFill>
              </a:rPr>
              <a:t>Modified </a:t>
            </a:r>
            <a:r>
              <a:rPr lang="en-US" dirty="0" err="1">
                <a:solidFill>
                  <a:srgbClr val="FF0000"/>
                </a:solidFill>
              </a:rPr>
              <a:t>Mauriceau</a:t>
            </a:r>
            <a:r>
              <a:rPr lang="en-US" dirty="0">
                <a:solidFill>
                  <a:srgbClr val="FF0000"/>
                </a:solidFill>
              </a:rPr>
              <a:t>-Smellie-</a:t>
            </a:r>
            <a:r>
              <a:rPr lang="en-US" dirty="0" err="1">
                <a:solidFill>
                  <a:srgbClr val="FF0000"/>
                </a:solidFill>
              </a:rPr>
              <a:t>Veit</a:t>
            </a:r>
            <a:r>
              <a:rPr lang="en-US" dirty="0">
                <a:solidFill>
                  <a:srgbClr val="FF0000"/>
                </a:solidFill>
              </a:rPr>
              <a:t> </a:t>
            </a:r>
            <a:r>
              <a:rPr lang="en-US" dirty="0" err="1">
                <a:solidFill>
                  <a:srgbClr val="FF0000"/>
                </a:solidFill>
              </a:rPr>
              <a:t>manœuvre</a:t>
            </a:r>
            <a:r>
              <a:rPr lang="en-US" dirty="0">
                <a:solidFill>
                  <a:srgbClr val="FF0000"/>
                </a:solidFill>
              </a:rPr>
              <a:t> </a:t>
            </a:r>
            <a:br>
              <a:rPr lang="en-US" dirty="0">
                <a:solidFill>
                  <a:srgbClr val="FF0000"/>
                </a:solidFill>
              </a:rPr>
            </a:br>
            <a:endParaRPr lang="en-US" dirty="0"/>
          </a:p>
        </p:txBody>
      </p:sp>
      <p:sp>
        <p:nvSpPr>
          <p:cNvPr id="3" name="عنصر نائب للمحتوى 2"/>
          <p:cNvSpPr>
            <a:spLocks noGrp="1"/>
          </p:cNvSpPr>
          <p:nvPr>
            <p:ph sz="quarter" idx="1"/>
          </p:nvPr>
        </p:nvSpPr>
        <p:spPr>
          <a:xfrm>
            <a:off x="612650" y="1600200"/>
            <a:ext cx="10911695" cy="4495800"/>
          </a:xfrm>
        </p:spPr>
        <p:txBody>
          <a:bodyPr>
            <a:normAutofit/>
          </a:bodyPr>
          <a:lstStyle/>
          <a:p>
            <a:r>
              <a:rPr lang="en-US" dirty="0"/>
              <a:t>The accoucheur allows the baby to straddle their dominant arm. </a:t>
            </a:r>
          </a:p>
          <a:p>
            <a:endParaRPr lang="en-US" dirty="0"/>
          </a:p>
          <a:p>
            <a:r>
              <a:rPr lang="en-US" dirty="0"/>
              <a:t>The modified </a:t>
            </a:r>
            <a:r>
              <a:rPr lang="en-US" dirty="0" err="1"/>
              <a:t>Mauriceau</a:t>
            </a:r>
            <a:r>
              <a:rPr lang="en-US" dirty="0"/>
              <a:t>-Smellie- </a:t>
            </a:r>
            <a:r>
              <a:rPr lang="en-US" dirty="0" err="1"/>
              <a:t>Veit</a:t>
            </a:r>
            <a:r>
              <a:rPr lang="en-US" dirty="0"/>
              <a:t> (MSV) </a:t>
            </a:r>
            <a:r>
              <a:rPr lang="en-US" dirty="0" err="1"/>
              <a:t>manoeuvre</a:t>
            </a:r>
            <a:r>
              <a:rPr lang="en-US" dirty="0"/>
              <a:t> is used to provide flexion and control the emergence of the baby’s head. </a:t>
            </a:r>
          </a:p>
          <a:p>
            <a:endParaRPr lang="en-US" dirty="0"/>
          </a:p>
          <a:p>
            <a:r>
              <a:rPr lang="en-US" dirty="0"/>
              <a:t>The accoucheur is usually stationed below the mother at this point. Note: the accoucheur may use whichever hand feels most comfortable for these </a:t>
            </a:r>
            <a:r>
              <a:rPr lang="en-US" dirty="0" err="1"/>
              <a:t>manoeuvres</a:t>
            </a:r>
            <a:endParaRPr 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403634949_1094646054754703_3046193371744768042_n.jpg"/>
          <p:cNvPicPr>
            <a:picLocks noGrp="1" noChangeAspect="1"/>
          </p:cNvPicPr>
          <p:nvPr>
            <p:ph sz="quarter" idx="1"/>
          </p:nvPr>
        </p:nvPicPr>
        <p:blipFill>
          <a:blip r:embed="rId2"/>
          <a:stretch>
            <a:fillRect/>
          </a:stretch>
        </p:blipFill>
        <p:spPr>
          <a:xfrm>
            <a:off x="0" y="0"/>
            <a:ext cx="9144000" cy="6357958"/>
          </a:xfrm>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rgbClr val="FF0000"/>
                </a:solidFill>
              </a:rPr>
              <a:t>Prague </a:t>
            </a:r>
            <a:r>
              <a:rPr lang="en-US" dirty="0" err="1">
                <a:solidFill>
                  <a:srgbClr val="FF0000"/>
                </a:solidFill>
              </a:rPr>
              <a:t>manoeuvre</a:t>
            </a:r>
            <a:r>
              <a:rPr lang="en-US" dirty="0"/>
              <a:t>: </a:t>
            </a:r>
            <a:br>
              <a:rPr lang="en-US" dirty="0"/>
            </a:br>
            <a:endParaRPr lang="en-US" dirty="0"/>
          </a:p>
        </p:txBody>
      </p:sp>
      <p:sp>
        <p:nvSpPr>
          <p:cNvPr id="3" name="عنصر نائب للمحتوى 2"/>
          <p:cNvSpPr>
            <a:spLocks noGrp="1"/>
          </p:cNvSpPr>
          <p:nvPr>
            <p:ph sz="quarter" idx="1"/>
          </p:nvPr>
        </p:nvSpPr>
        <p:spPr>
          <a:xfrm>
            <a:off x="612650" y="1614715"/>
            <a:ext cx="10824609" cy="4495800"/>
          </a:xfrm>
        </p:spPr>
        <p:txBody>
          <a:bodyPr/>
          <a:lstStyle/>
          <a:p>
            <a:r>
              <a:rPr lang="en-US" dirty="0"/>
              <a:t>When the occiput rotates posteriorly and the head extends, the chin hangs above the symphysis pubis.</a:t>
            </a:r>
          </a:p>
          <a:p>
            <a:endParaRPr lang="en-US" dirty="0"/>
          </a:p>
          <a:p>
            <a:r>
              <a:rPr lang="en-US" dirty="0"/>
              <a:t> </a:t>
            </a:r>
            <a:r>
              <a:rPr lang="en-US" dirty="0" err="1"/>
              <a:t>Foetus</a:t>
            </a:r>
            <a:r>
              <a:rPr lang="en-US" dirty="0"/>
              <a:t> is grasped from its feet and flexed towards the mother's abdomen, while the other hand is doing simultaneous traction on the shoulders to deliver the head by flexion</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403612237_899835384809532_2348716923650911942_n.jpg"/>
          <p:cNvPicPr>
            <a:picLocks noGrp="1" noChangeAspect="1"/>
          </p:cNvPicPr>
          <p:nvPr>
            <p:ph sz="quarter" idx="1"/>
          </p:nvPr>
        </p:nvPicPr>
        <p:blipFill>
          <a:blip r:embed="rId2"/>
          <a:stretch>
            <a:fillRect/>
          </a:stretch>
        </p:blipFill>
        <p:spPr>
          <a:xfrm>
            <a:off x="0" y="0"/>
            <a:ext cx="9144000" cy="6357958"/>
          </a:xfrm>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612648" y="1600200"/>
            <a:ext cx="10766552" cy="4495800"/>
          </a:xfrm>
        </p:spPr>
        <p:txBody>
          <a:bodyPr>
            <a:normAutofit fontScale="77500" lnSpcReduction="20000"/>
          </a:bodyPr>
          <a:lstStyle/>
          <a:p>
            <a:r>
              <a:rPr lang="en-US" dirty="0"/>
              <a:t>Place a sterile cloth underneath the baby’s body so an assistant can slightly elevate the body to allow sufficient space below the baby to apply the Neville Barnes forceps </a:t>
            </a:r>
          </a:p>
          <a:p>
            <a:endParaRPr lang="en-US" dirty="0"/>
          </a:p>
          <a:p>
            <a:r>
              <a:rPr lang="en-US" dirty="0"/>
              <a:t>An episiotomy is performed and the left blade is applied over the baby’s face, taking care not to </a:t>
            </a:r>
            <a:r>
              <a:rPr lang="en-US" dirty="0" err="1"/>
              <a:t>traumatise</a:t>
            </a:r>
            <a:r>
              <a:rPr lang="en-US" dirty="0"/>
              <a:t> the baby, before rotating the blade to the right side of the head </a:t>
            </a:r>
          </a:p>
          <a:p>
            <a:endParaRPr lang="en-US" dirty="0"/>
          </a:p>
          <a:p>
            <a:r>
              <a:rPr lang="en-US" dirty="0"/>
              <a:t>The right blade is inserted in the same manner and rotated to the left side so the forceps can be locked </a:t>
            </a:r>
          </a:p>
          <a:p>
            <a:endParaRPr lang="en-US" dirty="0"/>
          </a:p>
          <a:p>
            <a:r>
              <a:rPr lang="en-US" dirty="0"/>
              <a:t> Whilst the assistant maintains gentle traction on the baby’s body, the head is delivered with slight outward traction while rotating the forceps around the symphysis pubis towards the mother’s abdomen10</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87330272_992891165135804_4687221862174252963_n.jpg"/>
          <p:cNvPicPr>
            <a:picLocks noGrp="1" noChangeAspect="1"/>
          </p:cNvPicPr>
          <p:nvPr>
            <p:ph sz="quarter" idx="1"/>
          </p:nvPr>
        </p:nvPicPr>
        <p:blipFill>
          <a:blip r:embed="rId2"/>
          <a:stretch>
            <a:fillRect/>
          </a:stretch>
        </p:blipFill>
        <p:spPr>
          <a:xfrm>
            <a:off x="0" y="0"/>
            <a:ext cx="9144000" cy="6643710"/>
          </a:xfr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306BAF-599F-3318-EE44-C1C34F174B66}"/>
              </a:ext>
            </a:extLst>
          </p:cNvPr>
          <p:cNvSpPr>
            <a:spLocks noGrp="1"/>
          </p:cNvSpPr>
          <p:nvPr>
            <p:ph type="title"/>
          </p:nvPr>
        </p:nvSpPr>
        <p:spPr/>
        <p:txBody>
          <a:bodyPr/>
          <a:lstStyle/>
          <a:p>
            <a:r>
              <a:rPr lang="en-US"/>
              <a:t>Evaluation</a:t>
            </a:r>
            <a:endParaRPr lang="ar-JO"/>
          </a:p>
        </p:txBody>
      </p:sp>
      <p:sp>
        <p:nvSpPr>
          <p:cNvPr id="3" name="عنصر نائب للمحتوى 2">
            <a:extLst>
              <a:ext uri="{FF2B5EF4-FFF2-40B4-BE49-F238E27FC236}">
                <a16:creationId xmlns:a16="http://schemas.microsoft.com/office/drawing/2014/main" id="{8372B5F0-933F-A0CE-2E03-B99EDE9F500B}"/>
              </a:ext>
            </a:extLst>
          </p:cNvPr>
          <p:cNvSpPr>
            <a:spLocks noGrp="1"/>
          </p:cNvSpPr>
          <p:nvPr>
            <p:ph sz="quarter" idx="1"/>
          </p:nvPr>
        </p:nvSpPr>
        <p:spPr>
          <a:xfrm>
            <a:off x="688076" y="1458675"/>
            <a:ext cx="11390195" cy="4669169"/>
          </a:xfrm>
        </p:spPr>
        <p:txBody>
          <a:bodyPr>
            <a:normAutofit fontScale="70000" lnSpcReduction="20000"/>
          </a:bodyPr>
          <a:lstStyle/>
          <a:p>
            <a:pPr marL="0" indent="0">
              <a:lnSpc>
                <a:spcPct val="100000"/>
              </a:lnSpc>
              <a:spcBef>
                <a:spcPts val="1060"/>
              </a:spcBef>
              <a:buNone/>
            </a:pPr>
            <a:endParaRPr lang="en-US" sz="2800" b="1" spc="-5" dirty="0">
              <a:solidFill>
                <a:srgbClr val="00AF50"/>
              </a:solidFill>
              <a:latin typeface="Calibri"/>
              <a:cs typeface="Calibri"/>
            </a:endParaRPr>
          </a:p>
          <a:p>
            <a:pPr>
              <a:lnSpc>
                <a:spcPct val="100000"/>
              </a:lnSpc>
              <a:spcBef>
                <a:spcPts val="1060"/>
              </a:spcBef>
            </a:pPr>
            <a:r>
              <a:rPr lang="en-US" sz="2800" b="1" spc="-5" dirty="0">
                <a:solidFill>
                  <a:schemeClr val="accent1">
                    <a:lumMod val="75000"/>
                  </a:schemeClr>
                </a:solidFill>
                <a:latin typeface="Calibri"/>
                <a:cs typeface="Calibri"/>
              </a:rPr>
              <a:t>Safety</a:t>
            </a:r>
            <a:r>
              <a:rPr lang="en-US" sz="2800" b="1" dirty="0">
                <a:solidFill>
                  <a:schemeClr val="accent1">
                    <a:lumMod val="75000"/>
                  </a:schemeClr>
                </a:solidFill>
                <a:latin typeface="Calibri" panose="020F0502020204030204"/>
                <a:cs typeface="Calibri"/>
              </a:rPr>
              <a:t> </a:t>
            </a:r>
            <a:r>
              <a:rPr lang="en-US" sz="2800" b="1" spc="-10" dirty="0">
                <a:solidFill>
                  <a:schemeClr val="accent1">
                    <a:lumMod val="75000"/>
                  </a:schemeClr>
                </a:solidFill>
                <a:latin typeface="Calibri" panose="020F0502020204030204"/>
                <a:cs typeface="Calibri"/>
              </a:rPr>
              <a:t>criteria</a:t>
            </a:r>
            <a:r>
              <a:rPr lang="en-US" sz="2800" b="1" dirty="0">
                <a:solidFill>
                  <a:schemeClr val="accent1">
                    <a:lumMod val="75000"/>
                  </a:schemeClr>
                </a:solidFill>
                <a:latin typeface="Calibri" panose="020F0502020204030204"/>
                <a:cs typeface="Calibri"/>
              </a:rPr>
              <a:t> </a:t>
            </a:r>
            <a:r>
              <a:rPr lang="en-US" sz="2800" b="1" spc="-5" dirty="0">
                <a:solidFill>
                  <a:schemeClr val="accent1">
                    <a:lumMod val="75000"/>
                  </a:schemeClr>
                </a:solidFill>
                <a:latin typeface="Calibri" panose="020F0502020204030204"/>
                <a:cs typeface="Calibri"/>
              </a:rPr>
              <a:t>for</a:t>
            </a:r>
            <a:r>
              <a:rPr lang="en-US" sz="2800" b="1" spc="30" dirty="0">
                <a:solidFill>
                  <a:schemeClr val="accent1">
                    <a:lumMod val="75000"/>
                  </a:schemeClr>
                </a:solidFill>
                <a:latin typeface="Calibri" panose="020F0502020204030204"/>
                <a:cs typeface="Calibri"/>
              </a:rPr>
              <a:t> </a:t>
            </a:r>
            <a:r>
              <a:rPr lang="en-US" sz="2800" b="1" spc="-5" dirty="0">
                <a:solidFill>
                  <a:schemeClr val="accent1">
                    <a:lumMod val="75000"/>
                  </a:schemeClr>
                </a:solidFill>
                <a:latin typeface="Calibri" panose="020F0502020204030204"/>
                <a:cs typeface="Calibri"/>
              </a:rPr>
              <a:t>assisted vaginal</a:t>
            </a:r>
            <a:r>
              <a:rPr lang="en-US" sz="2800" b="1" dirty="0">
                <a:solidFill>
                  <a:schemeClr val="accent1">
                    <a:lumMod val="75000"/>
                  </a:schemeClr>
                </a:solidFill>
                <a:latin typeface="Calibri" panose="020F0502020204030204"/>
                <a:cs typeface="Calibri"/>
              </a:rPr>
              <a:t> </a:t>
            </a:r>
            <a:r>
              <a:rPr lang="en-US" sz="2800" b="1" spc="-5" dirty="0">
                <a:solidFill>
                  <a:schemeClr val="accent1">
                    <a:lumMod val="75000"/>
                  </a:schemeClr>
                </a:solidFill>
                <a:latin typeface="Calibri" panose="020F0502020204030204"/>
                <a:cs typeface="Calibri"/>
              </a:rPr>
              <a:t>delivery</a:t>
            </a:r>
            <a:endParaRPr lang="en-US" sz="2800" dirty="0">
              <a:solidFill>
                <a:schemeClr val="accent1">
                  <a:lumMod val="75000"/>
                </a:schemeClr>
              </a:solidFill>
              <a:latin typeface="Calibri"/>
              <a:cs typeface="Calibri"/>
            </a:endParaRPr>
          </a:p>
          <a:p>
            <a:pPr marL="0" indent="0">
              <a:lnSpc>
                <a:spcPct val="100000"/>
              </a:lnSpc>
              <a:spcBef>
                <a:spcPts val="960"/>
              </a:spcBef>
              <a:buNone/>
            </a:pPr>
            <a:r>
              <a:rPr lang="en-US" sz="2800" u="sng" spc="-5" dirty="0">
                <a:latin typeface="Calibri" panose="020F0502020204030204"/>
                <a:cs typeface="Calibri"/>
              </a:rPr>
              <a:t>1- After</a:t>
            </a:r>
            <a:r>
              <a:rPr lang="en-US" sz="2800" u="sng" spc="-15" dirty="0">
                <a:latin typeface="Calibri" panose="020F0502020204030204"/>
                <a:cs typeface="Calibri"/>
              </a:rPr>
              <a:t> </a:t>
            </a:r>
            <a:r>
              <a:rPr lang="en-US" sz="2800" u="sng" spc="-5" dirty="0">
                <a:latin typeface="Calibri" panose="020F0502020204030204"/>
                <a:cs typeface="Calibri"/>
              </a:rPr>
              <a:t>full</a:t>
            </a:r>
            <a:r>
              <a:rPr lang="en-US" sz="2800" u="sng" dirty="0">
                <a:latin typeface="Calibri" panose="020F0502020204030204"/>
                <a:cs typeface="Calibri"/>
              </a:rPr>
              <a:t> </a:t>
            </a:r>
            <a:r>
              <a:rPr lang="en-US" sz="2800" u="sng" spc="-5" dirty="0">
                <a:latin typeface="Calibri" panose="020F0502020204030204"/>
                <a:cs typeface="Calibri"/>
              </a:rPr>
              <a:t>abdominal</a:t>
            </a:r>
            <a:r>
              <a:rPr lang="en-US" sz="2800" u="sng" dirty="0">
                <a:latin typeface="Calibri" panose="020F0502020204030204"/>
                <a:cs typeface="Calibri"/>
              </a:rPr>
              <a:t> </a:t>
            </a:r>
            <a:r>
              <a:rPr lang="en-US" sz="2800" u="sng" spc="-5" dirty="0">
                <a:latin typeface="Calibri" panose="020F0502020204030204"/>
                <a:cs typeface="Calibri"/>
              </a:rPr>
              <a:t>and vaginal examination.</a:t>
            </a:r>
            <a:endParaRPr lang="en-US" sz="2800" u="sng" dirty="0">
              <a:latin typeface="Calibri"/>
              <a:cs typeface="Calibri"/>
            </a:endParaRPr>
          </a:p>
          <a:p>
            <a:pPr marL="457200" indent="-228600">
              <a:lnSpc>
                <a:spcPct val="100000"/>
              </a:lnSpc>
              <a:spcBef>
                <a:spcPts val="1045"/>
              </a:spcBef>
              <a:buFont typeface="Symbol"/>
              <a:buChar char=""/>
              <a:tabLst>
                <a:tab pos="456565" algn="l"/>
                <a:tab pos="457200" algn="l"/>
              </a:tabLst>
            </a:pPr>
            <a:r>
              <a:rPr lang="en-US" sz="2800" spc="-10" dirty="0">
                <a:latin typeface="Calibri" panose="020F0502020204030204"/>
                <a:cs typeface="Calibri"/>
              </a:rPr>
              <a:t>Head</a:t>
            </a:r>
            <a:r>
              <a:rPr lang="en-US" sz="2800" dirty="0">
                <a:latin typeface="Calibri" panose="020F0502020204030204"/>
                <a:cs typeface="Calibri"/>
              </a:rPr>
              <a:t> </a:t>
            </a:r>
            <a:r>
              <a:rPr lang="en-US" sz="2800" spc="-5" dirty="0">
                <a:latin typeface="Calibri" panose="020F0502020204030204"/>
                <a:cs typeface="Calibri"/>
              </a:rPr>
              <a:t>engagement</a:t>
            </a:r>
            <a:r>
              <a:rPr lang="en-US" sz="2800" spc="5" dirty="0">
                <a:latin typeface="Calibri" panose="020F0502020204030204"/>
                <a:cs typeface="Calibri"/>
              </a:rPr>
              <a:t> </a:t>
            </a:r>
            <a:r>
              <a:rPr lang="en-US" sz="2800" dirty="0">
                <a:latin typeface="Calibri" panose="020F0502020204030204"/>
                <a:cs typeface="Calibri"/>
              </a:rPr>
              <a:t>is </a:t>
            </a:r>
            <a:r>
              <a:rPr lang="en-US" sz="2800" spc="-5" dirty="0">
                <a:latin typeface="Calibri" panose="020F0502020204030204"/>
                <a:cs typeface="Calibri"/>
              </a:rPr>
              <a:t>1/5 </a:t>
            </a:r>
            <a:r>
              <a:rPr lang="en-US" sz="2800" dirty="0">
                <a:latin typeface="Calibri" panose="020F0502020204030204"/>
                <a:cs typeface="Calibri"/>
              </a:rPr>
              <a:t>or </a:t>
            </a:r>
            <a:r>
              <a:rPr lang="en-US" sz="2800" spc="-5" dirty="0">
                <a:latin typeface="Calibri" panose="020F0502020204030204"/>
                <a:cs typeface="Calibri"/>
              </a:rPr>
              <a:t>0/5</a:t>
            </a:r>
            <a:r>
              <a:rPr lang="en-US" sz="2800" spc="-10" dirty="0">
                <a:latin typeface="Calibri" panose="020F0502020204030204"/>
                <a:cs typeface="Calibri"/>
              </a:rPr>
              <a:t> </a:t>
            </a:r>
            <a:r>
              <a:rPr lang="en-US" sz="2800" spc="-5" dirty="0">
                <a:latin typeface="Calibri" panose="020F0502020204030204"/>
                <a:cs typeface="Calibri"/>
              </a:rPr>
              <a:t>in</a:t>
            </a:r>
            <a:r>
              <a:rPr lang="en-US" sz="2800" spc="15" dirty="0">
                <a:latin typeface="Calibri" panose="020F0502020204030204"/>
                <a:cs typeface="Calibri"/>
              </a:rPr>
              <a:t> </a:t>
            </a:r>
            <a:r>
              <a:rPr lang="en-US" sz="2800" spc="-5" dirty="0">
                <a:latin typeface="Calibri" panose="020F0502020204030204"/>
                <a:cs typeface="Calibri"/>
              </a:rPr>
              <a:t>role</a:t>
            </a:r>
            <a:r>
              <a:rPr lang="en-US" sz="2800" spc="5" dirty="0">
                <a:latin typeface="Calibri" panose="020F0502020204030204"/>
                <a:cs typeface="Calibri"/>
              </a:rPr>
              <a:t> </a:t>
            </a:r>
            <a:r>
              <a:rPr lang="en-US" sz="2800" spc="-5" dirty="0">
                <a:latin typeface="Calibri" panose="020F0502020204030204"/>
                <a:cs typeface="Calibri"/>
              </a:rPr>
              <a:t>of</a:t>
            </a:r>
            <a:r>
              <a:rPr lang="en-US" sz="2800" spc="5" dirty="0">
                <a:latin typeface="Calibri" panose="020F0502020204030204"/>
                <a:cs typeface="Calibri"/>
              </a:rPr>
              <a:t> </a:t>
            </a:r>
            <a:r>
              <a:rPr lang="en-US" sz="2800" spc="-5" dirty="0">
                <a:latin typeface="Calibri" panose="020F0502020204030204"/>
                <a:cs typeface="Calibri"/>
              </a:rPr>
              <a:t>fife</a:t>
            </a:r>
            <a:r>
              <a:rPr lang="en-US" sz="2800" spc="5" dirty="0">
                <a:latin typeface="Calibri" panose="020F0502020204030204"/>
                <a:cs typeface="Calibri"/>
              </a:rPr>
              <a:t> </a:t>
            </a:r>
            <a:r>
              <a:rPr lang="en-US" sz="2800" spc="-5" dirty="0">
                <a:latin typeface="Calibri" panose="020F0502020204030204"/>
                <a:cs typeface="Calibri"/>
              </a:rPr>
              <a:t>(stations</a:t>
            </a:r>
            <a:r>
              <a:rPr lang="en-US" sz="2800" dirty="0">
                <a:latin typeface="Calibri" panose="020F0502020204030204"/>
                <a:cs typeface="Calibri"/>
              </a:rPr>
              <a:t> </a:t>
            </a:r>
            <a:r>
              <a:rPr lang="en-US" sz="2800" spc="-5" dirty="0">
                <a:latin typeface="Calibri" panose="020F0502020204030204"/>
                <a:cs typeface="Calibri"/>
              </a:rPr>
              <a:t>0/+1/+2/+3)</a:t>
            </a:r>
            <a:endParaRPr lang="en-US" sz="2800" dirty="0">
              <a:latin typeface="Calibri" panose="020F0502020204030204"/>
              <a:cs typeface="Calibri"/>
            </a:endParaRPr>
          </a:p>
          <a:p>
            <a:pPr marL="457200" indent="-228600">
              <a:lnSpc>
                <a:spcPct val="100000"/>
              </a:lnSpc>
              <a:spcBef>
                <a:spcPts val="1055"/>
              </a:spcBef>
              <a:buFont typeface="Symbol"/>
              <a:buChar char=""/>
              <a:tabLst>
                <a:tab pos="456565" algn="l"/>
                <a:tab pos="457200" algn="l"/>
              </a:tabLst>
            </a:pPr>
            <a:r>
              <a:rPr lang="en-US" sz="2800" spc="-5" dirty="0">
                <a:latin typeface="Calibri" panose="020F0502020204030204"/>
                <a:cs typeface="Calibri"/>
              </a:rPr>
              <a:t>Fully</a:t>
            </a:r>
            <a:r>
              <a:rPr lang="en-US" sz="2800" spc="-20" dirty="0">
                <a:latin typeface="Calibri" panose="020F0502020204030204"/>
                <a:cs typeface="Calibri"/>
              </a:rPr>
              <a:t> </a:t>
            </a:r>
            <a:r>
              <a:rPr lang="en-US" sz="2800" spc="-5" dirty="0">
                <a:latin typeface="Calibri" panose="020F0502020204030204"/>
                <a:cs typeface="Calibri"/>
              </a:rPr>
              <a:t>dilated</a:t>
            </a:r>
            <a:r>
              <a:rPr lang="en-US" sz="2800" spc="-20" dirty="0">
                <a:latin typeface="Calibri" panose="020F0502020204030204"/>
                <a:cs typeface="Calibri"/>
              </a:rPr>
              <a:t> </a:t>
            </a:r>
            <a:r>
              <a:rPr lang="en-US" sz="2800" spc="-5" dirty="0">
                <a:latin typeface="Calibri" panose="020F0502020204030204"/>
                <a:cs typeface="Calibri"/>
              </a:rPr>
              <a:t>cervix</a:t>
            </a:r>
            <a:endParaRPr lang="en-US" sz="2800" dirty="0">
              <a:latin typeface="Calibri" panose="020F0502020204030204"/>
              <a:cs typeface="Calibri"/>
            </a:endParaRPr>
          </a:p>
          <a:p>
            <a:pPr marL="457200" indent="-228600">
              <a:lnSpc>
                <a:spcPct val="100000"/>
              </a:lnSpc>
              <a:spcBef>
                <a:spcPts val="1045"/>
              </a:spcBef>
              <a:buFont typeface="Symbol"/>
              <a:buChar char=""/>
              <a:tabLst>
                <a:tab pos="456565" algn="l"/>
                <a:tab pos="457200" algn="l"/>
              </a:tabLst>
            </a:pPr>
            <a:r>
              <a:rPr lang="en-US" sz="2800" spc="-5" dirty="0">
                <a:latin typeface="Calibri" panose="020F0502020204030204"/>
                <a:cs typeface="Calibri"/>
              </a:rPr>
              <a:t>Membrane</a:t>
            </a:r>
            <a:r>
              <a:rPr lang="en-US" sz="2800" spc="-20" dirty="0">
                <a:latin typeface="Calibri" panose="020F0502020204030204"/>
                <a:cs typeface="Calibri"/>
              </a:rPr>
              <a:t> </a:t>
            </a:r>
            <a:r>
              <a:rPr lang="en-US" sz="2800" spc="-5" dirty="0">
                <a:latin typeface="Calibri" panose="020F0502020204030204"/>
                <a:cs typeface="Calibri"/>
              </a:rPr>
              <a:t>ruptured</a:t>
            </a:r>
            <a:endParaRPr lang="en-US" sz="2800" dirty="0">
              <a:latin typeface="Calibri" panose="020F0502020204030204"/>
              <a:cs typeface="Calibri"/>
            </a:endParaRPr>
          </a:p>
          <a:p>
            <a:pPr marL="457200" marR="592455" indent="-228600">
              <a:lnSpc>
                <a:spcPct val="108800"/>
              </a:lnSpc>
              <a:spcBef>
                <a:spcPts val="875"/>
              </a:spcBef>
              <a:buFont typeface="Symbol"/>
              <a:buChar char=""/>
              <a:tabLst>
                <a:tab pos="456565" algn="l"/>
                <a:tab pos="457200" algn="l"/>
              </a:tabLst>
            </a:pPr>
            <a:r>
              <a:rPr lang="en-US" sz="2800" spc="-5" dirty="0">
                <a:latin typeface="Calibri" panose="020F0502020204030204"/>
                <a:cs typeface="Calibri"/>
              </a:rPr>
              <a:t>Exact</a:t>
            </a:r>
            <a:r>
              <a:rPr lang="en-US" sz="2800" dirty="0">
                <a:latin typeface="Calibri" panose="020F0502020204030204"/>
                <a:cs typeface="Calibri"/>
              </a:rPr>
              <a:t> </a:t>
            </a:r>
            <a:r>
              <a:rPr lang="en-US" sz="2800" spc="-5" dirty="0">
                <a:latin typeface="Calibri" panose="020F0502020204030204"/>
                <a:cs typeface="Calibri"/>
              </a:rPr>
              <a:t>position of the </a:t>
            </a:r>
            <a:r>
              <a:rPr lang="en-US" sz="2800" spc="-10" dirty="0">
                <a:latin typeface="Calibri" panose="020F0502020204030204"/>
                <a:cs typeface="Calibri"/>
              </a:rPr>
              <a:t>head</a:t>
            </a:r>
            <a:r>
              <a:rPr lang="en-US" sz="2800" spc="15" dirty="0">
                <a:latin typeface="Calibri" panose="020F0502020204030204"/>
                <a:cs typeface="Calibri"/>
              </a:rPr>
              <a:t> </a:t>
            </a:r>
            <a:r>
              <a:rPr lang="en-US" sz="2800" spc="-5" dirty="0">
                <a:latin typeface="Calibri" panose="020F0502020204030204"/>
                <a:cs typeface="Calibri"/>
              </a:rPr>
              <a:t>must be</a:t>
            </a:r>
            <a:r>
              <a:rPr lang="en-US" sz="2800" dirty="0">
                <a:latin typeface="Calibri" panose="020F0502020204030204"/>
                <a:cs typeface="Calibri"/>
              </a:rPr>
              <a:t> </a:t>
            </a:r>
            <a:r>
              <a:rPr lang="en-US" sz="2800" spc="-5" dirty="0">
                <a:latin typeface="Calibri" panose="020F0502020204030204"/>
                <a:cs typeface="Calibri"/>
              </a:rPr>
              <a:t>determined</a:t>
            </a:r>
            <a:r>
              <a:rPr lang="en-US" sz="2800" spc="10" dirty="0">
                <a:latin typeface="Calibri" panose="020F0502020204030204"/>
                <a:cs typeface="Calibri"/>
              </a:rPr>
              <a:t> </a:t>
            </a:r>
            <a:r>
              <a:rPr lang="en-US" sz="2800" spc="-5" dirty="0">
                <a:latin typeface="Calibri" panose="020F0502020204030204"/>
                <a:cs typeface="Calibri"/>
              </a:rPr>
              <a:t>to</a:t>
            </a:r>
            <a:r>
              <a:rPr lang="en-US" sz="2800" dirty="0">
                <a:latin typeface="Calibri" panose="020F0502020204030204"/>
                <a:cs typeface="Calibri"/>
              </a:rPr>
              <a:t> place </a:t>
            </a:r>
            <a:r>
              <a:rPr lang="en-US" sz="2800" spc="-5" dirty="0">
                <a:latin typeface="Calibri" panose="020F0502020204030204"/>
                <a:cs typeface="Calibri"/>
              </a:rPr>
              <a:t>the </a:t>
            </a:r>
            <a:r>
              <a:rPr lang="en-US" sz="2800" spc="-345" dirty="0">
                <a:latin typeface="Calibri" panose="020F0502020204030204"/>
                <a:cs typeface="Calibri"/>
              </a:rPr>
              <a:t> </a:t>
            </a:r>
            <a:r>
              <a:rPr lang="en-US" sz="2800" spc="-5" dirty="0">
                <a:latin typeface="Calibri" panose="020F0502020204030204"/>
                <a:cs typeface="Calibri"/>
              </a:rPr>
              <a:t>instrument</a:t>
            </a:r>
            <a:r>
              <a:rPr lang="en-US" sz="2800" spc="-10" dirty="0">
                <a:latin typeface="Calibri" panose="020F0502020204030204"/>
                <a:cs typeface="Calibri"/>
              </a:rPr>
              <a:t> </a:t>
            </a:r>
            <a:r>
              <a:rPr lang="en-US" sz="2800" spc="-5" dirty="0">
                <a:latin typeface="Calibri" panose="020F0502020204030204"/>
                <a:cs typeface="Calibri"/>
              </a:rPr>
              <a:t>correctly</a:t>
            </a:r>
            <a:endParaRPr lang="en-US" sz="2800" dirty="0">
              <a:latin typeface="Calibri" panose="020F0502020204030204"/>
              <a:cs typeface="Calibri"/>
            </a:endParaRPr>
          </a:p>
          <a:p>
            <a:pPr marL="457200" indent="-228600">
              <a:lnSpc>
                <a:spcPct val="100000"/>
              </a:lnSpc>
              <a:spcBef>
                <a:spcPts val="1045"/>
              </a:spcBef>
              <a:buFont typeface="Symbol"/>
              <a:buChar char=""/>
              <a:tabLst>
                <a:tab pos="456565" algn="l"/>
                <a:tab pos="457200" algn="l"/>
              </a:tabLst>
            </a:pPr>
            <a:r>
              <a:rPr lang="en-US" sz="2800" spc="-5" dirty="0">
                <a:latin typeface="Calibri" panose="020F0502020204030204"/>
                <a:cs typeface="Calibri"/>
              </a:rPr>
              <a:t>Caput</a:t>
            </a:r>
            <a:r>
              <a:rPr lang="en-US" sz="2800" dirty="0">
                <a:latin typeface="Calibri" panose="020F0502020204030204"/>
                <a:cs typeface="Calibri"/>
              </a:rPr>
              <a:t> </a:t>
            </a:r>
            <a:r>
              <a:rPr lang="en-US" sz="2800" spc="-5" dirty="0">
                <a:latin typeface="Calibri" panose="020F0502020204030204"/>
                <a:cs typeface="Calibri"/>
              </a:rPr>
              <a:t>or</a:t>
            </a:r>
            <a:r>
              <a:rPr lang="en-US" sz="2800" spc="-15" dirty="0">
                <a:latin typeface="Calibri" panose="020F0502020204030204"/>
                <a:cs typeface="Calibri"/>
              </a:rPr>
              <a:t> </a:t>
            </a:r>
            <a:r>
              <a:rPr lang="en-US" sz="2800" spc="-5" dirty="0">
                <a:latin typeface="Calibri" panose="020F0502020204030204"/>
                <a:cs typeface="Calibri"/>
              </a:rPr>
              <a:t>molding are</a:t>
            </a:r>
            <a:r>
              <a:rPr lang="en-US" sz="2800" spc="5" dirty="0">
                <a:latin typeface="Calibri" panose="020F0502020204030204"/>
                <a:cs typeface="Calibri"/>
              </a:rPr>
              <a:t> </a:t>
            </a:r>
            <a:r>
              <a:rPr lang="en-US" sz="2800" spc="-5" dirty="0">
                <a:latin typeface="Calibri" panose="020F0502020204030204"/>
                <a:cs typeface="Calibri"/>
              </a:rPr>
              <a:t>no than</a:t>
            </a:r>
            <a:r>
              <a:rPr lang="en-US" sz="2800" dirty="0">
                <a:latin typeface="Calibri" panose="020F0502020204030204"/>
                <a:cs typeface="Calibri"/>
              </a:rPr>
              <a:t> </a:t>
            </a:r>
            <a:r>
              <a:rPr lang="en-US" sz="2800" spc="-5" dirty="0">
                <a:latin typeface="Calibri" panose="020F0502020204030204"/>
                <a:cs typeface="Calibri"/>
              </a:rPr>
              <a:t>moderate</a:t>
            </a:r>
            <a:endParaRPr lang="en-US" sz="2800" dirty="0">
              <a:latin typeface="Calibri" panose="020F0502020204030204"/>
              <a:cs typeface="Calibri"/>
            </a:endParaRPr>
          </a:p>
          <a:p>
            <a:pPr marL="457200" indent="-228600">
              <a:lnSpc>
                <a:spcPct val="100000"/>
              </a:lnSpc>
              <a:spcBef>
                <a:spcPts val="1055"/>
              </a:spcBef>
              <a:buFont typeface="Symbol"/>
              <a:buChar char=""/>
              <a:tabLst>
                <a:tab pos="456565" algn="l"/>
                <a:tab pos="457200" algn="l"/>
              </a:tabLst>
            </a:pPr>
            <a:r>
              <a:rPr lang="en-US" sz="2800" spc="-5" dirty="0">
                <a:latin typeface="Calibri" panose="020F0502020204030204"/>
                <a:cs typeface="Calibri"/>
              </a:rPr>
              <a:t>Pelvis</a:t>
            </a:r>
            <a:r>
              <a:rPr lang="en-US" sz="2800" spc="-10" dirty="0">
                <a:latin typeface="Calibri" panose="020F0502020204030204"/>
                <a:cs typeface="Calibri"/>
              </a:rPr>
              <a:t> </a:t>
            </a:r>
            <a:r>
              <a:rPr lang="en-US" sz="2800" dirty="0">
                <a:latin typeface="Calibri" panose="020F0502020204030204"/>
                <a:cs typeface="Calibri"/>
              </a:rPr>
              <a:t>is</a:t>
            </a:r>
            <a:r>
              <a:rPr lang="en-US" sz="2800" spc="-10" dirty="0">
                <a:latin typeface="Calibri" panose="020F0502020204030204"/>
                <a:cs typeface="Calibri"/>
              </a:rPr>
              <a:t> deemed</a:t>
            </a:r>
            <a:r>
              <a:rPr lang="en-US" sz="2800" spc="-15" dirty="0">
                <a:latin typeface="Calibri" panose="020F0502020204030204"/>
                <a:cs typeface="Calibri"/>
              </a:rPr>
              <a:t> </a:t>
            </a:r>
            <a:r>
              <a:rPr lang="en-US" sz="2800" spc="-5" dirty="0">
                <a:latin typeface="Calibri" panose="020F0502020204030204"/>
                <a:cs typeface="Calibri"/>
              </a:rPr>
              <a:t>adequate</a:t>
            </a:r>
            <a:endParaRPr lang="en-US" sz="2800" dirty="0">
              <a:latin typeface="Calibri" panose="020F0502020204030204"/>
              <a:cs typeface="Calibri"/>
            </a:endParaRPr>
          </a:p>
          <a:p>
            <a:pPr marL="457200" indent="-228600">
              <a:lnSpc>
                <a:spcPct val="100000"/>
              </a:lnSpc>
              <a:spcBef>
                <a:spcPts val="1045"/>
              </a:spcBef>
              <a:buFont typeface="Symbol"/>
              <a:buChar char=""/>
              <a:tabLst>
                <a:tab pos="456565" algn="l"/>
                <a:tab pos="457200" algn="l"/>
              </a:tabLst>
            </a:pPr>
            <a:r>
              <a:rPr lang="en-US" sz="2800" spc="-5" dirty="0">
                <a:latin typeface="Calibri" panose="020F0502020204030204"/>
                <a:cs typeface="Calibri"/>
              </a:rPr>
              <a:t>Adequate</a:t>
            </a:r>
            <a:r>
              <a:rPr lang="en-US" sz="2800" dirty="0">
                <a:latin typeface="Calibri" panose="020F0502020204030204"/>
                <a:cs typeface="Calibri"/>
              </a:rPr>
              <a:t> </a:t>
            </a:r>
            <a:r>
              <a:rPr lang="en-US" sz="2800" spc="-5" dirty="0">
                <a:latin typeface="Calibri" panose="020F0502020204030204"/>
                <a:cs typeface="Calibri"/>
              </a:rPr>
              <a:t>analgesia</a:t>
            </a:r>
            <a:r>
              <a:rPr lang="en-US" sz="2800" spc="10" dirty="0">
                <a:latin typeface="Calibri" panose="020F0502020204030204"/>
                <a:cs typeface="Calibri"/>
              </a:rPr>
              <a:t> </a:t>
            </a:r>
            <a:r>
              <a:rPr lang="en-US" sz="2800" spc="-5" dirty="0">
                <a:latin typeface="Calibri" panose="020F0502020204030204"/>
                <a:cs typeface="Calibri"/>
              </a:rPr>
              <a:t>and</a:t>
            </a:r>
            <a:r>
              <a:rPr lang="en-US" sz="2800" dirty="0">
                <a:latin typeface="Calibri" panose="020F0502020204030204"/>
                <a:cs typeface="Calibri"/>
              </a:rPr>
              <a:t> </a:t>
            </a:r>
            <a:r>
              <a:rPr lang="en-US" sz="2800" spc="-5" dirty="0">
                <a:latin typeface="Calibri" panose="020F0502020204030204"/>
                <a:cs typeface="Calibri"/>
              </a:rPr>
              <a:t>empty</a:t>
            </a:r>
            <a:r>
              <a:rPr lang="en-US" sz="2800" dirty="0">
                <a:latin typeface="Calibri" panose="020F0502020204030204"/>
                <a:cs typeface="Calibri"/>
              </a:rPr>
              <a:t> </a:t>
            </a:r>
            <a:r>
              <a:rPr lang="en-US" sz="2800" spc="-5" dirty="0">
                <a:latin typeface="Calibri" panose="020F0502020204030204"/>
                <a:cs typeface="Calibri"/>
              </a:rPr>
              <a:t>bladder ensured</a:t>
            </a:r>
            <a:endParaRPr lang="en-US" sz="2800" dirty="0">
              <a:latin typeface="Calibri" panose="020F0502020204030204"/>
              <a:cs typeface="Calibri"/>
            </a:endParaRPr>
          </a:p>
          <a:p>
            <a:pPr algn="l">
              <a:buNone/>
            </a:pPr>
            <a:endParaRPr lang="en-US" dirty="0"/>
          </a:p>
          <a:p>
            <a:pPr marL="0" indent="0">
              <a:buNone/>
            </a:pPr>
            <a:r>
              <a:rPr lang="en-US" u="sng" dirty="0"/>
              <a:t>2-careful pelvic examination is also essential. </a:t>
            </a:r>
          </a:p>
          <a:p>
            <a:pPr algn="l">
              <a:buNone/>
            </a:pPr>
            <a:endParaRPr lang="ar-JO" dirty="0"/>
          </a:p>
        </p:txBody>
      </p:sp>
    </p:spTree>
    <p:extLst>
      <p:ext uri="{BB962C8B-B14F-4D97-AF65-F5344CB8AC3E}">
        <p14:creationId xmlns:p14="http://schemas.microsoft.com/office/powerpoint/2010/main" val="387112651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87330438_166309456568571_3695514251746201554_n.jpg"/>
          <p:cNvPicPr>
            <a:picLocks noGrp="1" noChangeAspect="1"/>
          </p:cNvPicPr>
          <p:nvPr>
            <p:ph sz="quarter" idx="1"/>
          </p:nvPr>
        </p:nvPicPr>
        <p:blipFill>
          <a:blip r:embed="rId2"/>
          <a:stretch>
            <a:fillRect/>
          </a:stretch>
        </p:blipFill>
        <p:spPr>
          <a:xfrm>
            <a:off x="0" y="0"/>
            <a:ext cx="9144000" cy="7072338"/>
          </a:xfrm>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87331039_1033532037966393_3770863515507548588_n.jpg"/>
          <p:cNvPicPr>
            <a:picLocks noGrp="1" noChangeAspect="1"/>
          </p:cNvPicPr>
          <p:nvPr>
            <p:ph sz="quarter" idx="1"/>
          </p:nvPr>
        </p:nvPicPr>
        <p:blipFill>
          <a:blip r:embed="rId2"/>
          <a:stretch>
            <a:fillRect/>
          </a:stretch>
        </p:blipFill>
        <p:spPr>
          <a:xfrm>
            <a:off x="0" y="0"/>
            <a:ext cx="9144000" cy="6429396"/>
          </a:xfrm>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403622809_6948345261875529_8687375180409166539_n.jpg"/>
          <p:cNvPicPr>
            <a:picLocks noGrp="1" noChangeAspect="1"/>
          </p:cNvPicPr>
          <p:nvPr>
            <p:ph sz="quarter" idx="1"/>
          </p:nvPr>
        </p:nvPicPr>
        <p:blipFill>
          <a:blip r:embed="rId2"/>
          <a:stretch>
            <a:fillRect/>
          </a:stretch>
        </p:blipFill>
        <p:spPr>
          <a:xfrm>
            <a:off x="0" y="0"/>
            <a:ext cx="9144000" cy="6500834"/>
          </a:xfrm>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93101062_1585818675494700_4761087543973095204_n.jpg"/>
          <p:cNvPicPr>
            <a:picLocks noGrp="1" noChangeAspect="1"/>
          </p:cNvPicPr>
          <p:nvPr>
            <p:ph sz="quarter" idx="1"/>
          </p:nvPr>
        </p:nvPicPr>
        <p:blipFill>
          <a:blip r:embed="rId2"/>
          <a:stretch>
            <a:fillRect/>
          </a:stretch>
        </p:blipFill>
        <p:spPr>
          <a:xfrm>
            <a:off x="0" y="0"/>
            <a:ext cx="9144000" cy="6500834"/>
          </a:xfrm>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393860003_1065152104904780_4441301099358554293_n.jpg"/>
          <p:cNvPicPr>
            <a:picLocks noGrp="1" noChangeAspect="1"/>
          </p:cNvPicPr>
          <p:nvPr>
            <p:ph sz="quarter" idx="1"/>
          </p:nvPr>
        </p:nvPicPr>
        <p:blipFill>
          <a:blip r:embed="rId2"/>
          <a:stretch>
            <a:fillRect/>
          </a:stretch>
        </p:blipFill>
        <p:spPr>
          <a:xfrm>
            <a:off x="0" y="4"/>
            <a:ext cx="9144000" cy="6126163"/>
          </a:xfrm>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0445" y="485423"/>
            <a:ext cx="7019870" cy="1569660"/>
          </a:xfrm>
          <a:prstGeom prst="rect">
            <a:avLst/>
          </a:prstGeom>
          <a:noFill/>
        </p:spPr>
        <p:txBody>
          <a:bodyPr wrap="none" rtlCol="0">
            <a:spAutoFit/>
          </a:bodyPr>
          <a:lstStyle/>
          <a:p>
            <a:r>
              <a:rPr lang="en-US" sz="9600">
                <a:solidFill>
                  <a:schemeClr val="bg1"/>
                </a:solidFill>
                <a:latin typeface="Andalus" panose="02020603050405020304" pitchFamily="18" charset="-78"/>
                <a:cs typeface="Andalus" panose="02020603050405020304" pitchFamily="18" charset="-78"/>
              </a:rPr>
              <a:t>THANK YOU </a:t>
            </a:r>
          </a:p>
        </p:txBody>
      </p:sp>
      <p:sp>
        <p:nvSpPr>
          <p:cNvPr id="7" name="Rectangle 6"/>
          <p:cNvSpPr/>
          <p:nvPr/>
        </p:nvSpPr>
        <p:spPr>
          <a:xfrm>
            <a:off x="2717830" y="5058371"/>
            <a:ext cx="8648521" cy="1569660"/>
          </a:xfrm>
          <a:prstGeom prst="rect">
            <a:avLst/>
          </a:prstGeom>
        </p:spPr>
        <p:txBody>
          <a:bodyPr wrap="none">
            <a:spAutoFit/>
          </a:bodyPr>
          <a:lstStyle/>
          <a:p>
            <a:r>
              <a:rPr lang="en-US" sz="9600">
                <a:solidFill>
                  <a:schemeClr val="bg1"/>
                </a:solidFill>
                <a:latin typeface="Andalus" panose="02020603050405020304" pitchFamily="18" charset="-78"/>
                <a:cs typeface="Andalus" panose="02020603050405020304" pitchFamily="18" charset="-78"/>
              </a:rPr>
              <a:t>FREE  PALESTINE</a:t>
            </a:r>
          </a:p>
        </p:txBody>
      </p:sp>
      <p:pic>
        <p:nvPicPr>
          <p:cNvPr id="9" name="Picture 8"/>
          <p:cNvPicPr>
            <a:picLocks noChangeAspect="1"/>
          </p:cNvPicPr>
          <p:nvPr/>
        </p:nvPicPr>
        <p:blipFill>
          <a:blip r:embed="rId2"/>
          <a:stretch>
            <a:fillRect/>
          </a:stretch>
        </p:blipFill>
        <p:spPr>
          <a:xfrm>
            <a:off x="0" y="93785"/>
            <a:ext cx="12192000" cy="6658708"/>
          </a:xfrm>
          <a:prstGeom prst="rect">
            <a:avLst/>
          </a:prstGeom>
        </p:spPr>
      </p:pic>
      <p:sp>
        <p:nvSpPr>
          <p:cNvPr id="10" name="TextBox 9"/>
          <p:cNvSpPr txBox="1"/>
          <p:nvPr/>
        </p:nvSpPr>
        <p:spPr>
          <a:xfrm>
            <a:off x="3247292" y="433754"/>
            <a:ext cx="7019870" cy="1569660"/>
          </a:xfrm>
          <a:prstGeom prst="rect">
            <a:avLst/>
          </a:prstGeom>
          <a:noFill/>
        </p:spPr>
        <p:txBody>
          <a:bodyPr wrap="none" rtlCol="0">
            <a:spAutoFit/>
          </a:bodyPr>
          <a:lstStyle/>
          <a:p>
            <a:r>
              <a:rPr lang="en-US" sz="9600">
                <a:solidFill>
                  <a:schemeClr val="bg1"/>
                </a:solidFill>
                <a:latin typeface="Andalus" panose="02020603050405020304" pitchFamily="18" charset="-78"/>
                <a:cs typeface="Andalus" panose="02020603050405020304" pitchFamily="18" charset="-78"/>
              </a:rPr>
              <a:t>THANK YOU </a:t>
            </a:r>
          </a:p>
        </p:txBody>
      </p:sp>
    </p:spTree>
    <p:extLst>
      <p:ext uri="{BB962C8B-B14F-4D97-AF65-F5344CB8AC3E}">
        <p14:creationId xmlns:p14="http://schemas.microsoft.com/office/powerpoint/2010/main" val="33937715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p:cNvSpPr txBox="1">
            <a:spLocks noGrp="1"/>
          </p:cNvSpPr>
          <p:nvPr>
            <p:ph type="title"/>
          </p:nvPr>
        </p:nvSpPr>
        <p:spPr>
          <a:xfrm>
            <a:off x="612648" y="417034"/>
            <a:ext cx="10515600" cy="689932"/>
          </a:xfrm>
          <a:prstGeom prst="rect">
            <a:avLst/>
          </a:prstGeom>
        </p:spPr>
        <p:txBody>
          <a:bodyPr vert="horz" wrap="square" lIns="0" tIns="12700" rIns="0" bIns="0" rtlCol="0">
            <a:spAutoFit/>
          </a:bodyPr>
          <a:lstStyle/>
          <a:p>
            <a:pPr marL="12700" algn="ctr">
              <a:lnSpc>
                <a:spcPct val="100000"/>
              </a:lnSpc>
              <a:spcBef>
                <a:spcPts val="100"/>
              </a:spcBef>
            </a:pPr>
            <a:r>
              <a:rPr spc="-5" dirty="0"/>
              <a:t>Forceps</a:t>
            </a:r>
          </a:p>
        </p:txBody>
      </p:sp>
      <p:sp>
        <p:nvSpPr>
          <p:cNvPr id="3" name="Content Placeholder 2"/>
          <p:cNvSpPr>
            <a:spLocks noGrp="1"/>
          </p:cNvSpPr>
          <p:nvPr>
            <p:ph sz="quarter" idx="1"/>
          </p:nvPr>
        </p:nvSpPr>
        <p:spPr>
          <a:xfrm>
            <a:off x="612647" y="1600200"/>
            <a:ext cx="11465621" cy="4495800"/>
          </a:xfrm>
        </p:spPr>
        <p:txBody>
          <a:bodyPr>
            <a:normAutofit/>
          </a:bodyPr>
          <a:lstStyle/>
          <a:p>
            <a:pPr marL="12700">
              <a:lnSpc>
                <a:spcPct val="100000"/>
              </a:lnSpc>
              <a:spcBef>
                <a:spcPts val="265"/>
              </a:spcBef>
            </a:pPr>
            <a:r>
              <a:rPr lang="en-US" b="1" spc="-5" dirty="0">
                <a:solidFill>
                  <a:schemeClr val="accent1">
                    <a:lumMod val="75000"/>
                  </a:schemeClr>
                </a:solidFill>
                <a:cs typeface="Calibri"/>
              </a:rPr>
              <a:t>Definition:</a:t>
            </a:r>
            <a:endParaRPr lang="en-US" dirty="0">
              <a:solidFill>
                <a:schemeClr val="accent1">
                  <a:lumMod val="75000"/>
                </a:schemeClr>
              </a:solidFill>
              <a:cs typeface="Calibri"/>
            </a:endParaRPr>
          </a:p>
          <a:p>
            <a:pPr marL="12700" marR="6985" algn="just">
              <a:lnSpc>
                <a:spcPct val="108500"/>
              </a:lnSpc>
              <a:spcBef>
                <a:spcPts val="5"/>
              </a:spcBef>
            </a:pPr>
            <a:endParaRPr lang="en-US" spc="-5" dirty="0">
              <a:cs typeface="Calibri"/>
            </a:endParaRPr>
          </a:p>
          <a:p>
            <a:pPr marL="12700" marR="6985" algn="just">
              <a:lnSpc>
                <a:spcPct val="108500"/>
              </a:lnSpc>
              <a:spcBef>
                <a:spcPts val="5"/>
              </a:spcBef>
            </a:pPr>
            <a:r>
              <a:rPr lang="en-US" spc="-5" dirty="0">
                <a:cs typeface="Calibri"/>
              </a:rPr>
              <a:t>Forceps are instruments designed to </a:t>
            </a:r>
            <a:r>
              <a:rPr lang="en-US" dirty="0">
                <a:cs typeface="Calibri"/>
              </a:rPr>
              <a:t>aid </a:t>
            </a:r>
            <a:r>
              <a:rPr lang="en-US" spc="-5" dirty="0">
                <a:cs typeface="Calibri"/>
              </a:rPr>
              <a:t>in the delivery of the fetus </a:t>
            </a:r>
            <a:r>
              <a:rPr lang="en-US" spc="-10" dirty="0">
                <a:cs typeface="Calibri"/>
              </a:rPr>
              <a:t>by </a:t>
            </a:r>
            <a:r>
              <a:rPr lang="en-US" spc="-5" dirty="0">
                <a:cs typeface="Calibri"/>
              </a:rPr>
              <a:t> applying</a:t>
            </a:r>
            <a:r>
              <a:rPr lang="en-US" spc="-15" dirty="0">
                <a:cs typeface="Calibri"/>
              </a:rPr>
              <a:t> </a:t>
            </a:r>
            <a:r>
              <a:rPr lang="en-US" spc="-5" dirty="0">
                <a:cs typeface="Calibri"/>
              </a:rPr>
              <a:t>traction</a:t>
            </a:r>
            <a:r>
              <a:rPr lang="en-US" spc="-25" dirty="0">
                <a:cs typeface="Calibri"/>
              </a:rPr>
              <a:t> </a:t>
            </a:r>
            <a:r>
              <a:rPr lang="en-US" spc="-10" dirty="0">
                <a:cs typeface="Calibri"/>
              </a:rPr>
              <a:t>to</a:t>
            </a:r>
            <a:r>
              <a:rPr lang="en-US" spc="-25" dirty="0">
                <a:cs typeface="Calibri"/>
              </a:rPr>
              <a:t> </a:t>
            </a:r>
            <a:r>
              <a:rPr lang="en-US" spc="-5" dirty="0">
                <a:cs typeface="Calibri"/>
              </a:rPr>
              <a:t>the</a:t>
            </a:r>
            <a:r>
              <a:rPr lang="en-US" spc="-25" dirty="0">
                <a:cs typeface="Calibri"/>
              </a:rPr>
              <a:t> </a:t>
            </a:r>
            <a:r>
              <a:rPr lang="en-US" spc="-5" dirty="0">
                <a:cs typeface="Calibri"/>
              </a:rPr>
              <a:t>fetal</a:t>
            </a:r>
            <a:r>
              <a:rPr lang="en-US" spc="-20" dirty="0">
                <a:cs typeface="Calibri"/>
              </a:rPr>
              <a:t> </a:t>
            </a:r>
            <a:r>
              <a:rPr lang="en-US" spc="-10" dirty="0">
                <a:cs typeface="Calibri"/>
              </a:rPr>
              <a:t>head</a:t>
            </a:r>
            <a:r>
              <a:rPr lang="en-US" spc="-20" dirty="0">
                <a:cs typeface="Calibri"/>
              </a:rPr>
              <a:t> </a:t>
            </a:r>
            <a:r>
              <a:rPr lang="en-US" spc="-5" dirty="0">
                <a:cs typeface="Calibri"/>
              </a:rPr>
              <a:t>which consist</a:t>
            </a:r>
            <a:r>
              <a:rPr lang="en-US" spc="-15" dirty="0">
                <a:cs typeface="Calibri"/>
              </a:rPr>
              <a:t> </a:t>
            </a:r>
            <a:r>
              <a:rPr lang="en-US" spc="-5" dirty="0">
                <a:cs typeface="Calibri"/>
              </a:rPr>
              <a:t>of</a:t>
            </a:r>
            <a:r>
              <a:rPr lang="en-US" spc="-20" dirty="0">
                <a:cs typeface="Calibri"/>
              </a:rPr>
              <a:t> </a:t>
            </a:r>
            <a:r>
              <a:rPr lang="en-US" spc="-5" dirty="0">
                <a:cs typeface="Calibri"/>
              </a:rPr>
              <a:t>2</a:t>
            </a:r>
            <a:r>
              <a:rPr lang="en-US" spc="-15" dirty="0">
                <a:cs typeface="Calibri"/>
              </a:rPr>
              <a:t> </a:t>
            </a:r>
            <a:r>
              <a:rPr lang="en-US" spc="-5" dirty="0">
                <a:cs typeface="Calibri"/>
              </a:rPr>
              <a:t>mirror</a:t>
            </a:r>
            <a:r>
              <a:rPr lang="en-US" spc="-30" dirty="0">
                <a:cs typeface="Calibri"/>
              </a:rPr>
              <a:t> </a:t>
            </a:r>
            <a:r>
              <a:rPr lang="en-US" dirty="0">
                <a:cs typeface="Calibri"/>
              </a:rPr>
              <a:t>image</a:t>
            </a:r>
            <a:r>
              <a:rPr lang="en-US" spc="-20" dirty="0">
                <a:cs typeface="Calibri"/>
              </a:rPr>
              <a:t> </a:t>
            </a:r>
            <a:r>
              <a:rPr lang="en-US" spc="-5" dirty="0">
                <a:cs typeface="Calibri"/>
              </a:rPr>
              <a:t>metal </a:t>
            </a:r>
            <a:r>
              <a:rPr lang="en-US" spc="-350" dirty="0">
                <a:cs typeface="Calibri"/>
              </a:rPr>
              <a:t> </a:t>
            </a:r>
            <a:r>
              <a:rPr lang="en-US" spc="-5" dirty="0">
                <a:cs typeface="Calibri"/>
              </a:rPr>
              <a:t>instruments</a:t>
            </a:r>
            <a:r>
              <a:rPr lang="en-US" dirty="0">
                <a:cs typeface="Calibri"/>
              </a:rPr>
              <a:t> </a:t>
            </a:r>
            <a:r>
              <a:rPr lang="en-US" spc="-5" dirty="0">
                <a:cs typeface="Calibri"/>
              </a:rPr>
              <a:t>that</a:t>
            </a:r>
            <a:r>
              <a:rPr lang="en-US" dirty="0">
                <a:cs typeface="Calibri"/>
              </a:rPr>
              <a:t> </a:t>
            </a:r>
            <a:r>
              <a:rPr lang="en-US" spc="-5" dirty="0">
                <a:cs typeface="Calibri"/>
              </a:rPr>
              <a:t>are</a:t>
            </a:r>
            <a:r>
              <a:rPr lang="en-US" dirty="0">
                <a:cs typeface="Calibri"/>
              </a:rPr>
              <a:t> </a:t>
            </a:r>
            <a:r>
              <a:rPr lang="en-US" spc="-5" dirty="0">
                <a:cs typeface="Calibri"/>
              </a:rPr>
              <a:t>maneuvered</a:t>
            </a:r>
            <a:r>
              <a:rPr lang="en-US" dirty="0">
                <a:cs typeface="Calibri"/>
              </a:rPr>
              <a:t> </a:t>
            </a:r>
            <a:r>
              <a:rPr lang="en-US" spc="-5" dirty="0">
                <a:cs typeface="Calibri"/>
              </a:rPr>
              <a:t>to</a:t>
            </a:r>
            <a:r>
              <a:rPr lang="en-US" dirty="0">
                <a:cs typeface="Calibri"/>
              </a:rPr>
              <a:t> </a:t>
            </a:r>
            <a:r>
              <a:rPr lang="en-US" spc="-5" dirty="0">
                <a:cs typeface="Calibri"/>
              </a:rPr>
              <a:t>cradle</a:t>
            </a:r>
            <a:r>
              <a:rPr lang="en-US" dirty="0">
                <a:cs typeface="Calibri"/>
              </a:rPr>
              <a:t> </a:t>
            </a:r>
            <a:r>
              <a:rPr lang="en-US" spc="-5" dirty="0">
                <a:cs typeface="Calibri"/>
              </a:rPr>
              <a:t>the</a:t>
            </a:r>
            <a:r>
              <a:rPr lang="en-US" dirty="0">
                <a:cs typeface="Calibri"/>
              </a:rPr>
              <a:t> </a:t>
            </a:r>
            <a:r>
              <a:rPr lang="en-US" spc="-5" dirty="0">
                <a:cs typeface="Calibri"/>
              </a:rPr>
              <a:t>fetal</a:t>
            </a:r>
            <a:r>
              <a:rPr lang="en-US" dirty="0">
                <a:cs typeface="Calibri"/>
              </a:rPr>
              <a:t> </a:t>
            </a:r>
            <a:r>
              <a:rPr lang="en-US" spc="-10" dirty="0">
                <a:cs typeface="Calibri"/>
              </a:rPr>
              <a:t>head</a:t>
            </a:r>
            <a:r>
              <a:rPr lang="en-US" spc="-5" dirty="0">
                <a:cs typeface="Calibri"/>
              </a:rPr>
              <a:t> and</a:t>
            </a:r>
            <a:r>
              <a:rPr lang="en-US" dirty="0">
                <a:cs typeface="Calibri"/>
              </a:rPr>
              <a:t> </a:t>
            </a:r>
            <a:r>
              <a:rPr lang="en-US" spc="-5" dirty="0">
                <a:cs typeface="Calibri"/>
              </a:rPr>
              <a:t>are </a:t>
            </a:r>
            <a:r>
              <a:rPr lang="en-US" dirty="0">
                <a:cs typeface="Calibri"/>
              </a:rPr>
              <a:t> </a:t>
            </a:r>
            <a:r>
              <a:rPr lang="en-US" spc="-5" dirty="0">
                <a:cs typeface="Calibri"/>
              </a:rPr>
              <a:t>articulated,</a:t>
            </a:r>
            <a:r>
              <a:rPr lang="en-US" dirty="0">
                <a:cs typeface="Calibri"/>
              </a:rPr>
              <a:t> </a:t>
            </a:r>
            <a:r>
              <a:rPr lang="en-US" spc="-5" dirty="0">
                <a:cs typeface="Calibri"/>
              </a:rPr>
              <a:t>after which traction</a:t>
            </a:r>
            <a:r>
              <a:rPr lang="en-US" dirty="0">
                <a:cs typeface="Calibri"/>
              </a:rPr>
              <a:t> </a:t>
            </a:r>
            <a:r>
              <a:rPr lang="en-US" spc="-5" dirty="0">
                <a:cs typeface="Calibri"/>
              </a:rPr>
              <a:t>is</a:t>
            </a:r>
            <a:r>
              <a:rPr lang="en-US" dirty="0">
                <a:cs typeface="Calibri"/>
              </a:rPr>
              <a:t> </a:t>
            </a:r>
            <a:r>
              <a:rPr lang="en-US" spc="-5" dirty="0">
                <a:cs typeface="Calibri"/>
              </a:rPr>
              <a:t>applied</a:t>
            </a:r>
            <a:r>
              <a:rPr lang="en-US" dirty="0">
                <a:cs typeface="Calibri"/>
              </a:rPr>
              <a:t> </a:t>
            </a:r>
            <a:r>
              <a:rPr lang="en-US" spc="-5" dirty="0">
                <a:cs typeface="Calibri"/>
              </a:rPr>
              <a:t>to</a:t>
            </a:r>
            <a:r>
              <a:rPr lang="en-US" dirty="0">
                <a:cs typeface="Calibri"/>
              </a:rPr>
              <a:t> </a:t>
            </a:r>
            <a:r>
              <a:rPr lang="en-US" spc="-5" dirty="0">
                <a:cs typeface="Calibri"/>
              </a:rPr>
              <a:t>effect</a:t>
            </a:r>
            <a:r>
              <a:rPr lang="en-US" spc="5" dirty="0">
                <a:cs typeface="Calibri"/>
              </a:rPr>
              <a:t> </a:t>
            </a:r>
            <a:r>
              <a:rPr lang="en-US" spc="-5" dirty="0">
                <a:cs typeface="Calibri"/>
              </a:rPr>
              <a:t>delivery.</a:t>
            </a:r>
            <a:endParaRPr lang="en-US" dirty="0">
              <a:cs typeface="Calibri"/>
            </a:endParaRPr>
          </a:p>
          <a:p>
            <a:pPr marL="12700" algn="just">
              <a:lnSpc>
                <a:spcPct val="100000"/>
              </a:lnSpc>
              <a:spcBef>
                <a:spcPts val="160"/>
              </a:spcBef>
            </a:pPr>
            <a:endParaRPr lang="en-US" spc="-5" dirty="0">
              <a:cs typeface="Calibri"/>
            </a:endParaRPr>
          </a:p>
          <a:p>
            <a:pPr marL="12700" algn="just">
              <a:lnSpc>
                <a:spcPct val="100000"/>
              </a:lnSpc>
              <a:spcBef>
                <a:spcPts val="160"/>
              </a:spcBef>
            </a:pPr>
            <a:r>
              <a:rPr lang="en-US" spc="-5" dirty="0">
                <a:cs typeface="Calibri"/>
              </a:rPr>
              <a:t>Many different</a:t>
            </a:r>
            <a:r>
              <a:rPr lang="en-US" dirty="0">
                <a:cs typeface="Calibri"/>
              </a:rPr>
              <a:t> types </a:t>
            </a:r>
            <a:r>
              <a:rPr lang="en-US" spc="-5" dirty="0">
                <a:cs typeface="Calibri"/>
              </a:rPr>
              <a:t>of</a:t>
            </a:r>
            <a:r>
              <a:rPr lang="en-US" dirty="0">
                <a:cs typeface="Calibri"/>
              </a:rPr>
              <a:t> </a:t>
            </a:r>
            <a:r>
              <a:rPr lang="en-US" spc="-5" dirty="0">
                <a:cs typeface="Calibri"/>
              </a:rPr>
              <a:t>forceps </a:t>
            </a:r>
            <a:r>
              <a:rPr lang="en-US" dirty="0">
                <a:cs typeface="Calibri"/>
              </a:rPr>
              <a:t>have </a:t>
            </a:r>
            <a:r>
              <a:rPr lang="en-US" spc="-10" dirty="0">
                <a:cs typeface="Calibri"/>
              </a:rPr>
              <a:t>been</a:t>
            </a:r>
            <a:r>
              <a:rPr lang="en-US" dirty="0">
                <a:cs typeface="Calibri"/>
              </a:rPr>
              <a:t> </a:t>
            </a:r>
            <a:r>
              <a:rPr lang="en-US" spc="-10" dirty="0">
                <a:cs typeface="Calibri"/>
              </a:rPr>
              <a:t>described</a:t>
            </a:r>
            <a:r>
              <a:rPr lang="en-US" spc="5" dirty="0">
                <a:cs typeface="Calibri"/>
              </a:rPr>
              <a:t> </a:t>
            </a:r>
            <a:r>
              <a:rPr lang="en-US" dirty="0">
                <a:cs typeface="Calibri"/>
              </a:rPr>
              <a:t>and</a:t>
            </a:r>
            <a:r>
              <a:rPr lang="en-US" spc="-5" dirty="0">
                <a:cs typeface="Calibri"/>
              </a:rPr>
              <a:t> developed.</a:t>
            </a:r>
            <a:endParaRPr lang="en-US" dirty="0">
              <a:cs typeface="Calibri"/>
            </a:endParaRPr>
          </a:p>
          <a:p>
            <a:endParaRPr lang="en-US" dirty="0"/>
          </a:p>
        </p:txBody>
      </p:sp>
    </p:spTree>
    <p:extLst>
      <p:ext uri="{BB962C8B-B14F-4D97-AF65-F5344CB8AC3E}">
        <p14:creationId xmlns:p14="http://schemas.microsoft.com/office/powerpoint/2010/main" val="30586277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11"/>
          <p:cNvSpPr txBox="1"/>
          <p:nvPr/>
        </p:nvSpPr>
        <p:spPr>
          <a:xfrm>
            <a:off x="127161" y="0"/>
            <a:ext cx="9481032" cy="6391878"/>
          </a:xfrm>
          <a:prstGeom prst="rect">
            <a:avLst/>
          </a:prstGeom>
        </p:spPr>
        <p:txBody>
          <a:bodyPr vert="horz" wrap="square" lIns="0" tIns="33655" rIns="0" bIns="0" rtlCol="0">
            <a:spAutoFit/>
          </a:bodyPr>
          <a:lstStyle/>
          <a:p>
            <a:pPr>
              <a:lnSpc>
                <a:spcPct val="100000"/>
              </a:lnSpc>
            </a:pPr>
            <a:endParaRPr sz="2800" dirty="0">
              <a:latin typeface="Calibri" panose="020F0502020204030204"/>
              <a:cs typeface="Calibri"/>
            </a:endParaRPr>
          </a:p>
          <a:p>
            <a:pPr marL="12700">
              <a:lnSpc>
                <a:spcPct val="100000"/>
              </a:lnSpc>
            </a:pPr>
            <a:r>
              <a:rPr sz="2400" b="1" spc="-10" dirty="0">
                <a:solidFill>
                  <a:schemeClr val="accent1">
                    <a:lumMod val="75000"/>
                  </a:schemeClr>
                </a:solidFill>
                <a:latin typeface="Calibri" panose="020F0502020204030204"/>
                <a:cs typeface="Calibri"/>
              </a:rPr>
              <a:t>Parts</a:t>
            </a:r>
            <a:r>
              <a:rPr sz="2400" b="1" spc="-10" dirty="0">
                <a:solidFill>
                  <a:srgbClr val="00AF50"/>
                </a:solidFill>
                <a:latin typeface="Calibri" panose="020F0502020204030204"/>
                <a:cs typeface="Calibri"/>
              </a:rPr>
              <a:t>:</a:t>
            </a:r>
            <a:endParaRPr sz="2400" dirty="0">
              <a:latin typeface="Calibri" panose="020F0502020204030204"/>
              <a:cs typeface="Calibri"/>
            </a:endParaRPr>
          </a:p>
          <a:p>
            <a:pPr marL="12700">
              <a:lnSpc>
                <a:spcPct val="100000"/>
              </a:lnSpc>
              <a:spcBef>
                <a:spcPts val="155"/>
              </a:spcBef>
            </a:pPr>
            <a:endParaRPr lang="ar-JO" sz="2400" spc="-5" dirty="0">
              <a:latin typeface="Calibri" panose="020F0502020204030204"/>
              <a:cs typeface="Calibri"/>
            </a:endParaRPr>
          </a:p>
          <a:p>
            <a:pPr marL="12700">
              <a:lnSpc>
                <a:spcPct val="100000"/>
              </a:lnSpc>
              <a:spcBef>
                <a:spcPts val="155"/>
              </a:spcBef>
            </a:pPr>
            <a:r>
              <a:rPr sz="2400" spc="-5" dirty="0">
                <a:latin typeface="Calibri" panose="020F0502020204030204"/>
                <a:cs typeface="Calibri"/>
              </a:rPr>
              <a:t>Forceps</a:t>
            </a:r>
            <a:r>
              <a:rPr sz="2400" spc="-10" dirty="0">
                <a:latin typeface="Calibri" panose="020F0502020204030204"/>
                <a:cs typeface="Calibri"/>
              </a:rPr>
              <a:t> </a:t>
            </a:r>
            <a:r>
              <a:rPr sz="2400" spc="-5" dirty="0">
                <a:latin typeface="Calibri" panose="020F0502020204030204"/>
                <a:cs typeface="Calibri"/>
              </a:rPr>
              <a:t>have</a:t>
            </a:r>
            <a:r>
              <a:rPr sz="2400" spc="-10" dirty="0">
                <a:latin typeface="Calibri" panose="020F0502020204030204"/>
                <a:cs typeface="Calibri"/>
              </a:rPr>
              <a:t> </a:t>
            </a:r>
            <a:r>
              <a:rPr sz="2400" spc="-5" dirty="0">
                <a:latin typeface="Calibri" panose="020F0502020204030204"/>
                <a:cs typeface="Calibri"/>
              </a:rPr>
              <a:t>4</a:t>
            </a:r>
            <a:r>
              <a:rPr sz="2400" spc="-10" dirty="0">
                <a:latin typeface="Calibri" panose="020F0502020204030204"/>
                <a:cs typeface="Calibri"/>
              </a:rPr>
              <a:t> </a:t>
            </a:r>
            <a:r>
              <a:rPr sz="2400" spc="-5" dirty="0">
                <a:latin typeface="Calibri" panose="020F0502020204030204"/>
                <a:cs typeface="Calibri"/>
              </a:rPr>
              <a:t>major</a:t>
            </a:r>
            <a:r>
              <a:rPr sz="2400" spc="-10" dirty="0">
                <a:latin typeface="Calibri" panose="020F0502020204030204"/>
                <a:cs typeface="Calibri"/>
              </a:rPr>
              <a:t> </a:t>
            </a:r>
            <a:r>
              <a:rPr sz="2400" spc="-5" dirty="0">
                <a:latin typeface="Calibri" panose="020F0502020204030204"/>
                <a:cs typeface="Calibri"/>
              </a:rPr>
              <a:t>components,</a:t>
            </a:r>
            <a:r>
              <a:rPr sz="2400" spc="-15" dirty="0">
                <a:latin typeface="Calibri" panose="020F0502020204030204"/>
                <a:cs typeface="Calibri"/>
              </a:rPr>
              <a:t> </a:t>
            </a:r>
            <a:r>
              <a:rPr sz="2400" dirty="0">
                <a:latin typeface="Calibri" panose="020F0502020204030204"/>
                <a:cs typeface="Calibri"/>
              </a:rPr>
              <a:t>as</a:t>
            </a:r>
            <a:r>
              <a:rPr sz="2400" spc="-10" dirty="0">
                <a:latin typeface="Calibri" panose="020F0502020204030204"/>
                <a:cs typeface="Calibri"/>
              </a:rPr>
              <a:t> </a:t>
            </a:r>
            <a:r>
              <a:rPr sz="2400" spc="-5" dirty="0">
                <a:latin typeface="Calibri" panose="020F0502020204030204"/>
                <a:cs typeface="Calibri"/>
              </a:rPr>
              <a:t>follows:</a:t>
            </a:r>
            <a:endParaRPr sz="2400" dirty="0">
              <a:latin typeface="Calibri" panose="020F0502020204030204"/>
              <a:cs typeface="Calibri"/>
            </a:endParaRPr>
          </a:p>
          <a:p>
            <a:pPr marL="469265" marR="5080" indent="-228600" algn="just">
              <a:lnSpc>
                <a:spcPct val="108400"/>
              </a:lnSpc>
              <a:spcBef>
                <a:spcPts val="90"/>
              </a:spcBef>
              <a:buClr>
                <a:srgbClr val="000000"/>
              </a:buClr>
              <a:buFont typeface="Symbol"/>
              <a:buChar char=""/>
              <a:tabLst>
                <a:tab pos="469900" algn="l"/>
              </a:tabLst>
            </a:pPr>
            <a:endParaRPr lang="en-US" sz="2000" b="1" spc="-5" dirty="0">
              <a:solidFill>
                <a:srgbClr val="FF0000"/>
              </a:solidFill>
              <a:latin typeface="Calibri" panose="020F0502020204030204"/>
              <a:cs typeface="Calibri"/>
            </a:endParaRPr>
          </a:p>
          <a:p>
            <a:pPr marL="469265" marR="5080" indent="-228600" algn="just">
              <a:lnSpc>
                <a:spcPct val="108400"/>
              </a:lnSpc>
              <a:spcBef>
                <a:spcPts val="90"/>
              </a:spcBef>
              <a:buClr>
                <a:srgbClr val="000000"/>
              </a:buClr>
              <a:buFont typeface="Symbol"/>
              <a:buChar char=""/>
              <a:tabLst>
                <a:tab pos="469900" algn="l"/>
              </a:tabLst>
            </a:pPr>
            <a:r>
              <a:rPr sz="2000" b="1" spc="-5" dirty="0">
                <a:solidFill>
                  <a:srgbClr val="FF0000"/>
                </a:solidFill>
                <a:latin typeface="Calibri" panose="020F0502020204030204"/>
                <a:cs typeface="Calibri"/>
              </a:rPr>
              <a:t>Blades: </a:t>
            </a:r>
            <a:r>
              <a:rPr sz="2000" spc="-5" dirty="0">
                <a:latin typeface="Calibri" panose="020F0502020204030204"/>
                <a:cs typeface="Calibri"/>
              </a:rPr>
              <a:t>The blades grasp the fetus. </a:t>
            </a:r>
            <a:r>
              <a:rPr sz="2000" spc="-10" dirty="0">
                <a:latin typeface="Calibri" panose="020F0502020204030204"/>
                <a:cs typeface="Calibri"/>
              </a:rPr>
              <a:t>Each </a:t>
            </a:r>
            <a:r>
              <a:rPr sz="2000" spc="-5" dirty="0">
                <a:latin typeface="Calibri" panose="020F0502020204030204"/>
                <a:cs typeface="Calibri"/>
              </a:rPr>
              <a:t>blade has a curve to fit </a:t>
            </a:r>
            <a:r>
              <a:rPr sz="2000" dirty="0">
                <a:latin typeface="Calibri" panose="020F0502020204030204"/>
                <a:cs typeface="Calibri"/>
              </a:rPr>
              <a:t> </a:t>
            </a:r>
            <a:r>
              <a:rPr sz="2000" spc="-5" dirty="0">
                <a:latin typeface="Calibri" panose="020F0502020204030204"/>
                <a:cs typeface="Calibri"/>
              </a:rPr>
              <a:t>around the fetal head. The blades are </a:t>
            </a:r>
            <a:r>
              <a:rPr sz="2000" spc="-10" dirty="0">
                <a:latin typeface="Calibri" panose="020F0502020204030204"/>
                <a:cs typeface="Calibri"/>
              </a:rPr>
              <a:t>oval </a:t>
            </a:r>
            <a:r>
              <a:rPr sz="2000" spc="-5" dirty="0">
                <a:latin typeface="Calibri" panose="020F0502020204030204"/>
                <a:cs typeface="Calibri"/>
              </a:rPr>
              <a:t>or elliptical and can </a:t>
            </a:r>
            <a:r>
              <a:rPr sz="2000" spc="-10" dirty="0">
                <a:latin typeface="Calibri" panose="020F0502020204030204"/>
                <a:cs typeface="Calibri"/>
              </a:rPr>
              <a:t>be </a:t>
            </a:r>
            <a:r>
              <a:rPr sz="2000" spc="-5" dirty="0">
                <a:latin typeface="Calibri" panose="020F0502020204030204"/>
                <a:cs typeface="Calibri"/>
              </a:rPr>
              <a:t> fenestrated (with a hole in the middle) or solid. Many blades are </a:t>
            </a:r>
            <a:r>
              <a:rPr sz="2000" dirty="0">
                <a:latin typeface="Calibri" panose="020F0502020204030204"/>
                <a:cs typeface="Calibri"/>
              </a:rPr>
              <a:t> </a:t>
            </a:r>
            <a:r>
              <a:rPr sz="2000" spc="-5" dirty="0">
                <a:latin typeface="Calibri" panose="020F0502020204030204"/>
                <a:cs typeface="Calibri"/>
              </a:rPr>
              <a:t>also</a:t>
            </a:r>
            <a:r>
              <a:rPr sz="2000" dirty="0">
                <a:latin typeface="Calibri" panose="020F0502020204030204"/>
                <a:cs typeface="Calibri"/>
              </a:rPr>
              <a:t> </a:t>
            </a:r>
            <a:r>
              <a:rPr sz="2000" spc="-5" dirty="0">
                <a:latin typeface="Calibri" panose="020F0502020204030204"/>
                <a:cs typeface="Calibri"/>
              </a:rPr>
              <a:t>curved</a:t>
            </a:r>
            <a:r>
              <a:rPr sz="2000" dirty="0">
                <a:latin typeface="Calibri" panose="020F0502020204030204"/>
                <a:cs typeface="Calibri"/>
              </a:rPr>
              <a:t> </a:t>
            </a:r>
            <a:r>
              <a:rPr sz="2000" spc="-5" dirty="0">
                <a:latin typeface="Calibri" panose="020F0502020204030204"/>
                <a:cs typeface="Calibri"/>
              </a:rPr>
              <a:t>in</a:t>
            </a:r>
            <a:r>
              <a:rPr sz="2000" dirty="0">
                <a:latin typeface="Calibri" panose="020F0502020204030204"/>
                <a:cs typeface="Calibri"/>
              </a:rPr>
              <a:t> </a:t>
            </a:r>
            <a:r>
              <a:rPr sz="2000" spc="-5" dirty="0">
                <a:latin typeface="Calibri" panose="020F0502020204030204"/>
                <a:cs typeface="Calibri"/>
              </a:rPr>
              <a:t>a</a:t>
            </a:r>
            <a:r>
              <a:rPr sz="2000" dirty="0">
                <a:latin typeface="Calibri" panose="020F0502020204030204"/>
                <a:cs typeface="Calibri"/>
              </a:rPr>
              <a:t> </a:t>
            </a:r>
            <a:r>
              <a:rPr sz="2000" spc="-5" dirty="0">
                <a:latin typeface="Calibri" panose="020F0502020204030204"/>
                <a:cs typeface="Calibri"/>
              </a:rPr>
              <a:t>plane</a:t>
            </a:r>
            <a:r>
              <a:rPr sz="2000" dirty="0">
                <a:latin typeface="Calibri" panose="020F0502020204030204"/>
                <a:cs typeface="Calibri"/>
              </a:rPr>
              <a:t> </a:t>
            </a:r>
            <a:r>
              <a:rPr sz="2000" spc="-10" dirty="0">
                <a:latin typeface="Calibri" panose="020F0502020204030204"/>
                <a:cs typeface="Calibri"/>
              </a:rPr>
              <a:t>90°</a:t>
            </a:r>
            <a:r>
              <a:rPr sz="2000" spc="-5" dirty="0">
                <a:latin typeface="Calibri" panose="020F0502020204030204"/>
                <a:cs typeface="Calibri"/>
              </a:rPr>
              <a:t> from</a:t>
            </a:r>
            <a:r>
              <a:rPr sz="2000" dirty="0">
                <a:latin typeface="Calibri" panose="020F0502020204030204"/>
                <a:cs typeface="Calibri"/>
              </a:rPr>
              <a:t> the</a:t>
            </a:r>
            <a:r>
              <a:rPr sz="2000" spc="5" dirty="0">
                <a:latin typeface="Calibri" panose="020F0502020204030204"/>
                <a:cs typeface="Calibri"/>
              </a:rPr>
              <a:t> </a:t>
            </a:r>
            <a:r>
              <a:rPr sz="2000" spc="-5" dirty="0">
                <a:solidFill>
                  <a:srgbClr val="C45811"/>
                </a:solidFill>
                <a:latin typeface="Calibri" panose="020F0502020204030204"/>
                <a:cs typeface="Calibri"/>
              </a:rPr>
              <a:t>cephalic</a:t>
            </a:r>
            <a:r>
              <a:rPr sz="2000" dirty="0">
                <a:solidFill>
                  <a:srgbClr val="C45811"/>
                </a:solidFill>
                <a:latin typeface="Calibri" panose="020F0502020204030204"/>
                <a:cs typeface="Calibri"/>
              </a:rPr>
              <a:t> </a:t>
            </a:r>
            <a:r>
              <a:rPr sz="2000" spc="-5" dirty="0">
                <a:solidFill>
                  <a:srgbClr val="C45811"/>
                </a:solidFill>
                <a:latin typeface="Calibri" panose="020F0502020204030204"/>
                <a:cs typeface="Calibri"/>
              </a:rPr>
              <a:t>curve</a:t>
            </a:r>
            <a:r>
              <a:rPr sz="2000" dirty="0">
                <a:solidFill>
                  <a:srgbClr val="C45811"/>
                </a:solidFill>
                <a:latin typeface="Calibri" panose="020F0502020204030204"/>
                <a:cs typeface="Calibri"/>
              </a:rPr>
              <a:t> </a:t>
            </a:r>
            <a:r>
              <a:rPr sz="2000" spc="-5" dirty="0">
                <a:latin typeface="Calibri" panose="020F0502020204030204"/>
                <a:cs typeface="Calibri"/>
              </a:rPr>
              <a:t>to</a:t>
            </a:r>
            <a:r>
              <a:rPr sz="2000" dirty="0">
                <a:latin typeface="Calibri" panose="020F0502020204030204"/>
                <a:cs typeface="Calibri"/>
              </a:rPr>
              <a:t> </a:t>
            </a:r>
            <a:r>
              <a:rPr sz="2000" spc="-5" dirty="0">
                <a:latin typeface="Calibri" panose="020F0502020204030204"/>
                <a:cs typeface="Calibri"/>
              </a:rPr>
              <a:t>fit</a:t>
            </a:r>
            <a:r>
              <a:rPr sz="2000" dirty="0">
                <a:latin typeface="Calibri" panose="020F0502020204030204"/>
                <a:cs typeface="Calibri"/>
              </a:rPr>
              <a:t> </a:t>
            </a:r>
            <a:r>
              <a:rPr sz="2000" spc="-10" dirty="0">
                <a:latin typeface="Calibri" panose="020F0502020204030204"/>
                <a:cs typeface="Calibri"/>
              </a:rPr>
              <a:t>the </a:t>
            </a:r>
            <a:r>
              <a:rPr sz="2000" spc="-5" dirty="0">
                <a:latin typeface="Calibri" panose="020F0502020204030204"/>
                <a:cs typeface="Calibri"/>
              </a:rPr>
              <a:t> maternal pelvis</a:t>
            </a:r>
            <a:r>
              <a:rPr sz="2000" spc="10" dirty="0">
                <a:latin typeface="Calibri" panose="020F0502020204030204"/>
                <a:cs typeface="Calibri"/>
              </a:rPr>
              <a:t> </a:t>
            </a:r>
            <a:r>
              <a:rPr sz="2000" spc="-5" dirty="0">
                <a:latin typeface="Calibri" panose="020F0502020204030204"/>
                <a:cs typeface="Calibri"/>
              </a:rPr>
              <a:t>(pelvic </a:t>
            </a:r>
            <a:r>
              <a:rPr sz="2000" spc="-10" dirty="0">
                <a:latin typeface="Calibri" panose="020F0502020204030204"/>
                <a:cs typeface="Calibri"/>
              </a:rPr>
              <a:t>curve).</a:t>
            </a:r>
            <a:endParaRPr sz="2000" dirty="0">
              <a:latin typeface="Calibri" panose="020F0502020204030204"/>
              <a:cs typeface="Calibri"/>
            </a:endParaRPr>
          </a:p>
          <a:p>
            <a:pPr marL="469265" marR="5080" indent="-228600" algn="just">
              <a:lnSpc>
                <a:spcPct val="108900"/>
              </a:lnSpc>
              <a:spcBef>
                <a:spcPts val="80"/>
              </a:spcBef>
              <a:buClr>
                <a:srgbClr val="000000"/>
              </a:buClr>
              <a:buFont typeface="Symbol"/>
              <a:buChar char=""/>
              <a:tabLst>
                <a:tab pos="469900" algn="l"/>
              </a:tabLst>
            </a:pPr>
            <a:endParaRPr lang="en-US" sz="2000" b="1" spc="-5" dirty="0">
              <a:solidFill>
                <a:srgbClr val="FF0000"/>
              </a:solidFill>
              <a:latin typeface="Calibri" panose="020F0502020204030204"/>
              <a:cs typeface="Calibri"/>
            </a:endParaRPr>
          </a:p>
          <a:p>
            <a:pPr marL="469265" marR="5080" indent="-228600" algn="just">
              <a:lnSpc>
                <a:spcPct val="108900"/>
              </a:lnSpc>
              <a:spcBef>
                <a:spcPts val="80"/>
              </a:spcBef>
              <a:buClr>
                <a:srgbClr val="000000"/>
              </a:buClr>
              <a:buFont typeface="Symbol"/>
              <a:buChar char=""/>
              <a:tabLst>
                <a:tab pos="469900" algn="l"/>
              </a:tabLst>
            </a:pPr>
            <a:r>
              <a:rPr sz="2000" b="1" spc="-5" dirty="0">
                <a:solidFill>
                  <a:srgbClr val="FF0000"/>
                </a:solidFill>
                <a:latin typeface="Calibri" panose="020F0502020204030204"/>
                <a:cs typeface="Calibri"/>
              </a:rPr>
              <a:t>Shanks:</a:t>
            </a:r>
            <a:r>
              <a:rPr sz="2000" b="1" spc="-5" dirty="0">
                <a:solidFill>
                  <a:srgbClr val="006FC0"/>
                </a:solidFill>
                <a:latin typeface="Calibri" panose="020F0502020204030204"/>
                <a:cs typeface="Calibri"/>
              </a:rPr>
              <a:t> </a:t>
            </a:r>
            <a:r>
              <a:rPr sz="2000" spc="-5" dirty="0">
                <a:latin typeface="Calibri" panose="020F0502020204030204"/>
                <a:cs typeface="Calibri"/>
              </a:rPr>
              <a:t>The shanks connect the blades to the handles and provide </a:t>
            </a:r>
            <a:r>
              <a:rPr sz="2000" spc="-350" dirty="0">
                <a:latin typeface="Calibri" panose="020F0502020204030204"/>
                <a:cs typeface="Calibri"/>
              </a:rPr>
              <a:t> </a:t>
            </a:r>
            <a:r>
              <a:rPr sz="2000" spc="-5" dirty="0">
                <a:latin typeface="Calibri" panose="020F0502020204030204"/>
                <a:cs typeface="Calibri"/>
              </a:rPr>
              <a:t>the</a:t>
            </a:r>
            <a:r>
              <a:rPr sz="2000" spc="-10" dirty="0">
                <a:latin typeface="Calibri" panose="020F0502020204030204"/>
                <a:cs typeface="Calibri"/>
              </a:rPr>
              <a:t> </a:t>
            </a:r>
            <a:r>
              <a:rPr sz="2000" spc="-5" dirty="0">
                <a:latin typeface="Calibri" panose="020F0502020204030204"/>
                <a:cs typeface="Calibri"/>
              </a:rPr>
              <a:t>length of</a:t>
            </a:r>
            <a:r>
              <a:rPr sz="2000" dirty="0">
                <a:latin typeface="Calibri" panose="020F0502020204030204"/>
                <a:cs typeface="Calibri"/>
              </a:rPr>
              <a:t> </a:t>
            </a:r>
            <a:r>
              <a:rPr sz="2000" spc="-5" dirty="0">
                <a:latin typeface="Calibri" panose="020F0502020204030204"/>
                <a:cs typeface="Calibri"/>
              </a:rPr>
              <a:t>the</a:t>
            </a:r>
            <a:r>
              <a:rPr sz="2000" dirty="0">
                <a:latin typeface="Calibri" panose="020F0502020204030204"/>
                <a:cs typeface="Calibri"/>
              </a:rPr>
              <a:t> </a:t>
            </a:r>
            <a:r>
              <a:rPr sz="2000" spc="-10" dirty="0">
                <a:latin typeface="Calibri" panose="020F0502020204030204"/>
                <a:cs typeface="Calibri"/>
              </a:rPr>
              <a:t>device.</a:t>
            </a:r>
            <a:endParaRPr sz="2000" dirty="0">
              <a:latin typeface="Calibri" panose="020F0502020204030204"/>
              <a:cs typeface="Calibri"/>
            </a:endParaRPr>
          </a:p>
          <a:p>
            <a:pPr marL="469265" marR="14604" indent="-228600" algn="just">
              <a:lnSpc>
                <a:spcPct val="108800"/>
              </a:lnSpc>
              <a:spcBef>
                <a:spcPts val="75"/>
              </a:spcBef>
              <a:buClr>
                <a:srgbClr val="000000"/>
              </a:buClr>
              <a:buFont typeface="Symbol"/>
              <a:buChar char=""/>
              <a:tabLst>
                <a:tab pos="469900" algn="l"/>
              </a:tabLst>
            </a:pPr>
            <a:endParaRPr lang="ar-JO" sz="2000" b="1" spc="-5" dirty="0">
              <a:solidFill>
                <a:srgbClr val="FF0000"/>
              </a:solidFill>
              <a:latin typeface="Calibri" panose="020F0502020204030204"/>
              <a:cs typeface="Calibri"/>
            </a:endParaRPr>
          </a:p>
          <a:p>
            <a:pPr marL="469265" marR="14604" indent="-228600" algn="just">
              <a:lnSpc>
                <a:spcPct val="108800"/>
              </a:lnSpc>
              <a:spcBef>
                <a:spcPts val="75"/>
              </a:spcBef>
              <a:buClr>
                <a:srgbClr val="000000"/>
              </a:buClr>
              <a:buFont typeface="Symbol"/>
              <a:buChar char=""/>
              <a:tabLst>
                <a:tab pos="469900" algn="l"/>
              </a:tabLst>
            </a:pPr>
            <a:r>
              <a:rPr sz="2000" b="1" spc="-5" dirty="0">
                <a:solidFill>
                  <a:srgbClr val="FF0000"/>
                </a:solidFill>
                <a:latin typeface="Calibri" panose="020F0502020204030204"/>
                <a:cs typeface="Calibri"/>
              </a:rPr>
              <a:t>Lock:</a:t>
            </a:r>
            <a:r>
              <a:rPr sz="2000" b="1" dirty="0">
                <a:solidFill>
                  <a:srgbClr val="FF0000"/>
                </a:solidFill>
                <a:latin typeface="Calibri" panose="020F0502020204030204"/>
                <a:cs typeface="Calibri"/>
              </a:rPr>
              <a:t> </a:t>
            </a:r>
            <a:r>
              <a:rPr sz="2000" spc="-5" dirty="0">
                <a:latin typeface="Calibri" panose="020F0502020204030204"/>
                <a:cs typeface="Calibri"/>
              </a:rPr>
              <a:t>The</a:t>
            </a:r>
            <a:r>
              <a:rPr sz="2000" dirty="0">
                <a:latin typeface="Calibri" panose="020F0502020204030204"/>
                <a:cs typeface="Calibri"/>
              </a:rPr>
              <a:t> </a:t>
            </a:r>
            <a:r>
              <a:rPr sz="2000" spc="-5" dirty="0">
                <a:latin typeface="Calibri" panose="020F0502020204030204"/>
                <a:cs typeface="Calibri"/>
              </a:rPr>
              <a:t>lock</a:t>
            </a:r>
            <a:r>
              <a:rPr sz="2000" dirty="0">
                <a:latin typeface="Calibri" panose="020F0502020204030204"/>
                <a:cs typeface="Calibri"/>
              </a:rPr>
              <a:t> </a:t>
            </a:r>
            <a:r>
              <a:rPr sz="2000" spc="-5" dirty="0">
                <a:latin typeface="Calibri" panose="020F0502020204030204"/>
                <a:cs typeface="Calibri"/>
              </a:rPr>
              <a:t>is</a:t>
            </a:r>
            <a:r>
              <a:rPr sz="2000" dirty="0">
                <a:latin typeface="Calibri" panose="020F0502020204030204"/>
                <a:cs typeface="Calibri"/>
              </a:rPr>
              <a:t> </a:t>
            </a:r>
            <a:r>
              <a:rPr sz="2000" spc="-5" dirty="0">
                <a:latin typeface="Calibri" panose="020F0502020204030204"/>
                <a:cs typeface="Calibri"/>
              </a:rPr>
              <a:t>the</a:t>
            </a:r>
            <a:r>
              <a:rPr sz="2000" dirty="0">
                <a:latin typeface="Calibri" panose="020F0502020204030204"/>
                <a:cs typeface="Calibri"/>
              </a:rPr>
              <a:t> </a:t>
            </a:r>
            <a:r>
              <a:rPr sz="2000" spc="-5" dirty="0">
                <a:latin typeface="Calibri" panose="020F0502020204030204"/>
                <a:cs typeface="Calibri"/>
              </a:rPr>
              <a:t>articulation</a:t>
            </a:r>
            <a:r>
              <a:rPr sz="2000" dirty="0">
                <a:latin typeface="Calibri" panose="020F0502020204030204"/>
                <a:cs typeface="Calibri"/>
              </a:rPr>
              <a:t> </a:t>
            </a:r>
            <a:r>
              <a:rPr sz="2000" spc="-10" dirty="0">
                <a:latin typeface="Calibri" panose="020F0502020204030204"/>
                <a:cs typeface="Calibri"/>
              </a:rPr>
              <a:t>between</a:t>
            </a:r>
            <a:r>
              <a:rPr sz="2000" spc="-5" dirty="0">
                <a:latin typeface="Calibri" panose="020F0502020204030204"/>
                <a:cs typeface="Calibri"/>
              </a:rPr>
              <a:t> the</a:t>
            </a:r>
            <a:r>
              <a:rPr sz="2000" dirty="0">
                <a:latin typeface="Calibri" panose="020F0502020204030204"/>
                <a:cs typeface="Calibri"/>
              </a:rPr>
              <a:t> </a:t>
            </a:r>
            <a:r>
              <a:rPr sz="2000" spc="-5" dirty="0">
                <a:latin typeface="Calibri" panose="020F0502020204030204"/>
                <a:cs typeface="Calibri"/>
              </a:rPr>
              <a:t>shanks.</a:t>
            </a:r>
            <a:r>
              <a:rPr sz="2000" dirty="0">
                <a:latin typeface="Calibri" panose="020F0502020204030204"/>
                <a:cs typeface="Calibri"/>
              </a:rPr>
              <a:t> </a:t>
            </a:r>
            <a:r>
              <a:rPr sz="2000" spc="-5" dirty="0">
                <a:latin typeface="Calibri" panose="020F0502020204030204"/>
                <a:cs typeface="Calibri"/>
              </a:rPr>
              <a:t>Many </a:t>
            </a:r>
            <a:r>
              <a:rPr sz="2000" dirty="0">
                <a:latin typeface="Calibri" panose="020F0502020204030204"/>
                <a:cs typeface="Calibri"/>
              </a:rPr>
              <a:t> </a:t>
            </a:r>
            <a:r>
              <a:rPr sz="2000" spc="-5" dirty="0">
                <a:latin typeface="Calibri" panose="020F0502020204030204"/>
                <a:cs typeface="Calibri"/>
              </a:rPr>
              <a:t>different types</a:t>
            </a:r>
            <a:r>
              <a:rPr sz="2000" dirty="0">
                <a:latin typeface="Calibri" panose="020F0502020204030204"/>
                <a:cs typeface="Calibri"/>
              </a:rPr>
              <a:t> </a:t>
            </a:r>
            <a:r>
              <a:rPr sz="2000" spc="-5" dirty="0">
                <a:latin typeface="Calibri" panose="020F0502020204030204"/>
                <a:cs typeface="Calibri"/>
              </a:rPr>
              <a:t>have been designed.</a:t>
            </a:r>
            <a:endParaRPr lang="ar-JO" sz="2000" dirty="0">
              <a:latin typeface="Calibri" panose="020F0502020204030204"/>
              <a:cs typeface="Calibri"/>
            </a:endParaRPr>
          </a:p>
          <a:p>
            <a:pPr marL="469265" marR="14604" indent="-228600" algn="just">
              <a:lnSpc>
                <a:spcPct val="108800"/>
              </a:lnSpc>
              <a:spcBef>
                <a:spcPts val="75"/>
              </a:spcBef>
              <a:buClr>
                <a:srgbClr val="000000"/>
              </a:buClr>
              <a:buFont typeface="Symbol"/>
              <a:buChar char=""/>
              <a:tabLst>
                <a:tab pos="469900" algn="l"/>
              </a:tabLst>
            </a:pPr>
            <a:endParaRPr lang="ar-JO" sz="2000" b="1" spc="-5" dirty="0">
              <a:solidFill>
                <a:srgbClr val="FF0000"/>
              </a:solidFill>
              <a:latin typeface="Calibri" panose="020F0502020204030204"/>
              <a:cs typeface="Calibri"/>
            </a:endParaRPr>
          </a:p>
          <a:p>
            <a:pPr marL="469265" marR="14604" indent="-228600" algn="just">
              <a:lnSpc>
                <a:spcPct val="108800"/>
              </a:lnSpc>
              <a:spcBef>
                <a:spcPts val="75"/>
              </a:spcBef>
              <a:buClr>
                <a:srgbClr val="000000"/>
              </a:buClr>
              <a:buFont typeface="Symbol"/>
              <a:buChar char=""/>
              <a:tabLst>
                <a:tab pos="469900" algn="l"/>
              </a:tabLst>
            </a:pPr>
            <a:r>
              <a:rPr sz="2000" b="1" spc="-5" dirty="0">
                <a:solidFill>
                  <a:srgbClr val="FF0000"/>
                </a:solidFill>
                <a:latin typeface="Calibri" panose="020F0502020204030204"/>
                <a:cs typeface="Calibri"/>
              </a:rPr>
              <a:t>Handles:</a:t>
            </a:r>
            <a:r>
              <a:rPr sz="2000" b="1" spc="-20" dirty="0">
                <a:solidFill>
                  <a:srgbClr val="FF0000"/>
                </a:solidFill>
                <a:latin typeface="Calibri" panose="020F0502020204030204"/>
                <a:cs typeface="Calibri"/>
              </a:rPr>
              <a:t> </a:t>
            </a:r>
            <a:r>
              <a:rPr sz="2000" dirty="0">
                <a:latin typeface="Calibri" panose="020F0502020204030204"/>
                <a:cs typeface="Calibri"/>
              </a:rPr>
              <a:t>The</a:t>
            </a:r>
            <a:r>
              <a:rPr sz="2000" spc="-30" dirty="0">
                <a:latin typeface="Calibri" panose="020F0502020204030204"/>
                <a:cs typeface="Calibri"/>
              </a:rPr>
              <a:t> </a:t>
            </a:r>
            <a:r>
              <a:rPr sz="2000" spc="-5" dirty="0">
                <a:latin typeface="Calibri" panose="020F0502020204030204"/>
                <a:cs typeface="Calibri"/>
              </a:rPr>
              <a:t>handles</a:t>
            </a:r>
            <a:r>
              <a:rPr sz="2000" spc="-25" dirty="0">
                <a:latin typeface="Calibri" panose="020F0502020204030204"/>
                <a:cs typeface="Calibri"/>
              </a:rPr>
              <a:t> </a:t>
            </a:r>
            <a:r>
              <a:rPr sz="2000" spc="-5" dirty="0">
                <a:latin typeface="Calibri" panose="020F0502020204030204"/>
                <a:cs typeface="Calibri"/>
              </a:rPr>
              <a:t>are</a:t>
            </a:r>
            <a:r>
              <a:rPr sz="2000" spc="-20" dirty="0">
                <a:latin typeface="Calibri" panose="020F0502020204030204"/>
                <a:cs typeface="Calibri"/>
              </a:rPr>
              <a:t> </a:t>
            </a:r>
            <a:r>
              <a:rPr sz="2000" spc="-5" dirty="0">
                <a:latin typeface="Calibri" panose="020F0502020204030204"/>
                <a:cs typeface="Calibri"/>
              </a:rPr>
              <a:t>where</a:t>
            </a:r>
            <a:r>
              <a:rPr sz="2000" spc="-30" dirty="0">
                <a:latin typeface="Calibri" panose="020F0502020204030204"/>
                <a:cs typeface="Calibri"/>
              </a:rPr>
              <a:t> </a:t>
            </a:r>
            <a:r>
              <a:rPr sz="2000" dirty="0">
                <a:latin typeface="Calibri" panose="020F0502020204030204"/>
                <a:cs typeface="Calibri"/>
              </a:rPr>
              <a:t>the</a:t>
            </a:r>
            <a:r>
              <a:rPr sz="2000" spc="-15" dirty="0">
                <a:latin typeface="Calibri" panose="020F0502020204030204"/>
                <a:cs typeface="Calibri"/>
              </a:rPr>
              <a:t> </a:t>
            </a:r>
            <a:r>
              <a:rPr sz="2000" spc="-5" dirty="0">
                <a:latin typeface="Calibri" panose="020F0502020204030204"/>
                <a:cs typeface="Calibri"/>
              </a:rPr>
              <a:t>operator</a:t>
            </a:r>
            <a:r>
              <a:rPr sz="2000" spc="-30" dirty="0">
                <a:latin typeface="Calibri" panose="020F0502020204030204"/>
                <a:cs typeface="Calibri"/>
              </a:rPr>
              <a:t> </a:t>
            </a:r>
            <a:r>
              <a:rPr sz="2000" spc="-5" dirty="0">
                <a:latin typeface="Calibri" panose="020F0502020204030204"/>
                <a:cs typeface="Calibri"/>
              </a:rPr>
              <a:t>holds</a:t>
            </a:r>
            <a:r>
              <a:rPr sz="2000" spc="-20" dirty="0">
                <a:latin typeface="Calibri" panose="020F0502020204030204"/>
                <a:cs typeface="Calibri"/>
              </a:rPr>
              <a:t> </a:t>
            </a:r>
            <a:r>
              <a:rPr sz="2000" dirty="0">
                <a:latin typeface="Calibri" panose="020F0502020204030204"/>
                <a:cs typeface="Calibri"/>
              </a:rPr>
              <a:t>the</a:t>
            </a:r>
            <a:r>
              <a:rPr sz="2000" spc="-20" dirty="0">
                <a:latin typeface="Calibri" panose="020F0502020204030204"/>
                <a:cs typeface="Calibri"/>
              </a:rPr>
              <a:t> </a:t>
            </a:r>
            <a:r>
              <a:rPr sz="2000" spc="-10" dirty="0">
                <a:latin typeface="Calibri" panose="020F0502020204030204"/>
                <a:cs typeface="Calibri"/>
              </a:rPr>
              <a:t>device</a:t>
            </a:r>
            <a:r>
              <a:rPr sz="2000" spc="-20" dirty="0">
                <a:latin typeface="Calibri" panose="020F0502020204030204"/>
                <a:cs typeface="Calibri"/>
              </a:rPr>
              <a:t> </a:t>
            </a:r>
            <a:r>
              <a:rPr sz="2000" spc="-5" dirty="0">
                <a:latin typeface="Calibri" panose="020F0502020204030204"/>
                <a:cs typeface="Calibri"/>
              </a:rPr>
              <a:t>and </a:t>
            </a:r>
            <a:r>
              <a:rPr sz="2000" spc="-350" dirty="0">
                <a:latin typeface="Calibri" panose="020F0502020204030204"/>
                <a:cs typeface="Calibri"/>
              </a:rPr>
              <a:t> </a:t>
            </a:r>
            <a:r>
              <a:rPr sz="2000" spc="-5" dirty="0">
                <a:latin typeface="Calibri" panose="020F0502020204030204"/>
                <a:cs typeface="Calibri"/>
              </a:rPr>
              <a:t>applies traction to the</a:t>
            </a:r>
            <a:r>
              <a:rPr sz="2000" dirty="0">
                <a:latin typeface="Calibri" panose="020F0502020204030204"/>
                <a:cs typeface="Calibri"/>
              </a:rPr>
              <a:t> </a:t>
            </a:r>
            <a:r>
              <a:rPr sz="2000" spc="-5" dirty="0">
                <a:latin typeface="Calibri" panose="020F0502020204030204"/>
                <a:cs typeface="Calibri"/>
              </a:rPr>
              <a:t>fetal</a:t>
            </a:r>
            <a:r>
              <a:rPr sz="2000" dirty="0">
                <a:latin typeface="Calibri" panose="020F0502020204030204"/>
                <a:cs typeface="Calibri"/>
              </a:rPr>
              <a:t> </a:t>
            </a:r>
            <a:r>
              <a:rPr sz="2000" spc="-5" dirty="0">
                <a:latin typeface="Calibri" panose="020F0502020204030204"/>
                <a:cs typeface="Calibri"/>
              </a:rPr>
              <a:t>head.</a:t>
            </a:r>
            <a:endParaRPr sz="2000" dirty="0">
              <a:latin typeface="Calibri" panose="020F0502020204030204"/>
              <a:cs typeface="Calibri"/>
            </a:endParaRPr>
          </a:p>
        </p:txBody>
      </p:sp>
      <p:pic>
        <p:nvPicPr>
          <p:cNvPr id="2" name="Picture 1"/>
          <p:cNvPicPr>
            <a:picLocks noChangeAspect="1"/>
          </p:cNvPicPr>
          <p:nvPr/>
        </p:nvPicPr>
        <p:blipFill>
          <a:blip r:embed="rId2"/>
          <a:stretch>
            <a:fillRect/>
          </a:stretch>
        </p:blipFill>
        <p:spPr>
          <a:xfrm rot="5400000">
            <a:off x="7755942" y="2144417"/>
            <a:ext cx="6580474" cy="2291644"/>
          </a:xfrm>
          <a:prstGeom prst="rect">
            <a:avLst/>
          </a:prstGeom>
        </p:spPr>
      </p:pic>
    </p:spTree>
    <p:extLst>
      <p:ext uri="{BB962C8B-B14F-4D97-AF65-F5344CB8AC3E}">
        <p14:creationId xmlns:p14="http://schemas.microsoft.com/office/powerpoint/2010/main" val="1368429676"/>
      </p:ext>
    </p:extLst>
  </p:cSld>
  <p:clrMapOvr>
    <a:masterClrMapping/>
  </p:clrMapOvr>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Arial"/>
        <a:cs typeface="Arial"/>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Arial"/>
        <a:cs typeface="Arial"/>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