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2" r:id="rId13"/>
    <p:sldId id="270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heme" Target="theme/theme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E3826-0051-DEA5-68EA-B8B7C809D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4B059-E5BA-F597-1B15-726DBE65F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E8EBE-C154-4839-6F56-629008E6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A05F7-8883-1273-B864-6968333C4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B896D-A49A-96B9-A067-261564E7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9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07281-5E02-F345-82F7-833891B3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9569C5-BDAB-8CEB-EF9A-CD6E06000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48768-B0D2-EA9A-F22C-2ECECC7A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A2FB7-2C8B-1F7A-C92D-88FAF0CCF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04EF-0AA9-28B3-F4B6-69BA34CBF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19B37A-677A-299A-BDC0-36265C8C3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0645A-B57B-FE6E-6BC5-5456C6F61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B6A50-31EF-3A34-10FA-954D0E333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C7FC-5263-687F-1A91-E755DB24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68C15-DCA6-743D-90E6-E91983CB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2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1F9D2-AF0C-B51F-F7FF-ED9D3EE92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FB270-5401-1CA1-883F-F0401369E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529C0-3725-F972-8905-835596F48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69109-518A-1C06-01A2-11D1822B6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E21A2-DC06-B479-7B90-E56866CF6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E4A43-BDB6-FCB1-DE07-C4900C3B9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06F23-AE1B-E022-0C9C-8E1DC63A0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C8C4B-902E-FCD0-2CD6-09FA9D0CA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6C4AD-853C-2AC1-584A-1DD6F58A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A9D59-FBCB-D5F8-20DC-326B506A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4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38D92-9AB2-B23C-91A0-5D52929C2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FA7E8-A552-B878-6327-4FDF3237A1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4DD71-3102-CDBB-8358-17E294FC5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F9672-CA43-2438-ABEF-20E5213E5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5E43D-A5DF-66FF-A750-BCE6F06DE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923D9D-8744-89B5-E56A-2D7C24E7A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2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85AA-E13D-D60E-C8A1-9B792CBF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9B01F-277F-1B8D-EB29-C5DE878EE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C2C93-7B92-3DE0-6D40-D28473951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4911EF-73D5-C6C1-5C8A-6DEF6DCF2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5E5557-948E-2EE4-3E10-AB4EC9FD9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7EB4FD-FCBA-F6E3-8E03-CAA00475D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3496C4-24B9-1BAF-4051-E4E42366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91B849-FFC2-7175-B482-A525FE6B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8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14D07-CC4C-1325-0F3E-672F0C6E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4D0039-E4B4-6E37-F7EA-425E1E5C4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D0EF5-6B41-D419-2FF2-53CD0B5C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D38B14-309B-6AA9-992A-9B4033AC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1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A68F11-610F-374E-D039-0CBE5F5C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5344E8-507F-A092-D48B-0A58F0DE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8E60E-AD68-65CA-AACA-38D2B22B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04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AF50C-7031-8A9B-9414-F3D5C01E9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E76FB-A53B-B5B6-91E8-2965271A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D0034-0102-D278-5004-4208D80CF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7F864-CF52-C1BD-BAAB-4D9318EC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AC129-9C65-6428-2F75-FB50CEEC9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7EB84A-F0A5-A1DD-62D7-E8104EF0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7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A5AC-ED26-1070-B503-0FD04194B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BFCEBF-CAF2-4C41-8DFC-DD6873A16E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3B242-D195-E88A-19E1-7D15326F0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23CCA-DFB4-8C9D-75B4-2677B8830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47FCA-672F-73A1-3AE9-1F6F3A923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3BAC5-6FD4-A5F5-69BC-B84F1B3D7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B3C67C-50AC-9B04-C713-11AEE0969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43E7D-BD4A-A6DE-7F79-6C1A1A66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2C109-6C81-E7E5-566F-12B1F4749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89472A-34EA-054F-A12B-91E167644E0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DDC1C-3532-4001-04A2-9FBE581DD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7BB72-99DA-5CC9-7F0A-CBFB3F9D0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613AD2-A745-E040-A5FE-E46CC5210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6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6.jpeg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1.jpeg" /><Relationship Id="rId4" Type="http://schemas.openxmlformats.org/officeDocument/2006/relationships/image" Target="../media/image10.jpeg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44611-09F1-0BEB-3339-5EA26EB04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599" y="957952"/>
            <a:ext cx="8440288" cy="2594842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solidFill>
                  <a:srgbClr val="002060"/>
                </a:solidFill>
                <a:latin typeface="Amasis MT Pro Black" panose="02000000000000000000" pitchFamily="2" charset="0"/>
                <a:ea typeface="Amasis MT Pro Black" panose="02000000000000000000" pitchFamily="2" charset="0"/>
              </a:rPr>
              <a:t>Breast 3 </a:t>
            </a:r>
            <a:br>
              <a:rPr lang="en-US" sz="8000" dirty="0">
                <a:solidFill>
                  <a:srgbClr val="002060"/>
                </a:solidFill>
                <a:latin typeface="Amasis MT Pro Black" panose="02000000000000000000" pitchFamily="2" charset="0"/>
                <a:ea typeface="Amasis MT Pro Black" panose="02000000000000000000" pitchFamily="2" charset="0"/>
              </a:rPr>
            </a:br>
            <a:br>
              <a:rPr lang="en-US" sz="8000" dirty="0">
                <a:solidFill>
                  <a:srgbClr val="002060"/>
                </a:solidFill>
                <a:latin typeface="Amasis MT Pro Black" panose="02000000000000000000" pitchFamily="2" charset="0"/>
                <a:ea typeface="Amasis MT Pro Black" panose="02000000000000000000" pitchFamily="2" charset="0"/>
              </a:rPr>
            </a:br>
            <a:r>
              <a:rPr lang="en-US" sz="4800" i="1" dirty="0">
                <a:solidFill>
                  <a:schemeClr val="accent3">
                    <a:lumMod val="75000"/>
                  </a:schemeClr>
                </a:solidFill>
                <a:latin typeface="Aptos ExtraBold" panose="02000000000000000000" pitchFamily="2" charset="0"/>
                <a:ea typeface="Aptos ExtraBold" panose="02000000000000000000" pitchFamily="2" charset="0"/>
              </a:rPr>
              <a:t>( History &amp; Examination 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EA721-7E6A-61AF-0E7C-66F778B4F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4016" y="4263158"/>
            <a:ext cx="6513454" cy="2594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>
                <a:solidFill>
                  <a:srgbClr val="002060"/>
                </a:solidFill>
              </a:rPr>
              <a:t>Tariq Khaled Aladwan, MD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Consultant General, Laparoscopic and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      Oncoplastic Breast Surgery.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   Faculty Of Medicine, Mutah University.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454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91E0C-9976-0619-F86D-918B77220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>
                <a:latin typeface="Arial" panose="020B0604020202020204" pitchFamily="34" charset="0"/>
                <a:cs typeface="Arial" panose="020B0604020202020204" pitchFamily="34" charset="0"/>
              </a:rPr>
              <a:t># Inspection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6B80D-AD24-6B91-F02B-AE9418FBF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825"/>
            <a:ext cx="10515600" cy="2881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&gt;&gt; Stand in front of the patient while she is in the sitting position and resting the hands on the thighs.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Size and symmetry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two sides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must be compared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examining the normal side first.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There is enormous variation within individuals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It is quite normal for there to be a difference between the sides.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However, any marked size difference of recent onset is likely to be caused by significant pathology.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8BF792-9001-64D0-9855-28B859148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126" y="4305421"/>
            <a:ext cx="589597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065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F67FD-647A-584F-C667-77EF49DB5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36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Shape and contour :</a:t>
            </a:r>
          </a:p>
          <a:p>
            <a:pPr marL="0" indent="0">
              <a:buNone/>
            </a:pPr>
            <a:endParaRPr lang="en-US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Whether the breast has normal shape or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Disfigured.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Visible swelling ;</a:t>
            </a:r>
          </a:p>
          <a:p>
            <a:pPr marL="0" indent="0">
              <a:buNone/>
            </a:pPr>
            <a:endParaRPr lang="en-US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Comment if there is any visible swelling on inspection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(number, shape and size).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C9B6F2-62CB-012E-F97C-9EA289A44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721" y="641360"/>
            <a:ext cx="3544337" cy="26164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3FB92D3-465F-5D02-B9BB-5025D4CD23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622" y="4100515"/>
            <a:ext cx="6053436" cy="240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797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B5B2F-3E5A-79E4-CE82-9E519E56F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995"/>
            <a:ext cx="8931980" cy="5502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The breast skin :</a:t>
            </a:r>
          </a:p>
          <a:p>
            <a:pPr marL="0" indent="0">
              <a:buNone/>
            </a:pPr>
            <a:endParaRPr lang="en-US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</a:rPr>
              <a:t>Observe if there is any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Redness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Dilated veins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Scars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Peau de'orange: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Cutaneous lymphatic edema. Where the affected skin is tethered by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the sweat ducts where it cannot swell, leading to an appearance that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resembles orange skin.</a:t>
            </a: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 “it can be a sign of malignancy”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Puckering (wrinkling) due to skin fixation by tumor.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Dimpling (ligaments of cooper invasion).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Nodules.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Ulceration.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CB0862-0FAE-49F3-1157-FC0D60773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436" y="675038"/>
            <a:ext cx="2223645" cy="24789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EECF3F-CE2A-33BB-6990-E6CB35691D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80" y="2354030"/>
            <a:ext cx="2223645" cy="23873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CE4EC8A-99FF-4B0B-438B-163B84BBFE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070" y="4424832"/>
            <a:ext cx="2223645" cy="243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68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B935A-D334-8732-7CE5-02D21FA60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0"/>
            <a:ext cx="11019245" cy="38932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Ask the patient to do some maneuvers that may help in making these signs more visible :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 Ask the patient to press her hands firmly on her hips to contract the pectoral muscles and inspect again, this may reveal previously invisible swelling.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Ask her to slowly raise her arms above her head, as skin changes become more apparent particularly tethering to a carcinoma, and to enable to expose the underside of breast,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Ask her to lean forward to expose the whole breast and exacerbate skin dimpling.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Inspect axillary tail for visible swell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097725-6D88-A383-6D29-15D8B1337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402" y="3576328"/>
            <a:ext cx="8941195" cy="3281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685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1321E-1BF4-9D9D-37BC-9ECD5ED1A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636542"/>
            <a:ext cx="9286591" cy="554042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The nipples and areolae: (4 Ds)  :</a:t>
            </a:r>
          </a:p>
          <a:p>
            <a:pPr marL="0" indent="0">
              <a:buNone/>
            </a:pPr>
            <a:r>
              <a:rPr lang="en-US" sz="2100" u="sng" dirty="0">
                <a:latin typeface="Arial" panose="020B0604020202020204" pitchFamily="34" charset="0"/>
                <a:cs typeface="Arial" panose="020B0604020202020204" pitchFamily="34" charset="0"/>
              </a:rPr>
              <a:t>Observe if there is any: 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* Depression (Retraction or Inversion) :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It may be congenital. Recent inversion raises the suspicion for malignancy.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* Deviation :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If it is deviated from the normal direction.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he normal nipple points forwards, slightly outwards and downwards. 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Note if the nipple is :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Not prominent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Displaced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Deviated 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* Destruction :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&gt;  As in “Paget’s disease of the nipple”</a:t>
            </a:r>
          </a:p>
          <a:p>
            <a:pPr>
              <a:buFont typeface="Wingdings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Compare findings to eczema and cracks of the nipple.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* Discharge :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&gt; If there is not spontaneous discharge, ask the patient to squeeze her nipples and note if there is any nipple discharge. 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&gt; If present comment on the same way of history (refer back)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596151-545F-5FE9-D8F1-3717327182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440" y="3554785"/>
            <a:ext cx="1843872" cy="16586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F734EF0-03A2-6B3C-85E7-8AFA26C216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275" y="1957541"/>
            <a:ext cx="1701393" cy="15467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D3F6A2-8B21-DF3D-7673-464A3AD163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036" y="4900459"/>
            <a:ext cx="1701394" cy="16626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90774E-F272-3470-6FB6-C8200F9B78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376" y="128620"/>
            <a:ext cx="1701393" cy="175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55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FC02C-B8EC-8880-2056-28D7B7B3B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0165"/>
            <a:ext cx="10515600" cy="54367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Axilla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
** Inspect the axilla and observe if there are any visible swellings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
</a:t>
            </a: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 Arm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
&gt;&gt; Inspect the arm for swelling “lymphedema”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86E540-8A3E-FD05-F637-F06DC7102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493" y="3043969"/>
            <a:ext cx="4045155" cy="192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250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156C5-9F14-D43A-5A20-E9B9BA087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>
                <a:latin typeface="Arial" panose="020B0604020202020204" pitchFamily="34" charset="0"/>
                <a:cs typeface="Arial" panose="020B0604020202020204" pitchFamily="34" charset="0"/>
              </a:rPr>
              <a:t># Palpation 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6256E-855F-E29D-08C6-4E8E07A92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0329"/>
            <a:ext cx="8724733" cy="48702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Palpation of the breast should be performed with the patient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lying at about 45 degrees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on the couch with the hands by her sides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Ask the patient if there is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any pain or tenderness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—and examine that area last. Also ask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her to tell you if you cause any pain during the examination.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You should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begin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the examination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on the asymptomatic side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allowing you to determine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texture of the normal breast first.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Palpation should be performed by keeping the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flat of the fingers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gently rolling the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substance of the breast against the underlying chest wall.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Most breasts will feel ‘lumpy’ if pinched. Do not use ‘the flat of the hand’ this is wrong,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use the fingers, which are far more sensitive.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In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fibrocystic disease,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nodular texture of the breast is often palpable by fingers but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not by the flat of the hand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4A5004-4101-25E3-E428-A48323527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000" y="2805892"/>
            <a:ext cx="2326429" cy="2753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47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1C617-D5AE-74DE-DAAB-4E9BB8AB9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270" y="592174"/>
            <a:ext cx="8392647" cy="55067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You should proceed in a systematic way to ensure that the whole breast is examined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&gt;&gt;&gt; Four breast quadrants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* Upper outer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* Upper inner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* Lower inner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* Lower outer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* Retro-areola region “ Central “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* Axillary tail: lies over the anterior axillary fold.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* Inferior aspect of the breast “ in case of large sized breast “.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Observe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if there are abnormal swelling palpated in these areas.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C9B916-2118-03AB-A0E4-2639A39F0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218" y="1518229"/>
            <a:ext cx="4646782" cy="398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606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12E7-CF31-149B-B4B7-C2DBCE97C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3" y="207246"/>
            <a:ext cx="10338293" cy="632841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• If there is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any swelling “ Lump”  felt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proceed for systematic examination of the swelling “refer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Back to the lump examination” and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comment 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Site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Locate in which quadrant.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Wedge shaped: milk engorgement.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Globular: cyst or fibroadenoma.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Irregular: carcinoma.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Surface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Smooth: benign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Irregular: carcinoma.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Edges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Well defined &amp; regular: benign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Ill defined &amp; irregular: carcinoma.</a:t>
            </a:r>
          </a:p>
        </p:txBody>
      </p:sp>
    </p:spTree>
    <p:extLst>
      <p:ext uri="{BB962C8B-B14F-4D97-AF65-F5344CB8AC3E}">
        <p14:creationId xmlns:p14="http://schemas.microsoft.com/office/powerpoint/2010/main" val="3836920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74A15-1B23-DF58-5B4C-365F008C8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76" y="493327"/>
            <a:ext cx="10515600" cy="55168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Consistency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Cystic.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Firm.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Hard.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Stony hard: it is very important sign of malignancy.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Warmth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Present over inflammatory swellings, sometimes carcinoma or sarcoma.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Tenderness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The more tender the lump is the less likely to be malignant.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Relation to overlying skin: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Try to move the swelling and test for skin fixation, if a lump is tethered to the skin, it behaves as if it is tied to it, the mass cannot be moved without moving the skin. (skin pinching test )</a:t>
            </a:r>
          </a:p>
        </p:txBody>
      </p:sp>
    </p:spTree>
    <p:extLst>
      <p:ext uri="{BB962C8B-B14F-4D97-AF65-F5344CB8AC3E}">
        <p14:creationId xmlns:p14="http://schemas.microsoft.com/office/powerpoint/2010/main" val="170069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FA6C4-37FA-B9B9-C2DB-684703EBF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966" y="1262570"/>
            <a:ext cx="11880156" cy="3008761"/>
          </a:xfrm>
        </p:spPr>
        <p:txBody>
          <a:bodyPr>
            <a:normAutofit/>
          </a:bodyPr>
          <a:lstStyle/>
          <a:p>
            <a:r>
              <a:rPr lang="en-US" sz="5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Breast History Taking </a:t>
            </a:r>
          </a:p>
        </p:txBody>
      </p:sp>
    </p:spTree>
    <p:extLst>
      <p:ext uri="{BB962C8B-B14F-4D97-AF65-F5344CB8AC3E}">
        <p14:creationId xmlns:p14="http://schemas.microsoft.com/office/powerpoint/2010/main" val="1442952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E165C-7EDA-29AD-2597-B8006F9F0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149" y="636541"/>
            <a:ext cx="9089227" cy="58473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* Relation to overlying skin: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Try to move the swelling and test for skin fixation, if a lump is tethered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the skin, it behaves as if it is tied to it, the mass cannot be moved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without moving the skin. (skin pinching test)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Mobility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Within the breast tissue by holding the breast in one hand and moving the lump by the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other hand.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&gt;&gt; Carcinoma: the tumor is fixed in its bed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&gt;&gt; Fibroadenoma: freely mobile within the breast tissue (breast mouse).</a:t>
            </a:r>
          </a:p>
          <a:p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In relation to the underlying muscles :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&gt;&gt; The lump may be fixed to the underlying muscle, where it can be moved to some degree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the muscle is relaxed but are less mobile if the muscle is tensed.</a:t>
            </a:r>
          </a:p>
        </p:txBody>
      </p:sp>
    </p:spTree>
    <p:extLst>
      <p:ext uri="{BB962C8B-B14F-4D97-AF65-F5344CB8AC3E}">
        <p14:creationId xmlns:p14="http://schemas.microsoft.com/office/powerpoint/2010/main" val="2614626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9A2E0-56AB-46F5-5E5F-132C164A4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328" y="236851"/>
            <a:ext cx="10051443" cy="59509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&gt;&gt; Pectoralis major muscle: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Ask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the patient to rest her hand on her hip with the arm relaxed. 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Hold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the lump between your thumb and forefingers and test its mobility by moving it in two planes at right angles to each other (e.g. up/down and left/right). 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Ask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the patient to press her hand against her hip causing contraction of the pectoralis major. 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Feel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the anterior fold of the axilla to verify the pectoralis major is fully contracted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Repeat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the mobility testing and comment. 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restriction in mobility indicates adherence to the pectoral fascia &amp; pectoralis muscle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0913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783EA-79AD-B125-BB4C-14C175463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970" y="478523"/>
            <a:ext cx="10515600" cy="58276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&gt;&gt;  Serratus anterior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■ Tumors in the lower outer quadrant lie on the serratus anterior.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■ It should be put in contraction to test mobility of these tumors.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■ This is done by asking the patient to place outstretched hand upon your shoulder and press hard.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* In relation to the chest wall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 Fixity to the chest wall results in loss of all mobility irrespective of muscular contraction.</a:t>
            </a:r>
          </a:p>
        </p:txBody>
      </p:sp>
    </p:spTree>
    <p:extLst>
      <p:ext uri="{BB962C8B-B14F-4D97-AF65-F5344CB8AC3E}">
        <p14:creationId xmlns:p14="http://schemas.microsoft.com/office/powerpoint/2010/main" val="2506748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B6E84-86BC-9D7D-17D5-536B995EB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70" y="498355"/>
            <a:ext cx="10515600" cy="848746"/>
          </a:xfrm>
        </p:spPr>
        <p:txBody>
          <a:bodyPr/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# Age and sex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29B7B8-FD2D-AAC4-0EF0-DF991AC88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070" y="1588771"/>
            <a:ext cx="9953407" cy="4770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Try to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correlate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the age of the patient presentation with the most common pathology encountered in this age group, 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Examples: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 After birth: mastitis neonatorum.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 At puberty: pubertal mastitis.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 Adolescence: hard fibroadenoma.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 Childbearing period: soft fibroadenoma, duct papilloma.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 Carcinoma occurs at any age after puberty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972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45EF6-E649-5C11-729C-56C78EE65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# Complaint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C06A-CC7F-CF0D-49C2-57283D985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74" y="1690688"/>
            <a:ext cx="11004442" cy="55629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chief complaints are :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swelling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pain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nipple discharge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en-US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Swelling (lump) :</a:t>
            </a:r>
          </a:p>
          <a:p>
            <a:pPr marL="0" indent="0">
              <a:buNone/>
            </a:pPr>
            <a:endParaRPr lang="en-US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Ask about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Mode of onset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Duration and rate of growth (course). Long duration with slow rate of growth usually indicates benign lesions.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Associated manifestations suggesting inflammatory process ( redness, fever, rigors)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Associated manifestations suggesting specific infection (mainly T.B.)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Risk factors for malignancy (hormonal, irradiation, family history, etc.)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Manifestation suggesting metastatic disease (dyspnea, jaundice, headache, jaundice, bone pains, etc.</a:t>
            </a:r>
          </a:p>
        </p:txBody>
      </p:sp>
    </p:spTree>
    <p:extLst>
      <p:ext uri="{BB962C8B-B14F-4D97-AF65-F5344CB8AC3E}">
        <p14:creationId xmlns:p14="http://schemas.microsoft.com/office/powerpoint/2010/main" val="168041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A84B6-A572-ED7B-E125-EFEEA1412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762" y="1672773"/>
            <a:ext cx="10412476" cy="3145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Pain :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SOCRATES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approach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Usually, pain is associated with inflammatory lesions as acute mastitis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Fibrocystic disease is characterized by cyclic pain (mastalgia) that is related to menstruation.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Tumors (benign or malignant) are painless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Carcinoma is painless in early stages and painful in advanced stages with local invasion.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41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EEF7D-993D-DE37-A2F8-50179171A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3872" y="818999"/>
            <a:ext cx="10427113" cy="38588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&gt;&gt; Nipple Discharge :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900" b="1" u="sng" dirty="0">
                <a:latin typeface="Arial" panose="020B0604020202020204" pitchFamily="34" charset="0"/>
                <a:cs typeface="Arial" panose="020B0604020202020204" pitchFamily="34" charset="0"/>
              </a:rPr>
              <a:t>Ask about :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* Amount ( Minimal or Profuse ).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* Colour &amp; Character :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 Bright red blood: duct papilloma / duct carcinoma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 Purulent: abscess.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 Milky: galactocele.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 Serous: Fibrocystic disease.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 Cheesy : duct ectasia.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* Unilateral or bilateral.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* Uni-ductal or multi-ductal.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* Spontaneous or induced with squeezing. </a:t>
            </a:r>
          </a:p>
        </p:txBody>
      </p:sp>
    </p:spTree>
    <p:extLst>
      <p:ext uri="{BB962C8B-B14F-4D97-AF65-F5344CB8AC3E}">
        <p14:creationId xmlns:p14="http://schemas.microsoft.com/office/powerpoint/2010/main" val="34197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83B86-9D48-88C3-9998-F19A65F27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# Past history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84B5A-501B-B98F-6932-E4F9E50AA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Ask about :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Menstrual history ( including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Menarche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Marital state.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Number of pregnancies &amp; miscarriages.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History of lactation.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History of breast trauma.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History of previous troubles ( diseases, surgeries ) in the breast.</a:t>
            </a:r>
          </a:p>
        </p:txBody>
      </p:sp>
    </p:spTree>
    <p:extLst>
      <p:ext uri="{BB962C8B-B14F-4D97-AF65-F5344CB8AC3E}">
        <p14:creationId xmlns:p14="http://schemas.microsoft.com/office/powerpoint/2010/main" val="3621012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3BF6AC2-39C7-833E-D374-53311B079279}"/>
              </a:ext>
            </a:extLst>
          </p:cNvPr>
          <p:cNvSpPr txBox="1">
            <a:spLocks/>
          </p:cNvSpPr>
          <p:nvPr/>
        </p:nvSpPr>
        <p:spPr>
          <a:xfrm>
            <a:off x="3019873" y="1702380"/>
            <a:ext cx="11428150" cy="25165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Breast Examination </a:t>
            </a:r>
            <a:r>
              <a:rPr lang="en-US" sz="5400" b="1" u="sng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419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8BA14-D192-8381-F45E-125CB5D4F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971" y="444099"/>
            <a:ext cx="10515600" cy="7386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b="1" u="sng" dirty="0"/>
              <a:t>Exposure of these patient :</a:t>
            </a:r>
          </a:p>
          <a:p>
            <a:pPr marL="0" indent="0">
              <a:buNone/>
            </a:pPr>
            <a:r>
              <a:rPr lang="en-US" dirty="0"/>
              <a:t>  Patient should be undressed down to the waist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300" b="1" u="sng" dirty="0"/>
              <a:t>Positioning of these patient :</a:t>
            </a:r>
            <a:endParaRPr lang="en-US" sz="33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/>
              <a:t> &gt;&gt; Two complementary positions are used for breast examination :</a:t>
            </a:r>
          </a:p>
          <a:p>
            <a:r>
              <a:rPr lang="en-US" b="1" dirty="0"/>
              <a:t>Sitting upright </a:t>
            </a:r>
            <a:r>
              <a:rPr lang="en-US" dirty="0"/>
              <a:t>“especially during inspection” :</a:t>
            </a:r>
          </a:p>
          <a:p>
            <a:pPr marL="0" indent="0">
              <a:buNone/>
            </a:pPr>
            <a:r>
              <a:rPr lang="en-US" dirty="0"/>
              <a:t>   This position makes the breasts pendulous”. </a:t>
            </a:r>
          </a:p>
          <a:p>
            <a:r>
              <a:rPr lang="en-US" b="1" dirty="0"/>
              <a:t>Lying supine with head of the bed raised 45 degrees 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This position is the best compromise between lying flat which makes the breasts fall sideways.</a:t>
            </a:r>
          </a:p>
        </p:txBody>
      </p:sp>
    </p:spTree>
    <p:extLst>
      <p:ext uri="{BB962C8B-B14F-4D97-AF65-F5344CB8AC3E}">
        <p14:creationId xmlns:p14="http://schemas.microsoft.com/office/powerpoint/2010/main" val="2941437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Breast 3   ( History &amp; Examination )</vt:lpstr>
      <vt:lpstr>Breast History Taking </vt:lpstr>
      <vt:lpstr># Age and sex :</vt:lpstr>
      <vt:lpstr># Complaint :</vt:lpstr>
      <vt:lpstr>PowerPoint Presentation</vt:lpstr>
      <vt:lpstr>PowerPoint Presentation</vt:lpstr>
      <vt:lpstr># Past history :</vt:lpstr>
      <vt:lpstr>PowerPoint Presentation</vt:lpstr>
      <vt:lpstr>PowerPoint Presentation</vt:lpstr>
      <vt:lpstr># Inspection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# Palpation 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Breast History &amp; Examination </dc:title>
  <dc:creator>tariqkhalid1986@gmail.com</dc:creator>
  <cp:lastModifiedBy>tariqkhalid1986@gmail.com</cp:lastModifiedBy>
  <cp:revision>9</cp:revision>
  <dcterms:created xsi:type="dcterms:W3CDTF">2024-07-22T17:43:00Z</dcterms:created>
  <dcterms:modified xsi:type="dcterms:W3CDTF">2024-07-24T06:34:29Z</dcterms:modified>
</cp:coreProperties>
</file>