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1"/>
  </p:sldMasterIdLst>
  <p:sldIdLst>
    <p:sldId id="256" r:id="rId2"/>
    <p:sldId id="289" r:id="rId3"/>
    <p:sldId id="258" r:id="rId4"/>
    <p:sldId id="290" r:id="rId5"/>
    <p:sldId id="291" r:id="rId6"/>
    <p:sldId id="292" r:id="rId7"/>
    <p:sldId id="293" r:id="rId8"/>
    <p:sldId id="276" r:id="rId9"/>
    <p:sldId id="294" r:id="rId10"/>
    <p:sldId id="260" r:id="rId11"/>
    <p:sldId id="295" r:id="rId12"/>
    <p:sldId id="262" r:id="rId13"/>
    <p:sldId id="261" r:id="rId14"/>
    <p:sldId id="263" r:id="rId15"/>
    <p:sldId id="296" r:id="rId16"/>
    <p:sldId id="297" r:id="rId17"/>
    <p:sldId id="298" r:id="rId18"/>
    <p:sldId id="299" r:id="rId19"/>
    <p:sldId id="300" r:id="rId20"/>
    <p:sldId id="301" r:id="rId21"/>
    <p:sldId id="270" r:id="rId22"/>
    <p:sldId id="302" r:id="rId23"/>
    <p:sldId id="303" r:id="rId24"/>
    <p:sldId id="304" r:id="rId25"/>
    <p:sldId id="305" r:id="rId26"/>
    <p:sldId id="306" r:id="rId27"/>
    <p:sldId id="307" r:id="rId28"/>
    <p:sldId id="308" r:id="rId29"/>
    <p:sldId id="309" r:id="rId30"/>
    <p:sldId id="310" r:id="rId31"/>
    <p:sldId id="311" r:id="rId32"/>
    <p:sldId id="257" r:id="rId33"/>
    <p:sldId id="259" r:id="rId34"/>
    <p:sldId id="264" r:id="rId35"/>
    <p:sldId id="265" r:id="rId36"/>
    <p:sldId id="266" r:id="rId37"/>
    <p:sldId id="267" r:id="rId38"/>
    <p:sldId id="268" r:id="rId39"/>
    <p:sldId id="269" r:id="rId40"/>
    <p:sldId id="271" r:id="rId41"/>
    <p:sldId id="277" r:id="rId42"/>
    <p:sldId id="272" r:id="rId43"/>
    <p:sldId id="273" r:id="rId44"/>
    <p:sldId id="274" r:id="rId45"/>
    <p:sldId id="275" r:id="rId46"/>
    <p:sldId id="278" r:id="rId47"/>
    <p:sldId id="282" r:id="rId48"/>
    <p:sldId id="283" r:id="rId49"/>
    <p:sldId id="284" r:id="rId50"/>
    <p:sldId id="279" r:id="rId51"/>
    <p:sldId id="280" r:id="rId52"/>
    <p:sldId id="281" r:id="rId53"/>
    <p:sldId id="285" r:id="rId54"/>
    <p:sldId id="286" r:id="rId55"/>
    <p:sldId id="287" r:id="rId56"/>
    <p:sldId id="312"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63" d="100"/>
          <a:sy n="63" d="100"/>
        </p:scale>
        <p:origin x="78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AFF503D-EECA-4554-A9D6-D53A54127230}"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8E134-F0C3-4311-A55D-4FEE01A9197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4750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FF503D-EECA-4554-A9D6-D53A54127230}"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8E134-F0C3-4311-A55D-4FEE01A91972}" type="slidenum">
              <a:rPr lang="en-US" smtClean="0"/>
              <a:t>‹#›</a:t>
            </a:fld>
            <a:endParaRPr lang="en-US"/>
          </a:p>
        </p:txBody>
      </p:sp>
    </p:spTree>
    <p:extLst>
      <p:ext uri="{BB962C8B-B14F-4D97-AF65-F5344CB8AC3E}">
        <p14:creationId xmlns:p14="http://schemas.microsoft.com/office/powerpoint/2010/main" val="114006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FF503D-EECA-4554-A9D6-D53A54127230}"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28E134-F0C3-4311-A55D-4FEE01A9197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483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lumMod val="50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solidFill>
                  <a:schemeClr val="accent3">
                    <a:lumMod val="50000"/>
                  </a:schemeClr>
                </a:solidFill>
              </a:defRPr>
            </a:lvl1pPr>
          </a:lstStyle>
          <a:p>
            <a:fld id="{DAFF503D-EECA-4554-A9D6-D53A54127230}" type="datetimeFigureOut">
              <a:rPr lang="en-US" smtClean="0"/>
              <a:pPr/>
              <a:t>2/22/2022</a:t>
            </a:fld>
            <a:endParaRPr lang="en-US"/>
          </a:p>
        </p:txBody>
      </p:sp>
      <p:sp>
        <p:nvSpPr>
          <p:cNvPr id="5" name="Footer Placeholder 4"/>
          <p:cNvSpPr>
            <a:spLocks noGrp="1"/>
          </p:cNvSpPr>
          <p:nvPr>
            <p:ph type="ftr" sz="quarter" idx="11"/>
          </p:nvPr>
        </p:nvSpPr>
        <p:spPr/>
        <p:txBody>
          <a:bodyPr/>
          <a:lstStyle>
            <a:lvl1pPr>
              <a:defRPr>
                <a:solidFill>
                  <a:schemeClr val="accent3">
                    <a:lumMod val="5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3">
                    <a:lumMod val="50000"/>
                  </a:schemeClr>
                </a:solidFill>
              </a:defRPr>
            </a:lvl1pPr>
          </a:lstStyle>
          <a:p>
            <a:fld id="{3C28E134-F0C3-4311-A55D-4FEE01A91972}" type="slidenum">
              <a:rPr lang="en-US" smtClean="0"/>
              <a:pPr/>
              <a:t>‹#›</a:t>
            </a:fld>
            <a:endParaRPr lang="en-US"/>
          </a:p>
        </p:txBody>
      </p:sp>
    </p:spTree>
    <p:extLst>
      <p:ext uri="{BB962C8B-B14F-4D97-AF65-F5344CB8AC3E}">
        <p14:creationId xmlns:p14="http://schemas.microsoft.com/office/powerpoint/2010/main" val="295870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solidFill>
                  <a:schemeClr val="accent3">
                    <a:lumMod val="5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accent3">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3">
                    <a:lumMod val="50000"/>
                  </a:schemeClr>
                </a:solidFill>
              </a:defRPr>
            </a:lvl1pPr>
          </a:lstStyle>
          <a:p>
            <a:fld id="{DAFF503D-EECA-4554-A9D6-D53A54127230}" type="datetimeFigureOut">
              <a:rPr lang="en-US" smtClean="0"/>
              <a:pPr/>
              <a:t>2/22/2022</a:t>
            </a:fld>
            <a:endParaRPr lang="en-US"/>
          </a:p>
        </p:txBody>
      </p:sp>
      <p:sp>
        <p:nvSpPr>
          <p:cNvPr id="5" name="Footer Placeholder 4"/>
          <p:cNvSpPr>
            <a:spLocks noGrp="1"/>
          </p:cNvSpPr>
          <p:nvPr>
            <p:ph type="ftr" sz="quarter" idx="11"/>
          </p:nvPr>
        </p:nvSpPr>
        <p:spPr/>
        <p:txBody>
          <a:bodyPr/>
          <a:lstStyle>
            <a:lvl1pPr>
              <a:defRPr>
                <a:solidFill>
                  <a:schemeClr val="accent3">
                    <a:lumMod val="5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3">
                    <a:lumMod val="50000"/>
                  </a:schemeClr>
                </a:solidFill>
              </a:defRPr>
            </a:lvl1pPr>
          </a:lstStyle>
          <a:p>
            <a:fld id="{3C28E134-F0C3-4311-A55D-4FEE01A91972}" type="slidenum">
              <a:rPr lang="en-US" smtClean="0"/>
              <a:pPr/>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5324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lvl1pPr>
              <a:defRPr>
                <a:solidFill>
                  <a:schemeClr val="accent3">
                    <a:lumMod val="50000"/>
                  </a:schemeClr>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lvl1pPr>
              <a:defRPr>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lvl1pPr>
              <a:defRPr>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solidFill>
                  <a:schemeClr val="accent3">
                    <a:lumMod val="50000"/>
                  </a:schemeClr>
                </a:solidFill>
              </a:defRPr>
            </a:lvl1pPr>
          </a:lstStyle>
          <a:p>
            <a:fld id="{DAFF503D-EECA-4554-A9D6-D53A54127230}" type="datetimeFigureOut">
              <a:rPr lang="en-US" smtClean="0"/>
              <a:pPr/>
              <a:t>2/22/2022</a:t>
            </a:fld>
            <a:endParaRPr lang="en-US"/>
          </a:p>
        </p:txBody>
      </p:sp>
      <p:sp>
        <p:nvSpPr>
          <p:cNvPr id="6" name="Footer Placeholder 5"/>
          <p:cNvSpPr>
            <a:spLocks noGrp="1"/>
          </p:cNvSpPr>
          <p:nvPr>
            <p:ph type="ftr" sz="quarter" idx="11"/>
          </p:nvPr>
        </p:nvSpPr>
        <p:spPr/>
        <p:txBody>
          <a:bodyPr/>
          <a:lstStyle>
            <a:lvl1pPr>
              <a:defRPr>
                <a:solidFill>
                  <a:schemeClr val="accent3">
                    <a:lumMod val="50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3">
                    <a:lumMod val="50000"/>
                  </a:schemeClr>
                </a:solidFill>
              </a:defRPr>
            </a:lvl1pPr>
          </a:lstStyle>
          <a:p>
            <a:fld id="{3C28E134-F0C3-4311-A55D-4FEE01A91972}" type="slidenum">
              <a:rPr lang="en-US" smtClean="0"/>
              <a:pPr/>
              <a:t>‹#›</a:t>
            </a:fld>
            <a:endParaRPr lang="en-US"/>
          </a:p>
        </p:txBody>
      </p:sp>
    </p:spTree>
    <p:extLst>
      <p:ext uri="{BB962C8B-B14F-4D97-AF65-F5344CB8AC3E}">
        <p14:creationId xmlns:p14="http://schemas.microsoft.com/office/powerpoint/2010/main" val="3191885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lvl1pPr>
              <a:defRPr>
                <a:solidFill>
                  <a:schemeClr val="accent3">
                    <a:lumMod val="5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3">
                    <a:lumMod val="50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lvl1pPr>
              <a:defRPr>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3">
                    <a:lumMod val="50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lvl1pPr>
              <a:defRPr>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solidFill>
                  <a:schemeClr val="accent3">
                    <a:lumMod val="50000"/>
                  </a:schemeClr>
                </a:solidFill>
              </a:defRPr>
            </a:lvl1pPr>
          </a:lstStyle>
          <a:p>
            <a:fld id="{DAFF503D-EECA-4554-A9D6-D53A54127230}" type="datetimeFigureOut">
              <a:rPr lang="en-US" smtClean="0"/>
              <a:pPr/>
              <a:t>2/22/2022</a:t>
            </a:fld>
            <a:endParaRPr lang="en-US"/>
          </a:p>
        </p:txBody>
      </p:sp>
      <p:sp>
        <p:nvSpPr>
          <p:cNvPr id="8" name="Footer Placeholder 7"/>
          <p:cNvSpPr>
            <a:spLocks noGrp="1"/>
          </p:cNvSpPr>
          <p:nvPr>
            <p:ph type="ftr" sz="quarter" idx="11"/>
          </p:nvPr>
        </p:nvSpPr>
        <p:spPr/>
        <p:txBody>
          <a:bodyPr/>
          <a:lstStyle>
            <a:lvl1pPr>
              <a:defRPr>
                <a:solidFill>
                  <a:schemeClr val="accent3">
                    <a:lumMod val="50000"/>
                  </a:scheme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chemeClr val="accent3">
                    <a:lumMod val="50000"/>
                  </a:schemeClr>
                </a:solidFill>
              </a:defRPr>
            </a:lvl1pPr>
          </a:lstStyle>
          <a:p>
            <a:fld id="{3C28E134-F0C3-4311-A55D-4FEE01A91972}" type="slidenum">
              <a:rPr lang="en-US" smtClean="0"/>
              <a:pPr/>
              <a:t>‹#›</a:t>
            </a:fld>
            <a:endParaRPr lang="en-US"/>
          </a:p>
        </p:txBody>
      </p:sp>
    </p:spTree>
    <p:extLst>
      <p:ext uri="{BB962C8B-B14F-4D97-AF65-F5344CB8AC3E}">
        <p14:creationId xmlns:p14="http://schemas.microsoft.com/office/powerpoint/2010/main" val="156904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lumMod val="50000"/>
                  </a:schemeClr>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DAFF503D-EECA-4554-A9D6-D53A54127230}" type="datetimeFigureOut">
              <a:rPr lang="en-US" smtClean="0"/>
              <a:t>2/22/2022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28E134-F0C3-4311-A55D-4FEE01A91972}" type="slidenum">
              <a:rPr lang="en-US" smtClean="0"/>
              <a:t>‹#›</a:t>
            </a:fld>
            <a:endParaRPr lang="en-US"/>
          </a:p>
        </p:txBody>
      </p:sp>
    </p:spTree>
    <p:extLst>
      <p:ext uri="{BB962C8B-B14F-4D97-AF65-F5344CB8AC3E}">
        <p14:creationId xmlns:p14="http://schemas.microsoft.com/office/powerpoint/2010/main" val="2632596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F503D-EECA-4554-A9D6-D53A54127230}" type="datetimeFigureOut">
              <a:rPr lang="en-US" smtClean="0"/>
              <a:t>2/22/2022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28E134-F0C3-4311-A55D-4FEE01A91972}" type="slidenum">
              <a:rPr lang="en-US" smtClean="0"/>
              <a:t>‹#›</a:t>
            </a:fld>
            <a:endParaRPr lang="en-US"/>
          </a:p>
        </p:txBody>
      </p:sp>
    </p:spTree>
    <p:extLst>
      <p:ext uri="{BB962C8B-B14F-4D97-AF65-F5344CB8AC3E}">
        <p14:creationId xmlns:p14="http://schemas.microsoft.com/office/powerpoint/2010/main" val="1151473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solidFill>
                  <a:schemeClr val="accent3">
                    <a:lumMod val="50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6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solidFill>
                  <a:schemeClr val="accent3">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3">
                    <a:lumMod val="50000"/>
                  </a:schemeClr>
                </a:solidFill>
              </a:defRPr>
            </a:lvl1pPr>
          </a:lstStyle>
          <a:p>
            <a:fld id="{DAFF503D-EECA-4554-A9D6-D53A54127230}" type="datetimeFigureOut">
              <a:rPr lang="en-US" smtClean="0"/>
              <a:pPr/>
              <a:t>2/22/2022</a:t>
            </a:fld>
            <a:endParaRPr lang="en-US"/>
          </a:p>
        </p:txBody>
      </p:sp>
      <p:sp>
        <p:nvSpPr>
          <p:cNvPr id="6" name="Footer Placeholder 5"/>
          <p:cNvSpPr>
            <a:spLocks noGrp="1"/>
          </p:cNvSpPr>
          <p:nvPr>
            <p:ph type="ftr" sz="quarter" idx="11"/>
          </p:nvPr>
        </p:nvSpPr>
        <p:spPr/>
        <p:txBody>
          <a:bodyPr/>
          <a:lstStyle>
            <a:lvl1pPr>
              <a:defRPr>
                <a:solidFill>
                  <a:schemeClr val="accent3">
                    <a:lumMod val="50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3">
                    <a:lumMod val="50000"/>
                  </a:schemeClr>
                </a:solidFill>
              </a:defRPr>
            </a:lvl1pPr>
          </a:lstStyle>
          <a:p>
            <a:fld id="{3C28E134-F0C3-4311-A55D-4FEE01A91972}" type="slidenum">
              <a:rPr lang="en-US" smtClean="0"/>
              <a:pPr/>
              <a:t>‹#›</a:t>
            </a:fld>
            <a:endParaRPr lang="en-US"/>
          </a:p>
        </p:txBody>
      </p:sp>
    </p:spTree>
    <p:extLst>
      <p:ext uri="{BB962C8B-B14F-4D97-AF65-F5344CB8AC3E}">
        <p14:creationId xmlns:p14="http://schemas.microsoft.com/office/powerpoint/2010/main" val="120630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accent3">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DAFF503D-EECA-4554-A9D6-D53A54127230}" type="datetimeFigureOut">
              <a:rPr lang="en-US" smtClean="0"/>
              <a:t>2/22/2022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28E134-F0C3-4311-A55D-4FEE01A9197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9622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tint val="95000"/>
            <a:shade val="85000"/>
            <a:satMod val="125000"/>
            <a:alpha val="5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AFF503D-EECA-4554-A9D6-D53A54127230}" type="datetimeFigureOut">
              <a:rPr lang="en-US" smtClean="0"/>
              <a:t>2/22/2022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28E134-F0C3-4311-A55D-4FEE01A9197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3098318"/>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4613291-6D2F-4DA1-8DD8-09A4A955BBEA}"/>
              </a:ext>
            </a:extLst>
          </p:cNvPr>
          <p:cNvSpPr txBox="1"/>
          <p:nvPr/>
        </p:nvSpPr>
        <p:spPr>
          <a:xfrm>
            <a:off x="487680" y="5456514"/>
            <a:ext cx="4503420" cy="830997"/>
          </a:xfrm>
          <a:prstGeom prst="rect">
            <a:avLst/>
          </a:prstGeom>
          <a:noFill/>
        </p:spPr>
        <p:txBody>
          <a:bodyPr wrap="square" rtlCol="0">
            <a:spAutoFit/>
          </a:bodyPr>
          <a:lstStyle/>
          <a:p>
            <a:r>
              <a:rPr lang="en-US" sz="4800" b="1" dirty="0">
                <a:solidFill>
                  <a:schemeClr val="accent3">
                    <a:lumMod val="50000"/>
                  </a:schemeClr>
                </a:solidFill>
                <a:latin typeface="Times New Roman" panose="02020603050405020304" pitchFamily="18" charset="0"/>
              </a:rPr>
              <a:t>UTI</a:t>
            </a:r>
            <a:endParaRPr lang="en-US" sz="4800" dirty="0">
              <a:solidFill>
                <a:schemeClr val="accent3">
                  <a:lumMod val="50000"/>
                </a:schemeClr>
              </a:solidFill>
            </a:endParaRPr>
          </a:p>
        </p:txBody>
      </p:sp>
      <p:sp>
        <p:nvSpPr>
          <p:cNvPr id="5" name="TextBox 4">
            <a:extLst>
              <a:ext uri="{FF2B5EF4-FFF2-40B4-BE49-F238E27FC236}">
                <a16:creationId xmlns:a16="http://schemas.microsoft.com/office/drawing/2014/main" id="{C30166F8-53C7-4BEF-81AA-A96C00708E9E}"/>
              </a:ext>
            </a:extLst>
          </p:cNvPr>
          <p:cNvSpPr txBox="1"/>
          <p:nvPr/>
        </p:nvSpPr>
        <p:spPr>
          <a:xfrm>
            <a:off x="8514080" y="5210293"/>
            <a:ext cx="3677920" cy="1077218"/>
          </a:xfrm>
          <a:prstGeom prst="rect">
            <a:avLst/>
          </a:prstGeom>
          <a:noFill/>
        </p:spPr>
        <p:txBody>
          <a:bodyPr wrap="square" rtlCol="0">
            <a:spAutoFit/>
          </a:bodyPr>
          <a:lstStyle/>
          <a:p>
            <a:r>
              <a:rPr lang="en-US" sz="3200" b="1" dirty="0">
                <a:solidFill>
                  <a:schemeClr val="accent3">
                    <a:lumMod val="50000"/>
                  </a:schemeClr>
                </a:solidFill>
                <a:latin typeface="Times New Roman" panose="02020603050405020304" pitchFamily="18" charset="0"/>
              </a:rPr>
              <a:t>H</a:t>
            </a:r>
            <a:r>
              <a:rPr lang="en-US" sz="3200" b="1">
                <a:solidFill>
                  <a:schemeClr val="accent3">
                    <a:lumMod val="50000"/>
                  </a:schemeClr>
                </a:solidFill>
                <a:latin typeface="Times New Roman" panose="02020603050405020304" pitchFamily="18" charset="0"/>
              </a:rPr>
              <a:t>akam </a:t>
            </a:r>
            <a:r>
              <a:rPr lang="en-US" sz="3200" b="1" dirty="0" err="1">
                <a:solidFill>
                  <a:schemeClr val="accent3">
                    <a:lumMod val="50000"/>
                  </a:schemeClr>
                </a:solidFill>
                <a:latin typeface="Times New Roman" panose="02020603050405020304" pitchFamily="18" charset="0"/>
              </a:rPr>
              <a:t>sawalha</a:t>
            </a:r>
            <a:r>
              <a:rPr lang="en-US" sz="3200" b="1" dirty="0">
                <a:solidFill>
                  <a:schemeClr val="accent3">
                    <a:lumMod val="50000"/>
                  </a:schemeClr>
                </a:solidFill>
                <a:latin typeface="Times New Roman" panose="02020603050405020304" pitchFamily="18" charset="0"/>
              </a:rPr>
              <a:t> and Nizar rabadi</a:t>
            </a:r>
            <a:endParaRPr lang="en-US" sz="3200" dirty="0">
              <a:solidFill>
                <a:schemeClr val="accent3">
                  <a:lumMod val="50000"/>
                </a:schemeClr>
              </a:solidFill>
            </a:endParaRPr>
          </a:p>
        </p:txBody>
      </p:sp>
    </p:spTree>
    <p:extLst>
      <p:ext uri="{BB962C8B-B14F-4D97-AF65-F5344CB8AC3E}">
        <p14:creationId xmlns:p14="http://schemas.microsoft.com/office/powerpoint/2010/main" val="2923811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chemeClr val="accent3">
                    <a:lumMod val="50000"/>
                  </a:schemeClr>
                </a:solidFill>
              </a:rPr>
              <a:t>In the neonatal period males are twice as likely as females to experience a UTI.</a:t>
            </a:r>
          </a:p>
          <a:p>
            <a:r>
              <a:rPr lang="en-US" dirty="0">
                <a:solidFill>
                  <a:schemeClr val="accent3">
                    <a:lumMod val="50000"/>
                  </a:schemeClr>
                </a:solidFill>
              </a:rPr>
              <a:t>From ages 1 to 6 months the rate of UTI is equal between genders.</a:t>
            </a:r>
          </a:p>
          <a:p>
            <a:r>
              <a:rPr lang="en-US" dirty="0">
                <a:solidFill>
                  <a:schemeClr val="accent3">
                    <a:lumMod val="50000"/>
                  </a:schemeClr>
                </a:solidFill>
              </a:rPr>
              <a:t>from 6 to 12 months of age the rate of UTI in male and female children is 1 to 4.</a:t>
            </a:r>
          </a:p>
          <a:p>
            <a:endParaRPr lang="en-US" dirty="0">
              <a:solidFill>
                <a:schemeClr val="accent3">
                  <a:lumMod val="50000"/>
                </a:schemeClr>
              </a:solidFill>
            </a:endParaRPr>
          </a:p>
          <a:p>
            <a:r>
              <a:rPr lang="en-US" dirty="0">
                <a:solidFill>
                  <a:schemeClr val="accent3">
                    <a:lumMod val="50000"/>
                  </a:schemeClr>
                </a:solidFill>
              </a:rPr>
              <a:t>Overall, UTIs are more common in females.</a:t>
            </a:r>
          </a:p>
          <a:p>
            <a:r>
              <a:rPr lang="en-US" dirty="0">
                <a:solidFill>
                  <a:schemeClr val="accent3">
                    <a:lumMod val="50000"/>
                  </a:schemeClr>
                </a:solidFill>
              </a:rPr>
              <a:t> The incidence of UTI in uncircumcised males is 85% higher than circumcised males </a:t>
            </a:r>
          </a:p>
        </p:txBody>
      </p:sp>
    </p:spTree>
    <p:extLst>
      <p:ext uri="{BB962C8B-B14F-4D97-AF65-F5344CB8AC3E}">
        <p14:creationId xmlns:p14="http://schemas.microsoft.com/office/powerpoint/2010/main" val="3874543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chemeClr val="accent3">
                    <a:lumMod val="50000"/>
                  </a:schemeClr>
                </a:solidFill>
              </a:rPr>
              <a:t>For patients older than 65 years, the incidence of UTI continues to increase in both sexes.</a:t>
            </a:r>
          </a:p>
          <a:p>
            <a:pPr marL="0" indent="0">
              <a:buNone/>
            </a:pPr>
            <a:r>
              <a:rPr lang="en-US" dirty="0">
                <a:solidFill>
                  <a:schemeClr val="accent3">
                    <a:lumMod val="50000"/>
                  </a:schemeClr>
                </a:solidFill>
              </a:rPr>
              <a:t> Incontinence and chronic use of urinary catheters are important risk factors in these patients. </a:t>
            </a:r>
          </a:p>
          <a:p>
            <a:pPr marL="0" indent="0">
              <a:buNone/>
            </a:pPr>
            <a:r>
              <a:rPr lang="en-US" dirty="0">
                <a:solidFill>
                  <a:schemeClr val="accent3">
                    <a:lumMod val="50000"/>
                  </a:schemeClr>
                </a:solidFill>
              </a:rPr>
              <a:t>In those younger than 1 year and those older than 65 years, the morbidity and mortality of UTI are the greatest</a:t>
            </a:r>
          </a:p>
        </p:txBody>
      </p:sp>
    </p:spTree>
    <p:extLst>
      <p:ext uri="{BB962C8B-B14F-4D97-AF65-F5344CB8AC3E}">
        <p14:creationId xmlns:p14="http://schemas.microsoft.com/office/powerpoint/2010/main" val="1647244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66547"/>
            <a:ext cx="9720072" cy="1499616"/>
          </a:xfrm>
        </p:spPr>
        <p:txBody>
          <a:bodyPr/>
          <a:lstStyle/>
          <a:p>
            <a:r>
              <a:rPr lang="en-US" dirty="0"/>
              <a:t>Risk factors</a:t>
            </a:r>
          </a:p>
        </p:txBody>
      </p:sp>
      <p:sp>
        <p:nvSpPr>
          <p:cNvPr id="3" name="Content Placeholder 2"/>
          <p:cNvSpPr>
            <a:spLocks noGrp="1"/>
          </p:cNvSpPr>
          <p:nvPr>
            <p:ph idx="1"/>
          </p:nvPr>
        </p:nvSpPr>
        <p:spPr/>
        <p:txBody>
          <a:bodyPr>
            <a:normAutofit fontScale="92500" lnSpcReduction="20000"/>
          </a:bodyPr>
          <a:lstStyle/>
          <a:p>
            <a:pPr marL="0" indent="0">
              <a:buNone/>
            </a:pPr>
            <a:r>
              <a:rPr lang="en-US" altLang="en-US" dirty="0"/>
              <a:t>1. Female gender:</a:t>
            </a:r>
          </a:p>
          <a:p>
            <a:r>
              <a:rPr lang="en-US" altLang="en-US" dirty="0"/>
              <a:t> due to the shorter female urethra and vaginal colonization of the bacteria.</a:t>
            </a:r>
          </a:p>
          <a:p>
            <a:r>
              <a:rPr lang="en-US" dirty="0">
                <a:solidFill>
                  <a:srgbClr val="FF0000"/>
                </a:solidFill>
              </a:rPr>
              <a:t>the short nature of the female urethra combined with its close proximity to the vaginal vestibule and rectum likely predisposes women to more frequent UTIs than men</a:t>
            </a:r>
            <a:endParaRPr lang="en-US" altLang="en-US" dirty="0">
              <a:solidFill>
                <a:srgbClr val="FF0000"/>
              </a:solidFill>
            </a:endParaRPr>
          </a:p>
          <a:p>
            <a:r>
              <a:rPr lang="en-US" dirty="0"/>
              <a:t>The major risk factors for women 16–35 years of age are related to sexual intercourse, spermicide use, and diaphragm use</a:t>
            </a:r>
          </a:p>
          <a:p>
            <a:r>
              <a:rPr lang="en-US" dirty="0"/>
              <a:t>For women between 36 and 65 years of age, gynecologic surgery and bladder prolapse appear to be important risk factors.</a:t>
            </a:r>
            <a:endParaRPr lang="en-US" altLang="en-US" dirty="0"/>
          </a:p>
          <a:p>
            <a:endParaRPr lang="en-US" altLang="en-US" dirty="0"/>
          </a:p>
          <a:p>
            <a:pPr marL="0" indent="0">
              <a:buNone/>
            </a:pPr>
            <a:r>
              <a:rPr lang="en-US" dirty="0"/>
              <a:t>2. Anatomical abnormalities like </a:t>
            </a:r>
          </a:p>
          <a:p>
            <a:pPr marL="0" indent="0">
              <a:buNone/>
            </a:pPr>
            <a:r>
              <a:rPr lang="en-US" dirty="0"/>
              <a:t>vesicoureteral reflux, </a:t>
            </a:r>
            <a:r>
              <a:rPr lang="en-US" dirty="0" err="1"/>
              <a:t>ureterocele</a:t>
            </a:r>
            <a:r>
              <a:rPr lang="en-US" dirty="0"/>
              <a:t>, </a:t>
            </a:r>
            <a:r>
              <a:rPr lang="en-US" dirty="0" err="1"/>
              <a:t>ureteropelvic</a:t>
            </a:r>
            <a:r>
              <a:rPr lang="en-US" dirty="0"/>
              <a:t> junction obstruction, posterior urethral valves, neurogenic bladder, and bladder and bowel dysfunction portend a higher rate of UTI.</a:t>
            </a:r>
          </a:p>
        </p:txBody>
      </p:sp>
    </p:spTree>
    <p:extLst>
      <p:ext uri="{BB962C8B-B14F-4D97-AF65-F5344CB8AC3E}">
        <p14:creationId xmlns:p14="http://schemas.microsoft.com/office/powerpoint/2010/main" val="3309686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factors</a:t>
            </a:r>
          </a:p>
        </p:txBody>
      </p:sp>
      <p:sp>
        <p:nvSpPr>
          <p:cNvPr id="3" name="Content Placeholder 2"/>
          <p:cNvSpPr>
            <a:spLocks noGrp="1"/>
          </p:cNvSpPr>
          <p:nvPr>
            <p:ph idx="1"/>
          </p:nvPr>
        </p:nvSpPr>
        <p:spPr/>
        <p:txBody>
          <a:bodyPr>
            <a:normAutofit lnSpcReduction="10000"/>
          </a:bodyPr>
          <a:lstStyle/>
          <a:p>
            <a:endParaRPr lang="en-US" dirty="0"/>
          </a:p>
          <a:p>
            <a:r>
              <a:rPr lang="en-US" dirty="0"/>
              <a:t>3. Certain medical conditions like diabetes, obesity, sickle cell trait, and anatomic congenital abnormalities can increase the risk of UTI</a:t>
            </a:r>
          </a:p>
          <a:p>
            <a:endParaRPr lang="en-US" dirty="0"/>
          </a:p>
          <a:p>
            <a:r>
              <a:rPr lang="en-US" dirty="0"/>
              <a:t>4. in addition to;</a:t>
            </a:r>
          </a:p>
          <a:p>
            <a:r>
              <a:rPr lang="en-US" dirty="0"/>
              <a:t>circumcision status.</a:t>
            </a:r>
          </a:p>
          <a:p>
            <a:pPr marL="0" indent="0">
              <a:buNone/>
            </a:pPr>
            <a:r>
              <a:rPr lang="en-US" dirty="0"/>
              <a:t> history of prior UTI</a:t>
            </a:r>
          </a:p>
          <a:p>
            <a:r>
              <a:rPr lang="en-US" dirty="0"/>
              <a:t>sexual activity;</a:t>
            </a:r>
            <a:r>
              <a:rPr lang="en-US" altLang="en-US" dirty="0"/>
              <a:t> often the trigger of a UTI in women “honeymoon cystitis”.</a:t>
            </a:r>
          </a:p>
          <a:p>
            <a:r>
              <a:rPr lang="en-US" altLang="en-US" dirty="0"/>
              <a:t>(by </a:t>
            </a:r>
            <a:r>
              <a:rPr lang="en-US" altLang="en-US" dirty="0" err="1"/>
              <a:t>Staph.Saphrophyticus</a:t>
            </a:r>
            <a:r>
              <a:rPr lang="en-US" altLang="en-US" dirty="0"/>
              <a:t>)</a:t>
            </a:r>
          </a:p>
          <a:p>
            <a:endParaRPr lang="en-US" dirty="0"/>
          </a:p>
        </p:txBody>
      </p:sp>
    </p:spTree>
    <p:extLst>
      <p:ext uri="{BB962C8B-B14F-4D97-AF65-F5344CB8AC3E}">
        <p14:creationId xmlns:p14="http://schemas.microsoft.com/office/powerpoint/2010/main" val="506168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In men, prostatic hypertrophy/obstruction, catheterization, and surgery are relevant risk factors. </a:t>
            </a:r>
          </a:p>
          <a:p>
            <a:r>
              <a:rPr lang="en-US" altLang="en-US" sz="2000" dirty="0">
                <a:solidFill>
                  <a:srgbClr val="C00000"/>
                </a:solidFill>
              </a:rPr>
              <a:t>Urinary catheters in hospitalized patients; a </a:t>
            </a:r>
            <a:r>
              <a:rPr lang="en-US" altLang="en-US" sz="2000" dirty="0" err="1">
                <a:solidFill>
                  <a:srgbClr val="C00000"/>
                </a:solidFill>
              </a:rPr>
              <a:t>uti</a:t>
            </a:r>
            <a:r>
              <a:rPr lang="en-US" altLang="en-US" sz="2000" dirty="0">
                <a:solidFill>
                  <a:srgbClr val="C00000"/>
                </a:solidFill>
              </a:rPr>
              <a:t> that occurs in a patient that had an indwelling urinary catheter in place within the 48hr period before the onset of </a:t>
            </a:r>
            <a:r>
              <a:rPr lang="en-US" altLang="en-US" sz="2000" dirty="0" err="1">
                <a:solidFill>
                  <a:srgbClr val="C00000"/>
                </a:solidFill>
              </a:rPr>
              <a:t>uti</a:t>
            </a:r>
            <a:r>
              <a:rPr lang="en-US" altLang="en-US" sz="2000">
                <a:solidFill>
                  <a:srgbClr val="C00000"/>
                </a:solidFill>
              </a:rPr>
              <a:t>.</a:t>
            </a:r>
            <a:endParaRPr lang="en-US" dirty="0">
              <a:solidFill>
                <a:srgbClr val="C00000"/>
              </a:solidFill>
            </a:endParaRPr>
          </a:p>
        </p:txBody>
      </p:sp>
    </p:spTree>
    <p:extLst>
      <p:ext uri="{BB962C8B-B14F-4D97-AF65-F5344CB8AC3E}">
        <p14:creationId xmlns:p14="http://schemas.microsoft.com/office/powerpoint/2010/main" val="2195598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PATHOGENESIS</a:t>
            </a:r>
          </a:p>
        </p:txBody>
      </p:sp>
      <p:sp>
        <p:nvSpPr>
          <p:cNvPr id="3" name="Content Placeholder 2"/>
          <p:cNvSpPr>
            <a:spLocks noGrp="1"/>
          </p:cNvSpPr>
          <p:nvPr>
            <p:ph idx="1"/>
          </p:nvPr>
        </p:nvSpPr>
        <p:spPr/>
        <p:txBody>
          <a:bodyPr/>
          <a:lstStyle/>
          <a:p>
            <a:r>
              <a:rPr lang="en-US" dirty="0"/>
              <a:t>Understanding of the mode of bacterial entry, host susceptibility factors, and bacterial pathogenic factors is essential to tailoring appropriate treatment for the diverse clinical manifestations of UTI. </a:t>
            </a:r>
          </a:p>
          <a:p>
            <a:endParaRPr lang="en-US" dirty="0"/>
          </a:p>
        </p:txBody>
      </p:sp>
    </p:spTree>
    <p:extLst>
      <p:ext uri="{BB962C8B-B14F-4D97-AF65-F5344CB8AC3E}">
        <p14:creationId xmlns:p14="http://schemas.microsoft.com/office/powerpoint/2010/main" val="762014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Bacterial Entry</a:t>
            </a:r>
          </a:p>
        </p:txBody>
      </p:sp>
      <p:sp>
        <p:nvSpPr>
          <p:cNvPr id="3" name="Content Placeholder 2"/>
          <p:cNvSpPr>
            <a:spLocks noGrp="1"/>
          </p:cNvSpPr>
          <p:nvPr>
            <p:ph idx="1"/>
          </p:nvPr>
        </p:nvSpPr>
        <p:spPr/>
        <p:txBody>
          <a:bodyPr/>
          <a:lstStyle/>
          <a:p>
            <a:r>
              <a:rPr lang="en-US" dirty="0"/>
              <a:t>It is generally accepted that </a:t>
            </a:r>
            <a:r>
              <a:rPr lang="en-US" dirty="0" err="1"/>
              <a:t>periurethral</a:t>
            </a:r>
            <a:r>
              <a:rPr lang="en-US" dirty="0"/>
              <a:t> bacteria with a </a:t>
            </a:r>
            <a:r>
              <a:rPr lang="en-US" dirty="0" err="1"/>
              <a:t>uropathogen</a:t>
            </a:r>
            <a:r>
              <a:rPr lang="en-US" dirty="0"/>
              <a:t> from the gut ascending into the urinary tract causes most UTI.</a:t>
            </a:r>
          </a:p>
          <a:p>
            <a:r>
              <a:rPr lang="en-US" dirty="0"/>
              <a:t>The colonization of the urethra and migration to the bladder leads to invasion of the bladder mediated by pili and adhesions factors.</a:t>
            </a:r>
          </a:p>
          <a:p>
            <a:r>
              <a:rPr lang="en-US" dirty="0"/>
              <a:t>Most cases of pyelonephritis are caused by the ascent of bacteria from the bladder, through the ureter, and into the renal parenchyma</a:t>
            </a:r>
          </a:p>
        </p:txBody>
      </p:sp>
    </p:spTree>
    <p:extLst>
      <p:ext uri="{BB962C8B-B14F-4D97-AF65-F5344CB8AC3E}">
        <p14:creationId xmlns:p14="http://schemas.microsoft.com/office/powerpoint/2010/main" val="915468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Hematogenous</a:t>
            </a:r>
            <a:r>
              <a:rPr lang="en-US" dirty="0"/>
              <a:t> spread can occur in immunocompromised patients and in neonates. Staphylococcus aureus, Candida species, and Mycobacterium tuberculosis are common pathogens that travel through the blood to infect the urinary tract.</a:t>
            </a:r>
          </a:p>
          <a:p>
            <a:r>
              <a:rPr lang="en-US" dirty="0" err="1"/>
              <a:t>Lymphatogenous</a:t>
            </a:r>
            <a:r>
              <a:rPr lang="en-US" dirty="0"/>
              <a:t> spread through the rectal, colonic, and </a:t>
            </a:r>
            <a:r>
              <a:rPr lang="en-US" dirty="0" err="1"/>
              <a:t>periuterine</a:t>
            </a:r>
            <a:r>
              <a:rPr lang="en-US" dirty="0"/>
              <a:t> lymphatics has been postulated as a cause for UTI.</a:t>
            </a:r>
          </a:p>
          <a:p>
            <a:r>
              <a:rPr lang="en-US" dirty="0"/>
              <a:t>Direct extension of bacteria from adjacent organs into the urinary tract can occur in patients with intraperitoneal abscesses or </a:t>
            </a:r>
            <a:r>
              <a:rPr lang="en-US" dirty="0" err="1"/>
              <a:t>vesicointestinal</a:t>
            </a:r>
            <a:r>
              <a:rPr lang="en-US" dirty="0"/>
              <a:t> or </a:t>
            </a:r>
            <a:r>
              <a:rPr lang="en-US" dirty="0" err="1"/>
              <a:t>vesicovaginal</a:t>
            </a:r>
            <a:r>
              <a:rPr lang="en-US" dirty="0"/>
              <a:t> fistulas.</a:t>
            </a:r>
          </a:p>
        </p:txBody>
      </p:sp>
    </p:spTree>
    <p:extLst>
      <p:ext uri="{BB962C8B-B14F-4D97-AF65-F5344CB8AC3E}">
        <p14:creationId xmlns:p14="http://schemas.microsoft.com/office/powerpoint/2010/main" val="4221905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Host Defenses </a:t>
            </a:r>
          </a:p>
        </p:txBody>
      </p:sp>
      <p:sp>
        <p:nvSpPr>
          <p:cNvPr id="3" name="Content Placeholder 2"/>
          <p:cNvSpPr>
            <a:spLocks noGrp="1"/>
          </p:cNvSpPr>
          <p:nvPr>
            <p:ph idx="1"/>
          </p:nvPr>
        </p:nvSpPr>
        <p:spPr>
          <a:xfrm>
            <a:off x="1024127" y="2416475"/>
            <a:ext cx="9720073" cy="4023360"/>
          </a:xfrm>
        </p:spPr>
        <p:txBody>
          <a:bodyPr>
            <a:normAutofit fontScale="92500"/>
          </a:bodyPr>
          <a:lstStyle/>
          <a:p>
            <a:r>
              <a:rPr lang="en-US" dirty="0"/>
              <a:t>Unobstructed urinary flow with the subsequent washout of ascending bacteria is essential in preventing UTI.</a:t>
            </a:r>
          </a:p>
          <a:p>
            <a:r>
              <a:rPr lang="en-US" dirty="0"/>
              <a:t>In addition, the urine itself has specific characteristics (its osmolality, urea concentration, organic acid concentration, and pH) that inhibit bacterial growth and colonization.</a:t>
            </a:r>
          </a:p>
          <a:p>
            <a:r>
              <a:rPr lang="en-US" dirty="0"/>
              <a:t>It also contains factors that inhibit bacterial adherence, such as Tamm–</a:t>
            </a:r>
            <a:r>
              <a:rPr lang="en-US" dirty="0" err="1"/>
              <a:t>Horsfall</a:t>
            </a:r>
            <a:r>
              <a:rPr lang="en-US" dirty="0"/>
              <a:t> glycoprotein (THG).</a:t>
            </a:r>
          </a:p>
          <a:p>
            <a:r>
              <a:rPr lang="en-US" dirty="0"/>
              <a:t>In females, normal vaginal and </a:t>
            </a:r>
            <a:r>
              <a:rPr lang="en-US" dirty="0" err="1"/>
              <a:t>periurethral</a:t>
            </a:r>
            <a:r>
              <a:rPr lang="en-US" dirty="0"/>
              <a:t> flora contain microorganisms like lactobacillus that help prevent </a:t>
            </a:r>
            <a:r>
              <a:rPr lang="en-US" dirty="0" err="1"/>
              <a:t>uropathogenic</a:t>
            </a:r>
            <a:r>
              <a:rPr lang="en-US" dirty="0"/>
              <a:t> colonization.</a:t>
            </a:r>
          </a:p>
          <a:p>
            <a:r>
              <a:rPr lang="en-US" dirty="0"/>
              <a:t>The epithelium lining the urinary tract not only provides a physical barrier to infection but also has the capacity to recognize bacteria in order to activate innate host defenses</a:t>
            </a:r>
          </a:p>
          <a:p>
            <a:endParaRPr lang="en-US" dirty="0"/>
          </a:p>
        </p:txBody>
      </p:sp>
    </p:spTree>
    <p:extLst>
      <p:ext uri="{BB962C8B-B14F-4D97-AF65-F5344CB8AC3E}">
        <p14:creationId xmlns:p14="http://schemas.microsoft.com/office/powerpoint/2010/main" val="3464733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Bacterial Pathogenic Factors.</a:t>
            </a:r>
          </a:p>
        </p:txBody>
      </p:sp>
      <p:sp>
        <p:nvSpPr>
          <p:cNvPr id="3" name="Content Placeholder 2"/>
          <p:cNvSpPr>
            <a:spLocks noGrp="1"/>
          </p:cNvSpPr>
          <p:nvPr>
            <p:ph idx="1"/>
          </p:nvPr>
        </p:nvSpPr>
        <p:spPr/>
        <p:txBody>
          <a:bodyPr/>
          <a:lstStyle/>
          <a:p>
            <a:r>
              <a:rPr lang="en-US" dirty="0"/>
              <a:t>The ability of E. coli to adhere to epithelial cells is mediated by ligands located on the tips of the bacterial fimbriae (pili). </a:t>
            </a:r>
          </a:p>
          <a:p>
            <a:r>
              <a:rPr lang="en-US" dirty="0"/>
              <a:t>Most </a:t>
            </a:r>
            <a:r>
              <a:rPr lang="en-US" dirty="0" err="1"/>
              <a:t>uropathogenic</a:t>
            </a:r>
            <a:r>
              <a:rPr lang="en-US" dirty="0"/>
              <a:t> E. coli strains produce </a:t>
            </a:r>
            <a:r>
              <a:rPr lang="en-US" dirty="0" err="1"/>
              <a:t>hemolysin</a:t>
            </a:r>
            <a:r>
              <a:rPr lang="en-US" dirty="0"/>
              <a:t>, which initiates tissue invasion and makes iron available for the infecting pathogens </a:t>
            </a:r>
          </a:p>
          <a:p>
            <a:r>
              <a:rPr lang="en-US" dirty="0"/>
              <a:t>The presence of K antigen on the invading bacteria protects them from phagocytosis by neutrophil</a:t>
            </a:r>
          </a:p>
        </p:txBody>
      </p:sp>
    </p:spTree>
    <p:extLst>
      <p:ext uri="{BB962C8B-B14F-4D97-AF65-F5344CB8AC3E}">
        <p14:creationId xmlns:p14="http://schemas.microsoft.com/office/powerpoint/2010/main" val="2910945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lumMod val="50000"/>
                  </a:schemeClr>
                </a:solidFill>
              </a:rPr>
              <a:t>UTI</a:t>
            </a:r>
          </a:p>
        </p:txBody>
      </p:sp>
      <p:sp>
        <p:nvSpPr>
          <p:cNvPr id="3" name="Content Placeholder 2"/>
          <p:cNvSpPr>
            <a:spLocks noGrp="1"/>
          </p:cNvSpPr>
          <p:nvPr>
            <p:ph idx="1"/>
          </p:nvPr>
        </p:nvSpPr>
        <p:spPr/>
        <p:txBody>
          <a:bodyPr/>
          <a:lstStyle/>
          <a:p>
            <a:r>
              <a:rPr lang="en-US" dirty="0">
                <a:solidFill>
                  <a:schemeClr val="accent3">
                    <a:lumMod val="50000"/>
                  </a:schemeClr>
                </a:solidFill>
              </a:rPr>
              <a:t>is a term that is applied to a variety of clinical conditions ranging from localized infection of the bladder with lower urinary tract symptoms to pyelonephritis with severe infection of the kidney and the potential for resultant </a:t>
            </a:r>
            <a:r>
              <a:rPr lang="en-US" dirty="0" err="1">
                <a:solidFill>
                  <a:schemeClr val="accent3">
                    <a:lumMod val="50000"/>
                  </a:schemeClr>
                </a:solidFill>
              </a:rPr>
              <a:t>urosepsis</a:t>
            </a:r>
            <a:r>
              <a:rPr lang="en-US" dirty="0">
                <a:solidFill>
                  <a:schemeClr val="accent3">
                    <a:lumMod val="50000"/>
                  </a:schemeClr>
                </a:solidFill>
              </a:rPr>
              <a:t>.</a:t>
            </a:r>
          </a:p>
          <a:p>
            <a:endParaRPr lang="en-US" dirty="0">
              <a:solidFill>
                <a:schemeClr val="accent3">
                  <a:lumMod val="50000"/>
                </a:schemeClr>
              </a:solidFill>
            </a:endParaRPr>
          </a:p>
          <a:p>
            <a:r>
              <a:rPr lang="en-GB" altLang="en-US" sz="2400" b="1" dirty="0">
                <a:solidFill>
                  <a:schemeClr val="accent3">
                    <a:lumMod val="50000"/>
                  </a:schemeClr>
                </a:solidFill>
                <a:latin typeface="Andalus" pitchFamily="18" charset="-78"/>
                <a:cs typeface="Andalus" pitchFamily="18" charset="-78"/>
              </a:rPr>
              <a:t>The inflammatory response of the </a:t>
            </a:r>
            <a:r>
              <a:rPr lang="en-GB" altLang="en-US" sz="2400" b="1" dirty="0" err="1">
                <a:solidFill>
                  <a:schemeClr val="accent3">
                    <a:lumMod val="50000"/>
                  </a:schemeClr>
                </a:solidFill>
                <a:latin typeface="Andalus" pitchFamily="18" charset="-78"/>
                <a:cs typeface="Andalus" pitchFamily="18" charset="-78"/>
              </a:rPr>
              <a:t>urothelium</a:t>
            </a:r>
            <a:r>
              <a:rPr lang="en-GB" altLang="en-US" sz="2400" b="1" dirty="0">
                <a:solidFill>
                  <a:schemeClr val="accent3">
                    <a:lumMod val="50000"/>
                  </a:schemeClr>
                </a:solidFill>
                <a:latin typeface="Andalus" pitchFamily="18" charset="-78"/>
                <a:cs typeface="Andalus" pitchFamily="18" charset="-78"/>
              </a:rPr>
              <a:t> to bacterial invasion.</a:t>
            </a:r>
            <a:r>
              <a:rPr lang="en-GB" altLang="en-US" dirty="0">
                <a:solidFill>
                  <a:schemeClr val="accent3">
                    <a:lumMod val="50000"/>
                  </a:schemeClr>
                </a:solidFill>
                <a:latin typeface="Andalus" pitchFamily="18" charset="-78"/>
                <a:cs typeface="Andalus" pitchFamily="18" charset="-78"/>
              </a:rPr>
              <a:t> </a:t>
            </a:r>
          </a:p>
          <a:p>
            <a:endParaRPr lang="en-US" dirty="0">
              <a:solidFill>
                <a:schemeClr val="accent3">
                  <a:lumMod val="50000"/>
                </a:schemeClr>
              </a:solidFill>
            </a:endParaRPr>
          </a:p>
          <a:p>
            <a:r>
              <a:rPr lang="en-US" altLang="en-US" sz="2400" dirty="0">
                <a:solidFill>
                  <a:schemeClr val="accent3">
                    <a:lumMod val="50000"/>
                  </a:schemeClr>
                </a:solidFill>
                <a:latin typeface="Andalus" pitchFamily="18" charset="-78"/>
                <a:cs typeface="Andalus" pitchFamily="18" charset="-78"/>
              </a:rPr>
              <a:t>The </a:t>
            </a:r>
            <a:r>
              <a:rPr lang="en-US" altLang="en-US" sz="2400" b="1" dirty="0" err="1">
                <a:solidFill>
                  <a:schemeClr val="accent3">
                    <a:lumMod val="50000"/>
                  </a:schemeClr>
                </a:solidFill>
                <a:latin typeface="Andalus" pitchFamily="18" charset="-78"/>
                <a:cs typeface="Andalus" pitchFamily="18" charset="-78"/>
              </a:rPr>
              <a:t>urothelium</a:t>
            </a:r>
            <a:r>
              <a:rPr lang="en-US" altLang="en-US" sz="2400" dirty="0">
                <a:solidFill>
                  <a:schemeClr val="accent3">
                    <a:lumMod val="50000"/>
                  </a:schemeClr>
                </a:solidFill>
                <a:latin typeface="Andalus" pitchFamily="18" charset="-78"/>
                <a:cs typeface="Andalus" pitchFamily="18" charset="-78"/>
              </a:rPr>
              <a:t> is the tissue layer that lines much of the urinary tract, including the renal pelvis, the ureters, the bladder, and parts of the urethra.</a:t>
            </a:r>
          </a:p>
          <a:p>
            <a:endParaRPr lang="en-US" dirty="0">
              <a:solidFill>
                <a:schemeClr val="accent3">
                  <a:lumMod val="50000"/>
                </a:schemeClr>
              </a:solidFill>
            </a:endParaRPr>
          </a:p>
        </p:txBody>
      </p:sp>
    </p:spTree>
    <p:extLst>
      <p:ext uri="{BB962C8B-B14F-4D97-AF65-F5344CB8AC3E}">
        <p14:creationId xmlns:p14="http://schemas.microsoft.com/office/powerpoint/2010/main" val="1732192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Causative Pathogens in Adult UTIs</a:t>
            </a:r>
          </a:p>
        </p:txBody>
      </p:sp>
      <p:sp>
        <p:nvSpPr>
          <p:cNvPr id="3" name="Content Placeholder 2"/>
          <p:cNvSpPr>
            <a:spLocks noGrp="1"/>
          </p:cNvSpPr>
          <p:nvPr>
            <p:ph idx="1"/>
          </p:nvPr>
        </p:nvSpPr>
        <p:spPr/>
        <p:txBody>
          <a:bodyPr>
            <a:normAutofit lnSpcReduction="10000"/>
          </a:bodyPr>
          <a:lstStyle/>
          <a:p>
            <a:r>
              <a:rPr lang="en-US" dirty="0"/>
              <a:t>E coli (80% of outpatient UTIs)</a:t>
            </a:r>
          </a:p>
          <a:p>
            <a:r>
              <a:rPr lang="en-US" dirty="0"/>
              <a:t>Staphylococcus </a:t>
            </a:r>
            <a:r>
              <a:rPr lang="en-US" dirty="0" err="1"/>
              <a:t>saprophyticus</a:t>
            </a:r>
            <a:r>
              <a:rPr lang="en-US" dirty="0"/>
              <a:t> (5–15% of outpatient UTIs)</a:t>
            </a:r>
          </a:p>
          <a:p>
            <a:r>
              <a:rPr lang="en-US" dirty="0" err="1"/>
              <a:t>Klebsiella</a:t>
            </a:r>
            <a:endParaRPr lang="en-US" dirty="0"/>
          </a:p>
          <a:p>
            <a:r>
              <a:rPr lang="en-US" dirty="0"/>
              <a:t>Proteus</a:t>
            </a:r>
          </a:p>
          <a:p>
            <a:r>
              <a:rPr lang="en-US" dirty="0"/>
              <a:t>Pseudomonas</a:t>
            </a:r>
          </a:p>
          <a:p>
            <a:r>
              <a:rPr lang="en-US" dirty="0"/>
              <a:t>Enterobacter</a:t>
            </a:r>
          </a:p>
          <a:p>
            <a:r>
              <a:rPr lang="en-US" dirty="0"/>
              <a:t>Enterococcus</a:t>
            </a:r>
          </a:p>
          <a:p>
            <a:r>
              <a:rPr lang="en-US" dirty="0"/>
              <a:t>Candida</a:t>
            </a:r>
          </a:p>
          <a:p>
            <a:r>
              <a:rPr lang="en-US" dirty="0"/>
              <a:t>Adenovirus type 11</a:t>
            </a:r>
          </a:p>
          <a:p>
            <a:endParaRPr lang="en-US" dirty="0"/>
          </a:p>
        </p:txBody>
      </p:sp>
    </p:spTree>
    <p:extLst>
      <p:ext uri="{BB962C8B-B14F-4D97-AF65-F5344CB8AC3E}">
        <p14:creationId xmlns:p14="http://schemas.microsoft.com/office/powerpoint/2010/main" val="1457634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CAUSATIVE PATHOGENS</a:t>
            </a:r>
          </a:p>
        </p:txBody>
      </p:sp>
      <p:sp>
        <p:nvSpPr>
          <p:cNvPr id="3" name="Content Placeholder 2"/>
          <p:cNvSpPr>
            <a:spLocks noGrp="1"/>
          </p:cNvSpPr>
          <p:nvPr>
            <p:ph idx="1"/>
          </p:nvPr>
        </p:nvSpPr>
        <p:spPr/>
        <p:txBody>
          <a:bodyPr/>
          <a:lstStyle/>
          <a:p>
            <a:r>
              <a:rPr lang="en-US" dirty="0"/>
              <a:t>Most UTIs are caused by a single bacterial species.</a:t>
            </a:r>
          </a:p>
          <a:p>
            <a:endParaRPr lang="en-US" dirty="0"/>
          </a:p>
          <a:p>
            <a:r>
              <a:rPr lang="en-US" dirty="0"/>
              <a:t>At least 80% of the uncomplicated cystitis and pyelonephritis in premenopausal women are due to E. coli.</a:t>
            </a:r>
          </a:p>
          <a:p>
            <a:r>
              <a:rPr lang="en-US" altLang="en-US" i="1" dirty="0">
                <a:solidFill>
                  <a:srgbClr val="FF0000"/>
                </a:solidFill>
              </a:rPr>
              <a:t>Staphylococcus </a:t>
            </a:r>
            <a:r>
              <a:rPr lang="en-US" altLang="en-US" i="1" dirty="0" err="1">
                <a:solidFill>
                  <a:srgbClr val="FF0000"/>
                </a:solidFill>
              </a:rPr>
              <a:t>saprophyticus</a:t>
            </a:r>
            <a:r>
              <a:rPr lang="en-US" altLang="en-US" dirty="0"/>
              <a:t>, gram-positive organism causes 10 – 15%</a:t>
            </a:r>
          </a:p>
          <a:p>
            <a:endParaRPr lang="en-US" dirty="0"/>
          </a:p>
          <a:p>
            <a:r>
              <a:rPr lang="en-US" altLang="en-US" dirty="0">
                <a:solidFill>
                  <a:srgbClr val="FF0000"/>
                </a:solidFill>
              </a:rPr>
              <a:t>Catheter-associated</a:t>
            </a:r>
            <a:r>
              <a:rPr lang="en-US" altLang="en-US" dirty="0"/>
              <a:t> UTI’s caused by gram-negative bacteria: Proteus, </a:t>
            </a:r>
            <a:r>
              <a:rPr lang="en-US" altLang="en-US" dirty="0" err="1"/>
              <a:t>Klebsiella</a:t>
            </a:r>
            <a:r>
              <a:rPr lang="en-US" altLang="en-US" dirty="0"/>
              <a:t> and Pseudomonas</a:t>
            </a:r>
          </a:p>
          <a:p>
            <a:endParaRPr lang="en-US" dirty="0"/>
          </a:p>
        </p:txBody>
      </p:sp>
    </p:spTree>
    <p:extLst>
      <p:ext uri="{BB962C8B-B14F-4D97-AF65-F5344CB8AC3E}">
        <p14:creationId xmlns:p14="http://schemas.microsoft.com/office/powerpoint/2010/main" val="2410889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 Perineal Flora</a:t>
            </a:r>
          </a:p>
        </p:txBody>
      </p:sp>
      <p:sp>
        <p:nvSpPr>
          <p:cNvPr id="3" name="Content Placeholder 2"/>
          <p:cNvSpPr>
            <a:spLocks noGrp="1"/>
          </p:cNvSpPr>
          <p:nvPr>
            <p:ph idx="1"/>
          </p:nvPr>
        </p:nvSpPr>
        <p:spPr/>
        <p:txBody>
          <a:bodyPr/>
          <a:lstStyle/>
          <a:p>
            <a:r>
              <a:rPr lang="en-US" dirty="0"/>
              <a:t>Lactobacillus</a:t>
            </a:r>
          </a:p>
          <a:p>
            <a:r>
              <a:rPr lang="en-US" dirty="0"/>
              <a:t>Corynebacterium</a:t>
            </a:r>
          </a:p>
          <a:p>
            <a:r>
              <a:rPr lang="en-US" dirty="0"/>
              <a:t>Staphylococcus</a:t>
            </a:r>
          </a:p>
          <a:p>
            <a:r>
              <a:rPr lang="en-US" dirty="0"/>
              <a:t>Streptococcus</a:t>
            </a:r>
          </a:p>
          <a:p>
            <a:endParaRPr lang="en-US" dirty="0"/>
          </a:p>
        </p:txBody>
      </p:sp>
    </p:spTree>
    <p:extLst>
      <p:ext uri="{BB962C8B-B14F-4D97-AF65-F5344CB8AC3E}">
        <p14:creationId xmlns:p14="http://schemas.microsoft.com/office/powerpoint/2010/main" val="3283943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of UTI</a:t>
            </a:r>
          </a:p>
        </p:txBody>
      </p:sp>
      <p:sp>
        <p:nvSpPr>
          <p:cNvPr id="3" name="Content Placeholder 2"/>
          <p:cNvSpPr>
            <a:spLocks noGrp="1"/>
          </p:cNvSpPr>
          <p:nvPr>
            <p:ph idx="1"/>
          </p:nvPr>
        </p:nvSpPr>
        <p:spPr/>
        <p:txBody>
          <a:bodyPr/>
          <a:lstStyle/>
          <a:p>
            <a:r>
              <a:rPr lang="en-US" dirty="0"/>
              <a:t>1. </a:t>
            </a:r>
            <a:r>
              <a:rPr lang="en-US" u="sng" dirty="0"/>
              <a:t>Clinical Symptoms;</a:t>
            </a:r>
          </a:p>
          <a:p>
            <a:r>
              <a:rPr lang="en-US" dirty="0"/>
              <a:t>Symptoms are very helpful in the diagnosis of a UTI but may not accurately localize the infection within the urinary tract.</a:t>
            </a:r>
          </a:p>
          <a:p>
            <a:r>
              <a:rPr lang="en-US" dirty="0"/>
              <a:t>In many cases, however, colonization of the urinary tract can be asymptomatic.</a:t>
            </a:r>
          </a:p>
          <a:p>
            <a:r>
              <a:rPr lang="en-US" dirty="0"/>
              <a:t>The most generic form of UTI is </a:t>
            </a:r>
            <a:r>
              <a:rPr lang="en-US" dirty="0">
                <a:solidFill>
                  <a:srgbClr val="00B050"/>
                </a:solidFill>
              </a:rPr>
              <a:t>Cystitis</a:t>
            </a:r>
            <a:r>
              <a:rPr lang="en-US" dirty="0"/>
              <a:t> (bladder infection) ;</a:t>
            </a:r>
          </a:p>
          <a:p>
            <a:r>
              <a:rPr lang="en-US" dirty="0"/>
              <a:t> characterized by </a:t>
            </a:r>
            <a:r>
              <a:rPr lang="en-US" dirty="0" err="1"/>
              <a:t>irritative</a:t>
            </a:r>
            <a:r>
              <a:rPr lang="en-US" dirty="0"/>
              <a:t> symptoms (urinary urgency, frequency, dysuria), hematuria, foul- smelling urine, and suprapubic pain.</a:t>
            </a:r>
          </a:p>
          <a:p>
            <a:r>
              <a:rPr lang="en-US" sz="1400" dirty="0"/>
              <a:t>These symptoms are also common for urethritis and prostatitis. Epididymitis can be associated with cystitis and diagnosed reliably by physical examination in men. </a:t>
            </a:r>
          </a:p>
          <a:p>
            <a:endParaRPr lang="en-US" sz="1400" dirty="0"/>
          </a:p>
          <a:p>
            <a:endParaRPr lang="en-US" dirty="0"/>
          </a:p>
        </p:txBody>
      </p:sp>
    </p:spTree>
    <p:extLst>
      <p:ext uri="{BB962C8B-B14F-4D97-AF65-F5344CB8AC3E}">
        <p14:creationId xmlns:p14="http://schemas.microsoft.com/office/powerpoint/2010/main" val="2811260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Symptoms associated with "upper urinary tract" infections, exemplified by </a:t>
            </a:r>
            <a:r>
              <a:rPr lang="en-US" dirty="0">
                <a:solidFill>
                  <a:srgbClr val="C00000"/>
                </a:solidFill>
              </a:rPr>
              <a:t>pyelonephritis, </a:t>
            </a:r>
            <a:r>
              <a:rPr lang="en-US" dirty="0"/>
              <a:t>may include those typical of cystitis, as well as fever, rigors, flank or abdominal pain, and frequently associated with nausea and vomiting.</a:t>
            </a:r>
          </a:p>
        </p:txBody>
      </p:sp>
    </p:spTree>
    <p:extLst>
      <p:ext uri="{BB962C8B-B14F-4D97-AF65-F5344CB8AC3E}">
        <p14:creationId xmlns:p14="http://schemas.microsoft.com/office/powerpoint/2010/main" val="2669161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Collection Method</a:t>
            </a:r>
            <a:endParaRPr lang="en-US" dirty="0"/>
          </a:p>
        </p:txBody>
      </p:sp>
      <p:sp>
        <p:nvSpPr>
          <p:cNvPr id="3" name="Content Placeholder 2"/>
          <p:cNvSpPr>
            <a:spLocks noGrp="1"/>
          </p:cNvSpPr>
          <p:nvPr>
            <p:ph idx="1"/>
          </p:nvPr>
        </p:nvSpPr>
        <p:spPr/>
        <p:txBody>
          <a:bodyPr/>
          <a:lstStyle/>
          <a:p>
            <a:r>
              <a:rPr lang="en-US" dirty="0"/>
              <a:t>There are 3 commonly used methods of collection:</a:t>
            </a:r>
          </a:p>
          <a:p>
            <a:r>
              <a:rPr lang="en-US" dirty="0"/>
              <a:t> a) clean catch midstream voided urine.</a:t>
            </a:r>
          </a:p>
          <a:p>
            <a:r>
              <a:rPr lang="en-US" dirty="0"/>
              <a:t>b) catheterized urine.</a:t>
            </a:r>
          </a:p>
          <a:p>
            <a:r>
              <a:rPr lang="en-US" dirty="0"/>
              <a:t>c) </a:t>
            </a:r>
            <a:r>
              <a:rPr lang="en-US" dirty="0" err="1"/>
              <a:t>suprapubically</a:t>
            </a:r>
            <a:r>
              <a:rPr lang="en-US" dirty="0"/>
              <a:t> aspirated urine.</a:t>
            </a:r>
          </a:p>
          <a:p>
            <a:r>
              <a:rPr lang="en-US" dirty="0"/>
              <a:t>The most variable of these three is the midstream voided urine, especially in females, where contamination of urine by vaginal or perineal organisms is common during collection.</a:t>
            </a:r>
          </a:p>
        </p:txBody>
      </p:sp>
    </p:spTree>
    <p:extLst>
      <p:ext uri="{BB962C8B-B14F-4D97-AF65-F5344CB8AC3E}">
        <p14:creationId xmlns:p14="http://schemas.microsoft.com/office/powerpoint/2010/main" val="331373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Urinalysis</a:t>
            </a:r>
            <a:endParaRPr lang="en-US" dirty="0"/>
          </a:p>
        </p:txBody>
      </p:sp>
      <p:sp>
        <p:nvSpPr>
          <p:cNvPr id="3" name="Content Placeholder 2"/>
          <p:cNvSpPr>
            <a:spLocks noGrp="1"/>
          </p:cNvSpPr>
          <p:nvPr>
            <p:ph idx="1"/>
          </p:nvPr>
        </p:nvSpPr>
        <p:spPr/>
        <p:txBody>
          <a:bodyPr/>
          <a:lstStyle/>
          <a:p>
            <a:r>
              <a:rPr lang="en-US" dirty="0"/>
              <a:t>A chemical analysis (dipstick) is suggestive for UTI if </a:t>
            </a:r>
            <a:r>
              <a:rPr lang="en-US" dirty="0">
                <a:solidFill>
                  <a:srgbClr val="C00000"/>
                </a:solidFill>
              </a:rPr>
              <a:t>leukocyte esterase and/or nitrite are positive.</a:t>
            </a:r>
            <a:r>
              <a:rPr lang="en-US" dirty="0"/>
              <a:t> </a:t>
            </a:r>
          </a:p>
          <a:p>
            <a:r>
              <a:rPr lang="en-US" dirty="0"/>
              <a:t>Detection of leukocyte esterase means that there are white blood cells present in the urine. Leukocyte esterase has a 73–84% specificity and has a 80–92% sensitivity for UTI. </a:t>
            </a:r>
          </a:p>
          <a:p>
            <a:r>
              <a:rPr lang="en-US" dirty="0"/>
              <a:t>The finding of nitrite positivity on urine dipstick, indicates the conversion of nitrate to nitrite by certain gram negative bacteria (not gram positive), is very specific (96–99%) but due to conversion only by Gram negative bacteria, not very sensitive.</a:t>
            </a:r>
          </a:p>
        </p:txBody>
      </p:sp>
    </p:spTree>
    <p:extLst>
      <p:ext uri="{BB962C8B-B14F-4D97-AF65-F5344CB8AC3E}">
        <p14:creationId xmlns:p14="http://schemas.microsoft.com/office/powerpoint/2010/main" val="3522538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Urine Microscopy</a:t>
            </a:r>
            <a:endParaRPr lang="en-US" dirty="0"/>
          </a:p>
        </p:txBody>
      </p:sp>
      <p:sp>
        <p:nvSpPr>
          <p:cNvPr id="3" name="Content Placeholder 2"/>
          <p:cNvSpPr>
            <a:spLocks noGrp="1"/>
          </p:cNvSpPr>
          <p:nvPr>
            <p:ph idx="1"/>
          </p:nvPr>
        </p:nvSpPr>
        <p:spPr/>
        <p:txBody>
          <a:bodyPr/>
          <a:lstStyle/>
          <a:p>
            <a:r>
              <a:rPr lang="en-US" dirty="0"/>
              <a:t>1.The finding of elevated white blood cells in the urine (pyuria) is the most reliable indicator of infection (&gt;10 WBC/</a:t>
            </a:r>
            <a:r>
              <a:rPr lang="en-US" dirty="0" err="1"/>
              <a:t>hpf</a:t>
            </a:r>
            <a:r>
              <a:rPr lang="en-US" dirty="0"/>
              <a:t> on spun specimen) is 95% sensitive.</a:t>
            </a:r>
          </a:p>
          <a:p>
            <a:r>
              <a:rPr lang="en-US" dirty="0"/>
              <a:t>Pyuria in the absence of urinary symptoms does not mean UTI is present. </a:t>
            </a:r>
          </a:p>
          <a:p>
            <a:r>
              <a:rPr lang="en-US" dirty="0"/>
              <a:t>Sterile Pyuria (</a:t>
            </a:r>
            <a:r>
              <a:rPr lang="en-US" b="1" dirty="0"/>
              <a:t>the persistent finding of white cells in the urine in the absence of bacteria</a:t>
            </a:r>
            <a:r>
              <a:rPr lang="en-US" dirty="0"/>
              <a:t>).</a:t>
            </a:r>
          </a:p>
          <a:p>
            <a:r>
              <a:rPr lang="en-US" dirty="0"/>
              <a:t>2. bacteria or yeast species may be seen.</a:t>
            </a:r>
          </a:p>
          <a:p>
            <a:r>
              <a:rPr lang="en-US" dirty="0"/>
              <a:t>3. UTI can often have associated gross or microscopic hematuria, the number of RBC/</a:t>
            </a:r>
            <a:r>
              <a:rPr lang="en-US" dirty="0" err="1"/>
              <a:t>hpf</a:t>
            </a:r>
            <a:r>
              <a:rPr lang="en-US" dirty="0"/>
              <a:t> should be quantified and documented.</a:t>
            </a:r>
          </a:p>
          <a:p>
            <a:r>
              <a:rPr lang="en-US" dirty="0"/>
              <a:t>4. important for identification of the presence of squamous epithelial cells</a:t>
            </a:r>
          </a:p>
          <a:p>
            <a:endParaRPr lang="en-US" dirty="0"/>
          </a:p>
        </p:txBody>
      </p:sp>
    </p:spTree>
    <p:extLst>
      <p:ext uri="{BB962C8B-B14F-4D97-AF65-F5344CB8AC3E}">
        <p14:creationId xmlns:p14="http://schemas.microsoft.com/office/powerpoint/2010/main" val="2763736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Quantitative Urine Culture</a:t>
            </a:r>
            <a:endParaRPr lang="en-US" dirty="0"/>
          </a:p>
        </p:txBody>
      </p:sp>
      <p:sp>
        <p:nvSpPr>
          <p:cNvPr id="3" name="Content Placeholder 2"/>
          <p:cNvSpPr>
            <a:spLocks noGrp="1"/>
          </p:cNvSpPr>
          <p:nvPr>
            <p:ph idx="1"/>
          </p:nvPr>
        </p:nvSpPr>
        <p:spPr/>
        <p:txBody>
          <a:bodyPr/>
          <a:lstStyle/>
          <a:p>
            <a:r>
              <a:rPr lang="en-US" dirty="0"/>
              <a:t>The gold standard for identification of UTI is the quantitative culture of urine for specific bacteria. </a:t>
            </a:r>
          </a:p>
          <a:p>
            <a:r>
              <a:rPr lang="en-US" dirty="0"/>
              <a:t>Defining the CFU/mL that represents clinically significant infection can be difficult. It is dependent on the method of collection, the sex of the patient, and the type of bacteria isolated. </a:t>
            </a:r>
          </a:p>
          <a:p>
            <a:r>
              <a:rPr lang="en-US" dirty="0"/>
              <a:t>Traditionally, cultures demonstrating 100,000 CFU/mL are considered diagnostic of a UTI, but now AAP guidelines suggest pyuria and 50,000 CFU/mL of a single organism are diagnostic of UTI</a:t>
            </a:r>
          </a:p>
        </p:txBody>
      </p:sp>
    </p:spTree>
    <p:extLst>
      <p:ext uri="{BB962C8B-B14F-4D97-AF65-F5344CB8AC3E}">
        <p14:creationId xmlns:p14="http://schemas.microsoft.com/office/powerpoint/2010/main" val="2991662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Methods to Localize Infection</a:t>
            </a:r>
            <a:endParaRPr lang="en-US" dirty="0"/>
          </a:p>
        </p:txBody>
      </p:sp>
      <p:sp>
        <p:nvSpPr>
          <p:cNvPr id="3" name="Content Placeholder 2"/>
          <p:cNvSpPr>
            <a:spLocks noGrp="1"/>
          </p:cNvSpPr>
          <p:nvPr>
            <p:ph idx="1"/>
          </p:nvPr>
        </p:nvSpPr>
        <p:spPr/>
        <p:txBody>
          <a:bodyPr/>
          <a:lstStyle/>
          <a:p>
            <a:r>
              <a:rPr lang="en-US" dirty="0"/>
              <a:t>For patients who have recurrent UTI, localization may be desired to identify a possible source if not clear with imaging and cystoscopy.</a:t>
            </a:r>
          </a:p>
          <a:p>
            <a:r>
              <a:rPr lang="en-US" dirty="0"/>
              <a:t>Upper urinary tract infections may be isolated using the </a:t>
            </a:r>
            <a:r>
              <a:rPr lang="en-US" dirty="0" err="1"/>
              <a:t>Stamey</a:t>
            </a:r>
            <a:r>
              <a:rPr lang="en-US" dirty="0"/>
              <a:t> test in which a patient is catheterized and urine cultures both before and after a thorough saline wash. If the second, post-wash bladder culture is positive, this may indicate upper tract bacteria entering the bladder.</a:t>
            </a:r>
          </a:p>
        </p:txBody>
      </p:sp>
    </p:spTree>
    <p:extLst>
      <p:ext uri="{BB962C8B-B14F-4D97-AF65-F5344CB8AC3E}">
        <p14:creationId xmlns:p14="http://schemas.microsoft.com/office/powerpoint/2010/main" val="3467352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chemeClr val="accent3">
                    <a:lumMod val="50000"/>
                  </a:schemeClr>
                </a:solidFill>
              </a:rPr>
              <a:t>Accurate diagnosis and treatment of a UTI is essential to limit its associated morbidity and mortality and avoid prolonged or unnecessary use of antibiotics. </a:t>
            </a:r>
          </a:p>
          <a:p>
            <a:endParaRPr lang="en-US" dirty="0">
              <a:solidFill>
                <a:schemeClr val="accent3">
                  <a:lumMod val="50000"/>
                </a:schemeClr>
              </a:solidFill>
            </a:endParaRPr>
          </a:p>
          <a:p>
            <a:r>
              <a:rPr lang="en-US" dirty="0">
                <a:solidFill>
                  <a:schemeClr val="accent3">
                    <a:lumMod val="50000"/>
                  </a:schemeClr>
                </a:solidFill>
              </a:rPr>
              <a:t>Unfortunately, because of the increasing rates of bacterial resistance to various antibiotics, medical therapies are becoming less efficacious</a:t>
            </a:r>
          </a:p>
        </p:txBody>
      </p:sp>
    </p:spTree>
    <p:extLst>
      <p:ext uri="{BB962C8B-B14F-4D97-AF65-F5344CB8AC3E}">
        <p14:creationId xmlns:p14="http://schemas.microsoft.com/office/powerpoint/2010/main" val="3930204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Used To diagnose chronic prostatitis, a "four glass" quantitative culture test can be used. With this method, urine is collected in four separate containers:</a:t>
            </a:r>
          </a:p>
          <a:p>
            <a:r>
              <a:rPr lang="en-US" dirty="0"/>
              <a:t>an initial voided urine that reflects bacterial activity within the urethra (urethral pathogens).</a:t>
            </a:r>
          </a:p>
          <a:p>
            <a:r>
              <a:rPr lang="en-US" dirty="0"/>
              <a:t>a subsequent, mid-stream urine to evaluate bacteria within the bladder.</a:t>
            </a:r>
          </a:p>
          <a:p>
            <a:r>
              <a:rPr lang="en-US" dirty="0"/>
              <a:t>collection of expressed prostatic secretions, captured from the penile urethra while messaging the prostate with a rectal exam.</a:t>
            </a:r>
          </a:p>
          <a:p>
            <a:r>
              <a:rPr lang="en-US" dirty="0"/>
              <a:t>a post–massage voided urine collection that may reflect prostatic bacteria.</a:t>
            </a:r>
          </a:p>
          <a:p>
            <a:endParaRPr lang="en-US" dirty="0"/>
          </a:p>
        </p:txBody>
      </p:sp>
    </p:spTree>
    <p:extLst>
      <p:ext uri="{BB962C8B-B14F-4D97-AF65-F5344CB8AC3E}">
        <p14:creationId xmlns:p14="http://schemas.microsoft.com/office/powerpoint/2010/main" val="935384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186797" cy="1499616"/>
          </a:xfrm>
        </p:spPr>
        <p:txBody>
          <a:bodyPr>
            <a:normAutofit/>
          </a:bodyPr>
          <a:lstStyle/>
          <a:p>
            <a:r>
              <a:rPr lang="en-US" dirty="0"/>
              <a:t>Indications for Radiologic Imaging with UTI</a:t>
            </a:r>
          </a:p>
        </p:txBody>
      </p:sp>
      <p:sp>
        <p:nvSpPr>
          <p:cNvPr id="3" name="Content Placeholder 2"/>
          <p:cNvSpPr>
            <a:spLocks noGrp="1"/>
          </p:cNvSpPr>
          <p:nvPr>
            <p:ph idx="1"/>
          </p:nvPr>
        </p:nvSpPr>
        <p:spPr/>
        <p:txBody>
          <a:bodyPr/>
          <a:lstStyle/>
          <a:p>
            <a:r>
              <a:rPr lang="en-US" dirty="0"/>
              <a:t>Patients with uncomplicated cystitis or uncomplicated pyelonephritis generally do not benefit from imaging studies or endoscopic evaluation. In patients who do not respond to treatment, or in patients with complicated UTIs or recurrent UTIs, imaging with either a kidney and bladder ultrasound or a non-contrast CT scan of the abdomen and pelvis may be useful for identification of potential causes. Cystoscopy or </a:t>
            </a:r>
            <a:r>
              <a:rPr lang="en-US" dirty="0" err="1"/>
              <a:t>ureteroscopy</a:t>
            </a:r>
            <a:r>
              <a:rPr lang="en-US" dirty="0"/>
              <a:t> of the urinary tract may be performed for cases of recurrent UTI to exclude bladder or upper tract pathology.</a:t>
            </a:r>
          </a:p>
        </p:txBody>
      </p:sp>
    </p:spTree>
    <p:extLst>
      <p:ext uri="{BB962C8B-B14F-4D97-AF65-F5344CB8AC3E}">
        <p14:creationId xmlns:p14="http://schemas.microsoft.com/office/powerpoint/2010/main" val="1732225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40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747520" y="2059861"/>
            <a:ext cx="9763760" cy="4801314"/>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solidFill>
                  <a:schemeClr val="accent3">
                    <a:lumMod val="50000"/>
                  </a:schemeClr>
                </a:solidFill>
                <a:latin typeface="Times New Roman" panose="02020603050405020304" pitchFamily="18" charset="0"/>
              </a:rPr>
              <a:t>The goal in treatment is to eradicate the infection by selecting the appropriate antibiotics that would target specific bacterial susceptibility. </a:t>
            </a:r>
          </a:p>
          <a:p>
            <a:pPr marL="285750" indent="-285750">
              <a:buFont typeface="Arial" panose="020B0604020202020204" pitchFamily="34" charset="0"/>
              <a:buChar char="•"/>
            </a:pPr>
            <a:endParaRPr lang="en-US" sz="1800" b="0" i="0" u="none" strike="noStrike" baseline="0" dirty="0">
              <a:solidFill>
                <a:schemeClr val="accent3">
                  <a:lumMod val="50000"/>
                </a:schemeClr>
              </a:solidFill>
              <a:latin typeface="Times New Roman" panose="02020603050405020304" pitchFamily="18" charset="0"/>
            </a:endParaRPr>
          </a:p>
          <a:p>
            <a:pPr marL="285750" indent="-285750">
              <a:buFont typeface="Arial" panose="020B0604020202020204" pitchFamily="34" charset="0"/>
              <a:buChar char="•"/>
            </a:pPr>
            <a:r>
              <a:rPr lang="en-US" sz="1800" b="0" i="0" u="none" strike="noStrike" baseline="0" dirty="0">
                <a:solidFill>
                  <a:schemeClr val="accent3">
                    <a:lumMod val="50000"/>
                  </a:schemeClr>
                </a:solidFill>
                <a:latin typeface="Times New Roman" panose="02020603050405020304" pitchFamily="18" charset="0"/>
              </a:rPr>
              <a:t>The general principles for selecting the appropriate antibiotics include: </a:t>
            </a:r>
          </a:p>
          <a:p>
            <a:pPr marL="285750" indent="-285750">
              <a:buFont typeface="Arial" panose="020B0604020202020204" pitchFamily="34" charset="0"/>
              <a:buChar char="•"/>
            </a:pPr>
            <a:endParaRPr lang="en-US" sz="1800" b="0" i="0" u="none" strike="noStrike" baseline="0" dirty="0">
              <a:solidFill>
                <a:schemeClr val="accent3">
                  <a:lumMod val="50000"/>
                </a:schemeClr>
              </a:solidFill>
              <a:latin typeface="Times New Roman" panose="02020603050405020304" pitchFamily="18" charset="0"/>
            </a:endParaRPr>
          </a:p>
          <a:p>
            <a:pPr marL="742950" lvl="1" indent="-285750">
              <a:buFontTx/>
              <a:buChar char="─"/>
            </a:pPr>
            <a:r>
              <a:rPr lang="en-US" b="0" i="0" u="none" strike="noStrike" baseline="0" dirty="0">
                <a:solidFill>
                  <a:schemeClr val="accent3">
                    <a:lumMod val="50000"/>
                  </a:schemeClr>
                </a:solidFill>
                <a:latin typeface="Times New Roman" panose="02020603050405020304" pitchFamily="18" charset="0"/>
              </a:rPr>
              <a:t>Consideration of the infecting pathogen (antibiotic susceptibility, single-organism vs </a:t>
            </a:r>
            <a:r>
              <a:rPr lang="en-US" b="0" i="0" u="none" strike="noStrike" baseline="0" dirty="0" err="1">
                <a:solidFill>
                  <a:schemeClr val="accent3">
                    <a:lumMod val="50000"/>
                  </a:schemeClr>
                </a:solidFill>
                <a:latin typeface="Times New Roman" panose="02020603050405020304" pitchFamily="18" charset="0"/>
              </a:rPr>
              <a:t>polyorganism</a:t>
            </a:r>
            <a:r>
              <a:rPr lang="en-US" b="0" i="0" u="none" strike="noStrike" baseline="0" dirty="0">
                <a:solidFill>
                  <a:schemeClr val="accent3">
                    <a:lumMod val="50000"/>
                  </a:schemeClr>
                </a:solidFill>
                <a:latin typeface="Times New Roman" panose="02020603050405020304" pitchFamily="18" charset="0"/>
              </a:rPr>
              <a:t> infection, pathogen vs normal flora, community vs hospital-acquired infection)</a:t>
            </a:r>
          </a:p>
          <a:p>
            <a:pPr marL="742950" lvl="1" indent="-285750">
              <a:buFontTx/>
              <a:buChar char="─"/>
            </a:pPr>
            <a:endParaRPr lang="en-US" b="0" i="0" u="none" strike="noStrike" baseline="0" dirty="0">
              <a:solidFill>
                <a:schemeClr val="accent3">
                  <a:lumMod val="50000"/>
                </a:schemeClr>
              </a:solidFill>
              <a:latin typeface="Times New Roman" panose="02020603050405020304" pitchFamily="18" charset="0"/>
            </a:endParaRPr>
          </a:p>
          <a:p>
            <a:pPr marL="742950" lvl="1" indent="-285750">
              <a:buFontTx/>
              <a:buChar char="─"/>
            </a:pPr>
            <a:r>
              <a:rPr lang="en-US" b="0" i="0" u="none" strike="noStrike" baseline="0" dirty="0">
                <a:solidFill>
                  <a:schemeClr val="accent3">
                    <a:lumMod val="50000"/>
                  </a:schemeClr>
                </a:solidFill>
                <a:latin typeface="Times New Roman" panose="02020603050405020304" pitchFamily="18" charset="0"/>
              </a:rPr>
              <a:t>The patient (allergies, underlying diseases, age, previous antibiotic therapy, other medications currently taken, outpatient vs inpatient status, pregnancy)</a:t>
            </a:r>
          </a:p>
          <a:p>
            <a:pPr marL="742950" lvl="1" indent="-285750">
              <a:buFontTx/>
              <a:buChar char="─"/>
            </a:pPr>
            <a:endParaRPr lang="en-US" b="0" i="0" u="none" strike="noStrike" baseline="0" dirty="0">
              <a:solidFill>
                <a:schemeClr val="accent3">
                  <a:lumMod val="50000"/>
                </a:schemeClr>
              </a:solidFill>
              <a:latin typeface="Cambria" panose="02040503050406030204" pitchFamily="18" charset="0"/>
            </a:endParaRPr>
          </a:p>
          <a:p>
            <a:pPr marL="742950" lvl="1" indent="-285750">
              <a:buFontTx/>
              <a:buChar char="─"/>
            </a:pPr>
            <a:r>
              <a:rPr lang="en-US" i="0" u="none" strike="noStrike" baseline="0" dirty="0">
                <a:solidFill>
                  <a:schemeClr val="accent3">
                    <a:lumMod val="50000"/>
                  </a:schemeClr>
                </a:solidFill>
                <a:latin typeface="Cambria" panose="02040503050406030204" pitchFamily="18" charset="0"/>
              </a:rPr>
              <a:t>The site of infection (kidney vs bladder vs prostate </a:t>
            </a:r>
          </a:p>
          <a:p>
            <a:pPr marL="285750" indent="-285750">
              <a:buFont typeface="Arial" panose="020B0604020202020204" pitchFamily="34" charset="0"/>
              <a:buChar char="•"/>
            </a:pPr>
            <a:endParaRPr lang="en-US" dirty="0">
              <a:solidFill>
                <a:schemeClr val="accent3">
                  <a:lumMod val="50000"/>
                </a:schemeClr>
              </a:solidFill>
              <a:latin typeface="Cambria" panose="02040503050406030204" pitchFamily="18" charset="0"/>
            </a:endParaRPr>
          </a:p>
          <a:p>
            <a:pPr marL="285750" indent="-285750" algn="l">
              <a:buFont typeface="Arial" panose="020B0604020202020204" pitchFamily="34" charset="0"/>
              <a:buChar char="•"/>
            </a:pPr>
            <a:endParaRPr lang="en-US" sz="1800" b="0" i="0" u="none" strike="noStrike" baseline="0" dirty="0">
              <a:solidFill>
                <a:schemeClr val="accent3">
                  <a:lumMod val="50000"/>
                </a:schemeClr>
              </a:solidFill>
              <a:latin typeface="Times New Roman" panose="02020603050405020304" pitchFamily="18" charset="0"/>
            </a:endParaRPr>
          </a:p>
          <a:p>
            <a:pPr marL="285750" indent="-285750">
              <a:buFont typeface="Arial" panose="020B0604020202020204" pitchFamily="34" charset="0"/>
              <a:buChar char="•"/>
            </a:pPr>
            <a:r>
              <a:rPr lang="en-US" sz="1800" b="0" i="0" u="none" strike="noStrike" baseline="0" dirty="0">
                <a:solidFill>
                  <a:schemeClr val="accent3">
                    <a:lumMod val="50000"/>
                  </a:schemeClr>
                </a:solidFill>
                <a:latin typeface="Times New Roman" panose="02020603050405020304" pitchFamily="18" charset="0"/>
              </a:rPr>
              <a:t>Because most antibiotics are cleared from the body by the liver or the kidney, certain antimicrobial agents need to be adjusted in the presence of liver or renal disease: </a:t>
            </a:r>
          </a:p>
          <a:p>
            <a:pPr marL="285750" indent="-285750">
              <a:buFont typeface="Arial" panose="020B0604020202020204" pitchFamily="34" charset="0"/>
              <a:buChar char="•"/>
            </a:pPr>
            <a:endParaRPr lang="en-US" sz="1800" b="0"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24317203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CF3438E-B175-4079-9792-57665E9B4AF6}"/>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4000" dirty="0">
              <a:solidFill>
                <a:schemeClr val="accent3">
                  <a:lumMod val="50000"/>
                </a:schemeClr>
              </a:solidFill>
            </a:endParaRPr>
          </a:p>
        </p:txBody>
      </p:sp>
      <p:sp>
        <p:nvSpPr>
          <p:cNvPr id="5" name="TextBox 4">
            <a:extLst>
              <a:ext uri="{FF2B5EF4-FFF2-40B4-BE49-F238E27FC236}">
                <a16:creationId xmlns:a16="http://schemas.microsoft.com/office/drawing/2014/main" id="{D3EB78B6-7C7C-4A4E-89F9-A1B74D24C1FB}"/>
              </a:ext>
            </a:extLst>
          </p:cNvPr>
          <p:cNvSpPr txBox="1"/>
          <p:nvPr/>
        </p:nvSpPr>
        <p:spPr>
          <a:xfrm>
            <a:off x="1747520" y="2059861"/>
            <a:ext cx="5120640" cy="1477328"/>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solidFill>
                  <a:schemeClr val="accent3">
                    <a:lumMod val="50000"/>
                  </a:schemeClr>
                </a:solidFill>
                <a:latin typeface="Times New Roman" panose="02020603050405020304" pitchFamily="18" charset="0"/>
              </a:rPr>
              <a:t>Because most antibiotics are cleared from the body by the liver or the kidney, certain antimicrobial agents need to be adjusted in the presence of liver or renal disease: </a:t>
            </a:r>
          </a:p>
          <a:p>
            <a:pPr marL="285750" indent="-285750">
              <a:buFont typeface="Arial" panose="020B0604020202020204" pitchFamily="34" charset="0"/>
              <a:buChar char="•"/>
            </a:pPr>
            <a:endParaRPr lang="en-US" sz="1800" b="0" i="0" u="none" strike="noStrike" baseline="0" dirty="0">
              <a:solidFill>
                <a:schemeClr val="accent3">
                  <a:lumMod val="50000"/>
                </a:schemeClr>
              </a:solidFill>
              <a:latin typeface="Cambria" panose="02040503050406030204" pitchFamily="18" charset="0"/>
            </a:endParaRPr>
          </a:p>
        </p:txBody>
      </p:sp>
      <p:pic>
        <p:nvPicPr>
          <p:cNvPr id="7" name="Picture 6">
            <a:extLst>
              <a:ext uri="{FF2B5EF4-FFF2-40B4-BE49-F238E27FC236}">
                <a16:creationId xmlns:a16="http://schemas.microsoft.com/office/drawing/2014/main" id="{65597F3F-0019-4641-9026-0E89C36C2214}"/>
              </a:ext>
            </a:extLst>
          </p:cNvPr>
          <p:cNvPicPr>
            <a:picLocks noChangeAspect="1"/>
          </p:cNvPicPr>
          <p:nvPr/>
        </p:nvPicPr>
        <p:blipFill>
          <a:blip r:embed="rId2"/>
          <a:stretch>
            <a:fillRect/>
          </a:stretch>
        </p:blipFill>
        <p:spPr>
          <a:xfrm>
            <a:off x="7315200" y="2103461"/>
            <a:ext cx="4568785" cy="4754540"/>
          </a:xfrm>
          <a:prstGeom prst="rect">
            <a:avLst/>
          </a:prstGeom>
        </p:spPr>
      </p:pic>
    </p:spTree>
    <p:extLst>
      <p:ext uri="{BB962C8B-B14F-4D97-AF65-F5344CB8AC3E}">
        <p14:creationId xmlns:p14="http://schemas.microsoft.com/office/powerpoint/2010/main" val="4264855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40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747520" y="2059860"/>
            <a:ext cx="3677920" cy="1200329"/>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solidFill>
                  <a:schemeClr val="accent3">
                    <a:lumMod val="50000"/>
                  </a:schemeClr>
                </a:solidFill>
                <a:latin typeface="Times New Roman" panose="02020603050405020304" pitchFamily="18" charset="0"/>
              </a:rPr>
              <a:t>Recommended antimicrobial agents and duration of therapy based upon the type of UTI for adults. </a:t>
            </a:r>
            <a:endParaRPr lang="en-US" sz="1800" b="0" i="0" u="none" strike="noStrike" baseline="0" dirty="0">
              <a:solidFill>
                <a:schemeClr val="accent3">
                  <a:lumMod val="50000"/>
                </a:schemeClr>
              </a:solidFill>
              <a:latin typeface="Cambria" panose="02040503050406030204" pitchFamily="18" charset="0"/>
            </a:endParaRPr>
          </a:p>
        </p:txBody>
      </p:sp>
      <p:pic>
        <p:nvPicPr>
          <p:cNvPr id="3" name="Picture 2">
            <a:extLst>
              <a:ext uri="{FF2B5EF4-FFF2-40B4-BE49-F238E27FC236}">
                <a16:creationId xmlns:a16="http://schemas.microsoft.com/office/drawing/2014/main" id="{A79E6764-F105-400A-B288-06061B9EB173}"/>
              </a:ext>
            </a:extLst>
          </p:cNvPr>
          <p:cNvPicPr>
            <a:picLocks noChangeAspect="1"/>
          </p:cNvPicPr>
          <p:nvPr/>
        </p:nvPicPr>
        <p:blipFill>
          <a:blip r:embed="rId2"/>
          <a:stretch>
            <a:fillRect/>
          </a:stretch>
        </p:blipFill>
        <p:spPr>
          <a:xfrm>
            <a:off x="8158480" y="1621647"/>
            <a:ext cx="3596640" cy="5236354"/>
          </a:xfrm>
          <a:prstGeom prst="rect">
            <a:avLst/>
          </a:prstGeom>
        </p:spPr>
      </p:pic>
    </p:spTree>
    <p:extLst>
      <p:ext uri="{BB962C8B-B14F-4D97-AF65-F5344CB8AC3E}">
        <p14:creationId xmlns:p14="http://schemas.microsoft.com/office/powerpoint/2010/main" val="2195623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36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747520" y="2059861"/>
            <a:ext cx="9763760" cy="3785652"/>
          </a:xfrm>
          <a:prstGeom prst="rect">
            <a:avLst/>
          </a:prstGeom>
          <a:noFill/>
        </p:spPr>
        <p:txBody>
          <a:bodyPr wrap="square">
            <a:spAutoFit/>
          </a:bodyPr>
          <a:lstStyle/>
          <a:p>
            <a:endParaRPr lang="en-US" sz="1800" b="1" i="0" u="none" strike="noStrike" baseline="0" dirty="0">
              <a:solidFill>
                <a:schemeClr val="accent3">
                  <a:lumMod val="50000"/>
                </a:schemeClr>
              </a:solidFill>
              <a:latin typeface="Times New Roman" panose="02020603050405020304" pitchFamily="18" charset="0"/>
            </a:endParaRPr>
          </a:p>
          <a:p>
            <a:r>
              <a:rPr lang="en-US" sz="2400" b="1" i="0" u="none" strike="noStrike" baseline="0" dirty="0">
                <a:solidFill>
                  <a:schemeClr val="accent3">
                    <a:lumMod val="50000"/>
                  </a:schemeClr>
                </a:solidFill>
                <a:latin typeface="Times New Roman" panose="02020603050405020304" pitchFamily="18" charset="0"/>
              </a:rPr>
              <a:t>Trimethoprim–Sulfamethoxazole </a:t>
            </a:r>
            <a:endParaRPr lang="en-US" sz="2400" b="0" i="0" u="none" strike="noStrike" baseline="0" dirty="0">
              <a:solidFill>
                <a:schemeClr val="accent3">
                  <a:lumMod val="50000"/>
                </a:schemeClr>
              </a:solidFill>
              <a:latin typeface="Times New Roman" panose="02020603050405020304" pitchFamily="18" charset="0"/>
            </a:endParaRPr>
          </a:p>
          <a:p>
            <a:pPr lvl="1"/>
            <a:endParaRPr lang="en-US" b="0" i="0" u="none" strike="noStrike" baseline="0"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Trimethoprim–sulfamethoxazole (TMP-SMX) is commonly used to treat many UTIs, except those caused by Enterococcus and Pseudomonas spp. </a:t>
            </a:r>
          </a:p>
          <a:p>
            <a:pPr marL="742950" lvl="1" indent="-285750">
              <a:buFont typeface="Arial" panose="020B0604020202020204" pitchFamily="34" charset="0"/>
              <a:buChar char="•"/>
            </a:pPr>
            <a:endParaRPr lang="en-US"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It interferes with the bacterial metabolism of folate.</a:t>
            </a:r>
          </a:p>
          <a:p>
            <a:pPr lvl="1"/>
            <a:endParaRPr lang="en-US" b="0" i="0" u="none" strike="noStrike" baseline="0"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Adverse reactions occur in 6–8% of patients using this medication; they include hypersensitivity reactions, rashes, gastrointestinal upset, leukopenia, thrombocytopenia, and photosensitivity. TMP-SMX should not be used in patients who have a folic acid deficiency state, glucose- 6-phosphate dehydrogenase deficiency, or acquired </a:t>
            </a:r>
            <a:r>
              <a:rPr lang="en-US" b="0" i="0" u="none" strike="noStrike" baseline="0" dirty="0" err="1">
                <a:solidFill>
                  <a:schemeClr val="accent3">
                    <a:lumMod val="50000"/>
                  </a:schemeClr>
                </a:solidFill>
                <a:latin typeface="Times New Roman" panose="02020603050405020304" pitchFamily="18" charset="0"/>
              </a:rPr>
              <a:t>immu-nodeficiency</a:t>
            </a:r>
            <a:r>
              <a:rPr lang="en-US" b="0" i="0" u="none" strike="noStrike" baseline="0" dirty="0">
                <a:solidFill>
                  <a:schemeClr val="accent3">
                    <a:lumMod val="50000"/>
                  </a:schemeClr>
                </a:solidFill>
                <a:latin typeface="Times New Roman" panose="02020603050405020304" pitchFamily="18" charset="0"/>
              </a:rPr>
              <a:t> syndrome (AIDS), or in pregnant patients. </a:t>
            </a:r>
            <a:endParaRPr lang="en-US" b="0"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29411642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40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747520" y="2059861"/>
            <a:ext cx="9763760" cy="3508653"/>
          </a:xfrm>
          <a:prstGeom prst="rect">
            <a:avLst/>
          </a:prstGeom>
          <a:noFill/>
        </p:spPr>
        <p:txBody>
          <a:bodyPr wrap="square">
            <a:spAutoFit/>
          </a:bodyPr>
          <a:lstStyle/>
          <a:p>
            <a:pPr algn="l"/>
            <a:endParaRPr lang="en-US" sz="1800" b="0" i="0" u="none" strike="noStrike" baseline="0" dirty="0">
              <a:solidFill>
                <a:schemeClr val="accent3">
                  <a:lumMod val="50000"/>
                </a:schemeClr>
              </a:solidFill>
              <a:latin typeface="Times New Roman" panose="02020603050405020304" pitchFamily="18" charset="0"/>
            </a:endParaRPr>
          </a:p>
          <a:p>
            <a:r>
              <a:rPr lang="en-US" sz="2400" b="1" i="0" u="none" strike="noStrike" baseline="0" dirty="0">
                <a:solidFill>
                  <a:schemeClr val="accent3">
                    <a:lumMod val="50000"/>
                  </a:schemeClr>
                </a:solidFill>
                <a:latin typeface="Times New Roman" panose="02020603050405020304" pitchFamily="18" charset="0"/>
              </a:rPr>
              <a:t>Fluoroquinolones</a:t>
            </a:r>
            <a:r>
              <a:rPr lang="en-US" sz="1800" b="1" i="0" u="none" strike="noStrike" baseline="0" dirty="0">
                <a:solidFill>
                  <a:schemeClr val="accent3">
                    <a:lumMod val="50000"/>
                  </a:schemeClr>
                </a:solidFill>
                <a:latin typeface="Times New Roman" panose="02020603050405020304" pitchFamily="18" charset="0"/>
              </a:rPr>
              <a:t> </a:t>
            </a:r>
            <a:endParaRPr lang="en-US" sz="1800" b="0" i="0" u="none" strike="noStrike" baseline="0" dirty="0">
              <a:solidFill>
                <a:schemeClr val="accent3">
                  <a:lumMod val="50000"/>
                </a:schemeClr>
              </a:solidFill>
              <a:latin typeface="Times New Roman" panose="02020603050405020304" pitchFamily="18" charset="0"/>
            </a:endParaRPr>
          </a:p>
          <a:p>
            <a:pPr lvl="1"/>
            <a:endParaRPr lang="en-US" b="0" i="0" u="none" strike="noStrike" baseline="0"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Fluoroquinolones have a broad spectrum of activity, especially against Gram-negative bacteria. Although they have adequate activity against </a:t>
            </a:r>
            <a:r>
              <a:rPr lang="en-US" b="0" i="1" u="none" strike="noStrike" baseline="0" dirty="0">
                <a:solidFill>
                  <a:schemeClr val="accent3">
                    <a:lumMod val="50000"/>
                  </a:schemeClr>
                </a:solidFill>
                <a:latin typeface="Times New Roman" panose="02020603050405020304" pitchFamily="18" charset="0"/>
              </a:rPr>
              <a:t>Staphylococci </a:t>
            </a:r>
            <a:r>
              <a:rPr lang="en-US" b="0" i="0" u="none" strike="noStrike" baseline="0" dirty="0">
                <a:solidFill>
                  <a:schemeClr val="accent3">
                    <a:lumMod val="50000"/>
                  </a:schemeClr>
                </a:solidFill>
                <a:latin typeface="Times New Roman" panose="02020603050405020304" pitchFamily="18" charset="0"/>
              </a:rPr>
              <a:t>species, fluoroquinolones do not have good activity against </a:t>
            </a:r>
            <a:r>
              <a:rPr lang="en-US" b="0" i="1" u="none" strike="noStrike" baseline="0" dirty="0">
                <a:solidFill>
                  <a:schemeClr val="accent3">
                    <a:lumMod val="50000"/>
                  </a:schemeClr>
                </a:solidFill>
                <a:latin typeface="Times New Roman" panose="02020603050405020304" pitchFamily="18" charset="0"/>
              </a:rPr>
              <a:t>Streptococci </a:t>
            </a:r>
            <a:r>
              <a:rPr lang="en-US" b="0" i="0" u="none" strike="noStrike" baseline="0" dirty="0">
                <a:solidFill>
                  <a:schemeClr val="accent3">
                    <a:lumMod val="50000"/>
                  </a:schemeClr>
                </a:solidFill>
                <a:latin typeface="Times New Roman" panose="02020603050405020304" pitchFamily="18" charset="0"/>
              </a:rPr>
              <a:t>species and anaerobic bacteria. </a:t>
            </a:r>
          </a:p>
          <a:p>
            <a:pPr marL="742950" lvl="1" indent="-285750">
              <a:buFont typeface="Arial" panose="020B0604020202020204" pitchFamily="34" charset="0"/>
              <a:buChar char="•"/>
            </a:pPr>
            <a:endParaRPr lang="en-US"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They interfere with the bacterial DNA gyrase, preventing bacterial replication.</a:t>
            </a: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 </a:t>
            </a: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Adverse reactions are infrequent and include mild gastrointestinal effects, dizziness, and lightheadedness. Fluoroquinolones should not be used in patients who are pregnant and should be used judiciously in children because of potential damage to developing cartilage. </a:t>
            </a:r>
            <a:endParaRPr lang="en-US" b="0"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15333771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36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747520" y="2059861"/>
            <a:ext cx="9956800" cy="4616648"/>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Nitrofurantoin</a:t>
            </a:r>
            <a:r>
              <a:rPr lang="en-US" sz="1800" b="1" i="0" u="none" strike="noStrike" baseline="0" dirty="0">
                <a:solidFill>
                  <a:schemeClr val="accent3">
                    <a:lumMod val="50000"/>
                  </a:schemeClr>
                </a:solidFill>
                <a:latin typeface="Times New Roman" panose="02020603050405020304" pitchFamily="18" charset="0"/>
              </a:rPr>
              <a:t> </a:t>
            </a:r>
            <a:endParaRPr lang="en-US" sz="1800" b="0" i="0" u="none" strike="noStrike" baseline="0"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endParaRPr lang="en-US" b="0" i="0" u="none" strike="noStrike" baseline="0"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Nitrofurantoin has good activity against most Gram-negative bacteria (except for </a:t>
            </a:r>
            <a:r>
              <a:rPr lang="en-US" b="0" i="1" u="none" strike="noStrike" baseline="0" dirty="0">
                <a:solidFill>
                  <a:schemeClr val="accent3">
                    <a:lumMod val="50000"/>
                  </a:schemeClr>
                </a:solidFill>
                <a:latin typeface="Times New Roman" panose="02020603050405020304" pitchFamily="18" charset="0"/>
              </a:rPr>
              <a:t>Pseudomonas </a:t>
            </a:r>
            <a:r>
              <a:rPr lang="en-US" b="0" i="0" u="none" strike="noStrike" baseline="0" dirty="0">
                <a:solidFill>
                  <a:schemeClr val="accent3">
                    <a:lumMod val="50000"/>
                  </a:schemeClr>
                </a:solidFill>
                <a:latin typeface="Times New Roman" panose="02020603050405020304" pitchFamily="18" charset="0"/>
              </a:rPr>
              <a:t>and </a:t>
            </a:r>
            <a:r>
              <a:rPr lang="en-US" b="0" i="1" u="none" strike="noStrike" baseline="0" dirty="0">
                <a:solidFill>
                  <a:schemeClr val="accent3">
                    <a:lumMod val="50000"/>
                  </a:schemeClr>
                </a:solidFill>
                <a:latin typeface="Times New Roman" panose="02020603050405020304" pitchFamily="18" charset="0"/>
              </a:rPr>
              <a:t>Proteus </a:t>
            </a:r>
            <a:r>
              <a:rPr lang="en-US" b="0" i="0" u="none" strike="noStrike" baseline="0" dirty="0">
                <a:solidFill>
                  <a:schemeClr val="accent3">
                    <a:lumMod val="50000"/>
                  </a:schemeClr>
                </a:solidFill>
                <a:latin typeface="Times New Roman" panose="02020603050405020304" pitchFamily="18" charset="0"/>
              </a:rPr>
              <a:t>spp.), </a:t>
            </a:r>
            <a:r>
              <a:rPr lang="en-US" b="0" i="1" u="none" strike="noStrike" baseline="0" dirty="0">
                <a:solidFill>
                  <a:schemeClr val="accent3">
                    <a:lumMod val="50000"/>
                  </a:schemeClr>
                </a:solidFill>
                <a:latin typeface="Times New Roman" panose="02020603050405020304" pitchFamily="18" charset="0"/>
              </a:rPr>
              <a:t>Staphylococci</a:t>
            </a:r>
            <a:r>
              <a:rPr lang="en-US" b="0" i="0" u="none" strike="noStrike" baseline="0" dirty="0">
                <a:solidFill>
                  <a:schemeClr val="accent3">
                    <a:lumMod val="50000"/>
                  </a:schemeClr>
                </a:solidFill>
                <a:latin typeface="Times New Roman" panose="02020603050405020304" pitchFamily="18" charset="0"/>
              </a:rPr>
              <a:t>, and </a:t>
            </a:r>
            <a:r>
              <a:rPr lang="en-US" b="0" i="1" u="none" strike="noStrike" baseline="0" dirty="0">
                <a:solidFill>
                  <a:schemeClr val="accent3">
                    <a:lumMod val="50000"/>
                  </a:schemeClr>
                </a:solidFill>
                <a:latin typeface="Times New Roman" panose="02020603050405020304" pitchFamily="18" charset="0"/>
              </a:rPr>
              <a:t>Enterococci </a:t>
            </a:r>
            <a:r>
              <a:rPr lang="en-US" b="0" i="0" u="none" strike="noStrike" baseline="0" dirty="0">
                <a:solidFill>
                  <a:schemeClr val="accent3">
                    <a:lumMod val="50000"/>
                  </a:schemeClr>
                </a:solidFill>
                <a:latin typeface="Times New Roman" panose="02020603050405020304" pitchFamily="18" charset="0"/>
              </a:rPr>
              <a:t>species.</a:t>
            </a:r>
          </a:p>
          <a:p>
            <a:pPr marL="742950" lvl="1" indent="-285750">
              <a:buFont typeface="Arial" panose="020B0604020202020204" pitchFamily="34" charset="0"/>
              <a:buChar char="•"/>
            </a:pPr>
            <a:endParaRPr lang="en-US"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It inhibits bacterial enzymes and DNA activity. </a:t>
            </a:r>
          </a:p>
          <a:p>
            <a:pPr marL="742950" lvl="1" indent="-285750">
              <a:buFont typeface="Arial" panose="020B0604020202020204" pitchFamily="34" charset="0"/>
              <a:buChar char="•"/>
            </a:pPr>
            <a:endParaRPr lang="en-US" b="0" i="0" u="none" strike="noStrike" baseline="0"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It should not be used in patients with renal impairment as the drug may not reach adequate concentrations in the urine and, thus, it is not recommended in patients with a creatinine clearance below 30 mL/min. </a:t>
            </a:r>
          </a:p>
          <a:p>
            <a:pPr marL="742950" lvl="1" indent="-285750">
              <a:buFont typeface="Arial" panose="020B0604020202020204" pitchFamily="34" charset="0"/>
              <a:buChar char="•"/>
            </a:pPr>
            <a:endParaRPr lang="en-US" dirty="0">
              <a:solidFill>
                <a:schemeClr val="accent3">
                  <a:lumMod val="50000"/>
                </a:schemeClr>
              </a:solidFill>
              <a:latin typeface="Times New Roman" panose="02020603050405020304" pitchFamily="18" charset="0"/>
            </a:endParaRPr>
          </a:p>
          <a:p>
            <a:pPr marL="742950" lvl="1" indent="-285750">
              <a:buFont typeface="Arial" panose="020B0604020202020204" pitchFamily="34" charset="0"/>
              <a:buChar char="•"/>
            </a:pPr>
            <a:r>
              <a:rPr lang="en-US" b="0" i="0" u="none" strike="noStrike" baseline="0" dirty="0">
                <a:solidFill>
                  <a:schemeClr val="accent3">
                    <a:lumMod val="50000"/>
                  </a:schemeClr>
                </a:solidFill>
                <a:latin typeface="Times New Roman" panose="02020603050405020304" pitchFamily="18" charset="0"/>
              </a:rPr>
              <a:t>Adverse reactions are relatively common and include gastrointestinal upset, peripheral polyneuropathy, and hepatotoxicity. Long-term use may result in pulmonary hypersensitivity reaction and interstitial changes. In addition, it should be used with caution in elderly patients. Nitrofurantoin becomes highly concentrated in the urine but demonstrates poor tissue penetration. For this reason, it should not be used for complicated UTI, pyelonephritis, or prostatitis. </a:t>
            </a:r>
            <a:endParaRPr lang="en-US" b="0"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11015066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36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747520" y="2059861"/>
            <a:ext cx="9763760" cy="2954655"/>
          </a:xfrm>
          <a:prstGeom prst="rect">
            <a:avLst/>
          </a:prstGeom>
          <a:noFill/>
        </p:spPr>
        <p:txBody>
          <a:bodyPr wrap="square">
            <a:spAutoFit/>
          </a:bodyPr>
          <a:lstStyle/>
          <a:p>
            <a:endParaRPr lang="en-US" sz="1800" b="1" i="0" u="none" strike="noStrike" baseline="0" dirty="0">
              <a:solidFill>
                <a:schemeClr val="accent3">
                  <a:lumMod val="50000"/>
                </a:schemeClr>
              </a:solidFill>
              <a:latin typeface="Times New Roman" panose="02020603050405020304" pitchFamily="18" charset="0"/>
            </a:endParaRPr>
          </a:p>
          <a:p>
            <a:r>
              <a:rPr lang="en-US" sz="2400" b="1" i="0" u="none" strike="noStrike" baseline="0" dirty="0">
                <a:solidFill>
                  <a:schemeClr val="accent3">
                    <a:lumMod val="50000"/>
                  </a:schemeClr>
                </a:solidFill>
                <a:latin typeface="Times New Roman" panose="02020603050405020304" pitchFamily="18" charset="0"/>
              </a:rPr>
              <a:t>Aminoglycosides</a:t>
            </a:r>
            <a:r>
              <a:rPr lang="en-US" sz="1800" b="1" i="0" u="none" strike="noStrike" baseline="0" dirty="0">
                <a:solidFill>
                  <a:schemeClr val="accent3">
                    <a:lumMod val="50000"/>
                  </a:schemeClr>
                </a:solidFill>
                <a:latin typeface="Times New Roman" panose="02020603050405020304" pitchFamily="18" charset="0"/>
              </a:rPr>
              <a:t> </a:t>
            </a:r>
            <a:endParaRPr lang="en-US" sz="1800" b="0" i="0" u="none" strike="noStrike" baseline="0" dirty="0">
              <a:solidFill>
                <a:schemeClr val="accent3">
                  <a:lumMod val="50000"/>
                </a:schemeClr>
              </a:solidFill>
              <a:latin typeface="Times New Roman" panose="02020603050405020304" pitchFamily="18" charset="0"/>
            </a:endParaRPr>
          </a:p>
          <a:p>
            <a:pPr lvl="1"/>
            <a:endParaRPr lang="en-US" b="0" i="0" u="none" strike="noStrike" baseline="0"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Aminoglycosides are commonly used in the treatment of complicated UTI. They are highly effective against most Gram-negative bacteria. When combined with ampicillin, they are effective against enterococci. </a:t>
            </a:r>
          </a:p>
          <a:p>
            <a:pPr lvl="1"/>
            <a:endParaRPr lang="en-US"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They inhibit bacterial DNA and RNA synthesis. </a:t>
            </a:r>
          </a:p>
          <a:p>
            <a:pPr lvl="1"/>
            <a:endParaRPr lang="en-US"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The principal adverse effects of aminoglycosides are nephrotoxicity and ototoxicity </a:t>
            </a:r>
            <a:endParaRPr lang="en-US" b="0"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12914216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856734"/>
            <a:ext cx="10962640"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Antibiotics</a:t>
            </a:r>
            <a:endParaRPr lang="en-US" sz="3600" dirty="0">
              <a:solidFill>
                <a:schemeClr val="accent3">
                  <a:lumMod val="50000"/>
                </a:schemeClr>
              </a:solidFill>
            </a:endParaRPr>
          </a:p>
        </p:txBody>
      </p:sp>
      <p:sp>
        <p:nvSpPr>
          <p:cNvPr id="7" name="TextBox 6">
            <a:extLst>
              <a:ext uri="{FF2B5EF4-FFF2-40B4-BE49-F238E27FC236}">
                <a16:creationId xmlns:a16="http://schemas.microsoft.com/office/drawing/2014/main" id="{B9B00F00-DFF4-4C7C-87C3-72B1A8F64DC7}"/>
              </a:ext>
            </a:extLst>
          </p:cNvPr>
          <p:cNvSpPr txBox="1"/>
          <p:nvPr/>
        </p:nvSpPr>
        <p:spPr>
          <a:xfrm>
            <a:off x="1564640" y="2059861"/>
            <a:ext cx="10505440" cy="4616648"/>
          </a:xfrm>
          <a:prstGeom prst="rect">
            <a:avLst/>
          </a:prstGeom>
          <a:noFill/>
        </p:spPr>
        <p:txBody>
          <a:bodyPr wrap="square">
            <a:spAutoFit/>
          </a:bodyPr>
          <a:lstStyle/>
          <a:p>
            <a:endParaRPr lang="en-US" sz="1800" b="1" i="0" u="none" strike="noStrike" baseline="0" dirty="0">
              <a:solidFill>
                <a:schemeClr val="accent3">
                  <a:lumMod val="50000"/>
                </a:schemeClr>
              </a:solidFill>
              <a:latin typeface="Times New Roman" panose="02020603050405020304" pitchFamily="18" charset="0"/>
            </a:endParaRPr>
          </a:p>
          <a:p>
            <a:r>
              <a:rPr lang="en-US" sz="2400" b="1" i="0" u="none" strike="noStrike" baseline="0" dirty="0">
                <a:solidFill>
                  <a:schemeClr val="accent3">
                    <a:lumMod val="50000"/>
                  </a:schemeClr>
                </a:solidFill>
                <a:latin typeface="Times New Roman" panose="02020603050405020304" pitchFamily="18" charset="0"/>
              </a:rPr>
              <a:t>Cephalosporins</a:t>
            </a:r>
            <a:r>
              <a:rPr lang="en-US" sz="1800" b="1" i="0" u="none" strike="noStrike" baseline="0" dirty="0">
                <a:solidFill>
                  <a:schemeClr val="accent3">
                    <a:lumMod val="50000"/>
                  </a:schemeClr>
                </a:solidFill>
                <a:latin typeface="Times New Roman" panose="02020603050405020304" pitchFamily="18" charset="0"/>
              </a:rPr>
              <a:t> </a:t>
            </a:r>
            <a:endParaRPr lang="en-US" sz="1800" b="0" i="0" u="none" strike="noStrike" baseline="0" dirty="0">
              <a:solidFill>
                <a:schemeClr val="accent3">
                  <a:lumMod val="50000"/>
                </a:schemeClr>
              </a:solidFill>
              <a:latin typeface="Times New Roman" panose="02020603050405020304" pitchFamily="18" charset="0"/>
            </a:endParaRPr>
          </a:p>
          <a:p>
            <a:pPr lvl="1"/>
            <a:endParaRPr lang="en-US" b="0" i="0" u="none" strike="noStrike" baseline="0"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Cephalosporins have good activity against most </a:t>
            </a:r>
            <a:r>
              <a:rPr lang="en-US" b="0" i="0" u="none" strike="noStrike" baseline="0" dirty="0" err="1">
                <a:solidFill>
                  <a:schemeClr val="accent3">
                    <a:lumMod val="50000"/>
                  </a:schemeClr>
                </a:solidFill>
                <a:latin typeface="Times New Roman" panose="02020603050405020304" pitchFamily="18" charset="0"/>
              </a:rPr>
              <a:t>uropathogens</a:t>
            </a:r>
            <a:r>
              <a:rPr lang="en-US" b="0" i="0" u="none" strike="noStrike" baseline="0" dirty="0">
                <a:solidFill>
                  <a:schemeClr val="accent3">
                    <a:lumMod val="50000"/>
                  </a:schemeClr>
                </a:solidFill>
                <a:latin typeface="Times New Roman" panose="02020603050405020304" pitchFamily="18" charset="0"/>
              </a:rPr>
              <a:t>. </a:t>
            </a:r>
          </a:p>
          <a:p>
            <a:pPr lvl="1"/>
            <a:endParaRPr lang="en-US"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First-generation cephalosporins have good activity against Gram-positive bacteria, </a:t>
            </a:r>
            <a:r>
              <a:rPr lang="en-US" b="0" i="1" u="none" strike="noStrike" baseline="0" dirty="0">
                <a:solidFill>
                  <a:schemeClr val="accent3">
                    <a:lumMod val="50000"/>
                  </a:schemeClr>
                </a:solidFill>
                <a:latin typeface="Times New Roman" panose="02020603050405020304" pitchFamily="18" charset="0"/>
              </a:rPr>
              <a:t>E. coli</a:t>
            </a:r>
            <a:r>
              <a:rPr lang="en-US" b="0" i="0" u="none" strike="noStrike" baseline="0" dirty="0">
                <a:solidFill>
                  <a:schemeClr val="accent3">
                    <a:lumMod val="50000"/>
                  </a:schemeClr>
                </a:solidFill>
                <a:latin typeface="Times New Roman" panose="02020603050405020304" pitchFamily="18" charset="0"/>
              </a:rPr>
              <a:t>, and </a:t>
            </a:r>
            <a:r>
              <a:rPr lang="en-US" b="0" i="1" u="none" strike="noStrike" baseline="0" dirty="0">
                <a:solidFill>
                  <a:schemeClr val="accent3">
                    <a:lumMod val="50000"/>
                  </a:schemeClr>
                </a:solidFill>
                <a:latin typeface="Times New Roman" panose="02020603050405020304" pitchFamily="18" charset="0"/>
              </a:rPr>
              <a:t>Proteus </a:t>
            </a:r>
            <a:r>
              <a:rPr lang="en-US" b="0" i="0" u="none" strike="noStrike" baseline="0" dirty="0">
                <a:solidFill>
                  <a:schemeClr val="accent3">
                    <a:lumMod val="50000"/>
                  </a:schemeClr>
                </a:solidFill>
                <a:latin typeface="Times New Roman" panose="02020603050405020304" pitchFamily="18" charset="0"/>
              </a:rPr>
              <a:t>and </a:t>
            </a:r>
            <a:r>
              <a:rPr lang="en-US" b="0" i="1" u="none" strike="noStrike" baseline="0" dirty="0">
                <a:solidFill>
                  <a:schemeClr val="accent3">
                    <a:lumMod val="50000"/>
                  </a:schemeClr>
                </a:solidFill>
                <a:latin typeface="Times New Roman" panose="02020603050405020304" pitchFamily="18" charset="0"/>
              </a:rPr>
              <a:t>Klebsiella </a:t>
            </a:r>
            <a:r>
              <a:rPr lang="en-US" b="0" i="0" u="none" strike="noStrike" baseline="0" dirty="0">
                <a:solidFill>
                  <a:schemeClr val="accent3">
                    <a:lumMod val="50000"/>
                  </a:schemeClr>
                </a:solidFill>
                <a:latin typeface="Times New Roman" panose="02020603050405020304" pitchFamily="18" charset="0"/>
              </a:rPr>
              <a:t>spp. </a:t>
            </a:r>
          </a:p>
          <a:p>
            <a:pPr lvl="1"/>
            <a:endParaRPr lang="en-US"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Second-generation cephalosporins have increased activity against anaerobes and </a:t>
            </a:r>
            <a:r>
              <a:rPr lang="en-US" b="0" i="1" u="none" strike="noStrike" baseline="0" dirty="0" err="1">
                <a:solidFill>
                  <a:schemeClr val="accent3">
                    <a:lumMod val="50000"/>
                  </a:schemeClr>
                </a:solidFill>
                <a:latin typeface="Times New Roman" panose="02020603050405020304" pitchFamily="18" charset="0"/>
              </a:rPr>
              <a:t>Haemophilus</a:t>
            </a:r>
            <a:r>
              <a:rPr lang="en-US" b="0" i="1" u="none" strike="noStrike" baseline="0" dirty="0">
                <a:solidFill>
                  <a:schemeClr val="accent3">
                    <a:lumMod val="50000"/>
                  </a:schemeClr>
                </a:solidFill>
                <a:latin typeface="Times New Roman" panose="02020603050405020304" pitchFamily="18" charset="0"/>
              </a:rPr>
              <a:t> influenzae. </a:t>
            </a:r>
          </a:p>
          <a:p>
            <a:pPr lvl="1"/>
            <a:endParaRPr lang="en-US" i="1"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Third-and fourth-generation cephalosporins have broader coverage against Gram-negative bacteria but less against Gram-positive bacteria. </a:t>
            </a:r>
          </a:p>
          <a:p>
            <a:pPr lvl="1"/>
            <a:endParaRPr lang="en-US"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The cephalosporins inhibit bacterial cell wall synthesis. </a:t>
            </a:r>
          </a:p>
          <a:p>
            <a:pPr lvl="1"/>
            <a:endParaRPr lang="en-US"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Adverse reactions include hypersensitivity and gastrointestinal upset. </a:t>
            </a:r>
            <a:endParaRPr lang="en-US" b="0"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2818809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lumMod val="50000"/>
                  </a:schemeClr>
                </a:solidFill>
              </a:rPr>
              <a:t>Classification</a:t>
            </a:r>
          </a:p>
        </p:txBody>
      </p:sp>
      <p:sp>
        <p:nvSpPr>
          <p:cNvPr id="3" name="Content Placeholder 2"/>
          <p:cNvSpPr>
            <a:spLocks noGrp="1"/>
          </p:cNvSpPr>
          <p:nvPr>
            <p:ph idx="1"/>
          </p:nvPr>
        </p:nvSpPr>
        <p:spPr/>
        <p:txBody>
          <a:bodyPr/>
          <a:lstStyle/>
          <a:p>
            <a:endParaRPr lang="en-US" altLang="en-US" sz="2400" dirty="0">
              <a:solidFill>
                <a:schemeClr val="accent3">
                  <a:lumMod val="50000"/>
                </a:schemeClr>
              </a:solidFill>
            </a:endParaRPr>
          </a:p>
          <a:p>
            <a:r>
              <a:rPr lang="en-US" altLang="en-US" sz="2400" dirty="0">
                <a:solidFill>
                  <a:schemeClr val="accent3">
                    <a:lumMod val="50000"/>
                  </a:schemeClr>
                </a:solidFill>
              </a:rPr>
              <a:t>Upper urinary tract infection: pyelonephritis (inflammation of kidney and renal pelvis and ureter)</a:t>
            </a:r>
          </a:p>
          <a:p>
            <a:endParaRPr lang="en-US" altLang="en-US" sz="2400" dirty="0">
              <a:solidFill>
                <a:schemeClr val="accent3">
                  <a:lumMod val="50000"/>
                </a:schemeClr>
              </a:solidFill>
            </a:endParaRPr>
          </a:p>
          <a:p>
            <a:r>
              <a:rPr lang="en-US" altLang="en-US" sz="2400" dirty="0">
                <a:solidFill>
                  <a:schemeClr val="accent3">
                    <a:lumMod val="50000"/>
                  </a:schemeClr>
                </a:solidFill>
              </a:rPr>
              <a:t>Lower urinary tract infections:  urethritis, prostatitis, cystitis</a:t>
            </a:r>
          </a:p>
          <a:p>
            <a:endParaRPr lang="en-US" dirty="0">
              <a:solidFill>
                <a:schemeClr val="accent3">
                  <a:lumMod val="50000"/>
                </a:schemeClr>
              </a:solidFill>
            </a:endParaRPr>
          </a:p>
        </p:txBody>
      </p:sp>
    </p:spTree>
    <p:extLst>
      <p:ext uri="{BB962C8B-B14F-4D97-AF65-F5344CB8AC3E}">
        <p14:creationId xmlns:p14="http://schemas.microsoft.com/office/powerpoint/2010/main" val="36890799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907534"/>
            <a:ext cx="10287726" cy="707886"/>
          </a:xfrm>
          <a:prstGeom prst="rect">
            <a:avLst/>
          </a:prstGeom>
          <a:noFill/>
        </p:spPr>
        <p:txBody>
          <a:bodyPr wrap="square">
            <a:spAutoFit/>
          </a:bodyPr>
          <a:lstStyle/>
          <a:p>
            <a:r>
              <a:rPr lang="en-US" sz="4000" b="1" i="0" u="none" strike="noStrike" baseline="0" dirty="0">
                <a:solidFill>
                  <a:schemeClr val="accent3">
                    <a:lumMod val="50000"/>
                  </a:schemeClr>
                </a:solidFill>
                <a:latin typeface="Times New Roman" panose="02020603050405020304" pitchFamily="18" charset="0"/>
              </a:rPr>
              <a:t>Pyelonephritis</a:t>
            </a:r>
            <a:r>
              <a:rPr lang="en-US" sz="4000" b="1" dirty="0">
                <a:solidFill>
                  <a:schemeClr val="accent3">
                    <a:lumMod val="50000"/>
                  </a:schemeClr>
                </a:solidFill>
                <a:latin typeface="Times New Roman" panose="02020603050405020304" pitchFamily="18" charset="0"/>
              </a:rPr>
              <a:t>, </a:t>
            </a:r>
            <a:r>
              <a:rPr lang="en-US" sz="4000" b="1" i="0" u="none" strike="noStrike" baseline="0" dirty="0">
                <a:solidFill>
                  <a:schemeClr val="accent3">
                    <a:lumMod val="50000"/>
                  </a:schemeClr>
                </a:solidFill>
                <a:latin typeface="Times New Roman" panose="02020603050405020304" pitchFamily="18" charset="0"/>
              </a:rPr>
              <a:t>Cystitis</a:t>
            </a:r>
            <a:r>
              <a:rPr lang="en-US" sz="4000" b="1" dirty="0">
                <a:solidFill>
                  <a:schemeClr val="accent3">
                    <a:lumMod val="50000"/>
                  </a:schemeClr>
                </a:solidFill>
                <a:latin typeface="Times New Roman" panose="02020603050405020304" pitchFamily="18" charset="0"/>
              </a:rPr>
              <a:t> &amp;</a:t>
            </a:r>
            <a:r>
              <a:rPr lang="en-US" sz="4000" b="1" i="0" dirty="0">
                <a:solidFill>
                  <a:schemeClr val="accent3">
                    <a:lumMod val="50000"/>
                  </a:schemeClr>
                </a:solidFill>
                <a:effectLst/>
                <a:latin typeface="arial" panose="020B0604020202020204" pitchFamily="34" charset="0"/>
              </a:rPr>
              <a:t> </a:t>
            </a:r>
            <a:r>
              <a:rPr lang="en-US" sz="4000" b="1" i="0" u="none" strike="noStrike" baseline="0" dirty="0">
                <a:solidFill>
                  <a:schemeClr val="accent3">
                    <a:lumMod val="50000"/>
                  </a:schemeClr>
                </a:solidFill>
                <a:latin typeface="Times New Roman" panose="02020603050405020304" pitchFamily="18" charset="0"/>
              </a:rPr>
              <a:t>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2400657"/>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Pyelonephritis </a:t>
            </a:r>
          </a:p>
          <a:p>
            <a:endParaRPr lang="en-US" sz="1800" b="1" i="0" u="none" strike="noStrike" baseline="0" dirty="0">
              <a:solidFill>
                <a:schemeClr val="accent3">
                  <a:lumMod val="50000"/>
                </a:schemeClr>
              </a:solidFill>
              <a:latin typeface="Times New Roman" panose="02020603050405020304" pitchFamily="18" charset="0"/>
            </a:endParaRPr>
          </a:p>
          <a:p>
            <a:pPr lvl="1"/>
            <a:r>
              <a:rPr lang="en-US" i="0" u="none" strike="noStrike" baseline="0" dirty="0">
                <a:solidFill>
                  <a:schemeClr val="accent3">
                    <a:lumMod val="50000"/>
                  </a:schemeClr>
                </a:solidFill>
                <a:latin typeface="Times New Roman" panose="02020603050405020304" pitchFamily="18" charset="0"/>
              </a:rPr>
              <a:t>inflammation of the kidney and renal pelvis, and its diagnosis is usually made clinically. </a:t>
            </a:r>
          </a:p>
          <a:p>
            <a:pPr lvl="1"/>
            <a:endParaRPr lang="en-US"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when the culture is obtained before antibiotic treatment is instituted. </a:t>
            </a:r>
            <a:r>
              <a:rPr lang="en-US" sz="1800" b="0" i="1" u="none" strike="noStrike" baseline="0" dirty="0">
                <a:solidFill>
                  <a:schemeClr val="accent3">
                    <a:lumMod val="50000"/>
                  </a:schemeClr>
                </a:solidFill>
                <a:latin typeface="Times New Roman" panose="02020603050405020304" pitchFamily="18" charset="0"/>
              </a:rPr>
              <a:t>E. coli </a:t>
            </a:r>
            <a:r>
              <a:rPr lang="en-US" sz="1800" b="0" i="0" u="none" strike="noStrike" baseline="0" dirty="0">
                <a:solidFill>
                  <a:schemeClr val="accent3">
                    <a:lumMod val="50000"/>
                  </a:schemeClr>
                </a:solidFill>
                <a:latin typeface="Times New Roman" panose="02020603050405020304" pitchFamily="18" charset="0"/>
              </a:rPr>
              <a:t>is the most common causative organism, accounting for 70–80% of the cases. </a:t>
            </a:r>
            <a:r>
              <a:rPr lang="en-US" sz="1800" b="0" i="1" u="none" strike="noStrike" baseline="0" dirty="0">
                <a:solidFill>
                  <a:schemeClr val="accent3">
                    <a:lumMod val="50000"/>
                  </a:schemeClr>
                </a:solidFill>
                <a:latin typeface="Times New Roman" panose="02020603050405020304" pitchFamily="18" charset="0"/>
              </a:rPr>
              <a:t>Klebsiella, Proteus, Enterobacter, Pseudomonas, Serratia, </a:t>
            </a:r>
            <a:r>
              <a:rPr lang="en-US" sz="1800" b="0" i="0" u="none" strike="noStrike" baseline="0" dirty="0">
                <a:solidFill>
                  <a:schemeClr val="accent3">
                    <a:lumMod val="50000"/>
                  </a:schemeClr>
                </a:solidFill>
                <a:latin typeface="Times New Roman" panose="02020603050405020304" pitchFamily="18" charset="0"/>
              </a:rPr>
              <a:t>and </a:t>
            </a:r>
            <a:r>
              <a:rPr lang="en-US" sz="1800" b="0" i="1" u="none" strike="noStrike" baseline="0" dirty="0">
                <a:solidFill>
                  <a:schemeClr val="accent3">
                    <a:lumMod val="50000"/>
                  </a:schemeClr>
                </a:solidFill>
                <a:latin typeface="Times New Roman" panose="02020603050405020304" pitchFamily="18" charset="0"/>
              </a:rPr>
              <a:t>Citrobacter </a:t>
            </a:r>
            <a:r>
              <a:rPr lang="en-US" sz="1800" b="0" i="0" u="none" strike="noStrike" baseline="0" dirty="0">
                <a:solidFill>
                  <a:schemeClr val="accent3">
                    <a:lumMod val="50000"/>
                  </a:schemeClr>
                </a:solidFill>
                <a:latin typeface="Times New Roman" panose="02020603050405020304" pitchFamily="18" charset="0"/>
              </a:rPr>
              <a:t>spp. account for the remaining cases. Of the Gram-positive bacteria, </a:t>
            </a:r>
            <a:r>
              <a:rPr lang="en-US" sz="1800" b="0" i="1" u="none" strike="noStrike" baseline="0" dirty="0">
                <a:solidFill>
                  <a:schemeClr val="accent3">
                    <a:lumMod val="50000"/>
                  </a:schemeClr>
                </a:solidFill>
                <a:latin typeface="Times New Roman" panose="02020603050405020304" pitchFamily="18" charset="0"/>
              </a:rPr>
              <a:t>Streptococcus faecalis </a:t>
            </a:r>
            <a:r>
              <a:rPr lang="en-US" sz="1800" b="0" i="0" u="none" strike="noStrike" baseline="0" dirty="0">
                <a:solidFill>
                  <a:schemeClr val="accent3">
                    <a:lumMod val="50000"/>
                  </a:schemeClr>
                </a:solidFill>
                <a:latin typeface="Times New Roman" panose="02020603050405020304" pitchFamily="18" charset="0"/>
              </a:rPr>
              <a:t>and </a:t>
            </a:r>
            <a:r>
              <a:rPr lang="en-US" sz="1800" b="0" i="1" u="none" strike="noStrike" baseline="0" dirty="0">
                <a:solidFill>
                  <a:schemeClr val="accent3">
                    <a:lumMod val="50000"/>
                  </a:schemeClr>
                </a:solidFill>
                <a:latin typeface="Times New Roman" panose="02020603050405020304" pitchFamily="18" charset="0"/>
              </a:rPr>
              <a:t>S. aureus </a:t>
            </a:r>
            <a:r>
              <a:rPr lang="en-US" sz="1800" b="0" i="0" u="none" strike="noStrike" baseline="0" dirty="0">
                <a:solidFill>
                  <a:schemeClr val="accent3">
                    <a:lumMod val="50000"/>
                  </a:schemeClr>
                </a:solidFill>
                <a:latin typeface="Times New Roman" panose="02020603050405020304" pitchFamily="18" charset="0"/>
              </a:rPr>
              <a:t>can be important causes of pyelonephritis. </a:t>
            </a:r>
            <a:endParaRPr lang="en-US"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21965978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60" y="907534"/>
            <a:ext cx="10287726"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4062651"/>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Pyelonephritis </a:t>
            </a:r>
          </a:p>
          <a:p>
            <a:pPr lvl="1"/>
            <a:endParaRPr lang="en-US" dirty="0">
              <a:solidFill>
                <a:schemeClr val="accent3">
                  <a:lumMod val="50000"/>
                </a:schemeClr>
              </a:solidFill>
              <a:latin typeface="Times New Roman" panose="02020603050405020304" pitchFamily="18" charset="0"/>
            </a:endParaRPr>
          </a:p>
          <a:p>
            <a:pPr lvl="1"/>
            <a:r>
              <a:rPr lang="en-US" b="1" i="0" u="none" strike="noStrike" baseline="0" dirty="0">
                <a:solidFill>
                  <a:schemeClr val="accent3">
                    <a:lumMod val="50000"/>
                  </a:schemeClr>
                </a:solidFill>
                <a:latin typeface="Times New Roman" panose="02020603050405020304" pitchFamily="18" charset="0"/>
              </a:rPr>
              <a:t>Presentation</a:t>
            </a:r>
            <a:r>
              <a:rPr lang="en-US" i="0" u="none" strike="noStrike" baseline="0" dirty="0">
                <a:solidFill>
                  <a:schemeClr val="accent3">
                    <a:lumMod val="50000"/>
                  </a:schemeClr>
                </a:solidFill>
                <a:latin typeface="Times New Roman" panose="02020603050405020304" pitchFamily="18" charset="0"/>
              </a:rPr>
              <a:t>: </a:t>
            </a:r>
          </a:p>
          <a:p>
            <a:pPr lvl="2"/>
            <a:r>
              <a:rPr lang="en-US" i="0" u="none" strike="noStrike" baseline="0" dirty="0">
                <a:solidFill>
                  <a:schemeClr val="accent3">
                    <a:lumMod val="50000"/>
                  </a:schemeClr>
                </a:solidFill>
                <a:latin typeface="Times New Roman" panose="02020603050405020304" pitchFamily="18" charset="0"/>
              </a:rPr>
              <a:t>chills, fever, and costovertebral angle tenderness. They often have accompanying lower tract symptoms such as dysuria, frequency, and urgency and Sepsis may occur </a:t>
            </a:r>
          </a:p>
          <a:p>
            <a:pPr lvl="2"/>
            <a:endParaRPr lang="en-US" dirty="0">
              <a:solidFill>
                <a:schemeClr val="accent3">
                  <a:lumMod val="50000"/>
                </a:schemeClr>
              </a:solidFill>
              <a:latin typeface="Times New Roman" panose="02020603050405020304" pitchFamily="18" charset="0"/>
            </a:endParaRPr>
          </a:p>
          <a:p>
            <a:pPr lvl="2"/>
            <a:r>
              <a:rPr lang="en-US" sz="1800" i="0" u="none" strike="noStrike" baseline="0" dirty="0">
                <a:solidFill>
                  <a:schemeClr val="accent3">
                    <a:lumMod val="50000"/>
                  </a:schemeClr>
                </a:solidFill>
                <a:latin typeface="Times New Roman" panose="02020603050405020304" pitchFamily="18" charset="0"/>
              </a:rPr>
              <a:t>Urinalysis commonly demonstrates the presence of WBCs and red blood cells in the urine</a:t>
            </a:r>
          </a:p>
          <a:p>
            <a:pPr lvl="2"/>
            <a:endParaRPr lang="en-US" dirty="0">
              <a:solidFill>
                <a:schemeClr val="accent3">
                  <a:lumMod val="50000"/>
                </a:schemeClr>
              </a:solidFill>
              <a:latin typeface="Times New Roman" panose="02020603050405020304" pitchFamily="18" charset="0"/>
            </a:endParaRPr>
          </a:p>
          <a:p>
            <a:pPr lvl="2"/>
            <a:r>
              <a:rPr lang="en-US" sz="1800" i="0" u="none" strike="noStrike" baseline="0" dirty="0">
                <a:solidFill>
                  <a:schemeClr val="accent3">
                    <a:lumMod val="50000"/>
                  </a:schemeClr>
                </a:solidFill>
              </a:rPr>
              <a:t>blood analysis </a:t>
            </a:r>
            <a:r>
              <a:rPr lang="en-US" sz="1800" i="0" u="none" strike="noStrike" baseline="0" dirty="0">
                <a:solidFill>
                  <a:schemeClr val="accent3">
                    <a:lumMod val="50000"/>
                  </a:schemeClr>
                </a:solidFill>
                <a:latin typeface="Times New Roman" panose="02020603050405020304" pitchFamily="18" charset="0"/>
              </a:rPr>
              <a:t>commonly demonstrates</a:t>
            </a:r>
            <a:r>
              <a:rPr lang="en-US" sz="1800" i="0" u="none" strike="noStrike" baseline="0" dirty="0">
                <a:solidFill>
                  <a:schemeClr val="accent3">
                    <a:lumMod val="50000"/>
                  </a:schemeClr>
                </a:solidFill>
              </a:rPr>
              <a:t> </a:t>
            </a:r>
            <a:r>
              <a:rPr lang="en-US" sz="1800" i="0" u="none" strike="noStrike" baseline="0" dirty="0">
                <a:solidFill>
                  <a:schemeClr val="accent3">
                    <a:lumMod val="50000"/>
                  </a:schemeClr>
                </a:solidFill>
                <a:latin typeface="Times New Roman" panose="02020603050405020304" pitchFamily="18" charset="0"/>
              </a:rPr>
              <a:t>Leukocytosis, increased erythrocyte sedimentation, and elevated levels of C-reactive protein </a:t>
            </a:r>
          </a:p>
          <a:p>
            <a:pPr lvl="2"/>
            <a:endParaRPr lang="en-US" dirty="0">
              <a:solidFill>
                <a:schemeClr val="accent3">
                  <a:lumMod val="50000"/>
                </a:schemeClr>
              </a:solidFill>
              <a:latin typeface="Times New Roman" panose="02020603050405020304" pitchFamily="18" charset="0"/>
            </a:endParaRPr>
          </a:p>
          <a:p>
            <a:pPr lvl="1"/>
            <a:r>
              <a:rPr lang="en-US" b="1" i="0" u="none" strike="noStrike" baseline="0" dirty="0">
                <a:solidFill>
                  <a:schemeClr val="accent3">
                    <a:lumMod val="50000"/>
                  </a:schemeClr>
                </a:solidFill>
                <a:latin typeface="Times New Roman" panose="02020603050405020304" pitchFamily="18" charset="0"/>
              </a:rPr>
              <a:t>Risk factors: </a:t>
            </a:r>
          </a:p>
          <a:p>
            <a:pPr lvl="2"/>
            <a:r>
              <a:rPr lang="en-US" b="0" i="0" u="none" strike="noStrike" baseline="0" dirty="0">
                <a:solidFill>
                  <a:schemeClr val="accent3">
                    <a:lumMod val="50000"/>
                  </a:schemeClr>
                </a:solidFill>
                <a:latin typeface="Times New Roman" panose="02020603050405020304" pitchFamily="18" charset="0"/>
              </a:rPr>
              <a:t>women In reproductive-age, sexual activity, patient and family history of UTI, Diabetes and urinary incontinence also independently increase this risk </a:t>
            </a:r>
            <a:endParaRPr lang="en-US" i="0" u="none" strike="noStrike" baseline="0" dirty="0">
              <a:solidFill>
                <a:schemeClr val="accent3">
                  <a:lumMod val="50000"/>
                </a:schemeClr>
              </a:solidFill>
              <a:latin typeface="Cambria" panose="02040503050406030204" pitchFamily="18" charset="0"/>
            </a:endParaRPr>
          </a:p>
        </p:txBody>
      </p:sp>
    </p:spTree>
    <p:extLst>
      <p:ext uri="{BB962C8B-B14F-4D97-AF65-F5344CB8AC3E}">
        <p14:creationId xmlns:p14="http://schemas.microsoft.com/office/powerpoint/2010/main" val="36303425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159401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4216539"/>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Pyelonephritis </a:t>
            </a:r>
          </a:p>
          <a:p>
            <a:endParaRPr lang="en-US" sz="1800" b="1" i="0" u="none" strike="noStrike" baseline="0"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Management:</a:t>
            </a:r>
            <a:endParaRPr lang="en-US" b="1" i="0" u="none" strike="noStrike" baseline="0" dirty="0">
              <a:solidFill>
                <a:schemeClr val="accent3">
                  <a:lumMod val="50000"/>
                </a:schemeClr>
              </a:solidFill>
              <a:latin typeface="Times New Roman" panose="02020603050405020304" pitchFamily="18" charset="0"/>
            </a:endParaRPr>
          </a:p>
          <a:p>
            <a:pPr lvl="2"/>
            <a:r>
              <a:rPr lang="en-US" sz="1600" b="0" i="0" u="none" strike="noStrike" baseline="0" dirty="0">
                <a:solidFill>
                  <a:schemeClr val="accent3">
                    <a:lumMod val="50000"/>
                  </a:schemeClr>
                </a:solidFill>
                <a:latin typeface="Times New Roman" panose="02020603050405020304" pitchFamily="18" charset="0"/>
              </a:rPr>
              <a:t>The management of acute pyelonephritis depends on the severity of the infection. In patients who have toxicity due to associated septicemia, hospitalization is warranted </a:t>
            </a:r>
            <a:endParaRPr lang="en-US" sz="1600" b="1" dirty="0">
              <a:solidFill>
                <a:schemeClr val="accent3">
                  <a:lumMod val="50000"/>
                </a:schemeClr>
              </a:solidFill>
              <a:latin typeface="Times New Roman" panose="02020603050405020304" pitchFamily="18" charset="0"/>
            </a:endParaRPr>
          </a:p>
          <a:p>
            <a:pPr lvl="2"/>
            <a:endParaRPr lang="en-US" sz="1600" b="1" i="0" u="none" strike="noStrike" baseline="0" dirty="0">
              <a:solidFill>
                <a:schemeClr val="accent3">
                  <a:lumMod val="50000"/>
                </a:schemeClr>
              </a:solidFill>
              <a:latin typeface="Times New Roman" panose="02020603050405020304" pitchFamily="18" charset="0"/>
            </a:endParaRPr>
          </a:p>
          <a:p>
            <a:pPr lvl="2"/>
            <a:r>
              <a:rPr lang="en-US" sz="1600" b="0" i="0" u="none" strike="noStrike" baseline="0" dirty="0">
                <a:solidFill>
                  <a:schemeClr val="accent3">
                    <a:lumMod val="50000"/>
                  </a:schemeClr>
                </a:solidFill>
                <a:latin typeface="Times New Roman" panose="02020603050405020304" pitchFamily="18" charset="0"/>
              </a:rPr>
              <a:t>The usual pathogen is </a:t>
            </a:r>
            <a:r>
              <a:rPr lang="en-US" sz="1600" b="0" i="1" u="none" strike="noStrike" baseline="0" dirty="0">
                <a:solidFill>
                  <a:schemeClr val="accent3">
                    <a:lumMod val="50000"/>
                  </a:schemeClr>
                </a:solidFill>
                <a:latin typeface="Times New Roman" panose="02020603050405020304" pitchFamily="18" charset="0"/>
              </a:rPr>
              <a:t>E. coli </a:t>
            </a:r>
            <a:r>
              <a:rPr lang="en-US" sz="1600" b="0" i="0" u="none" strike="noStrike" baseline="0" dirty="0">
                <a:solidFill>
                  <a:schemeClr val="accent3">
                    <a:lumMod val="50000"/>
                  </a:schemeClr>
                </a:solidFill>
                <a:latin typeface="Times New Roman" panose="02020603050405020304" pitchFamily="18" charset="0"/>
              </a:rPr>
              <a:t>or other </a:t>
            </a:r>
            <a:r>
              <a:rPr lang="en-US" sz="1600" b="0" i="1" u="none" strike="noStrike" baseline="0" dirty="0">
                <a:solidFill>
                  <a:schemeClr val="accent3">
                    <a:lumMod val="50000"/>
                  </a:schemeClr>
                </a:solidFill>
                <a:latin typeface="Times New Roman" panose="02020603050405020304" pitchFamily="18" charset="0"/>
              </a:rPr>
              <a:t>Enterobacter </a:t>
            </a:r>
            <a:r>
              <a:rPr lang="en-US" sz="1600" b="0" i="0" u="none" strike="noStrike" baseline="0" dirty="0">
                <a:solidFill>
                  <a:schemeClr val="accent3">
                    <a:lumMod val="50000"/>
                  </a:schemeClr>
                </a:solidFill>
                <a:latin typeface="Times New Roman" panose="02020603050405020304" pitchFamily="18" charset="0"/>
              </a:rPr>
              <a:t>sp. for which empiric therapy with intravenous ampicillin and aminoglycosides is effective against a broad range of </a:t>
            </a:r>
            <a:r>
              <a:rPr lang="en-US" sz="1600" b="0" i="0" u="none" strike="noStrike" baseline="0" dirty="0" err="1">
                <a:solidFill>
                  <a:schemeClr val="accent3">
                    <a:lumMod val="50000"/>
                  </a:schemeClr>
                </a:solidFill>
                <a:latin typeface="Times New Roman" panose="02020603050405020304" pitchFamily="18" charset="0"/>
              </a:rPr>
              <a:t>uropathogens</a:t>
            </a:r>
            <a:r>
              <a:rPr lang="en-US" sz="1600" b="0" i="0" u="none" strike="noStrike" baseline="0" dirty="0">
                <a:solidFill>
                  <a:schemeClr val="accent3">
                    <a:lumMod val="50000"/>
                  </a:schemeClr>
                </a:solidFill>
                <a:latin typeface="Times New Roman" panose="02020603050405020304" pitchFamily="18" charset="0"/>
              </a:rPr>
              <a:t>, including enterococci and </a:t>
            </a:r>
            <a:r>
              <a:rPr lang="en-US" sz="1600" b="0" i="1" u="none" strike="noStrike" baseline="0" dirty="0">
                <a:solidFill>
                  <a:schemeClr val="accent3">
                    <a:lumMod val="50000"/>
                  </a:schemeClr>
                </a:solidFill>
                <a:latin typeface="Times New Roman" panose="02020603050405020304" pitchFamily="18" charset="0"/>
              </a:rPr>
              <a:t>Pseudomonas </a:t>
            </a:r>
            <a:r>
              <a:rPr lang="en-US" sz="1600" b="0" i="0" u="none" strike="noStrike" baseline="0" dirty="0">
                <a:solidFill>
                  <a:schemeClr val="accent3">
                    <a:lumMod val="50000"/>
                  </a:schemeClr>
                </a:solidFill>
                <a:latin typeface="Times New Roman" panose="02020603050405020304" pitchFamily="18" charset="0"/>
              </a:rPr>
              <a:t>species. Alternatively, amoxicillin with clavulanic acid or a third-generation cephalosporin can be used. </a:t>
            </a:r>
          </a:p>
          <a:p>
            <a:pPr lvl="2"/>
            <a:endParaRPr lang="en-US" sz="1600" dirty="0">
              <a:solidFill>
                <a:schemeClr val="accent3">
                  <a:lumMod val="50000"/>
                </a:schemeClr>
              </a:solidFill>
              <a:latin typeface="Times New Roman" panose="02020603050405020304" pitchFamily="18" charset="0"/>
            </a:endParaRPr>
          </a:p>
          <a:p>
            <a:pPr lvl="2"/>
            <a:r>
              <a:rPr lang="en-US" sz="1600" b="0" i="0" u="none" strike="noStrike" baseline="0" dirty="0">
                <a:solidFill>
                  <a:schemeClr val="accent3">
                    <a:lumMod val="50000"/>
                  </a:schemeClr>
                </a:solidFill>
                <a:latin typeface="Times New Roman" panose="02020603050405020304" pitchFamily="18" charset="0"/>
              </a:rPr>
              <a:t>For adults, treatment with fluoroquinolones or TMP-SMX is well tolerated and effective. Outpatient treatment with an initial parental antibiotic (ceftriaxone or gentamicin) followed by oral therapy for 7–14 days has been shown to have a 12% admission rate </a:t>
            </a:r>
          </a:p>
          <a:p>
            <a:pPr lvl="2"/>
            <a:endParaRPr lang="en-US" sz="1600" dirty="0">
              <a:solidFill>
                <a:schemeClr val="accent3">
                  <a:lumMod val="50000"/>
                </a:schemeClr>
              </a:solidFill>
              <a:latin typeface="Times New Roman" panose="02020603050405020304" pitchFamily="18" charset="0"/>
            </a:endParaRPr>
          </a:p>
          <a:p>
            <a:pPr lvl="2"/>
            <a:endParaRPr lang="en-US" sz="1600" b="0" i="0" u="none" strike="noStrike" baseline="0" dirty="0">
              <a:solidFill>
                <a:schemeClr val="accent3">
                  <a:lumMod val="50000"/>
                </a:schemeClr>
              </a:solidFill>
              <a:latin typeface="Times New Roman" panose="02020603050405020304" pitchFamily="18" charset="0"/>
            </a:endParaRPr>
          </a:p>
          <a:p>
            <a:pPr lvl="2"/>
            <a:endParaRPr lang="en-US" sz="160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2576314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2246769"/>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Pyelonephritis </a:t>
            </a:r>
          </a:p>
          <a:p>
            <a:endParaRPr lang="en-US" sz="1800" b="1" i="0" u="none" strike="noStrike" baseline="0"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Management:</a:t>
            </a:r>
            <a:endParaRPr lang="en-US" b="1" i="0" u="none" strike="noStrike" baseline="0" dirty="0">
              <a:solidFill>
                <a:schemeClr val="accent3">
                  <a:lumMod val="50000"/>
                </a:schemeClr>
              </a:solidFill>
              <a:latin typeface="Times New Roman" panose="02020603050405020304" pitchFamily="18" charset="0"/>
            </a:endParaRPr>
          </a:p>
          <a:p>
            <a:pPr lvl="2"/>
            <a:r>
              <a:rPr lang="en-US" sz="1600" b="0" i="0" u="none" strike="noStrike" baseline="0" dirty="0">
                <a:solidFill>
                  <a:schemeClr val="accent3">
                    <a:lumMod val="50000"/>
                  </a:schemeClr>
                </a:solidFill>
                <a:latin typeface="Times New Roman" panose="02020603050405020304" pitchFamily="18" charset="0"/>
              </a:rPr>
              <a:t>If bacteremia is present, parenteral therapy should be administered for 7–10 days and then the patient should be switched to oral treatment for an additional10–14 days. </a:t>
            </a:r>
            <a:endParaRPr lang="en-US" sz="1600" dirty="0">
              <a:solidFill>
                <a:schemeClr val="accent3">
                  <a:lumMod val="50000"/>
                </a:schemeClr>
              </a:solidFill>
              <a:latin typeface="Calibri" panose="020F0502020204030204" pitchFamily="34" charset="0"/>
            </a:endParaRPr>
          </a:p>
          <a:p>
            <a:pPr lvl="2"/>
            <a:endParaRPr lang="en-US" sz="1600" b="0" i="0" u="none" strike="noStrike" baseline="0" dirty="0">
              <a:solidFill>
                <a:schemeClr val="accent3">
                  <a:lumMod val="50000"/>
                </a:schemeClr>
              </a:solidFill>
              <a:latin typeface="Calibri" panose="020F0502020204030204" pitchFamily="34" charset="0"/>
            </a:endParaRPr>
          </a:p>
          <a:p>
            <a:pPr lvl="2"/>
            <a:r>
              <a:rPr lang="en-US" sz="1600" b="0" i="0" u="none" strike="noStrike" baseline="0" dirty="0">
                <a:solidFill>
                  <a:schemeClr val="accent3">
                    <a:lumMod val="50000"/>
                  </a:schemeClr>
                </a:solidFill>
                <a:latin typeface="Times New Roman" panose="02020603050405020304" pitchFamily="18" charset="0"/>
              </a:rPr>
              <a:t>Pregnant patient with concerns for pyelonephritis requires admission with parental antibiotics secondary to the risk of preterm labor </a:t>
            </a:r>
            <a:endParaRPr lang="en-US" sz="1600" b="1"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8063716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2400657"/>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Emphysematous Pyelonephritis</a:t>
            </a:r>
          </a:p>
          <a:p>
            <a:endParaRPr lang="en-US" sz="2400" b="1"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Emphysematous pyelonephritis is a necrotizing infection characterized by the presence of gas within the renal parenchyma or perinephric tissue </a:t>
            </a:r>
            <a:r>
              <a:rPr lang="en-US" sz="2400" b="1" i="0" u="none" strike="noStrike" baseline="0" dirty="0">
                <a:solidFill>
                  <a:schemeClr val="accent3">
                    <a:lumMod val="50000"/>
                  </a:schemeClr>
                </a:solidFill>
                <a:latin typeface="Times New Roman" panose="02020603050405020304" pitchFamily="18" charset="0"/>
              </a:rPr>
              <a:t> </a:t>
            </a:r>
          </a:p>
          <a:p>
            <a:pPr lvl="1"/>
            <a:endParaRPr lang="en-US" sz="2400" b="1"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Bacteria most frequently cultured from the urine include </a:t>
            </a:r>
            <a:r>
              <a:rPr lang="en-US" sz="1800" b="0" i="1" u="none" strike="noStrike" baseline="0" dirty="0">
                <a:solidFill>
                  <a:schemeClr val="accent3">
                    <a:lumMod val="50000"/>
                  </a:schemeClr>
                </a:solidFill>
                <a:latin typeface="Times New Roman" panose="02020603050405020304" pitchFamily="18" charset="0"/>
              </a:rPr>
              <a:t>E. coli </a:t>
            </a:r>
            <a:r>
              <a:rPr lang="en-US" sz="1800" b="0" i="0" u="none" strike="noStrike" baseline="0" dirty="0">
                <a:solidFill>
                  <a:schemeClr val="accent3">
                    <a:lumMod val="50000"/>
                  </a:schemeClr>
                </a:solidFill>
                <a:latin typeface="Times New Roman" panose="02020603050405020304" pitchFamily="18" charset="0"/>
              </a:rPr>
              <a:t>(66%)</a:t>
            </a:r>
            <a:r>
              <a:rPr lang="en-US" sz="1800" b="0" i="1" u="none" strike="noStrike" baseline="0" dirty="0">
                <a:solidFill>
                  <a:schemeClr val="accent3">
                    <a:lumMod val="50000"/>
                  </a:schemeClr>
                </a:solidFill>
                <a:latin typeface="Times New Roman" panose="02020603050405020304" pitchFamily="18" charset="0"/>
              </a:rPr>
              <a:t>; Klebsiella pneumonia </a:t>
            </a:r>
            <a:r>
              <a:rPr lang="en-US" sz="1800" b="0" i="0" u="none" strike="noStrike" baseline="0" dirty="0">
                <a:solidFill>
                  <a:schemeClr val="accent3">
                    <a:lumMod val="50000"/>
                  </a:schemeClr>
                </a:solidFill>
                <a:latin typeface="Times New Roman" panose="02020603050405020304" pitchFamily="18" charset="0"/>
              </a:rPr>
              <a:t>(26%)</a:t>
            </a:r>
            <a:r>
              <a:rPr lang="en-US" sz="1800" b="0" i="1" u="none" strike="noStrike" baseline="0" dirty="0">
                <a:solidFill>
                  <a:schemeClr val="accent3">
                    <a:lumMod val="50000"/>
                  </a:schemeClr>
                </a:solidFill>
                <a:latin typeface="Times New Roman" panose="02020603050405020304" pitchFamily="18" charset="0"/>
              </a:rPr>
              <a:t>; </a:t>
            </a:r>
            <a:r>
              <a:rPr lang="en-US" sz="1800" b="0" i="0" u="none" strike="noStrike" baseline="0" dirty="0">
                <a:solidFill>
                  <a:schemeClr val="accent3">
                    <a:lumMod val="50000"/>
                  </a:schemeClr>
                </a:solidFill>
                <a:latin typeface="Times New Roman" panose="02020603050405020304" pitchFamily="18" charset="0"/>
              </a:rPr>
              <a:t>and </a:t>
            </a:r>
            <a:r>
              <a:rPr lang="en-US" sz="1800" b="0" i="1" u="none" strike="noStrike" baseline="0" dirty="0">
                <a:solidFill>
                  <a:schemeClr val="accent3">
                    <a:lumMod val="50000"/>
                  </a:schemeClr>
                </a:solidFill>
                <a:latin typeface="Times New Roman" panose="02020603050405020304" pitchFamily="18" charset="0"/>
              </a:rPr>
              <a:t>Proteus, Pseudomonas</a:t>
            </a:r>
            <a:r>
              <a:rPr lang="en-US" sz="1800" b="0" i="0" u="none" strike="noStrike" baseline="0" dirty="0">
                <a:solidFill>
                  <a:schemeClr val="accent3">
                    <a:lumMod val="50000"/>
                  </a:schemeClr>
                </a:solidFill>
                <a:latin typeface="Times New Roman" panose="02020603050405020304" pitchFamily="18" charset="0"/>
              </a:rPr>
              <a:t>, </a:t>
            </a:r>
            <a:r>
              <a:rPr lang="en-US" sz="1800" b="0" i="1" u="none" strike="noStrike" baseline="0" dirty="0">
                <a:solidFill>
                  <a:schemeClr val="accent3">
                    <a:lumMod val="50000"/>
                  </a:schemeClr>
                </a:solidFill>
                <a:latin typeface="Times New Roman" panose="02020603050405020304" pitchFamily="18" charset="0"/>
              </a:rPr>
              <a:t>and Streptococcus </a:t>
            </a:r>
            <a:r>
              <a:rPr lang="en-US" sz="1800" b="0" i="0" u="none" strike="noStrike" baseline="0" dirty="0">
                <a:solidFill>
                  <a:schemeClr val="accent3">
                    <a:lumMod val="50000"/>
                  </a:schemeClr>
                </a:solidFill>
                <a:latin typeface="Times New Roman" panose="02020603050405020304" pitchFamily="18" charset="0"/>
              </a:rPr>
              <a:t>spp. </a:t>
            </a:r>
            <a:endParaRPr lang="en-US" sz="2000" b="1"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26824947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4339650"/>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Emphysematous Pyelonephritis</a:t>
            </a:r>
            <a:endParaRPr lang="en-US" sz="1800" i="0" u="none" strike="noStrike" baseline="0" dirty="0">
              <a:solidFill>
                <a:schemeClr val="accent3">
                  <a:lumMod val="50000"/>
                </a:schemeClr>
              </a:solidFill>
              <a:latin typeface="Times New Roman" panose="02020603050405020304" pitchFamily="18" charset="0"/>
            </a:endParaRPr>
          </a:p>
          <a:p>
            <a:endParaRPr lang="en-US" dirty="0">
              <a:solidFill>
                <a:schemeClr val="accent3">
                  <a:lumMod val="50000"/>
                </a:schemeClr>
              </a:solidFill>
              <a:latin typeface="Times New Roman" panose="02020603050405020304" pitchFamily="18" charset="0"/>
            </a:endParaRPr>
          </a:p>
          <a:p>
            <a:pPr lvl="1"/>
            <a:r>
              <a:rPr lang="en-US" sz="2000" b="1" i="0" u="none" strike="noStrike" baseline="0" dirty="0">
                <a:solidFill>
                  <a:schemeClr val="accent3">
                    <a:lumMod val="50000"/>
                  </a:schemeClr>
                </a:solidFill>
                <a:latin typeface="Times New Roman" panose="02020603050405020304" pitchFamily="18" charset="0"/>
              </a:rPr>
              <a:t>Presentation</a:t>
            </a:r>
            <a:r>
              <a:rPr lang="en-US" sz="2000" i="0" u="none" strike="noStrike" baseline="0" dirty="0">
                <a:solidFill>
                  <a:schemeClr val="accent3">
                    <a:lumMod val="50000"/>
                  </a:schemeClr>
                </a:solidFill>
                <a:latin typeface="Times New Roman" panose="02020603050405020304" pitchFamily="18" charset="0"/>
              </a:rPr>
              <a:t>:</a:t>
            </a:r>
          </a:p>
          <a:p>
            <a:pPr lvl="2"/>
            <a:r>
              <a:rPr lang="en-US" sz="2000" i="0" u="none" strike="noStrike" baseline="0" dirty="0">
                <a:solidFill>
                  <a:schemeClr val="accent3">
                    <a:lumMod val="50000"/>
                  </a:schemeClr>
                </a:solidFill>
                <a:latin typeface="Times New Roman" panose="02020603050405020304" pitchFamily="18" charset="0"/>
              </a:rPr>
              <a:t>patients with emphysematous pyelonephritis present with fever, flank pain, and vomiting that fails initial management with parenteral antibiotics, </a:t>
            </a:r>
            <a:r>
              <a:rPr lang="en-US" sz="2000" i="0" u="none" strike="noStrike" baseline="0" dirty="0">
                <a:solidFill>
                  <a:schemeClr val="accent3">
                    <a:lumMod val="50000"/>
                  </a:schemeClr>
                </a:solidFill>
              </a:rPr>
              <a:t>Pneumaturia may be present .</a:t>
            </a:r>
          </a:p>
          <a:p>
            <a:pPr lvl="2"/>
            <a:endParaRPr lang="en-US" sz="2000" dirty="0">
              <a:solidFill>
                <a:schemeClr val="accent3">
                  <a:lumMod val="50000"/>
                </a:schemeClr>
              </a:solidFill>
              <a:latin typeface="Times New Roman" panose="02020603050405020304" pitchFamily="18" charset="0"/>
            </a:endParaRPr>
          </a:p>
          <a:p>
            <a:pPr lvl="1"/>
            <a:r>
              <a:rPr lang="en-US" b="1" i="0" u="none" strike="noStrike" baseline="0" dirty="0">
                <a:solidFill>
                  <a:schemeClr val="accent3">
                    <a:lumMod val="50000"/>
                  </a:schemeClr>
                </a:solidFill>
                <a:latin typeface="Times New Roman" panose="02020603050405020304" pitchFamily="18" charset="0"/>
              </a:rPr>
              <a:t>Risk</a:t>
            </a:r>
            <a:r>
              <a:rPr lang="en-US" i="0" u="none" strike="noStrike" baseline="0" dirty="0">
                <a:solidFill>
                  <a:schemeClr val="accent3">
                    <a:lumMod val="50000"/>
                  </a:schemeClr>
                </a:solidFill>
                <a:latin typeface="Times New Roman" panose="02020603050405020304" pitchFamily="18" charset="0"/>
              </a:rPr>
              <a:t> </a:t>
            </a:r>
            <a:r>
              <a:rPr lang="en-US" b="1" i="0" u="none" strike="noStrike" baseline="0" dirty="0">
                <a:solidFill>
                  <a:schemeClr val="accent3">
                    <a:lumMod val="50000"/>
                  </a:schemeClr>
                </a:solidFill>
                <a:latin typeface="Times New Roman" panose="02020603050405020304" pitchFamily="18" charset="0"/>
              </a:rPr>
              <a:t>factors</a:t>
            </a:r>
            <a:r>
              <a:rPr lang="en-US" i="0" u="none" strike="noStrike" baseline="0" dirty="0">
                <a:solidFill>
                  <a:schemeClr val="accent3">
                    <a:lumMod val="50000"/>
                  </a:schemeClr>
                </a:solidFill>
                <a:latin typeface="Times New Roman" panose="02020603050405020304" pitchFamily="18" charset="0"/>
              </a:rPr>
              <a:t>:</a:t>
            </a:r>
          </a:p>
          <a:p>
            <a:pPr lvl="2"/>
            <a:r>
              <a:rPr lang="en-US" sz="2000" i="0" u="none" strike="noStrike" baseline="0" dirty="0">
                <a:solidFill>
                  <a:schemeClr val="accent3">
                    <a:lumMod val="50000"/>
                  </a:schemeClr>
                </a:solidFill>
              </a:rPr>
              <a:t>Diabetes, female gender, </a:t>
            </a:r>
            <a:r>
              <a:rPr lang="en-US" sz="2000" i="0" u="none" strike="noStrike" baseline="0" dirty="0">
                <a:solidFill>
                  <a:schemeClr val="accent3">
                    <a:lumMod val="50000"/>
                  </a:schemeClr>
                </a:solidFill>
                <a:latin typeface="Times New Roman" panose="02020603050405020304" pitchFamily="18" charset="0"/>
              </a:rPr>
              <a:t>renal failure, immunosuppression, obstructed upper tracts, and polycystic kidneys </a:t>
            </a:r>
            <a:endParaRPr lang="en-US" i="0" u="none" strike="noStrike" baseline="0" dirty="0">
              <a:solidFill>
                <a:schemeClr val="accent3">
                  <a:lumMod val="50000"/>
                </a:schemeClr>
              </a:solidFill>
              <a:latin typeface="Times New Roman" panose="02020603050405020304" pitchFamily="18" charset="0"/>
            </a:endParaRPr>
          </a:p>
          <a:p>
            <a:pPr lvl="1"/>
            <a:endParaRPr lang="en-US" dirty="0">
              <a:solidFill>
                <a:schemeClr val="accent3">
                  <a:lumMod val="50000"/>
                </a:schemeClr>
              </a:solidFill>
              <a:latin typeface="Times New Roman" panose="02020603050405020304" pitchFamily="18" charset="0"/>
            </a:endParaRPr>
          </a:p>
          <a:p>
            <a:pPr lvl="1"/>
            <a:r>
              <a:rPr lang="en-US" b="1" i="0" u="none" strike="noStrike" baseline="0" dirty="0">
                <a:solidFill>
                  <a:schemeClr val="accent3">
                    <a:lumMod val="50000"/>
                  </a:schemeClr>
                </a:solidFill>
                <a:latin typeface="Times New Roman" panose="02020603050405020304" pitchFamily="18" charset="0"/>
              </a:rPr>
              <a:t>Diagnosis</a:t>
            </a:r>
            <a:r>
              <a:rPr lang="en-US" i="0" u="none" strike="noStrike" baseline="0" dirty="0">
                <a:solidFill>
                  <a:schemeClr val="accent3">
                    <a:lumMod val="50000"/>
                  </a:schemeClr>
                </a:solidFill>
                <a:latin typeface="Times New Roman" panose="02020603050405020304" pitchFamily="18" charset="0"/>
              </a:rPr>
              <a:t>:</a:t>
            </a:r>
            <a:endParaRPr lang="en-US" dirty="0">
              <a:solidFill>
                <a:schemeClr val="accent3">
                  <a:lumMod val="50000"/>
                </a:schemeClr>
              </a:solidFill>
              <a:latin typeface="Times New Roman" panose="02020603050405020304" pitchFamily="18" charset="0"/>
            </a:endParaRPr>
          </a:p>
          <a:p>
            <a:pPr lvl="2"/>
            <a:r>
              <a:rPr lang="en-US" sz="2000" i="0" u="none" strike="noStrike" baseline="0" dirty="0">
                <a:solidFill>
                  <a:schemeClr val="accent3">
                    <a:lumMod val="50000"/>
                  </a:schemeClr>
                </a:solidFill>
                <a:latin typeface="Times New Roman" panose="02020603050405020304" pitchFamily="18" charset="0"/>
              </a:rPr>
              <a:t>Via radiographic examination. Gas overlying the affected kidney may be seen on a plain abdominal radiograph (kidneys, ureters, bladder [KUB]). CT scan is much more sensitive in detecting the presence of gas in the renal parenchyma than renal ultrasonography. </a:t>
            </a:r>
            <a:endParaRPr lang="en-US"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9981475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1569660"/>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Emphysematous Pyelonephritis</a:t>
            </a:r>
            <a:endParaRPr lang="en-US" sz="1800" i="0" u="none" strike="noStrike" baseline="0" dirty="0">
              <a:solidFill>
                <a:schemeClr val="accent3">
                  <a:lumMod val="50000"/>
                </a:schemeClr>
              </a:solidFill>
              <a:latin typeface="Times New Roman" panose="02020603050405020304" pitchFamily="18" charset="0"/>
            </a:endParaRPr>
          </a:p>
          <a:p>
            <a:endParaRPr lang="en-US" dirty="0">
              <a:solidFill>
                <a:schemeClr val="accent3">
                  <a:lumMod val="50000"/>
                </a:schemeClr>
              </a:solidFill>
              <a:latin typeface="Times New Roman" panose="02020603050405020304" pitchFamily="18" charset="0"/>
            </a:endParaRPr>
          </a:p>
          <a:p>
            <a:pPr lvl="1"/>
            <a:r>
              <a:rPr lang="en-US" b="1" dirty="0">
                <a:solidFill>
                  <a:schemeClr val="accent3">
                    <a:lumMod val="50000"/>
                  </a:schemeClr>
                </a:solidFill>
                <a:latin typeface="Times New Roman" panose="02020603050405020304" pitchFamily="18" charset="0"/>
              </a:rPr>
              <a:t>Management:</a:t>
            </a:r>
          </a:p>
          <a:p>
            <a:pPr lvl="2"/>
            <a:r>
              <a:rPr lang="en-US" dirty="0">
                <a:solidFill>
                  <a:schemeClr val="accent3">
                    <a:lumMod val="50000"/>
                  </a:schemeClr>
                </a:solidFill>
                <a:latin typeface="Times New Roman" panose="02020603050405020304" pitchFamily="18" charset="0"/>
              </a:rPr>
              <a:t>P</a:t>
            </a:r>
            <a:r>
              <a:rPr lang="en-US" sz="1800" b="0" i="0" u="none" strike="noStrike" baseline="0" dirty="0">
                <a:solidFill>
                  <a:schemeClr val="accent3">
                    <a:lumMod val="50000"/>
                  </a:schemeClr>
                </a:solidFill>
                <a:latin typeface="Times New Roman" panose="02020603050405020304" pitchFamily="18" charset="0"/>
              </a:rPr>
              <a:t>rompt control of blood glucose and relief of urinary obstruction are essential, in addition to fluid resuscitation and parenteral antibiotics </a:t>
            </a:r>
            <a:endParaRPr lang="en-US"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27853686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3785652"/>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Renal Abscesses </a:t>
            </a:r>
          </a:p>
          <a:p>
            <a:endParaRPr lang="en-US" b="1"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Result from a severe infection that leads to liquefaction of renal tissue; this area is subsequently sequestered, forming an abscess. They can rupture out into the perinephric space, forming </a:t>
            </a:r>
            <a:r>
              <a:rPr lang="en-US" sz="1800" b="1" i="0" u="none" strike="noStrike" baseline="0" dirty="0">
                <a:solidFill>
                  <a:schemeClr val="accent3">
                    <a:lumMod val="50000"/>
                  </a:schemeClr>
                </a:solidFill>
                <a:latin typeface="Times New Roman" panose="02020603050405020304" pitchFamily="18" charset="0"/>
              </a:rPr>
              <a:t>perinephric abscesses</a:t>
            </a:r>
            <a:r>
              <a:rPr lang="en-US" sz="1800" b="0" i="0" u="none" strike="noStrike" baseline="0" dirty="0">
                <a:solidFill>
                  <a:schemeClr val="accent3">
                    <a:lumMod val="50000"/>
                  </a:schemeClr>
                </a:solidFill>
                <a:latin typeface="Times New Roman" panose="02020603050405020304" pitchFamily="18" charset="0"/>
              </a:rPr>
              <a:t>. When the abscesses extend beyond the </a:t>
            </a:r>
            <a:r>
              <a:rPr lang="en-US" sz="1800" b="0" i="0" u="none" strike="noStrike" baseline="0" dirty="0" err="1">
                <a:solidFill>
                  <a:schemeClr val="accent3">
                    <a:lumMod val="50000"/>
                  </a:schemeClr>
                </a:solidFill>
                <a:latin typeface="Times New Roman" panose="02020603050405020304" pitchFamily="18" charset="0"/>
              </a:rPr>
              <a:t>Gerota’s</a:t>
            </a:r>
            <a:r>
              <a:rPr lang="en-US" sz="1800" b="0" i="0" u="none" strike="noStrike" baseline="0" dirty="0">
                <a:solidFill>
                  <a:schemeClr val="accent3">
                    <a:lumMod val="50000"/>
                  </a:schemeClr>
                </a:solidFill>
                <a:latin typeface="Times New Roman" panose="02020603050405020304" pitchFamily="18" charset="0"/>
              </a:rPr>
              <a:t> fascia, </a:t>
            </a:r>
            <a:r>
              <a:rPr lang="en-US" sz="1800" b="1" i="0" u="none" strike="noStrike" baseline="0" dirty="0">
                <a:solidFill>
                  <a:schemeClr val="accent3">
                    <a:lumMod val="50000"/>
                  </a:schemeClr>
                </a:solidFill>
                <a:latin typeface="Times New Roman" panose="02020603050405020304" pitchFamily="18" charset="0"/>
              </a:rPr>
              <a:t>paranephric abscesses </a:t>
            </a:r>
            <a:r>
              <a:rPr lang="en-US" sz="1800" b="0" i="0" u="none" strike="noStrike" baseline="0" dirty="0">
                <a:solidFill>
                  <a:schemeClr val="accent3">
                    <a:lumMod val="50000"/>
                  </a:schemeClr>
                </a:solidFill>
                <a:latin typeface="Times New Roman" panose="02020603050405020304" pitchFamily="18" charset="0"/>
              </a:rPr>
              <a:t>develop. </a:t>
            </a:r>
          </a:p>
          <a:p>
            <a:pPr lvl="1"/>
            <a:endParaRPr lang="en-US" dirty="0">
              <a:solidFill>
                <a:schemeClr val="accent3">
                  <a:lumMod val="50000"/>
                </a:schemeClr>
              </a:solidFill>
              <a:latin typeface="Times New Roman" panose="02020603050405020304" pitchFamily="18" charset="0"/>
            </a:endParaRPr>
          </a:p>
          <a:p>
            <a:pPr lvl="1"/>
            <a:r>
              <a:rPr lang="en-US" dirty="0">
                <a:solidFill>
                  <a:schemeClr val="accent3">
                    <a:lumMod val="50000"/>
                  </a:schemeClr>
                </a:solidFill>
                <a:latin typeface="Times New Roman" panose="02020603050405020304" pitchFamily="18" charset="0"/>
              </a:rPr>
              <a:t>P</a:t>
            </a:r>
            <a:r>
              <a:rPr lang="en-US" sz="1800" b="0" i="0" u="none" strike="noStrike" baseline="0" dirty="0">
                <a:solidFill>
                  <a:schemeClr val="accent3">
                    <a:lumMod val="50000"/>
                  </a:schemeClr>
                </a:solidFill>
                <a:latin typeface="Times New Roman" panose="02020603050405020304" pitchFamily="18" charset="0"/>
              </a:rPr>
              <a:t>redominance  of abscesses caused by </a:t>
            </a:r>
            <a:r>
              <a:rPr lang="en-US" sz="1800" b="0" i="1" u="none" strike="noStrike" baseline="0" dirty="0">
                <a:solidFill>
                  <a:schemeClr val="accent3">
                    <a:lumMod val="50000"/>
                  </a:schemeClr>
                </a:solidFill>
                <a:latin typeface="Times New Roman" panose="02020603050405020304" pitchFamily="18" charset="0"/>
              </a:rPr>
              <a:t>E. coli </a:t>
            </a:r>
            <a:r>
              <a:rPr lang="en-US" sz="1800" b="0" i="0" u="none" strike="noStrike" baseline="0" dirty="0">
                <a:solidFill>
                  <a:schemeClr val="accent3">
                    <a:lumMod val="50000"/>
                  </a:schemeClr>
                </a:solidFill>
                <a:latin typeface="Times New Roman" panose="02020603050405020304" pitchFamily="18" charset="0"/>
              </a:rPr>
              <a:t>(75%), with the remaining 25% caused by </a:t>
            </a:r>
            <a:r>
              <a:rPr lang="en-US" sz="1800" b="0" i="1" u="none" strike="noStrike" baseline="0" dirty="0">
                <a:solidFill>
                  <a:schemeClr val="accent3">
                    <a:lumMod val="50000"/>
                  </a:schemeClr>
                </a:solidFill>
                <a:latin typeface="Times New Roman" panose="02020603050405020304" pitchFamily="18" charset="0"/>
              </a:rPr>
              <a:t>Klebsiella, Proteus, Enterobacter, Streptococcus</a:t>
            </a:r>
            <a:r>
              <a:rPr lang="en-US" sz="1800" b="0" i="0" u="none" strike="noStrike" baseline="0" dirty="0">
                <a:solidFill>
                  <a:schemeClr val="accent3">
                    <a:lumMod val="50000"/>
                  </a:schemeClr>
                </a:solidFill>
                <a:latin typeface="Times New Roman" panose="02020603050405020304" pitchFamily="18" charset="0"/>
              </a:rPr>
              <a:t>, and </a:t>
            </a:r>
            <a:r>
              <a:rPr lang="en-US" sz="1800" b="0" i="1" u="none" strike="noStrike" baseline="0" dirty="0">
                <a:solidFill>
                  <a:schemeClr val="accent3">
                    <a:lumMod val="50000"/>
                  </a:schemeClr>
                </a:solidFill>
                <a:latin typeface="Times New Roman" panose="02020603050405020304" pitchFamily="18" charset="0"/>
              </a:rPr>
              <a:t>S. aureus. </a:t>
            </a:r>
          </a:p>
          <a:p>
            <a:pPr lvl="1"/>
            <a:endParaRPr lang="en-US" i="1"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Abscesses that form in the renal cortex are likely to arise from hematogenous spread</a:t>
            </a:r>
            <a:endParaRPr lang="en-US" dirty="0">
              <a:solidFill>
                <a:schemeClr val="accent3">
                  <a:lumMod val="50000"/>
                </a:schemeClr>
              </a:solidFill>
              <a:latin typeface="Times New Roman" panose="02020603050405020304" pitchFamily="18" charset="0"/>
            </a:endParaRPr>
          </a:p>
          <a:p>
            <a:pPr lvl="1"/>
            <a:endParaRPr lang="en-US" sz="1800" b="0" i="0" u="none" strike="noStrike" baseline="0"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Abscesses in the corticomedullary junction are caused by Gram-negative bacteria in conjunction with some other underlying urinary tract abnormalities, such as stones or obstruction </a:t>
            </a:r>
            <a:endParaRPr lang="en-US" b="0"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30263523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4339650"/>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Renal Abscesses </a:t>
            </a:r>
          </a:p>
          <a:p>
            <a:endParaRPr lang="en-US" b="1"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Presentation:</a:t>
            </a:r>
          </a:p>
          <a:p>
            <a:pPr lvl="2"/>
            <a:r>
              <a:rPr lang="en-US" sz="1800" b="0" i="0" u="none" strike="noStrike" baseline="0" dirty="0">
                <a:solidFill>
                  <a:schemeClr val="accent3">
                    <a:lumMod val="50000"/>
                  </a:schemeClr>
                </a:solidFill>
                <a:latin typeface="Times New Roman" panose="02020603050405020304" pitchFamily="18" charset="0"/>
              </a:rPr>
              <a:t>Symptoms in patients with renal/perinephric abscesses include fever, flank or abdominal pain, chills, and dysuria. Many of the symptoms have lasted for more than 2 weeks </a:t>
            </a:r>
            <a:endParaRPr lang="en-US" sz="1800" b="1" dirty="0">
              <a:solidFill>
                <a:schemeClr val="accent3">
                  <a:lumMod val="50000"/>
                </a:schemeClr>
              </a:solidFill>
              <a:latin typeface="Times New Roman" panose="02020603050405020304" pitchFamily="18" charset="0"/>
            </a:endParaRPr>
          </a:p>
          <a:p>
            <a:pPr lvl="2"/>
            <a:endParaRPr lang="en-US" b="1" i="0" u="none" strike="noStrike" baseline="0" dirty="0">
              <a:solidFill>
                <a:schemeClr val="accent3">
                  <a:lumMod val="50000"/>
                </a:schemeClr>
              </a:solidFill>
              <a:latin typeface="Times New Roman" panose="02020603050405020304" pitchFamily="18" charset="0"/>
            </a:endParaRPr>
          </a:p>
          <a:p>
            <a:pPr lvl="1"/>
            <a:r>
              <a:rPr lang="en-US" b="1" dirty="0">
                <a:solidFill>
                  <a:schemeClr val="accent3">
                    <a:lumMod val="50000"/>
                  </a:schemeClr>
                </a:solidFill>
                <a:latin typeface="Times New Roman" panose="02020603050405020304" pitchFamily="18" charset="0"/>
              </a:rPr>
              <a:t>Risk factors:</a:t>
            </a:r>
          </a:p>
          <a:p>
            <a:pPr lvl="2"/>
            <a:r>
              <a:rPr lang="en-US" sz="1800" b="0" i="0" u="none" strike="noStrike" baseline="0" dirty="0">
                <a:solidFill>
                  <a:schemeClr val="accent3">
                    <a:lumMod val="50000"/>
                  </a:schemeClr>
                </a:solidFill>
                <a:latin typeface="Times New Roman" panose="02020603050405020304" pitchFamily="18" charset="0"/>
              </a:rPr>
              <a:t>Infected skin lesions, diabetes, hemodialysis, intravenous drug abusers</a:t>
            </a:r>
          </a:p>
          <a:p>
            <a:pPr lvl="2"/>
            <a:endParaRPr lang="en-US" dirty="0">
              <a:solidFill>
                <a:schemeClr val="accent3">
                  <a:lumMod val="50000"/>
                </a:schemeClr>
              </a:solidFill>
              <a:latin typeface="Times New Roman" panose="02020603050405020304" pitchFamily="18" charset="0"/>
            </a:endParaRPr>
          </a:p>
          <a:p>
            <a:pPr lvl="1"/>
            <a:r>
              <a:rPr lang="en-US" b="1" i="0" u="none" strike="noStrike" baseline="0" dirty="0">
                <a:solidFill>
                  <a:schemeClr val="accent3">
                    <a:lumMod val="50000"/>
                  </a:schemeClr>
                </a:solidFill>
                <a:latin typeface="Times New Roman" panose="02020603050405020304" pitchFamily="18" charset="0"/>
              </a:rPr>
              <a:t>Diagnosis:</a:t>
            </a:r>
          </a:p>
          <a:p>
            <a:pPr lvl="2"/>
            <a:r>
              <a:rPr lang="en-US" b="0" i="0" u="none" strike="noStrike" baseline="0" dirty="0">
                <a:solidFill>
                  <a:schemeClr val="accent3">
                    <a:lumMod val="50000"/>
                  </a:schemeClr>
                </a:solidFill>
                <a:latin typeface="Times New Roman" panose="02020603050405020304" pitchFamily="18" charset="0"/>
              </a:rPr>
              <a:t>Renal abscesses can be accurately detected using ultrasonography or CT scans. </a:t>
            </a:r>
          </a:p>
          <a:p>
            <a:pPr lvl="2"/>
            <a:r>
              <a:rPr lang="en-US" b="0" i="0" u="none" strike="noStrike" baseline="0" dirty="0">
                <a:solidFill>
                  <a:schemeClr val="accent3">
                    <a:lumMod val="50000"/>
                  </a:schemeClr>
                </a:solidFill>
                <a:latin typeface="Times New Roman" panose="02020603050405020304" pitchFamily="18" charset="0"/>
              </a:rPr>
              <a:t>US: anechoic mass within or displacing the kidney, posterior acoustic enhancement, or lack of vascularity on Doppler imaging </a:t>
            </a:r>
          </a:p>
          <a:p>
            <a:pPr lvl="2"/>
            <a:r>
              <a:rPr lang="en-US" b="0" i="0" u="none" strike="noStrike" baseline="0" dirty="0">
                <a:solidFill>
                  <a:schemeClr val="accent3">
                    <a:lumMod val="50000"/>
                  </a:schemeClr>
                </a:solidFill>
                <a:latin typeface="Times New Roman" panose="02020603050405020304" pitchFamily="18" charset="0"/>
              </a:rPr>
              <a:t>CT scans can demonstrate an enlarged kidney with focal areas of hypoattenuation early during the infection. </a:t>
            </a:r>
            <a:endParaRPr lang="en-US" b="1"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31848349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2123658"/>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Renal Abscesses </a:t>
            </a:r>
          </a:p>
          <a:p>
            <a:endParaRPr lang="en-US" b="1"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Management:</a:t>
            </a:r>
          </a:p>
          <a:p>
            <a:pPr lvl="2"/>
            <a:r>
              <a:rPr lang="en-US" b="0" i="0" u="none" strike="noStrike" baseline="0" dirty="0">
                <a:solidFill>
                  <a:schemeClr val="accent3">
                    <a:lumMod val="50000"/>
                  </a:schemeClr>
                </a:solidFill>
                <a:latin typeface="Times New Roman" panose="02020603050405020304" pitchFamily="18" charset="0"/>
              </a:rPr>
              <a:t>The appropriate management of renal abscess must first include appropriate antibiotic therapy </a:t>
            </a:r>
          </a:p>
          <a:p>
            <a:pPr lvl="2"/>
            <a:endParaRPr lang="en-US" b="0" i="0" u="none" strike="noStrike" baseline="0" dirty="0">
              <a:solidFill>
                <a:schemeClr val="accent3">
                  <a:lumMod val="50000"/>
                </a:schemeClr>
              </a:solidFill>
              <a:latin typeface="Times New Roman" panose="02020603050405020304" pitchFamily="18" charset="0"/>
            </a:endParaRPr>
          </a:p>
          <a:p>
            <a:pPr lvl="2"/>
            <a:r>
              <a:rPr lang="en-US" b="0" i="0" u="none" strike="noStrike" baseline="0" dirty="0">
                <a:solidFill>
                  <a:schemeClr val="accent3">
                    <a:lumMod val="50000"/>
                  </a:schemeClr>
                </a:solidFill>
                <a:latin typeface="Times New Roman" panose="02020603050405020304" pitchFamily="18" charset="0"/>
              </a:rPr>
              <a:t>If the patient does not respond within 48 hours of treatment, percutaneous drainage under CT scan or ultrasound guidance is indicated, particularly for abscesses &gt;3 cm </a:t>
            </a:r>
            <a:r>
              <a:rPr lang="en-US" b="1" i="0" u="none" strike="noStrike" baseline="0" dirty="0">
                <a:solidFill>
                  <a:schemeClr val="accent3">
                    <a:lumMod val="50000"/>
                  </a:schemeClr>
                </a:solidFill>
                <a:latin typeface="Times New Roman" panose="02020603050405020304" pitchFamily="18" charset="0"/>
              </a:rPr>
              <a:t> </a:t>
            </a:r>
          </a:p>
        </p:txBody>
      </p:sp>
    </p:spTree>
    <p:extLst>
      <p:ext uri="{BB962C8B-B14F-4D97-AF65-F5344CB8AC3E}">
        <p14:creationId xmlns:p14="http://schemas.microsoft.com/office/powerpoint/2010/main" val="1892671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661416"/>
            <a:ext cx="9720072" cy="1499616"/>
          </a:xfrm>
        </p:spPr>
        <p:txBody>
          <a:bodyPr/>
          <a:lstStyle/>
          <a:p>
            <a:r>
              <a:rPr lang="en-US" dirty="0">
                <a:solidFill>
                  <a:schemeClr val="accent3">
                    <a:lumMod val="50000"/>
                  </a:schemeClr>
                </a:solidFill>
              </a:rPr>
              <a:t>When discussing UTI it is important to distinguish among the following terms:</a:t>
            </a:r>
          </a:p>
        </p:txBody>
      </p:sp>
      <p:sp>
        <p:nvSpPr>
          <p:cNvPr id="3" name="Content Placeholder 2"/>
          <p:cNvSpPr>
            <a:spLocks noGrp="1"/>
          </p:cNvSpPr>
          <p:nvPr>
            <p:ph idx="1"/>
          </p:nvPr>
        </p:nvSpPr>
        <p:spPr>
          <a:xfrm>
            <a:off x="1024128" y="2362200"/>
            <a:ext cx="9720073" cy="4023360"/>
          </a:xfrm>
        </p:spPr>
        <p:txBody>
          <a:bodyPr>
            <a:normAutofit/>
          </a:bodyPr>
          <a:lstStyle/>
          <a:p>
            <a:pPr marL="0" indent="0">
              <a:buNone/>
            </a:pPr>
            <a:r>
              <a:rPr lang="en-US" dirty="0">
                <a:solidFill>
                  <a:schemeClr val="accent3">
                    <a:lumMod val="50000"/>
                  </a:schemeClr>
                </a:solidFill>
              </a:rPr>
              <a:t>A UTI is classified as uncomplicated ; urinary tract infection (UTI) in either men or non-pregnant women who are otherwise healthy (</a:t>
            </a:r>
            <a:r>
              <a:rPr lang="en-US" b="1" dirty="0">
                <a:solidFill>
                  <a:schemeClr val="accent3">
                    <a:lumMod val="50000"/>
                  </a:schemeClr>
                </a:solidFill>
              </a:rPr>
              <a:t>there are no functional or anatomical anomalies in the urinary tract</a:t>
            </a:r>
            <a:r>
              <a:rPr lang="en-US" dirty="0">
                <a:solidFill>
                  <a:schemeClr val="accent3">
                    <a:lumMod val="50000"/>
                  </a:schemeClr>
                </a:solidFill>
              </a:rPr>
              <a:t>, no renal functional impairment, and no concomitant disease that would promote the UTI).</a:t>
            </a:r>
          </a:p>
          <a:p>
            <a:pPr marL="457200" indent="-457200">
              <a:buFont typeface="+mj-lt"/>
              <a:buAutoNum type="arabicPeriod"/>
            </a:pPr>
            <a:endParaRPr lang="en-US" dirty="0">
              <a:solidFill>
                <a:schemeClr val="accent3">
                  <a:lumMod val="50000"/>
                </a:schemeClr>
              </a:solidFill>
            </a:endParaRPr>
          </a:p>
        </p:txBody>
      </p:sp>
    </p:spTree>
    <p:extLst>
      <p:ext uri="{BB962C8B-B14F-4D97-AF65-F5344CB8AC3E}">
        <p14:creationId xmlns:p14="http://schemas.microsoft.com/office/powerpoint/2010/main" val="34414125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2400657"/>
          </a:xfrm>
          <a:prstGeom prst="rect">
            <a:avLst/>
          </a:prstGeom>
          <a:noFill/>
        </p:spPr>
        <p:txBody>
          <a:bodyPr wrap="square">
            <a:spAutoFit/>
          </a:bodyPr>
          <a:lstStyle/>
          <a:p>
            <a:r>
              <a:rPr lang="en-US" sz="2400" b="1" i="0" u="none" strike="noStrike" baseline="0" dirty="0" err="1">
                <a:solidFill>
                  <a:schemeClr val="accent3">
                    <a:lumMod val="50000"/>
                  </a:schemeClr>
                </a:solidFill>
                <a:latin typeface="Times New Roman" panose="02020603050405020304" pitchFamily="18" charset="0"/>
              </a:rPr>
              <a:t>Xanthogranulomatous</a:t>
            </a:r>
            <a:r>
              <a:rPr lang="en-US" sz="2400" b="1" i="0" u="none" strike="noStrike" baseline="0" dirty="0">
                <a:solidFill>
                  <a:schemeClr val="accent3">
                    <a:lumMod val="50000"/>
                  </a:schemeClr>
                </a:solidFill>
                <a:latin typeface="Times New Roman" panose="02020603050405020304" pitchFamily="18" charset="0"/>
              </a:rPr>
              <a:t> Pyelonephritis </a:t>
            </a:r>
          </a:p>
          <a:p>
            <a:endParaRPr lang="en-US" b="1"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Chronic bacterial infection of the kidney. The affected kidney is almost always hydronephrotic and obstructed. In most cases, XGP occurs unilaterally. Severe inflammation and necrosis obliterate the kidney parenchyma. Characteristically, foamy lipid-laden histiocytes (xanthoma cells) are present and may be mistaken for renal clear cell carcinoma </a:t>
            </a:r>
          </a:p>
          <a:p>
            <a:pPr lvl="1"/>
            <a:endParaRPr lang="en-US" dirty="0">
              <a:solidFill>
                <a:schemeClr val="accent3">
                  <a:lumMod val="50000"/>
                </a:schemeClr>
              </a:solidFill>
              <a:latin typeface="Times New Roman" panose="02020603050405020304" pitchFamily="18" charset="0"/>
            </a:endParaRPr>
          </a:p>
          <a:p>
            <a:pPr lvl="1"/>
            <a:r>
              <a:rPr lang="en-US" sz="1800" b="0" i="1" u="none" strike="noStrike" baseline="0" dirty="0">
                <a:solidFill>
                  <a:schemeClr val="accent3">
                    <a:lumMod val="50000"/>
                  </a:schemeClr>
                </a:solidFill>
                <a:latin typeface="Times New Roman" panose="02020603050405020304" pitchFamily="18" charset="0"/>
              </a:rPr>
              <a:t>E.coli  </a:t>
            </a:r>
            <a:r>
              <a:rPr lang="en-US" sz="1800" b="0" i="0" u="none" strike="noStrike" baseline="0" dirty="0">
                <a:solidFill>
                  <a:schemeClr val="accent3">
                    <a:lumMod val="50000"/>
                  </a:schemeClr>
                </a:solidFill>
                <a:latin typeface="Times New Roman" panose="02020603050405020304" pitchFamily="18" charset="0"/>
              </a:rPr>
              <a:t>or </a:t>
            </a:r>
            <a:r>
              <a:rPr lang="en-US" sz="1800" b="0" i="1" u="none" strike="noStrike" baseline="0" dirty="0">
                <a:solidFill>
                  <a:schemeClr val="accent3">
                    <a:lumMod val="50000"/>
                  </a:schemeClr>
                </a:solidFill>
                <a:latin typeface="Times New Roman" panose="02020603050405020304" pitchFamily="18" charset="0"/>
              </a:rPr>
              <a:t>Proteus </a:t>
            </a:r>
            <a:r>
              <a:rPr lang="en-US" sz="1800" b="0" i="0" u="none" strike="noStrike" baseline="0" dirty="0">
                <a:solidFill>
                  <a:schemeClr val="accent3">
                    <a:lumMod val="50000"/>
                  </a:schemeClr>
                </a:solidFill>
                <a:latin typeface="Times New Roman" panose="02020603050405020304" pitchFamily="18" charset="0"/>
              </a:rPr>
              <a:t>species are commonly cultured from the urine. </a:t>
            </a:r>
            <a:endParaRPr lang="en-US"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30874893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4893647"/>
          </a:xfrm>
          <a:prstGeom prst="rect">
            <a:avLst/>
          </a:prstGeom>
          <a:noFill/>
        </p:spPr>
        <p:txBody>
          <a:bodyPr wrap="square">
            <a:spAutoFit/>
          </a:bodyPr>
          <a:lstStyle/>
          <a:p>
            <a:r>
              <a:rPr lang="en-US" sz="2400" b="1" i="0" u="none" strike="noStrike" baseline="0" dirty="0" err="1">
                <a:solidFill>
                  <a:schemeClr val="accent3">
                    <a:lumMod val="50000"/>
                  </a:schemeClr>
                </a:solidFill>
                <a:latin typeface="Times New Roman" panose="02020603050405020304" pitchFamily="18" charset="0"/>
              </a:rPr>
              <a:t>Xanthogranulomatous</a:t>
            </a:r>
            <a:r>
              <a:rPr lang="en-US" sz="2400" b="1" i="0" u="none" strike="noStrike" baseline="0" dirty="0">
                <a:solidFill>
                  <a:schemeClr val="accent3">
                    <a:lumMod val="50000"/>
                  </a:schemeClr>
                </a:solidFill>
                <a:latin typeface="Times New Roman" panose="02020603050405020304" pitchFamily="18" charset="0"/>
              </a:rPr>
              <a:t> Pyelonephritis </a:t>
            </a:r>
          </a:p>
          <a:p>
            <a:endParaRPr lang="en-US" sz="1750" b="1"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Presentation:</a:t>
            </a:r>
          </a:p>
          <a:p>
            <a:pPr lvl="2"/>
            <a:r>
              <a:rPr lang="en-US" sz="1750" b="0" i="0" u="none" strike="noStrike" baseline="0" dirty="0">
                <a:solidFill>
                  <a:schemeClr val="accent3">
                    <a:lumMod val="50000"/>
                  </a:schemeClr>
                </a:solidFill>
                <a:latin typeface="Times New Roman" panose="02020603050405020304" pitchFamily="18" charset="0"/>
              </a:rPr>
              <a:t>Common presentation is flank pain, fever, chills, and persistent bacteriuria A history of urolithiasis is present in about 35% of patients </a:t>
            </a:r>
          </a:p>
          <a:p>
            <a:pPr lvl="2"/>
            <a:endParaRPr lang="en-US" sz="1750" b="0" i="0" u="none" strike="noStrike" baseline="0" dirty="0">
              <a:solidFill>
                <a:schemeClr val="accent3">
                  <a:lumMod val="50000"/>
                </a:schemeClr>
              </a:solidFill>
              <a:latin typeface="Times New Roman" panose="02020603050405020304" pitchFamily="18" charset="0"/>
            </a:endParaRPr>
          </a:p>
          <a:p>
            <a:pPr lvl="2"/>
            <a:r>
              <a:rPr lang="en-US" sz="1750" b="0" i="0" u="none" strike="noStrike" baseline="0" dirty="0">
                <a:solidFill>
                  <a:schemeClr val="accent3">
                    <a:lumMod val="50000"/>
                  </a:schemeClr>
                </a:solidFill>
                <a:latin typeface="Times New Roman" panose="02020603050405020304" pitchFamily="18" charset="0"/>
              </a:rPr>
              <a:t>On physical examination, a flank mass can often be palpated. </a:t>
            </a:r>
          </a:p>
          <a:p>
            <a:pPr lvl="2"/>
            <a:endParaRPr lang="en-US" sz="1750" dirty="0">
              <a:solidFill>
                <a:schemeClr val="accent3">
                  <a:lumMod val="50000"/>
                </a:schemeClr>
              </a:solidFill>
              <a:latin typeface="Times New Roman" panose="02020603050405020304" pitchFamily="18" charset="0"/>
            </a:endParaRPr>
          </a:p>
          <a:p>
            <a:pPr lvl="2"/>
            <a:r>
              <a:rPr lang="en-US" sz="1750" b="0" i="0" u="none" strike="noStrike" baseline="0" dirty="0">
                <a:solidFill>
                  <a:schemeClr val="accent3">
                    <a:lumMod val="50000"/>
                  </a:schemeClr>
                </a:solidFill>
                <a:latin typeface="Times New Roman" panose="02020603050405020304" pitchFamily="18" charset="0"/>
              </a:rPr>
              <a:t>Urinalysis commonly demonstrates leukocytes, bacteria, and proteinuria. Serum blood analysis reveals anemia and may show hepatic dysfunction in approximately 50% of the patients </a:t>
            </a:r>
          </a:p>
          <a:p>
            <a:pPr lvl="2"/>
            <a:endParaRPr lang="en-US" sz="1750" dirty="0">
              <a:solidFill>
                <a:schemeClr val="accent3">
                  <a:lumMod val="50000"/>
                </a:schemeClr>
              </a:solidFill>
              <a:latin typeface="Times New Roman" panose="02020603050405020304" pitchFamily="18" charset="0"/>
            </a:endParaRPr>
          </a:p>
          <a:p>
            <a:pPr lvl="1"/>
            <a:r>
              <a:rPr lang="en-US" b="1" dirty="0">
                <a:solidFill>
                  <a:schemeClr val="accent3">
                    <a:lumMod val="50000"/>
                  </a:schemeClr>
                </a:solidFill>
                <a:latin typeface="Times New Roman" panose="02020603050405020304" pitchFamily="18" charset="0"/>
              </a:rPr>
              <a:t>Diagnosis:</a:t>
            </a:r>
          </a:p>
          <a:p>
            <a:pPr lvl="2"/>
            <a:r>
              <a:rPr lang="en-US" sz="1750" b="0" i="0" u="none" strike="noStrike" baseline="0" dirty="0">
                <a:solidFill>
                  <a:schemeClr val="accent3">
                    <a:lumMod val="50000"/>
                  </a:schemeClr>
                </a:solidFill>
                <a:latin typeface="Times New Roman" panose="02020603050405020304" pitchFamily="18" charset="0"/>
              </a:rPr>
              <a:t>CT scan is the most reliable method in imaging patients suspected of having XGP. It usually demonstrates a large, heterogeneous, </a:t>
            </a:r>
            <a:r>
              <a:rPr lang="en-US" sz="1750" b="0" i="0" u="none" strike="noStrike" baseline="0" dirty="0" err="1">
                <a:solidFill>
                  <a:schemeClr val="accent3">
                    <a:lumMod val="50000"/>
                  </a:schemeClr>
                </a:solidFill>
                <a:latin typeface="Times New Roman" panose="02020603050405020304" pitchFamily="18" charset="0"/>
              </a:rPr>
              <a:t>nonenhancing</a:t>
            </a:r>
            <a:r>
              <a:rPr lang="en-US" sz="1750" b="0" i="0" u="none" strike="noStrike" baseline="0" dirty="0">
                <a:solidFill>
                  <a:schemeClr val="accent3">
                    <a:lumMod val="50000"/>
                  </a:schemeClr>
                </a:solidFill>
                <a:latin typeface="Times New Roman" panose="02020603050405020304" pitchFamily="18" charset="0"/>
              </a:rPr>
              <a:t> reniform mass. </a:t>
            </a:r>
          </a:p>
          <a:p>
            <a:pPr lvl="2"/>
            <a:endParaRPr lang="en-US" sz="1750" b="0" i="0" u="none" strike="noStrike" baseline="0" dirty="0">
              <a:solidFill>
                <a:schemeClr val="accent3">
                  <a:lumMod val="50000"/>
                </a:schemeClr>
              </a:solidFill>
              <a:latin typeface="Times New Roman" panose="02020603050405020304" pitchFamily="18" charset="0"/>
            </a:endParaRPr>
          </a:p>
          <a:p>
            <a:pPr lvl="2"/>
            <a:r>
              <a:rPr lang="en-US" sz="1750" b="0" i="0" u="none" strike="noStrike" baseline="0" dirty="0">
                <a:solidFill>
                  <a:schemeClr val="accent3">
                    <a:lumMod val="50000"/>
                  </a:schemeClr>
                </a:solidFill>
                <a:latin typeface="Times New Roman" panose="02020603050405020304" pitchFamily="18" charset="0"/>
              </a:rPr>
              <a:t>On contrast-enhanced images, these lesions will have a prominent blush peripherally, while the central areas, which are filled with pus and debris, do not enhance. </a:t>
            </a:r>
            <a:endParaRPr lang="en-US" sz="1750" b="1"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2305736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2392963"/>
          </a:xfrm>
          <a:prstGeom prst="rect">
            <a:avLst/>
          </a:prstGeom>
          <a:noFill/>
        </p:spPr>
        <p:txBody>
          <a:bodyPr wrap="square">
            <a:spAutoFit/>
          </a:bodyPr>
          <a:lstStyle/>
          <a:p>
            <a:r>
              <a:rPr lang="en-US" sz="2400" b="1" i="0" u="none" strike="noStrike" baseline="0" dirty="0" err="1">
                <a:solidFill>
                  <a:schemeClr val="accent3">
                    <a:lumMod val="50000"/>
                  </a:schemeClr>
                </a:solidFill>
                <a:latin typeface="Times New Roman" panose="02020603050405020304" pitchFamily="18" charset="0"/>
              </a:rPr>
              <a:t>Xanthogranulomatous</a:t>
            </a:r>
            <a:r>
              <a:rPr lang="en-US" sz="2400" b="1" i="0" u="none" strike="noStrike" baseline="0" dirty="0">
                <a:solidFill>
                  <a:schemeClr val="accent3">
                    <a:lumMod val="50000"/>
                  </a:schemeClr>
                </a:solidFill>
                <a:latin typeface="Times New Roman" panose="02020603050405020304" pitchFamily="18" charset="0"/>
              </a:rPr>
              <a:t> Pyelonephritis </a:t>
            </a:r>
          </a:p>
          <a:p>
            <a:endParaRPr lang="en-US" sz="1750" b="1"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Management:</a:t>
            </a:r>
          </a:p>
          <a:p>
            <a:pPr lvl="2"/>
            <a:r>
              <a:rPr lang="en-US" sz="1800" b="0" i="0" u="none" strike="noStrike" baseline="0" dirty="0">
                <a:solidFill>
                  <a:schemeClr val="accent3">
                    <a:lumMod val="50000"/>
                  </a:schemeClr>
                </a:solidFill>
                <a:latin typeface="Times New Roman" panose="02020603050405020304" pitchFamily="18" charset="0"/>
              </a:rPr>
              <a:t>The management of XGP is dependent on accurate diagnosis. In some cases, XGP is misdiagnosed as a renal tumor and a nephrectomy is performed and a diagnosis is made pathologically. In those in whom a diagnosis of XGP is suspected, kidney-sparing surgery such as a partial nephrectomy is indicated in focal disease. However, when the infection is diffuse, a nephrectomy with excision of all involved tissue is warranted. </a:t>
            </a:r>
            <a:endParaRPr lang="en-US" sz="1750" b="1"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33449646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4339650"/>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Cystitis </a:t>
            </a:r>
          </a:p>
          <a:p>
            <a:pPr lvl="1"/>
            <a:endParaRPr lang="en-US" sz="1800" b="0" i="0" u="none" strike="noStrike" baseline="0"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Urinary infection of the lower urinary tract, principally the bladder. Acute cystitis more commonly affects women than men. The primary mode of infection is ascending from the periurethral/vaginal and fecal flora. The diagnosis is made clinical. </a:t>
            </a:r>
            <a:endParaRPr lang="en-US" sz="1800" b="1" dirty="0">
              <a:solidFill>
                <a:schemeClr val="accent3">
                  <a:lumMod val="50000"/>
                </a:schemeClr>
              </a:solidFill>
              <a:latin typeface="Times New Roman" panose="02020603050405020304" pitchFamily="18" charset="0"/>
            </a:endParaRPr>
          </a:p>
          <a:p>
            <a:pPr lvl="1"/>
            <a:endParaRPr lang="en-US" b="1" i="0" u="none" strike="noStrike" baseline="0" dirty="0">
              <a:solidFill>
                <a:schemeClr val="accent3">
                  <a:lumMod val="50000"/>
                </a:schemeClr>
              </a:solidFill>
              <a:latin typeface="Times New Roman" panose="02020603050405020304" pitchFamily="18" charset="0"/>
            </a:endParaRPr>
          </a:p>
          <a:p>
            <a:pPr lvl="1"/>
            <a:r>
              <a:rPr lang="en-US" sz="1800" b="0" i="1" u="none" strike="noStrike" baseline="0" dirty="0">
                <a:solidFill>
                  <a:schemeClr val="accent3">
                    <a:lumMod val="50000"/>
                  </a:schemeClr>
                </a:solidFill>
                <a:latin typeface="Times New Roman" panose="02020603050405020304" pitchFamily="18" charset="0"/>
              </a:rPr>
              <a:t>E. coli </a:t>
            </a:r>
            <a:r>
              <a:rPr lang="en-US" sz="1800" b="0" i="0" u="none" strike="noStrike" baseline="0" dirty="0">
                <a:solidFill>
                  <a:schemeClr val="accent3">
                    <a:lumMod val="50000"/>
                  </a:schemeClr>
                </a:solidFill>
                <a:latin typeface="Times New Roman" panose="02020603050405020304" pitchFamily="18" charset="0"/>
              </a:rPr>
              <a:t>causes most of the acute cystitis with </a:t>
            </a:r>
            <a:r>
              <a:rPr lang="en-US" sz="1800" b="0" i="1" u="none" strike="noStrike" baseline="0" dirty="0">
                <a:solidFill>
                  <a:schemeClr val="accent3">
                    <a:lumMod val="50000"/>
                  </a:schemeClr>
                </a:solidFill>
                <a:latin typeface="Times New Roman" panose="02020603050405020304" pitchFamily="18" charset="0"/>
              </a:rPr>
              <a:t>Proteus, Klebsiella</a:t>
            </a:r>
            <a:r>
              <a:rPr lang="en-US" sz="1800" b="0" i="0" u="none" strike="noStrike" baseline="0" dirty="0">
                <a:solidFill>
                  <a:schemeClr val="accent3">
                    <a:lumMod val="50000"/>
                  </a:schemeClr>
                </a:solidFill>
                <a:latin typeface="Times New Roman" panose="02020603050405020304" pitchFamily="18" charset="0"/>
              </a:rPr>
              <a:t>, and </a:t>
            </a:r>
            <a:r>
              <a:rPr lang="en-US" sz="1800" b="0" i="1" u="none" strike="noStrike" baseline="0" dirty="0">
                <a:solidFill>
                  <a:schemeClr val="accent3">
                    <a:lumMod val="50000"/>
                  </a:schemeClr>
                </a:solidFill>
                <a:latin typeface="Times New Roman" panose="02020603050405020304" pitchFamily="18" charset="0"/>
              </a:rPr>
              <a:t>Enterobacter </a:t>
            </a:r>
            <a:r>
              <a:rPr lang="en-US" sz="1800" b="0" i="0" u="none" strike="noStrike" baseline="0" dirty="0">
                <a:solidFill>
                  <a:schemeClr val="accent3">
                    <a:lumMod val="50000"/>
                  </a:schemeClr>
                </a:solidFill>
                <a:latin typeface="Times New Roman" panose="02020603050405020304" pitchFamily="18" charset="0"/>
              </a:rPr>
              <a:t>spp. following in frequency </a:t>
            </a:r>
            <a:endParaRPr lang="en-US" sz="1800" b="1" dirty="0">
              <a:solidFill>
                <a:schemeClr val="accent3">
                  <a:lumMod val="50000"/>
                </a:schemeClr>
              </a:solidFill>
              <a:latin typeface="Times New Roman" panose="02020603050405020304" pitchFamily="18" charset="0"/>
            </a:endParaRPr>
          </a:p>
          <a:p>
            <a:pPr lvl="1"/>
            <a:endParaRPr lang="en-US" b="1" i="0" u="none" strike="noStrike" baseline="0" dirty="0">
              <a:solidFill>
                <a:schemeClr val="accent3">
                  <a:lumMod val="50000"/>
                </a:schemeClr>
              </a:solidFill>
              <a:latin typeface="Times New Roman" panose="02020603050405020304" pitchFamily="18" charset="0"/>
            </a:endParaRPr>
          </a:p>
          <a:p>
            <a:pPr lvl="1"/>
            <a:r>
              <a:rPr lang="en-US" b="0" i="0" u="none" strike="noStrike" baseline="0" dirty="0">
                <a:solidFill>
                  <a:schemeClr val="accent3">
                    <a:lumMod val="50000"/>
                  </a:schemeClr>
                </a:solidFill>
                <a:latin typeface="Times New Roman" panose="02020603050405020304" pitchFamily="18" charset="0"/>
              </a:rPr>
              <a:t>In children, the distinction between upper and lower UTI is important. In general, those in whom acute cystitis developed seldom require any extensive radiologic investigation, but those who have febrile UTI require further radiologic studies. Recommendations for children include a screening renal bladder ultrasound and, if abnormal, proceed with voiding cystourethrogram </a:t>
            </a:r>
          </a:p>
          <a:p>
            <a:pPr lvl="1"/>
            <a:endParaRPr lang="en-US" dirty="0">
              <a:solidFill>
                <a:schemeClr val="accent3">
                  <a:lumMod val="50000"/>
                </a:schemeClr>
              </a:solidFill>
              <a:latin typeface="Times New Roman" panose="02020603050405020304" pitchFamily="18" charset="0"/>
            </a:endParaRPr>
          </a:p>
          <a:p>
            <a:pPr lvl="1"/>
            <a:r>
              <a:rPr lang="en-US" sz="1800" b="0" i="0" u="none" strike="noStrike" baseline="0" dirty="0">
                <a:solidFill>
                  <a:schemeClr val="accent3">
                    <a:lumMod val="50000"/>
                  </a:schemeClr>
                </a:solidFill>
                <a:latin typeface="Times New Roman" panose="02020603050405020304" pitchFamily="18" charset="0"/>
              </a:rPr>
              <a:t>Recurrent cystitis/UTI is caused by either bacterial persistence or reinfection with another organism</a:t>
            </a:r>
            <a:endParaRPr lang="en-US" b="0"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16682120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505440" cy="3231654"/>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Cystitis </a:t>
            </a:r>
          </a:p>
          <a:p>
            <a:pPr lvl="1"/>
            <a:endParaRPr lang="en-US" sz="1800" b="0" i="0" u="none" strike="noStrike" baseline="0" dirty="0">
              <a:solidFill>
                <a:schemeClr val="accent3">
                  <a:lumMod val="50000"/>
                </a:schemeClr>
              </a:solidFill>
              <a:latin typeface="Times New Roman" panose="02020603050405020304" pitchFamily="18" charset="0"/>
            </a:endParaRPr>
          </a:p>
          <a:p>
            <a:pPr lvl="1"/>
            <a:r>
              <a:rPr lang="en-US" sz="1800" b="1" i="0" u="none" strike="noStrike" baseline="0" dirty="0">
                <a:solidFill>
                  <a:schemeClr val="accent3">
                    <a:lumMod val="50000"/>
                  </a:schemeClr>
                </a:solidFill>
                <a:latin typeface="Times New Roman" panose="02020603050405020304" pitchFamily="18" charset="0"/>
              </a:rPr>
              <a:t>Presentation:</a:t>
            </a:r>
          </a:p>
          <a:p>
            <a:pPr lvl="2"/>
            <a:r>
              <a:rPr lang="en-US" sz="1800" b="0" i="0" u="none" strike="noStrike" baseline="0" dirty="0">
                <a:solidFill>
                  <a:schemeClr val="accent3">
                    <a:lumMod val="50000"/>
                  </a:schemeClr>
                </a:solidFill>
                <a:latin typeface="Times New Roman" panose="02020603050405020304" pitchFamily="18" charset="0"/>
              </a:rPr>
              <a:t>Irritative voiding symptoms such as dysuria, frequency, and urgency. Low back and suprapubic pain, hematuria, and cloudy/foul-smelling urine are also common symptoms. Fever and systemic symptoms are rare. </a:t>
            </a:r>
            <a:endParaRPr lang="en-US" sz="1800" b="1" dirty="0">
              <a:solidFill>
                <a:schemeClr val="accent3">
                  <a:lumMod val="50000"/>
                </a:schemeClr>
              </a:solidFill>
              <a:latin typeface="Times New Roman" panose="02020603050405020304" pitchFamily="18" charset="0"/>
            </a:endParaRPr>
          </a:p>
          <a:p>
            <a:pPr lvl="2"/>
            <a:endParaRPr lang="en-US" b="1" i="0" u="none" strike="noStrike" baseline="0" dirty="0">
              <a:solidFill>
                <a:schemeClr val="accent3">
                  <a:lumMod val="50000"/>
                </a:schemeClr>
              </a:solidFill>
              <a:latin typeface="Times New Roman" panose="02020603050405020304" pitchFamily="18" charset="0"/>
            </a:endParaRPr>
          </a:p>
          <a:p>
            <a:pPr lvl="1"/>
            <a:r>
              <a:rPr lang="en-US" b="1" dirty="0">
                <a:solidFill>
                  <a:schemeClr val="accent3">
                    <a:lumMod val="50000"/>
                  </a:schemeClr>
                </a:solidFill>
                <a:latin typeface="Times New Roman" panose="02020603050405020304" pitchFamily="18" charset="0"/>
              </a:rPr>
              <a:t>Diagnosis:</a:t>
            </a:r>
          </a:p>
          <a:p>
            <a:pPr lvl="2"/>
            <a:r>
              <a:rPr lang="en-US" i="0" u="none" strike="noStrike" baseline="0" dirty="0">
                <a:solidFill>
                  <a:schemeClr val="accent3">
                    <a:lumMod val="50000"/>
                  </a:schemeClr>
                </a:solidFill>
                <a:latin typeface="Times New Roman" panose="02020603050405020304" pitchFamily="18" charset="0"/>
              </a:rPr>
              <a:t>Urine analysis and culture</a:t>
            </a:r>
          </a:p>
          <a:p>
            <a:pPr lvl="2"/>
            <a:r>
              <a:rPr lang="en-US" sz="1800" b="0" i="0" u="none" strike="noStrike" baseline="0" dirty="0">
                <a:solidFill>
                  <a:schemeClr val="accent3">
                    <a:lumMod val="50000"/>
                  </a:schemeClr>
                </a:solidFill>
                <a:latin typeface="Times New Roman" panose="02020603050405020304" pitchFamily="18" charset="0"/>
              </a:rPr>
              <a:t>Urinalysis demonstrates WBCs in the urine, and hematuria may be present. Urine culture is required to confirm the diagnosis and identify the causative organism. </a:t>
            </a:r>
            <a:endParaRPr lang="en-US"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2755985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74690-D73F-4645-B171-6111B3F749C3}"/>
              </a:ext>
            </a:extLst>
          </p:cNvPr>
          <p:cNvSpPr txBox="1"/>
          <p:nvPr/>
        </p:nvSpPr>
        <p:spPr>
          <a:xfrm>
            <a:off x="1229359" y="907534"/>
            <a:ext cx="10962641" cy="707886"/>
          </a:xfrm>
          <a:prstGeom prst="rect">
            <a:avLst/>
          </a:prstGeom>
          <a:noFill/>
        </p:spPr>
        <p:txBody>
          <a:bodyPr wrap="square">
            <a:spAutoFit/>
          </a:bodyPr>
          <a:lstStyle/>
          <a:p>
            <a:r>
              <a:rPr lang="en-US" sz="4000" b="1" dirty="0">
                <a:solidFill>
                  <a:schemeClr val="accent3">
                    <a:lumMod val="50000"/>
                  </a:schemeClr>
                </a:solidFill>
                <a:latin typeface="Times New Roman" panose="02020603050405020304" pitchFamily="18" charset="0"/>
              </a:rPr>
              <a:t>Pyelonephritis, Cystitis &amp; Prostatitis</a:t>
            </a:r>
            <a:endParaRPr lang="en-US" sz="4000" b="1" dirty="0">
              <a:solidFill>
                <a:schemeClr val="accent3">
                  <a:lumMod val="50000"/>
                </a:schemeClr>
              </a:solidFill>
            </a:endParaRPr>
          </a:p>
        </p:txBody>
      </p:sp>
      <p:sp>
        <p:nvSpPr>
          <p:cNvPr id="4" name="TextBox 3">
            <a:extLst>
              <a:ext uri="{FF2B5EF4-FFF2-40B4-BE49-F238E27FC236}">
                <a16:creationId xmlns:a16="http://schemas.microsoft.com/office/drawing/2014/main" id="{59602180-8C43-4C1F-9F24-820E4E24384C}"/>
              </a:ext>
            </a:extLst>
          </p:cNvPr>
          <p:cNvSpPr txBox="1"/>
          <p:nvPr/>
        </p:nvSpPr>
        <p:spPr>
          <a:xfrm>
            <a:off x="1564640" y="2100501"/>
            <a:ext cx="10627360" cy="4247317"/>
          </a:xfrm>
          <a:prstGeom prst="rect">
            <a:avLst/>
          </a:prstGeom>
          <a:noFill/>
        </p:spPr>
        <p:txBody>
          <a:bodyPr wrap="square">
            <a:spAutoFit/>
          </a:bodyPr>
          <a:lstStyle/>
          <a:p>
            <a:r>
              <a:rPr lang="en-US" sz="2400" b="1" i="0" u="none" strike="noStrike" baseline="0" dirty="0">
                <a:solidFill>
                  <a:schemeClr val="accent3">
                    <a:lumMod val="50000"/>
                  </a:schemeClr>
                </a:solidFill>
                <a:latin typeface="Times New Roman" panose="02020603050405020304" pitchFamily="18" charset="0"/>
              </a:rPr>
              <a:t>Acute Cystitis </a:t>
            </a:r>
          </a:p>
          <a:p>
            <a:pPr lvl="1"/>
            <a:r>
              <a:rPr lang="en-US" sz="2400" b="0" i="0" u="none" strike="noStrike" baseline="0" dirty="0">
                <a:solidFill>
                  <a:schemeClr val="accent3">
                    <a:lumMod val="50000"/>
                  </a:schemeClr>
                </a:solidFill>
                <a:latin typeface="Times New Roman" panose="02020603050405020304" pitchFamily="18" charset="0"/>
              </a:rPr>
              <a:t> </a:t>
            </a:r>
          </a:p>
          <a:p>
            <a:pPr lvl="1"/>
            <a:r>
              <a:rPr lang="en-US" b="1" dirty="0">
                <a:solidFill>
                  <a:schemeClr val="accent3">
                    <a:lumMod val="50000"/>
                  </a:schemeClr>
                </a:solidFill>
                <a:latin typeface="Times New Roman" panose="02020603050405020304" pitchFamily="18" charset="0"/>
              </a:rPr>
              <a:t>Management:</a:t>
            </a:r>
          </a:p>
          <a:p>
            <a:pPr lvl="2"/>
            <a:r>
              <a:rPr lang="en-US" sz="1800" b="0" i="0" u="none" strike="noStrike" baseline="0" dirty="0">
                <a:solidFill>
                  <a:schemeClr val="accent3">
                    <a:lumMod val="50000"/>
                  </a:schemeClr>
                </a:solidFill>
                <a:latin typeface="Times New Roman" panose="02020603050405020304" pitchFamily="18" charset="0"/>
              </a:rPr>
              <a:t>Short course 3-7 days of oral antibiotics TMP-SMX, nitrofurantoin, and fluoroquinolones have excellent activity against most pathogens that cause cystitis</a:t>
            </a:r>
          </a:p>
          <a:p>
            <a:pPr lvl="2"/>
            <a:endParaRPr lang="en-US" dirty="0">
              <a:solidFill>
                <a:schemeClr val="accent3">
                  <a:lumMod val="50000"/>
                </a:schemeClr>
              </a:solidFill>
              <a:latin typeface="Times New Roman" panose="02020603050405020304" pitchFamily="18" charset="0"/>
            </a:endParaRPr>
          </a:p>
          <a:p>
            <a:pPr lvl="2"/>
            <a:r>
              <a:rPr lang="en-US" sz="1800" b="0" i="0" u="none" strike="noStrike" baseline="0" dirty="0">
                <a:solidFill>
                  <a:schemeClr val="accent3">
                    <a:lumMod val="50000"/>
                  </a:schemeClr>
                </a:solidFill>
                <a:latin typeface="Times New Roman" panose="02020603050405020304" pitchFamily="18" charset="0"/>
              </a:rPr>
              <a:t>Management of recurrent cystitis, depends on its cause. </a:t>
            </a:r>
          </a:p>
          <a:p>
            <a:pPr lvl="2"/>
            <a:r>
              <a:rPr lang="en-US" sz="1800" b="0" i="0" u="none" strike="noStrike" baseline="0" dirty="0">
                <a:solidFill>
                  <a:schemeClr val="accent3">
                    <a:lumMod val="50000"/>
                  </a:schemeClr>
                </a:solidFill>
                <a:latin typeface="Times New Roman" panose="02020603050405020304" pitchFamily="18" charset="0"/>
              </a:rPr>
              <a:t>Surgical removal of the infected source (such as urinary calculi) is needed to treat bacterial persistence. Similarly, fistulas need to be repaired surgically to prevent bacterial reinfection. </a:t>
            </a:r>
          </a:p>
          <a:p>
            <a:pPr lvl="2"/>
            <a:r>
              <a:rPr lang="en-US" sz="1800" b="0" i="0" u="none" strike="noStrike" baseline="0" dirty="0">
                <a:solidFill>
                  <a:schemeClr val="accent3">
                    <a:lumMod val="50000"/>
                  </a:schemeClr>
                </a:solidFill>
                <a:latin typeface="Times New Roman" panose="02020603050405020304" pitchFamily="18" charset="0"/>
              </a:rPr>
              <a:t>In most cases of bacterial reinfection, medical management with prophylactic antibiotics is indicated. Low-dose continuous prophylactic antibiotic has been shown to reduce the relative risk for clinical recurrence per patient year to 0.15 </a:t>
            </a:r>
          </a:p>
          <a:p>
            <a:pPr lvl="2"/>
            <a:endParaRPr lang="en-US" dirty="0">
              <a:solidFill>
                <a:schemeClr val="accent3">
                  <a:lumMod val="50000"/>
                </a:schemeClr>
              </a:solidFill>
              <a:latin typeface="Times New Roman" panose="02020603050405020304" pitchFamily="18" charset="0"/>
            </a:endParaRPr>
          </a:p>
          <a:p>
            <a:pPr lvl="2"/>
            <a:endParaRPr lang="en-US" sz="2400" b="0" i="0" u="none" strike="noStrike" baseline="0" dirty="0">
              <a:solidFill>
                <a:schemeClr val="accent3">
                  <a:lumMod val="50000"/>
                </a:schemeClr>
              </a:solidFill>
              <a:latin typeface="Times New Roman" panose="02020603050405020304" pitchFamily="18" charset="0"/>
            </a:endParaRPr>
          </a:p>
        </p:txBody>
      </p:sp>
    </p:spTree>
    <p:extLst>
      <p:ext uri="{BB962C8B-B14F-4D97-AF65-F5344CB8AC3E}">
        <p14:creationId xmlns:p14="http://schemas.microsoft.com/office/powerpoint/2010/main" val="10893443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E5CC14-C214-4DA3-A32E-F2471D8B9012}"/>
              </a:ext>
            </a:extLst>
          </p:cNvPr>
          <p:cNvSpPr>
            <a:spLocks noGrp="1"/>
          </p:cNvSpPr>
          <p:nvPr>
            <p:ph idx="1"/>
          </p:nvPr>
        </p:nvSpPr>
        <p:spPr>
          <a:xfrm>
            <a:off x="1024128" y="2923676"/>
            <a:ext cx="9720073" cy="2748009"/>
          </a:xfrm>
        </p:spPr>
        <p:txBody>
          <a:bodyPr anchor="ctr">
            <a:normAutofit/>
          </a:bodyPr>
          <a:lstStyle/>
          <a:p>
            <a:pPr algn="ctr"/>
            <a:r>
              <a:rPr lang="en-US" sz="6600" dirty="0"/>
              <a:t>Thank you</a:t>
            </a:r>
          </a:p>
        </p:txBody>
      </p:sp>
    </p:spTree>
    <p:extLst>
      <p:ext uri="{BB962C8B-B14F-4D97-AF65-F5344CB8AC3E}">
        <p14:creationId xmlns:p14="http://schemas.microsoft.com/office/powerpoint/2010/main" val="606971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chemeClr val="accent3">
                    <a:lumMod val="50000"/>
                  </a:schemeClr>
                </a:solidFill>
              </a:rPr>
              <a:t>Complicated urinary tract infections (UTIs) occur in the setting of pre-existing metabolic, functional, or structural abnormalities of the urinary tract. They may involve both lower and upper tracts. Complicated UTIs may significantly increase the rate of therapy failures and cause damage that leads to recurrence.</a:t>
            </a:r>
          </a:p>
          <a:p>
            <a:r>
              <a:rPr lang="en-US" dirty="0">
                <a:solidFill>
                  <a:schemeClr val="accent3">
                    <a:lumMod val="50000"/>
                  </a:schemeClr>
                </a:solidFill>
              </a:rPr>
              <a:t>Structural abnormalities, such as calculi, infected cysts, renal/bladder abscesses, certain forms of pyelonephritis, spinal cord injury (SCI), and catheters</a:t>
            </a:r>
          </a:p>
          <a:p>
            <a:r>
              <a:rPr lang="en-US" dirty="0">
                <a:solidFill>
                  <a:schemeClr val="accent3">
                    <a:lumMod val="50000"/>
                  </a:schemeClr>
                </a:solidFill>
              </a:rPr>
              <a:t>infection associated with factors increasing colonization and decreasing efficacy of therapy</a:t>
            </a:r>
          </a:p>
          <a:p>
            <a:endParaRPr lang="en-US" dirty="0">
              <a:solidFill>
                <a:schemeClr val="accent3">
                  <a:lumMod val="50000"/>
                </a:schemeClr>
              </a:solidFill>
            </a:endParaRPr>
          </a:p>
        </p:txBody>
      </p:sp>
    </p:spTree>
    <p:extLst>
      <p:ext uri="{BB962C8B-B14F-4D97-AF65-F5344CB8AC3E}">
        <p14:creationId xmlns:p14="http://schemas.microsoft.com/office/powerpoint/2010/main" val="2521562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2295525"/>
            <a:ext cx="9720073" cy="4023360"/>
          </a:xfrm>
        </p:spPr>
        <p:txBody>
          <a:bodyPr/>
          <a:lstStyle/>
          <a:p>
            <a:r>
              <a:rPr lang="en-US" dirty="0">
                <a:solidFill>
                  <a:schemeClr val="accent3">
                    <a:lumMod val="50000"/>
                  </a:schemeClr>
                </a:solidFill>
              </a:rPr>
              <a:t>.Contamination – </a:t>
            </a:r>
            <a:r>
              <a:rPr lang="en-US" dirty="0"/>
              <a:t>organisms</a:t>
            </a:r>
            <a:r>
              <a:rPr lang="en-US" dirty="0">
                <a:solidFill>
                  <a:schemeClr val="accent3">
                    <a:lumMod val="50000"/>
                  </a:schemeClr>
                </a:solidFill>
              </a:rPr>
              <a:t> are introduced during collection or processing of urine. No health care concerns.</a:t>
            </a:r>
          </a:p>
          <a:p>
            <a:endParaRPr lang="en-US" dirty="0">
              <a:solidFill>
                <a:schemeClr val="accent3">
                  <a:lumMod val="50000"/>
                </a:schemeClr>
              </a:solidFill>
            </a:endParaRPr>
          </a:p>
          <a:p>
            <a:r>
              <a:rPr lang="en-US" dirty="0">
                <a:solidFill>
                  <a:schemeClr val="accent3">
                    <a:lumMod val="50000"/>
                  </a:schemeClr>
                </a:solidFill>
              </a:rPr>
              <a:t>Asymptomatic bacteriuria (Colonization) – organisms are present in an appropriately collected urine specimen( &gt;=105cfu/ml) but are causing no illness or symptoms. Depending on the circumstances, significance is variable, and the patient often does not require treatment.</a:t>
            </a:r>
          </a:p>
          <a:p>
            <a:endParaRPr lang="en-US" dirty="0">
              <a:solidFill>
                <a:schemeClr val="accent3">
                  <a:lumMod val="50000"/>
                </a:schemeClr>
              </a:solidFill>
            </a:endParaRPr>
          </a:p>
          <a:p>
            <a:r>
              <a:rPr lang="en-US" dirty="0">
                <a:solidFill>
                  <a:schemeClr val="accent3">
                    <a:lumMod val="50000"/>
                  </a:schemeClr>
                </a:solidFill>
              </a:rPr>
              <a:t>. Infection (UTI) – the combination of a pathogen(s) within the urinary system and symptoms and/or inflammatory response to the pathogen(s) requiring treatment</a:t>
            </a:r>
          </a:p>
          <a:p>
            <a:endParaRPr lang="en-US" dirty="0">
              <a:solidFill>
                <a:schemeClr val="accent3">
                  <a:lumMod val="50000"/>
                </a:schemeClr>
              </a:solidFill>
            </a:endParaRPr>
          </a:p>
          <a:p>
            <a:endParaRPr lang="en-US" dirty="0">
              <a:solidFill>
                <a:schemeClr val="accent3">
                  <a:lumMod val="50000"/>
                </a:schemeClr>
              </a:solidFill>
            </a:endParaRPr>
          </a:p>
        </p:txBody>
      </p:sp>
    </p:spTree>
    <p:extLst>
      <p:ext uri="{BB962C8B-B14F-4D97-AF65-F5344CB8AC3E}">
        <p14:creationId xmlns:p14="http://schemas.microsoft.com/office/powerpoint/2010/main" val="2587132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chemeClr val="accent3">
                    <a:lumMod val="50000"/>
                  </a:schemeClr>
                </a:solidFill>
              </a:rPr>
              <a:t>Recurrent UTI – occurs after documented infection that had resolved. Defined as 2 or more infections in 6 months, or </a:t>
            </a:r>
            <a:r>
              <a:rPr lang="en-US" u="sng" dirty="0">
                <a:solidFill>
                  <a:schemeClr val="accent3">
                    <a:lumMod val="50000"/>
                  </a:schemeClr>
                </a:solidFill>
              </a:rPr>
              <a:t>&gt;</a:t>
            </a:r>
            <a:r>
              <a:rPr lang="en-US" dirty="0">
                <a:solidFill>
                  <a:schemeClr val="accent3">
                    <a:lumMod val="50000"/>
                  </a:schemeClr>
                </a:solidFill>
              </a:rPr>
              <a:t> 3 infections in 12 months.</a:t>
            </a:r>
          </a:p>
          <a:p>
            <a:r>
              <a:rPr lang="en-US" dirty="0">
                <a:solidFill>
                  <a:schemeClr val="accent3">
                    <a:lumMod val="50000"/>
                  </a:schemeClr>
                </a:solidFill>
              </a:rPr>
              <a:t>Reinfection UTI – a new event with reintroduction of bacteria into urinary tract or by different bacteria</a:t>
            </a:r>
          </a:p>
          <a:p>
            <a:r>
              <a:rPr lang="en-US" dirty="0">
                <a:solidFill>
                  <a:schemeClr val="accent3">
                    <a:lumMod val="50000"/>
                  </a:schemeClr>
                </a:solidFill>
              </a:rPr>
              <a:t>Persistent UTI – UTI caused by same bacteria from focus of infection</a:t>
            </a:r>
          </a:p>
          <a:p>
            <a:endParaRPr lang="en-US" dirty="0">
              <a:solidFill>
                <a:schemeClr val="accent3">
                  <a:lumMod val="50000"/>
                </a:schemeClr>
              </a:solidFill>
            </a:endParaRPr>
          </a:p>
        </p:txBody>
      </p:sp>
    </p:spTree>
    <p:extLst>
      <p:ext uri="{BB962C8B-B14F-4D97-AF65-F5344CB8AC3E}">
        <p14:creationId xmlns:p14="http://schemas.microsoft.com/office/powerpoint/2010/main" val="1433739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lumMod val="50000"/>
                  </a:schemeClr>
                </a:solidFill>
              </a:rPr>
              <a:t>Epidemiology </a:t>
            </a:r>
          </a:p>
        </p:txBody>
      </p:sp>
      <p:sp>
        <p:nvSpPr>
          <p:cNvPr id="3" name="Content Placeholder 2"/>
          <p:cNvSpPr>
            <a:spLocks noGrp="1"/>
          </p:cNvSpPr>
          <p:nvPr>
            <p:ph idx="1"/>
          </p:nvPr>
        </p:nvSpPr>
        <p:spPr/>
        <p:txBody>
          <a:bodyPr/>
          <a:lstStyle/>
          <a:p>
            <a:r>
              <a:rPr lang="en-US" dirty="0">
                <a:solidFill>
                  <a:schemeClr val="accent3">
                    <a:lumMod val="50000"/>
                  </a:schemeClr>
                </a:solidFill>
              </a:rPr>
              <a:t>Epidemiology of UTI by age, group, and sex.</a:t>
            </a:r>
          </a:p>
          <a:p>
            <a:endParaRPr lang="en-US" dirty="0">
              <a:solidFill>
                <a:schemeClr val="accent3">
                  <a:lumMod val="50000"/>
                </a:schemeClr>
              </a:solidFill>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0532" t="44067" r="51801" b="30875"/>
          <a:stretch/>
        </p:blipFill>
        <p:spPr>
          <a:xfrm>
            <a:off x="828136" y="2769079"/>
            <a:ext cx="7435970" cy="3741449"/>
          </a:xfrm>
          <a:prstGeom prst="rect">
            <a:avLst/>
          </a:prstGeom>
        </p:spPr>
      </p:pic>
    </p:spTree>
    <p:extLst>
      <p:ext uri="{BB962C8B-B14F-4D97-AF65-F5344CB8AC3E}">
        <p14:creationId xmlns:p14="http://schemas.microsoft.com/office/powerpoint/2010/main" val="25793793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3">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A5A5A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2">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868</TotalTime>
  <Words>4161</Words>
  <Application>Microsoft Office PowerPoint</Application>
  <PresentationFormat>Widescreen</PresentationFormat>
  <Paragraphs>350</Paragraphs>
  <Slides>56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56</vt:i4>
      </vt:variant>
    </vt:vector>
  </HeadingPairs>
  <TitlesOfParts>
    <vt:vector size="66" baseType="lpstr">
      <vt:lpstr>Andalus</vt:lpstr>
      <vt:lpstr>arial</vt:lpstr>
      <vt:lpstr>arial</vt:lpstr>
      <vt:lpstr>Calibri</vt:lpstr>
      <vt:lpstr>Cambria</vt:lpstr>
      <vt:lpstr>Times New Roman</vt:lpstr>
      <vt:lpstr>Tw Cen MT</vt:lpstr>
      <vt:lpstr>Tw Cen MT Condensed</vt:lpstr>
      <vt:lpstr>Wingdings 3</vt:lpstr>
      <vt:lpstr>Integral</vt:lpstr>
      <vt:lpstr>PowerPoint Presentation</vt:lpstr>
      <vt:lpstr>UTI</vt:lpstr>
      <vt:lpstr>PowerPoint Presentation</vt:lpstr>
      <vt:lpstr>Classification</vt:lpstr>
      <vt:lpstr>When discussing UTI it is important to distinguish among the following terms:</vt:lpstr>
      <vt:lpstr>PowerPoint Presentation</vt:lpstr>
      <vt:lpstr>PowerPoint Presentation</vt:lpstr>
      <vt:lpstr>PowerPoint Presentation</vt:lpstr>
      <vt:lpstr>Epidemiology </vt:lpstr>
      <vt:lpstr>PowerPoint Presentation</vt:lpstr>
      <vt:lpstr>PowerPoint Presentation</vt:lpstr>
      <vt:lpstr>Risk factors</vt:lpstr>
      <vt:lpstr>Risk factors</vt:lpstr>
      <vt:lpstr>PowerPoint Presentation</vt:lpstr>
      <vt:lpstr>PATHOGENESIS</vt:lpstr>
      <vt:lpstr>Bacterial Entry</vt:lpstr>
      <vt:lpstr>PowerPoint Presentation</vt:lpstr>
      <vt:lpstr>Host Defenses </vt:lpstr>
      <vt:lpstr>Bacterial Pathogenic Factors.</vt:lpstr>
      <vt:lpstr>Common Causative Pathogens in Adult UTIs</vt:lpstr>
      <vt:lpstr>CAUSATIVE PATHOGENS</vt:lpstr>
      <vt:lpstr>Normal Perineal Flora</vt:lpstr>
      <vt:lpstr>Diagnosis of UTI</vt:lpstr>
      <vt:lpstr>PowerPoint Presentation</vt:lpstr>
      <vt:lpstr>Collection Method</vt:lpstr>
      <vt:lpstr>Urinalysis</vt:lpstr>
      <vt:lpstr>Urine Microscopy</vt:lpstr>
      <vt:lpstr>Quantitative Urine Culture</vt:lpstr>
      <vt:lpstr>Methods to Localize Infection</vt:lpstr>
      <vt:lpstr>PowerPoint Presentation</vt:lpstr>
      <vt:lpstr>Indications for Radiologic Imaging with UTI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nizar rabadi</dc:creator>
  <cp:lastModifiedBy>nizar rabadi</cp:lastModifiedBy>
  <cp:revision>14</cp:revision>
  <dcterms:created xsi:type="dcterms:W3CDTF">2022-02-09T02:58:05Z</dcterms:created>
  <dcterms:modified xsi:type="dcterms:W3CDTF">2022-02-22T16:04:47Z</dcterms:modified>
</cp:coreProperties>
</file>