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0" r:id="rId4"/>
    <p:sldId id="261" r:id="rId5"/>
    <p:sldId id="275" r:id="rId6"/>
    <p:sldId id="259" r:id="rId7"/>
    <p:sldId id="272" r:id="rId8"/>
    <p:sldId id="263" r:id="rId9"/>
    <p:sldId id="262" r:id="rId10"/>
    <p:sldId id="264" r:id="rId11"/>
    <p:sldId id="265" r:id="rId12"/>
    <p:sldId id="266" r:id="rId13"/>
    <p:sldId id="270" r:id="rId14"/>
    <p:sldId id="273" r:id="rId15"/>
    <p:sldId id="274" r:id="rId16"/>
    <p:sldId id="268" r:id="rId17"/>
    <p:sldId id="276" r:id="rId18"/>
    <p:sldId id="267" r:id="rId19"/>
    <p:sldId id="269" r:id="rId20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92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FD1CB47-BC94-4CFB-B4D3-3272D08E6CD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DD12DD-1EAF-4437-A7C3-A0199CFC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7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DD1EC7-79D1-4850-BE10-BC81C0C4B66E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DBB9A6F-9EFB-491B-B0D8-14D27D6D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Vertical….the chance of the baby to get the infection from his\her infected mother is around</a:t>
            </a:r>
          </a:p>
          <a:p>
            <a:r>
              <a:rPr lang="en-US" sz="1300" dirty="0"/>
              <a:t>33% and almost 85% of those babies get the infection during delivery, </a:t>
            </a:r>
            <a:r>
              <a:rPr lang="en-US" sz="1300" dirty="0" err="1"/>
              <a:t>bcoz</a:t>
            </a:r>
            <a:r>
              <a:rPr lang="en-US" sz="1300" dirty="0"/>
              <a:t> of that there are</a:t>
            </a:r>
          </a:p>
          <a:p>
            <a:r>
              <a:rPr lang="en-US" sz="1300" dirty="0"/>
              <a:t>advices in this situation to do caesarean section which will decrease the risk. The issue of</a:t>
            </a:r>
          </a:p>
          <a:p>
            <a:r>
              <a:rPr lang="en-US" sz="1300" dirty="0"/>
              <a:t>lactation depends on the situation, it's better not to lactate unless there is special situation like</a:t>
            </a:r>
          </a:p>
          <a:p>
            <a:r>
              <a:rPr lang="en-US" sz="1300" dirty="0"/>
              <a:t>in Africa, where there is no other source for child nutrition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9A6F-9EFB-491B-B0D8-14D27D6DB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here gp120 begins the</a:t>
            </a:r>
          </a:p>
          <a:p>
            <a:r>
              <a:rPr lang="en-US" dirty="0" smtClean="0"/>
              <a:t>     process by binding with cd4 receptor,</a:t>
            </a:r>
          </a:p>
          <a:p>
            <a:r>
              <a:rPr lang="en-US" dirty="0" smtClean="0"/>
              <a:t>     and then gp41 bind the chemokine</a:t>
            </a:r>
          </a:p>
          <a:p>
            <a:r>
              <a:rPr lang="en-US" dirty="0" smtClean="0"/>
              <a:t>     receptor, and then the virus enters into</a:t>
            </a:r>
          </a:p>
          <a:p>
            <a:r>
              <a:rPr lang="en-US" dirty="0" smtClean="0"/>
              <a:t>     the cell .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9A6F-9EFB-491B-B0D8-14D27D6DB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8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Measure viral load and cd4 count using PCR, all neonates will</a:t>
            </a:r>
          </a:p>
          <a:p>
            <a:r>
              <a:rPr lang="en-US" sz="1300" dirty="0"/>
              <a:t>positive, but may not have the disease. Use HIV RNA or HIV</a:t>
            </a:r>
          </a:p>
          <a:p>
            <a:r>
              <a:rPr lang="en-US" sz="1300" dirty="0"/>
              <a:t>DNA amplification tests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9A6F-9EFB-491B-B0D8-14D27D6DB9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5BFEBC1-C84F-47D8-9B1F-C360BACDDBCC}" type="datetimeFigureOut">
              <a:rPr lang="en-US" smtClean="0"/>
              <a:t>16/02/2022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6B0146-391C-4BB5-94E6-5DD2B161C4A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7128792" cy="302433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Presented by :</a:t>
            </a:r>
          </a:p>
          <a:p>
            <a:pPr algn="l"/>
            <a:r>
              <a:rPr lang="en-US" dirty="0" smtClean="0"/>
              <a:t>Thekra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al-</a:t>
            </a:r>
            <a:r>
              <a:rPr lang="en-US" dirty="0" err="1" smtClean="0"/>
              <a:t>tarawneh</a:t>
            </a:r>
            <a:endParaRPr lang="en-US" dirty="0" smtClean="0"/>
          </a:p>
          <a:p>
            <a:pPr algn="l"/>
            <a:r>
              <a:rPr lang="en-US" dirty="0" smtClean="0"/>
              <a:t>Marah </a:t>
            </a:r>
            <a:r>
              <a:rPr lang="en-US" dirty="0" err="1" smtClean="0"/>
              <a:t>salem</a:t>
            </a:r>
            <a:r>
              <a:rPr lang="en-US" dirty="0" smtClean="0"/>
              <a:t> </a:t>
            </a:r>
            <a:r>
              <a:rPr lang="en-US" dirty="0" err="1" smtClean="0"/>
              <a:t>adaileh</a:t>
            </a:r>
            <a:endParaRPr lang="en-US" dirty="0" smtClean="0"/>
          </a:p>
          <a:p>
            <a:pPr algn="l"/>
            <a:r>
              <a:rPr lang="en-US" dirty="0" smtClean="0"/>
              <a:t>Roqayh Mousa Mohammad al-</a:t>
            </a:r>
            <a:r>
              <a:rPr lang="en-US" dirty="0" err="1" smtClean="0"/>
              <a:t>sheek</a:t>
            </a:r>
            <a:r>
              <a:rPr lang="en-US" dirty="0" smtClean="0"/>
              <a:t> </a:t>
            </a:r>
            <a:r>
              <a:rPr lang="en-US" dirty="0" err="1" smtClean="0"/>
              <a:t>theeb</a:t>
            </a:r>
            <a:endParaRPr lang="en-US" dirty="0" smtClean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76864" cy="2232248"/>
          </a:xfrm>
        </p:spPr>
        <p:txBody>
          <a:bodyPr>
            <a:normAutofit/>
          </a:bodyPr>
          <a:lstStyle/>
          <a:p>
            <a:r>
              <a:rPr lang="en-US" dirty="0" smtClean="0"/>
              <a:t>HIV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human immunodeficiency virus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65104"/>
            <a:ext cx="2278380" cy="19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1-primery HIV infection (early ,acute stage):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50%-90% of person will experience brief flu-like illness about  2-4 weeks following exposure of HIV </a:t>
            </a:r>
          </a:p>
          <a:p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</a:t>
            </a:r>
          </a:p>
          <a:p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Maculopapuler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rash</a:t>
            </a:r>
          </a:p>
          <a:p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Adenopathy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Pharyngitis </a:t>
            </a:r>
          </a:p>
          <a:p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this phase the immune system is compromised by sudden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decrese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T4helper cells and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increse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viral load for brief period(2 weeks) then low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viremia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high number of CD8 t-cells 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Antibodies ~ 10-14 days up to 3-4 weeks after infection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580"/>
            <a:ext cx="4392488" cy="190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56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2-HIV a symptomatic (middle ,latent phase):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(7 to 11 y). 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 is asymptomatic. 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viremia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low or absent. 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Large amount of HIV ~lymph nodes.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syndrome called AIDS-related complex (ARC) : 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 fever ,fatigue, weight loss ,lymphadenopathy 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often progresses to AIDS </a:t>
            </a:r>
            <a:endParaRPr lang="x-none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3-HIV symptomatic: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200-500 CD4 T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lymphcytes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/mm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 CD4 T cells gradually falls</a:t>
            </a:r>
            <a:endParaRPr lang="x-none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4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4-AIDS (late stage):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than 200 CD4 T lymphocytes/mm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levels decrease fewer than 100 cells/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mm,the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immune system us significantly impaired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increase in the frequency and severity of opportunistic infections. 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Pneumocystis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pneumonia,thrush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(candida )and Kaposi’s sarcoma. Bacterial, Viral, Fungal and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Protozoal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infections</a:t>
            </a:r>
            <a:endParaRPr lang="x-none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0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_i7_th8\Pictures\Screenshots\Screenshot (284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238" y="1527175"/>
            <a:ext cx="650701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4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_i7_th8\Pictures\Screenshots\Screenshot (287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325" y="1527175"/>
            <a:ext cx="62968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4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06" y="1527175"/>
            <a:ext cx="6508276" cy="4572000"/>
          </a:xfrm>
        </p:spPr>
      </p:pic>
    </p:spTree>
    <p:extLst>
      <p:ext uri="{BB962C8B-B14F-4D97-AF65-F5344CB8AC3E}">
        <p14:creationId xmlns:p14="http://schemas.microsoft.com/office/powerpoint/2010/main" val="208599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(old method)</a:t>
            </a:r>
          </a:p>
          <a:p>
            <a:r>
              <a:rPr lang="en-US" dirty="0" smtClean="0"/>
              <a:t>Detecting antibody with ELISA</a:t>
            </a:r>
          </a:p>
          <a:p>
            <a:r>
              <a:rPr lang="en-US" dirty="0" smtClean="0"/>
              <a:t>Western blot as confirmatory test</a:t>
            </a:r>
          </a:p>
          <a:p>
            <a:pPr marL="0" indent="0">
              <a:buNone/>
            </a:pPr>
            <a:r>
              <a:rPr lang="en-US" dirty="0" smtClean="0"/>
              <a:t>(now)</a:t>
            </a:r>
          </a:p>
          <a:p>
            <a:r>
              <a:rPr lang="en-US" dirty="0" err="1" smtClean="0"/>
              <a:t>Detremine</a:t>
            </a:r>
            <a:r>
              <a:rPr lang="en-US" dirty="0" smtClean="0"/>
              <a:t> the viral load with PCR(if acute it will be high)</a:t>
            </a:r>
          </a:p>
          <a:p>
            <a:r>
              <a:rPr lang="en-US" dirty="0" smtClean="0"/>
              <a:t>P24 antigen test and HIV antibody</a:t>
            </a:r>
            <a:endParaRPr lang="en-US" dirty="0"/>
          </a:p>
          <a:p>
            <a:r>
              <a:rPr lang="en-US" dirty="0" smtClean="0"/>
              <a:t>Standard test for perinatal is HIV PCR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8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Measure viral load and cd4 count using PCR, all neonates </a:t>
            </a:r>
            <a:r>
              <a:rPr lang="en-US" sz="2800" dirty="0" smtClean="0"/>
              <a:t>will positive</a:t>
            </a:r>
            <a:r>
              <a:rPr lang="en-US" sz="2800" dirty="0"/>
              <a:t>, but may not have the disease. </a:t>
            </a:r>
            <a:endParaRPr lang="en-US" sz="2800" dirty="0" smtClean="0"/>
          </a:p>
          <a:p>
            <a:r>
              <a:rPr lang="en-US" sz="2800" dirty="0" smtClean="0"/>
              <a:t>Use </a:t>
            </a:r>
            <a:r>
              <a:rPr lang="en-US" sz="2800" dirty="0"/>
              <a:t>HIV RNA or HIV</a:t>
            </a:r>
          </a:p>
          <a:p>
            <a:r>
              <a:rPr lang="en-US" sz="2800" dirty="0"/>
              <a:t>DNA amplification tests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8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34400" cy="758952"/>
          </a:xfrm>
        </p:spPr>
        <p:txBody>
          <a:bodyPr>
            <a:noAutofit/>
          </a:bodyPr>
          <a:lstStyle/>
          <a:p>
            <a:pPr lvl="0"/>
            <a:r>
              <a:rPr lang="en-US" altLang="en-US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Treatment of HIV :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of antiviral drugs: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1-Nucleotide reverse transcriptase inhibitors (NRTI): First class of medication for treatment of HIV (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zidovudine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/>
              <a:t>best for pregnant </a:t>
            </a:r>
            <a:r>
              <a:rPr lang="en-US" dirty="0" smtClean="0"/>
              <a:t>patients)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,lamivudine)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2-Non nucleotide reverse transcriptase inhibitors (NNRTI)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Efevirin,Etravirine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Protease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inhibitors:Ritonavir,indinavir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4-integrase inhibitors: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Raltigravi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</a:t>
            </a:r>
            <a:r>
              <a:rPr lang="en-US" dirty="0"/>
              <a:t>CCR5 inhibitor – </a:t>
            </a:r>
            <a:r>
              <a:rPr lang="en-US" dirty="0" err="1" smtClean="0"/>
              <a:t>miravoroc</a:t>
            </a: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opportunistic infection</a:t>
            </a:r>
          </a:p>
          <a:p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active antiretroviral therapy (HARRT):Two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NRTI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togethers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NNRTI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,protease inhibitors or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integrase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inhibitors </a:t>
            </a:r>
            <a:endParaRPr lang="x-none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vaccine</a:t>
            </a:r>
          </a:p>
          <a:p>
            <a:r>
              <a:rPr lang="en-US" dirty="0" smtClean="0"/>
              <a:t>avoid exposure to virus (</a:t>
            </a:r>
            <a:r>
              <a:rPr lang="en-US" dirty="0" err="1" smtClean="0"/>
              <a:t>e.g:using</a:t>
            </a:r>
            <a:r>
              <a:rPr lang="en-US" dirty="0" smtClean="0"/>
              <a:t> </a:t>
            </a:r>
            <a:r>
              <a:rPr lang="en-US" dirty="0" err="1" smtClean="0"/>
              <a:t>condoms,not</a:t>
            </a:r>
            <a:r>
              <a:rPr lang="en-US" dirty="0" smtClean="0"/>
              <a:t> sharing needles)</a:t>
            </a:r>
          </a:p>
          <a:p>
            <a:r>
              <a:rPr lang="en-US" dirty="0" smtClean="0"/>
              <a:t>Cesarean section</a:t>
            </a:r>
          </a:p>
          <a:p>
            <a:r>
              <a:rPr lang="en-US" dirty="0" smtClean="0"/>
              <a:t>No breastfeeding if mother is infected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7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HIV (human immunodeficiency virus)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HIV infects vital cells in the human immune system, such as helper T cells (specifically CD4+ T cells), macrophages </a:t>
            </a:r>
          </a:p>
          <a:p>
            <a:r>
              <a:rPr lang="en-US" sz="2800" dirty="0" smtClean="0"/>
              <a:t>Over time, they cause acquired immunodeficiency syndrome (AIDS)a condition in which progressive failure of the immune system allows life-threatening opportunistic infections and cancers to thrive</a:t>
            </a:r>
          </a:p>
          <a:p>
            <a:pPr lvl="0"/>
            <a:r>
              <a:rPr lang="en-US" sz="2800" dirty="0" smtClean="0"/>
              <a:t>So </a:t>
            </a:r>
            <a:r>
              <a:rPr lang="en-US" altLang="en-US" sz="2800" kern="0" dirty="0">
                <a:solidFill>
                  <a:srgbClr val="002060"/>
                </a:solidFill>
                <a:latin typeface="Arial"/>
              </a:rPr>
              <a:t>Not everyone who is infected with HIV has AIDS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8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HIV transmitted by </a:t>
            </a:r>
            <a:r>
              <a:rPr lang="en-US" sz="2800" dirty="0" err="1" smtClean="0"/>
              <a:t>bodyfluid</a:t>
            </a:r>
            <a:r>
              <a:rPr lang="en-US" sz="2800" dirty="0" smtClean="0"/>
              <a:t> like :</a:t>
            </a:r>
          </a:p>
          <a:p>
            <a:r>
              <a:rPr lang="en-US" sz="2800" dirty="0" smtClean="0"/>
              <a:t>blood ,</a:t>
            </a:r>
            <a:r>
              <a:rPr lang="en-US" sz="2800" dirty="0" err="1" smtClean="0"/>
              <a:t>semen,vaginal</a:t>
            </a:r>
            <a:r>
              <a:rPr lang="en-US" sz="2800" dirty="0" smtClean="0"/>
              <a:t> secretion and </a:t>
            </a:r>
            <a:r>
              <a:rPr lang="en-US" sz="2800" dirty="0" err="1" smtClean="0"/>
              <a:t>Brestmilk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HIV transmitted by :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Sexual contact ,Injection of  blood 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Perinatal transmission(from infected mother to child ) .</a:t>
            </a:r>
          </a:p>
          <a:p>
            <a:pPr marL="0" indent="0">
              <a:buNone/>
            </a:pPr>
            <a:r>
              <a:rPr lang="en-US" dirty="0" smtClean="0"/>
              <a:t> HIV is NOT transmitted by :</a:t>
            </a:r>
          </a:p>
          <a:p>
            <a:pPr marL="0" indent="0">
              <a:buNone/>
            </a:pPr>
            <a:r>
              <a:rPr lang="en-US" dirty="0" smtClean="0"/>
              <a:t>Kissing (saliva), </a:t>
            </a:r>
            <a:r>
              <a:rPr lang="en-US" dirty="0" err="1" smtClean="0"/>
              <a:t>touching,sharing</a:t>
            </a:r>
            <a:r>
              <a:rPr lang="en-US" dirty="0" smtClean="0"/>
              <a:t> </a:t>
            </a:r>
            <a:r>
              <a:rPr lang="en-US" dirty="0" err="1" smtClean="0"/>
              <a:t>Tableware,tear,air</a:t>
            </a:r>
            <a:r>
              <a:rPr lang="en-US" dirty="0" smtClean="0"/>
              <a:t>/water borne or insect bite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Transsmittion</a:t>
            </a:r>
            <a:r>
              <a:rPr lang="en-US" dirty="0" smtClean="0"/>
              <a:t> .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risk groups for HIV transmission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Homosexual or bisexual men .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 drug users .</a:t>
            </a:r>
          </a:p>
          <a:p>
            <a:pPr marL="228600" lvl="0" indent="-18288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born babies of mothers who is  HIV positive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08323"/>
              </p:ext>
            </p:extLst>
          </p:nvPr>
        </p:nvGraphicFramePr>
        <p:xfrm>
          <a:off x="755576" y="4005063"/>
          <a:ext cx="6984776" cy="24551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0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HIV1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HIV2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Seen</a:t>
                      </a:r>
                      <a:r>
                        <a:rPr lang="en-US" sz="3200" baseline="0" dirty="0" smtClean="0"/>
                        <a:t> worldwide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Africa</a:t>
                      </a:r>
                      <a:r>
                        <a:rPr lang="en-US" sz="2800" baseline="0" dirty="0" smtClean="0"/>
                        <a:t> and south </a:t>
                      </a:r>
                      <a:r>
                        <a:rPr lang="en-US" sz="2800" baseline="0" dirty="0" err="1" smtClean="0"/>
                        <a:t>asia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Leading</a:t>
                      </a:r>
                      <a:r>
                        <a:rPr lang="en-US" sz="2800" baseline="0" dirty="0" smtClean="0"/>
                        <a:t> to AIDS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</a:t>
                      </a:r>
                      <a:r>
                        <a:rPr lang="en-US" sz="2400" baseline="0" dirty="0" smtClean="0"/>
                        <a:t> common leading to AIDS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Vertical….the chance of the baby to get the infection from his\her infected mother is around</a:t>
            </a:r>
          </a:p>
          <a:p>
            <a:r>
              <a:rPr lang="en-US" sz="2800" dirty="0"/>
              <a:t>33% and almost 85% of those babies get the infection during delivery, </a:t>
            </a:r>
            <a:r>
              <a:rPr lang="en-US" sz="2800" dirty="0" err="1" smtClean="0"/>
              <a:t>bceause</a:t>
            </a:r>
            <a:r>
              <a:rPr lang="en-US" sz="2800" dirty="0" smtClean="0"/>
              <a:t> </a:t>
            </a:r>
            <a:r>
              <a:rPr lang="en-US" sz="2800" dirty="0"/>
              <a:t>of that there are</a:t>
            </a:r>
          </a:p>
          <a:p>
            <a:r>
              <a:rPr lang="en-US" sz="2800" dirty="0"/>
              <a:t>advices in this situation to do caesarean section which will decrease the risk. The issue of</a:t>
            </a:r>
          </a:p>
          <a:p>
            <a:r>
              <a:rPr lang="en-US" sz="2800" dirty="0"/>
              <a:t>lactation depends on the situation, it's better not to lactate unless there is special situation like</a:t>
            </a:r>
          </a:p>
          <a:p>
            <a:r>
              <a:rPr lang="en-US" sz="2800" dirty="0"/>
              <a:t>in Africa, where there is no other source for child nutrition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1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characters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Retrovirus (</a:t>
            </a:r>
            <a:r>
              <a:rPr lang="en-US" sz="2800" dirty="0" err="1" smtClean="0"/>
              <a:t>lentivirus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cone shape core</a:t>
            </a:r>
          </a:p>
          <a:p>
            <a:r>
              <a:rPr lang="en-US" sz="2800" dirty="0" smtClean="0"/>
              <a:t>Enveloped (</a:t>
            </a:r>
            <a:r>
              <a:rPr lang="en-US" sz="2800" dirty="0" err="1" smtClean="0"/>
              <a:t>gp</a:t>
            </a:r>
            <a:r>
              <a:rPr lang="en-US" sz="2800" dirty="0" smtClean="0"/>
              <a:t> 41 and </a:t>
            </a:r>
            <a:r>
              <a:rPr lang="en-US" sz="2800" dirty="0" err="1" smtClean="0"/>
              <a:t>gp</a:t>
            </a:r>
            <a:r>
              <a:rPr lang="en-US" sz="2800" dirty="0" smtClean="0"/>
              <a:t> 120)</a:t>
            </a:r>
          </a:p>
          <a:p>
            <a:r>
              <a:rPr lang="en-US" sz="2800" dirty="0" smtClean="0"/>
              <a:t>The genome: diploid single-stranded positive RNA</a:t>
            </a:r>
          </a:p>
          <a:p>
            <a:r>
              <a:rPr lang="en-US" sz="2800" b="1" dirty="0" smtClean="0"/>
              <a:t>Typical retroviral genes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Gag: core protein (p24)</a:t>
            </a:r>
          </a:p>
          <a:p>
            <a:r>
              <a:rPr lang="en-US" sz="2800" dirty="0" smtClean="0"/>
              <a:t>Pol: reverse </a:t>
            </a:r>
            <a:r>
              <a:rPr lang="en-US" sz="2800" dirty="0" err="1" smtClean="0"/>
              <a:t>transciptase,integrase,protease</a:t>
            </a:r>
            <a:endParaRPr lang="en-US" sz="2800" dirty="0" smtClean="0"/>
          </a:p>
          <a:p>
            <a:r>
              <a:rPr lang="en-US" sz="2800" dirty="0" err="1" smtClean="0"/>
              <a:t>Env</a:t>
            </a:r>
            <a:r>
              <a:rPr lang="en-US" sz="2800" dirty="0" smtClean="0"/>
              <a:t>: two envelope glycoproteins (p120 is an outer protein and p41 a </a:t>
            </a:r>
            <a:r>
              <a:rPr lang="en-US" sz="2800" dirty="0" err="1" smtClean="0"/>
              <a:t>transmembrane</a:t>
            </a:r>
            <a:r>
              <a:rPr lang="en-US" sz="2800" dirty="0" smtClean="0"/>
              <a:t> protein)</a:t>
            </a:r>
          </a:p>
          <a:p>
            <a:r>
              <a:rPr lang="en-US" sz="2800" b="1" dirty="0" smtClean="0"/>
              <a:t>Regulator genes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Tat: protein activate viral transcription</a:t>
            </a:r>
          </a:p>
          <a:p>
            <a:r>
              <a:rPr lang="en-US" sz="2800" dirty="0" err="1" smtClean="0"/>
              <a:t>Rev:control</a:t>
            </a:r>
            <a:r>
              <a:rPr lang="en-US" sz="2800" dirty="0" smtClean="0"/>
              <a:t> the passage of late m-RNA from nucleus into the cytoplasm </a:t>
            </a:r>
            <a:r>
              <a:rPr lang="en-US" sz="2800" b="1" dirty="0" smtClean="0"/>
              <a:t>(regulation)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7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ll_i7_th8\Pictures\Screenshots\Screenshot (286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32656"/>
            <a:ext cx="878497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6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Reverse </a:t>
            </a:r>
            <a:r>
              <a:rPr lang="en-US" dirty="0" smtClean="0"/>
              <a:t>transcriptase: which </a:t>
            </a:r>
            <a:r>
              <a:rPr lang="en-US" dirty="0" err="1" smtClean="0"/>
              <a:t>trancripes</a:t>
            </a:r>
            <a:r>
              <a:rPr lang="en-US" dirty="0" smtClean="0"/>
              <a:t> </a:t>
            </a:r>
            <a:r>
              <a:rPr lang="en-US" dirty="0"/>
              <a:t>viral RNA into DNA.</a:t>
            </a:r>
          </a:p>
          <a:p>
            <a:r>
              <a:rPr lang="en-US" dirty="0" err="1" smtClean="0"/>
              <a:t>Integrase</a:t>
            </a:r>
            <a:r>
              <a:rPr lang="en-US" dirty="0" smtClean="0"/>
              <a:t> : </a:t>
            </a:r>
            <a:r>
              <a:rPr lang="en-US" dirty="0"/>
              <a:t>which unites </a:t>
            </a:r>
            <a:r>
              <a:rPr lang="en-US" dirty="0" smtClean="0"/>
              <a:t>the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trancriped</a:t>
            </a:r>
            <a:r>
              <a:rPr lang="en-US" dirty="0" smtClean="0"/>
              <a:t> </a:t>
            </a:r>
            <a:r>
              <a:rPr lang="en-US" dirty="0"/>
              <a:t>viral DNA </a:t>
            </a:r>
            <a:r>
              <a:rPr lang="en-US" dirty="0" smtClean="0"/>
              <a:t>with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cellular DNA</a:t>
            </a:r>
            <a:endParaRPr lang="en-US" dirty="0"/>
          </a:p>
          <a:p>
            <a:r>
              <a:rPr lang="en-US" dirty="0" smtClean="0"/>
              <a:t>Protease :which cuts the polypeptides to functional enzymes</a:t>
            </a:r>
            <a:endParaRPr lang="en-US" dirty="0"/>
          </a:p>
          <a:p>
            <a:r>
              <a:rPr lang="en-US" dirty="0" smtClean="0"/>
              <a:t>gp41 </a:t>
            </a:r>
            <a:r>
              <a:rPr lang="en-US" dirty="0"/>
              <a:t>&amp; </a:t>
            </a:r>
            <a:r>
              <a:rPr lang="en-US" dirty="0" smtClean="0"/>
              <a:t>gp120:which </a:t>
            </a:r>
            <a:r>
              <a:rPr lang="en-US" dirty="0"/>
              <a:t>help the virus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To enter </a:t>
            </a:r>
            <a:r>
              <a:rPr lang="en-US" dirty="0"/>
              <a:t>the </a:t>
            </a:r>
            <a:r>
              <a:rPr lang="en-US" dirty="0" smtClean="0"/>
              <a:t>cell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28438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</a:t>
            </a:r>
            <a:r>
              <a:rPr lang="en-US" dirty="0" smtClean="0"/>
              <a:t> replication cycle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04397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392</TotalTime>
  <Words>899</Words>
  <Application>Microsoft Office PowerPoint</Application>
  <PresentationFormat>On-screen Show (4:3)</PresentationFormat>
  <Paragraphs>122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Georgia</vt:lpstr>
      <vt:lpstr>Wingdings</vt:lpstr>
      <vt:lpstr>Wingdings 2</vt:lpstr>
      <vt:lpstr>Civic</vt:lpstr>
      <vt:lpstr>HIV human immunodeficiency virus </vt:lpstr>
      <vt:lpstr>HIV (human immunodeficiency virus)</vt:lpstr>
      <vt:lpstr>transmission</vt:lpstr>
      <vt:lpstr>Transsmittion .cont</vt:lpstr>
      <vt:lpstr>PowerPoint Presentation</vt:lpstr>
      <vt:lpstr>HIV characters</vt:lpstr>
      <vt:lpstr>PowerPoint Presentation</vt:lpstr>
      <vt:lpstr>PowerPoint Presentation</vt:lpstr>
      <vt:lpstr>Hiv replication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diagnosis</vt:lpstr>
      <vt:lpstr>PowerPoint Presentation</vt:lpstr>
      <vt:lpstr>Treatment of HIV : </vt:lpstr>
      <vt:lpstr>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</dc:title>
  <dc:creator>al-monther</dc:creator>
  <cp:lastModifiedBy>Admin</cp:lastModifiedBy>
  <cp:revision>33</cp:revision>
  <cp:lastPrinted>2022-02-15T18:09:55Z</cp:lastPrinted>
  <dcterms:created xsi:type="dcterms:W3CDTF">2021-10-10T15:28:44Z</dcterms:created>
  <dcterms:modified xsi:type="dcterms:W3CDTF">2022-02-16T07:11:32Z</dcterms:modified>
</cp:coreProperties>
</file>