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3" r:id="rId4"/>
    <p:sldId id="264" r:id="rId5"/>
    <p:sldId id="269" r:id="rId6"/>
    <p:sldId id="271" r:id="rId7"/>
    <p:sldId id="262" r:id="rId8"/>
    <p:sldId id="273" r:id="rId9"/>
    <p:sldId id="265" r:id="rId10"/>
    <p:sldId id="267" r:id="rId11"/>
    <p:sldId id="275" r:id="rId12"/>
    <p:sldId id="268" r:id="rId13"/>
    <p:sldId id="270" r:id="rId14"/>
    <p:sldId id="272" r:id="rId15"/>
    <p:sldId id="276" r:id="rId16"/>
    <p:sldId id="259" r:id="rId17"/>
    <p:sldId id="285" r:id="rId18"/>
    <p:sldId id="260" r:id="rId19"/>
    <p:sldId id="261" r:id="rId20"/>
    <p:sldId id="277" r:id="rId21"/>
    <p:sldId id="278" r:id="rId22"/>
    <p:sldId id="279" r:id="rId23"/>
    <p:sldId id="280" r:id="rId24"/>
    <p:sldId id="266" r:id="rId25"/>
    <p:sldId id="281" r:id="rId26"/>
    <p:sldId id="282" r:id="rId27"/>
    <p:sldId id="283" r:id="rId28"/>
    <p:sldId id="28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359CC0-1D43-48ED-A203-7B86040DE844}" v="3626" dt="2021-07-13T23:57:36.544"/>
    <p1510:client id="{6C5BE299-EDFB-71B2-8B10-36E123883581}" v="42" dt="2021-07-14T16:12:53.285"/>
    <p1510:client id="{B27D41BC-7B89-96C4-3C20-B4B9BF47D774}" v="761" dt="2021-07-14T01:07:41.2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5" d="100"/>
          <a:sy n="65" d="100"/>
        </p:scale>
        <p:origin x="654"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قبس الحوامده" userId="S::420171501572@mutah.edu.jo::d06b2e3b-5ac7-4400-9539-0541b995a835" providerId="AD" clId="Web-{B27D41BC-7B89-96C4-3C20-B4B9BF47D774}"/>
    <pc:docChg chg="addSld modSld">
      <pc:chgData name="قبس الحوامده" userId="S::420171501572@mutah.edu.jo::d06b2e3b-5ac7-4400-9539-0541b995a835" providerId="AD" clId="Web-{B27D41BC-7B89-96C4-3C20-B4B9BF47D774}" dt="2021-07-14T01:07:40.839" v="380" actId="20577"/>
      <pc:docMkLst>
        <pc:docMk/>
      </pc:docMkLst>
      <pc:sldChg chg="modSp">
        <pc:chgData name="قبس الحوامده" userId="S::420171501572@mutah.edu.jo::d06b2e3b-5ac7-4400-9539-0541b995a835" providerId="AD" clId="Web-{B27D41BC-7B89-96C4-3C20-B4B9BF47D774}" dt="2021-07-14T01:02:43.363" v="371" actId="1076"/>
        <pc:sldMkLst>
          <pc:docMk/>
          <pc:sldMk cId="109857222" sldId="256"/>
        </pc:sldMkLst>
        <pc:spChg chg="mod">
          <ac:chgData name="قبس الحوامده" userId="S::420171501572@mutah.edu.jo::d06b2e3b-5ac7-4400-9539-0541b995a835" providerId="AD" clId="Web-{B27D41BC-7B89-96C4-3C20-B4B9BF47D774}" dt="2021-07-14T01:02:43.363" v="371" actId="1076"/>
          <ac:spMkLst>
            <pc:docMk/>
            <pc:sldMk cId="109857222" sldId="256"/>
            <ac:spMk id="3" creationId="{00000000-0000-0000-0000-000000000000}"/>
          </ac:spMkLst>
        </pc:spChg>
      </pc:sldChg>
      <pc:sldChg chg="modSp">
        <pc:chgData name="قبس الحوامده" userId="S::420171501572@mutah.edu.jo::d06b2e3b-5ac7-4400-9539-0541b995a835" providerId="AD" clId="Web-{B27D41BC-7B89-96C4-3C20-B4B9BF47D774}" dt="2021-07-14T00:53:36.071" v="335" actId="20577"/>
        <pc:sldMkLst>
          <pc:docMk/>
          <pc:sldMk cId="1613170700" sldId="258"/>
        </pc:sldMkLst>
        <pc:spChg chg="mod">
          <ac:chgData name="قبس الحوامده" userId="S::420171501572@mutah.edu.jo::d06b2e3b-5ac7-4400-9539-0541b995a835" providerId="AD" clId="Web-{B27D41BC-7B89-96C4-3C20-B4B9BF47D774}" dt="2021-07-14T00:53:36.071" v="335" actId="20577"/>
          <ac:spMkLst>
            <pc:docMk/>
            <pc:sldMk cId="1613170700" sldId="258"/>
            <ac:spMk id="3" creationId="{DB05E28F-3A1D-435B-886A-26D9727370D1}"/>
          </ac:spMkLst>
        </pc:spChg>
      </pc:sldChg>
      <pc:sldChg chg="modSp">
        <pc:chgData name="قبس الحوامده" userId="S::420171501572@mutah.edu.jo::d06b2e3b-5ac7-4400-9539-0541b995a835" providerId="AD" clId="Web-{B27D41BC-7B89-96C4-3C20-B4B9BF47D774}" dt="2021-07-14T01:07:40.839" v="380" actId="20577"/>
        <pc:sldMkLst>
          <pc:docMk/>
          <pc:sldMk cId="3099112467" sldId="261"/>
        </pc:sldMkLst>
        <pc:spChg chg="mod">
          <ac:chgData name="قبس الحوامده" userId="S::420171501572@mutah.edu.jo::d06b2e3b-5ac7-4400-9539-0541b995a835" providerId="AD" clId="Web-{B27D41BC-7B89-96C4-3C20-B4B9BF47D774}" dt="2021-07-14T01:07:40.839" v="380" actId="20577"/>
          <ac:spMkLst>
            <pc:docMk/>
            <pc:sldMk cId="3099112467" sldId="261"/>
            <ac:spMk id="3" creationId="{DB05E28F-3A1D-435B-886A-26D9727370D1}"/>
          </ac:spMkLst>
        </pc:spChg>
      </pc:sldChg>
      <pc:sldChg chg="modSp">
        <pc:chgData name="قبس الحوامده" userId="S::420171501572@mutah.edu.jo::d06b2e3b-5ac7-4400-9539-0541b995a835" providerId="AD" clId="Web-{B27D41BC-7B89-96C4-3C20-B4B9BF47D774}" dt="2021-07-14T00:21:27.615" v="5" actId="20577"/>
        <pc:sldMkLst>
          <pc:docMk/>
          <pc:sldMk cId="4226969329" sldId="263"/>
        </pc:sldMkLst>
        <pc:spChg chg="mod">
          <ac:chgData name="قبس الحوامده" userId="S::420171501572@mutah.edu.jo::d06b2e3b-5ac7-4400-9539-0541b995a835" providerId="AD" clId="Web-{B27D41BC-7B89-96C4-3C20-B4B9BF47D774}" dt="2021-07-14T00:21:27.615" v="5" actId="20577"/>
          <ac:spMkLst>
            <pc:docMk/>
            <pc:sldMk cId="4226969329" sldId="263"/>
            <ac:spMk id="3" creationId="{DB05E28F-3A1D-435B-886A-26D9727370D1}"/>
          </ac:spMkLst>
        </pc:spChg>
      </pc:sldChg>
      <pc:sldChg chg="modSp">
        <pc:chgData name="قبس الحوامده" userId="S::420171501572@mutah.edu.jo::d06b2e3b-5ac7-4400-9539-0541b995a835" providerId="AD" clId="Web-{B27D41BC-7B89-96C4-3C20-B4B9BF47D774}" dt="2021-07-14T00:56:19.449" v="337" actId="20577"/>
        <pc:sldMkLst>
          <pc:docMk/>
          <pc:sldMk cId="834977132" sldId="265"/>
        </pc:sldMkLst>
        <pc:spChg chg="mod">
          <ac:chgData name="قبس الحوامده" userId="S::420171501572@mutah.edu.jo::d06b2e3b-5ac7-4400-9539-0541b995a835" providerId="AD" clId="Web-{B27D41BC-7B89-96C4-3C20-B4B9BF47D774}" dt="2021-07-14T00:56:19.449" v="337" actId="20577"/>
          <ac:spMkLst>
            <pc:docMk/>
            <pc:sldMk cId="834977132" sldId="265"/>
            <ac:spMk id="3" creationId="{DB05E28F-3A1D-435B-886A-26D9727370D1}"/>
          </ac:spMkLst>
        </pc:spChg>
      </pc:sldChg>
      <pc:sldChg chg="modSp">
        <pc:chgData name="قبس الحوامده" userId="S::420171501572@mutah.edu.jo::d06b2e3b-5ac7-4400-9539-0541b995a835" providerId="AD" clId="Web-{B27D41BC-7B89-96C4-3C20-B4B9BF47D774}" dt="2021-07-14T00:26:50.183" v="29" actId="20577"/>
        <pc:sldMkLst>
          <pc:docMk/>
          <pc:sldMk cId="2952065484" sldId="267"/>
        </pc:sldMkLst>
        <pc:spChg chg="mod">
          <ac:chgData name="قبس الحوامده" userId="S::420171501572@mutah.edu.jo::d06b2e3b-5ac7-4400-9539-0541b995a835" providerId="AD" clId="Web-{B27D41BC-7B89-96C4-3C20-B4B9BF47D774}" dt="2021-07-14T00:26:50.183" v="29" actId="20577"/>
          <ac:spMkLst>
            <pc:docMk/>
            <pc:sldMk cId="2952065484" sldId="267"/>
            <ac:spMk id="3" creationId="{DB05E28F-3A1D-435B-886A-26D9727370D1}"/>
          </ac:spMkLst>
        </pc:spChg>
      </pc:sldChg>
      <pc:sldChg chg="modSp">
        <pc:chgData name="قبس الحوامده" userId="S::420171501572@mutah.edu.jo::d06b2e3b-5ac7-4400-9539-0541b995a835" providerId="AD" clId="Web-{B27D41BC-7B89-96C4-3C20-B4B9BF47D774}" dt="2021-07-14T00:40:14.511" v="223" actId="20577"/>
        <pc:sldMkLst>
          <pc:docMk/>
          <pc:sldMk cId="4141705985" sldId="274"/>
        </pc:sldMkLst>
        <pc:spChg chg="mod">
          <ac:chgData name="قبس الحوامده" userId="S::420171501572@mutah.edu.jo::d06b2e3b-5ac7-4400-9539-0541b995a835" providerId="AD" clId="Web-{B27D41BC-7B89-96C4-3C20-B4B9BF47D774}" dt="2021-07-14T00:40:14.511" v="223" actId="20577"/>
          <ac:spMkLst>
            <pc:docMk/>
            <pc:sldMk cId="4141705985" sldId="274"/>
            <ac:spMk id="3" creationId="{75B7AE9B-AA48-4EB6-9EBA-57E38F6296A0}"/>
          </ac:spMkLst>
        </pc:spChg>
      </pc:sldChg>
      <pc:sldChg chg="modSp new">
        <pc:chgData name="قبس الحوامده" userId="S::420171501572@mutah.edu.jo::d06b2e3b-5ac7-4400-9539-0541b995a835" providerId="AD" clId="Web-{B27D41BC-7B89-96C4-3C20-B4B9BF47D774}" dt="2021-07-14T00:46:45.392" v="333" actId="20577"/>
        <pc:sldMkLst>
          <pc:docMk/>
          <pc:sldMk cId="591837939" sldId="275"/>
        </pc:sldMkLst>
        <pc:spChg chg="mod">
          <ac:chgData name="قبس الحوامده" userId="S::420171501572@mutah.edu.jo::d06b2e3b-5ac7-4400-9539-0541b995a835" providerId="AD" clId="Web-{B27D41BC-7B89-96C4-3C20-B4B9BF47D774}" dt="2021-07-14T00:37:05.273" v="173" actId="20577"/>
          <ac:spMkLst>
            <pc:docMk/>
            <pc:sldMk cId="591837939" sldId="275"/>
            <ac:spMk id="2" creationId="{BF7407C4-EB87-4154-B9CC-987FDC88C84B}"/>
          </ac:spMkLst>
        </pc:spChg>
        <pc:spChg chg="mod">
          <ac:chgData name="قبس الحوامده" userId="S::420171501572@mutah.edu.jo::d06b2e3b-5ac7-4400-9539-0541b995a835" providerId="AD" clId="Web-{B27D41BC-7B89-96C4-3C20-B4B9BF47D774}" dt="2021-07-14T00:46:45.392" v="333" actId="20577"/>
          <ac:spMkLst>
            <pc:docMk/>
            <pc:sldMk cId="591837939" sldId="275"/>
            <ac:spMk id="3" creationId="{D3C1FAB2-F31A-4ECE-A25B-C2EDBA2228E2}"/>
          </ac:spMkLst>
        </pc:spChg>
      </pc:sldChg>
    </pc:docChg>
  </pc:docChgLst>
  <pc:docChgLst>
    <pc:chgData name="قبس الحوامده" userId="S::420171501572@mutah.edu.jo::d06b2e3b-5ac7-4400-9539-0541b995a835" providerId="AD" clId="Web-{6C5BE299-EDFB-71B2-8B10-36E123883581}"/>
    <pc:docChg chg="modSld">
      <pc:chgData name="قبس الحوامده" userId="S::420171501572@mutah.edu.jo::d06b2e3b-5ac7-4400-9539-0541b995a835" providerId="AD" clId="Web-{6C5BE299-EDFB-71B2-8B10-36E123883581}" dt="2021-07-14T16:12:52.707" v="35" actId="20577"/>
      <pc:docMkLst>
        <pc:docMk/>
      </pc:docMkLst>
      <pc:sldChg chg="modSp">
        <pc:chgData name="قبس الحوامده" userId="S::420171501572@mutah.edu.jo::d06b2e3b-5ac7-4400-9539-0541b995a835" providerId="AD" clId="Web-{6C5BE299-EDFB-71B2-8B10-36E123883581}" dt="2021-07-14T16:12:52.707" v="35" actId="20577"/>
        <pc:sldMkLst>
          <pc:docMk/>
          <pc:sldMk cId="109857222" sldId="256"/>
        </pc:sldMkLst>
        <pc:spChg chg="mod">
          <ac:chgData name="قبس الحوامده" userId="S::420171501572@mutah.edu.jo::d06b2e3b-5ac7-4400-9539-0541b995a835" providerId="AD" clId="Web-{6C5BE299-EDFB-71B2-8B10-36E123883581}" dt="2021-07-14T16:12:52.707" v="35" actId="20577"/>
          <ac:spMkLst>
            <pc:docMk/>
            <pc:sldMk cId="109857222" sldId="256"/>
            <ac:spMk id="3" creationId="{00000000-0000-0000-0000-000000000000}"/>
          </ac:spMkLst>
        </pc:spChg>
      </pc:sldChg>
      <pc:sldChg chg="modSp">
        <pc:chgData name="قبس الحوامده" userId="S::420171501572@mutah.edu.jo::d06b2e3b-5ac7-4400-9539-0541b995a835" providerId="AD" clId="Web-{6C5BE299-EDFB-71B2-8B10-36E123883581}" dt="2021-07-14T16:00:43.449" v="32" actId="20577"/>
        <pc:sldMkLst>
          <pc:docMk/>
          <pc:sldMk cId="834977132" sldId="265"/>
        </pc:sldMkLst>
        <pc:spChg chg="mod">
          <ac:chgData name="قبس الحوامده" userId="S::420171501572@mutah.edu.jo::d06b2e3b-5ac7-4400-9539-0541b995a835" providerId="AD" clId="Web-{6C5BE299-EDFB-71B2-8B10-36E123883581}" dt="2021-07-14T15:51:20.431" v="6" actId="1076"/>
          <ac:spMkLst>
            <pc:docMk/>
            <pc:sldMk cId="834977132" sldId="265"/>
            <ac:spMk id="2" creationId="{F44D04E3-E098-4EBA-AF11-33E4E57C73DE}"/>
          </ac:spMkLst>
        </pc:spChg>
        <pc:spChg chg="mod">
          <ac:chgData name="قبس الحوامده" userId="S::420171501572@mutah.edu.jo::d06b2e3b-5ac7-4400-9539-0541b995a835" providerId="AD" clId="Web-{6C5BE299-EDFB-71B2-8B10-36E123883581}" dt="2021-07-14T16:00:43.449" v="32" actId="20577"/>
          <ac:spMkLst>
            <pc:docMk/>
            <pc:sldMk cId="834977132" sldId="265"/>
            <ac:spMk id="3" creationId="{DB05E28F-3A1D-435B-886A-26D9727370D1}"/>
          </ac:spMkLst>
        </pc:spChg>
      </pc:sldChg>
    </pc:docChg>
  </pc:docChgLst>
  <pc:docChgLst>
    <pc:chgData name="قبس الحوامده" userId="S::420171501572@mutah.edu.jo::d06b2e3b-5ac7-4400-9539-0541b995a835" providerId="AD" clId="Web-{0D359CC0-1D43-48ED-A203-7B86040DE844}"/>
    <pc:docChg chg="addSld delSld modSld sldOrd">
      <pc:chgData name="قبس الحوامده" userId="S::420171501572@mutah.edu.jo::d06b2e3b-5ac7-4400-9539-0541b995a835" providerId="AD" clId="Web-{0D359CC0-1D43-48ED-A203-7B86040DE844}" dt="2021-07-13T23:57:35.435" v="1892" actId="20577"/>
      <pc:docMkLst>
        <pc:docMk/>
      </pc:docMkLst>
      <pc:sldChg chg="modSp">
        <pc:chgData name="قبس الحوامده" userId="S::420171501572@mutah.edu.jo::d06b2e3b-5ac7-4400-9539-0541b995a835" providerId="AD" clId="Web-{0D359CC0-1D43-48ED-A203-7B86040DE844}" dt="2021-07-13T14:31:51.118" v="88" actId="1076"/>
        <pc:sldMkLst>
          <pc:docMk/>
          <pc:sldMk cId="109857222" sldId="256"/>
        </pc:sldMkLst>
        <pc:spChg chg="mod">
          <ac:chgData name="قبس الحوامده" userId="S::420171501572@mutah.edu.jo::d06b2e3b-5ac7-4400-9539-0541b995a835" providerId="AD" clId="Web-{0D359CC0-1D43-48ED-A203-7B86040DE844}" dt="2021-07-13T14:31:51.118" v="88" actId="1076"/>
          <ac:spMkLst>
            <pc:docMk/>
            <pc:sldMk cId="109857222" sldId="256"/>
            <ac:spMk id="2" creationId="{00000000-0000-0000-0000-000000000000}"/>
          </ac:spMkLst>
        </pc:spChg>
        <pc:spChg chg="mod">
          <ac:chgData name="قبس الحوامده" userId="S::420171501572@mutah.edu.jo::d06b2e3b-5ac7-4400-9539-0541b995a835" providerId="AD" clId="Web-{0D359CC0-1D43-48ED-A203-7B86040DE844}" dt="2021-07-13T14:31:30.790" v="85" actId="1076"/>
          <ac:spMkLst>
            <pc:docMk/>
            <pc:sldMk cId="109857222" sldId="256"/>
            <ac:spMk id="3" creationId="{00000000-0000-0000-0000-000000000000}"/>
          </ac:spMkLst>
        </pc:spChg>
      </pc:sldChg>
      <pc:sldChg chg="modSp new">
        <pc:chgData name="قبس الحوامده" userId="S::420171501572@mutah.edu.jo::d06b2e3b-5ac7-4400-9539-0541b995a835" providerId="AD" clId="Web-{0D359CC0-1D43-48ED-A203-7B86040DE844}" dt="2021-07-13T19:58:13.401" v="552" actId="14100"/>
        <pc:sldMkLst>
          <pc:docMk/>
          <pc:sldMk cId="4183805389" sldId="257"/>
        </pc:sldMkLst>
        <pc:spChg chg="mod">
          <ac:chgData name="قبس الحوامده" userId="S::420171501572@mutah.edu.jo::d06b2e3b-5ac7-4400-9539-0541b995a835" providerId="AD" clId="Web-{0D359CC0-1D43-48ED-A203-7B86040DE844}" dt="2021-07-13T19:58:13.401" v="552" actId="14100"/>
          <ac:spMkLst>
            <pc:docMk/>
            <pc:sldMk cId="4183805389" sldId="257"/>
            <ac:spMk id="3" creationId="{DB67B875-FC32-4939-95E1-B07C59516AAE}"/>
          </ac:spMkLst>
        </pc:spChg>
      </pc:sldChg>
      <pc:sldChg chg="addSp delSp modSp new">
        <pc:chgData name="قبس الحوامده" userId="S::420171501572@mutah.edu.jo::d06b2e3b-5ac7-4400-9539-0541b995a835" providerId="AD" clId="Web-{0D359CC0-1D43-48ED-A203-7B86040DE844}" dt="2021-07-13T23:32:17.893" v="1639"/>
        <pc:sldMkLst>
          <pc:docMk/>
          <pc:sldMk cId="1613170700" sldId="258"/>
        </pc:sldMkLst>
        <pc:spChg chg="add mod">
          <ac:chgData name="قبس الحوامده" userId="S::420171501572@mutah.edu.jo::d06b2e3b-5ac7-4400-9539-0541b995a835" providerId="AD" clId="Web-{0D359CC0-1D43-48ED-A203-7B86040DE844}" dt="2021-07-13T22:57:55.049" v="1233" actId="1076"/>
          <ac:spMkLst>
            <pc:docMk/>
            <pc:sldMk cId="1613170700" sldId="258"/>
            <ac:spMk id="2" creationId="{0C77F0E9-B8BE-4997-A3DC-A1995AF68BCC}"/>
          </ac:spMkLst>
        </pc:spChg>
        <pc:spChg chg="del mod">
          <ac:chgData name="قبس الحوامده" userId="S::420171501572@mutah.edu.jo::d06b2e3b-5ac7-4400-9539-0541b995a835" providerId="AD" clId="Web-{0D359CC0-1D43-48ED-A203-7B86040DE844}" dt="2021-07-13T19:39:57.927" v="298"/>
          <ac:spMkLst>
            <pc:docMk/>
            <pc:sldMk cId="1613170700" sldId="258"/>
            <ac:spMk id="2" creationId="{F44D04E3-E098-4EBA-AF11-33E4E57C73DE}"/>
          </ac:spMkLst>
        </pc:spChg>
        <pc:spChg chg="mod">
          <ac:chgData name="قبس الحوامده" userId="S::420171501572@mutah.edu.jo::d06b2e3b-5ac7-4400-9539-0541b995a835" providerId="AD" clId="Web-{0D359CC0-1D43-48ED-A203-7B86040DE844}" dt="2021-07-13T22:58:00.111" v="1234" actId="14100"/>
          <ac:spMkLst>
            <pc:docMk/>
            <pc:sldMk cId="1613170700" sldId="258"/>
            <ac:spMk id="3" creationId="{DB05E28F-3A1D-435B-886A-26D9727370D1}"/>
          </ac:spMkLst>
        </pc:spChg>
        <pc:spChg chg="add del mod">
          <ac:chgData name="قبس الحوامده" userId="S::420171501572@mutah.edu.jo::d06b2e3b-5ac7-4400-9539-0541b995a835" providerId="AD" clId="Web-{0D359CC0-1D43-48ED-A203-7B86040DE844}" dt="2021-07-13T19:40:02.459" v="299"/>
          <ac:spMkLst>
            <pc:docMk/>
            <pc:sldMk cId="1613170700" sldId="258"/>
            <ac:spMk id="7" creationId="{D8D3B5C8-EE97-4CDB-BC32-F99E63256749}"/>
          </ac:spMkLst>
        </pc:spChg>
        <pc:picChg chg="add del mod">
          <ac:chgData name="قبس الحوامده" userId="S::420171501572@mutah.edu.jo::d06b2e3b-5ac7-4400-9539-0541b995a835" providerId="AD" clId="Web-{0D359CC0-1D43-48ED-A203-7B86040DE844}" dt="2021-07-13T23:32:17.893" v="1639"/>
          <ac:picMkLst>
            <pc:docMk/>
            <pc:sldMk cId="1613170700" sldId="258"/>
            <ac:picMk id="4" creationId="{A6AA2EDB-0CD6-432D-B62E-CAC70919FDF0}"/>
          </ac:picMkLst>
        </pc:picChg>
        <pc:picChg chg="add del mod">
          <ac:chgData name="قبس الحوامده" userId="S::420171501572@mutah.edu.jo::d06b2e3b-5ac7-4400-9539-0541b995a835" providerId="AD" clId="Web-{0D359CC0-1D43-48ED-A203-7B86040DE844}" dt="2021-07-13T19:38:50.066" v="288"/>
          <ac:picMkLst>
            <pc:docMk/>
            <pc:sldMk cId="1613170700" sldId="258"/>
            <ac:picMk id="4" creationId="{CE103F2E-7D17-4C1C-9239-CDA968387B6E}"/>
          </ac:picMkLst>
        </pc:picChg>
        <pc:picChg chg="add mod">
          <ac:chgData name="قبس الحوامده" userId="S::420171501572@mutah.edu.jo::d06b2e3b-5ac7-4400-9539-0541b995a835" providerId="AD" clId="Web-{0D359CC0-1D43-48ED-A203-7B86040DE844}" dt="2021-07-13T22:55:30.686" v="1201" actId="1076"/>
          <ac:picMkLst>
            <pc:docMk/>
            <pc:sldMk cId="1613170700" sldId="258"/>
            <ac:picMk id="5" creationId="{81902FC5-C9BC-4BFE-8BAC-4363AF332ED1}"/>
          </ac:picMkLst>
        </pc:picChg>
      </pc:sldChg>
      <pc:sldChg chg="delSp modSp add replId">
        <pc:chgData name="قبس الحوامده" userId="S::420171501572@mutah.edu.jo::d06b2e3b-5ac7-4400-9539-0541b995a835" providerId="AD" clId="Web-{0D359CC0-1D43-48ED-A203-7B86040DE844}" dt="2021-07-13T23:50:52.563" v="1827" actId="1076"/>
        <pc:sldMkLst>
          <pc:docMk/>
          <pc:sldMk cId="879492949" sldId="259"/>
        </pc:sldMkLst>
        <pc:spChg chg="mod">
          <ac:chgData name="قبس الحوامده" userId="S::420171501572@mutah.edu.jo::d06b2e3b-5ac7-4400-9539-0541b995a835" providerId="AD" clId="Web-{0D359CC0-1D43-48ED-A203-7B86040DE844}" dt="2021-07-13T23:50:52.563" v="1827" actId="1076"/>
          <ac:spMkLst>
            <pc:docMk/>
            <pc:sldMk cId="879492949" sldId="259"/>
            <ac:spMk id="2" creationId="{F44D04E3-E098-4EBA-AF11-33E4E57C73DE}"/>
          </ac:spMkLst>
        </pc:spChg>
        <pc:spChg chg="del">
          <ac:chgData name="قبس الحوامده" userId="S::420171501572@mutah.edu.jo::d06b2e3b-5ac7-4400-9539-0541b995a835" providerId="AD" clId="Web-{0D359CC0-1D43-48ED-A203-7B86040DE844}" dt="2021-07-13T14:29:28.458" v="51"/>
          <ac:spMkLst>
            <pc:docMk/>
            <pc:sldMk cId="879492949" sldId="259"/>
            <ac:spMk id="3" creationId="{DB05E28F-3A1D-435B-886A-26D9727370D1}"/>
          </ac:spMkLst>
        </pc:spChg>
      </pc:sldChg>
      <pc:sldChg chg="delSp modSp new del">
        <pc:chgData name="قبس الحوامده" userId="S::420171501572@mutah.edu.jo::d06b2e3b-5ac7-4400-9539-0541b995a835" providerId="AD" clId="Web-{0D359CC0-1D43-48ED-A203-7B86040DE844}" dt="2021-07-13T14:29:11.176" v="48"/>
        <pc:sldMkLst>
          <pc:docMk/>
          <pc:sldMk cId="3609546140" sldId="259"/>
        </pc:sldMkLst>
        <pc:spChg chg="del">
          <ac:chgData name="قبس الحوامده" userId="S::420171501572@mutah.edu.jo::d06b2e3b-5ac7-4400-9539-0541b995a835" providerId="AD" clId="Web-{0D359CC0-1D43-48ED-A203-7B86040DE844}" dt="2021-07-13T14:28:44.473" v="35"/>
          <ac:spMkLst>
            <pc:docMk/>
            <pc:sldMk cId="3609546140" sldId="259"/>
            <ac:spMk id="2" creationId="{6AA7D9D1-580D-49DE-898D-49F111891BD0}"/>
          </ac:spMkLst>
        </pc:spChg>
        <pc:spChg chg="mod">
          <ac:chgData name="قبس الحوامده" userId="S::420171501572@mutah.edu.jo::d06b2e3b-5ac7-4400-9539-0541b995a835" providerId="AD" clId="Web-{0D359CC0-1D43-48ED-A203-7B86040DE844}" dt="2021-07-13T14:29:01.520" v="47" actId="20577"/>
          <ac:spMkLst>
            <pc:docMk/>
            <pc:sldMk cId="3609546140" sldId="259"/>
            <ac:spMk id="3" creationId="{DA6BCFFC-3A4A-49FF-917C-0F3F7E676A09}"/>
          </ac:spMkLst>
        </pc:spChg>
      </pc:sldChg>
      <pc:sldChg chg="modSp add replId">
        <pc:chgData name="قبس الحوامده" userId="S::420171501572@mutah.edu.jo::d06b2e3b-5ac7-4400-9539-0541b995a835" providerId="AD" clId="Web-{0D359CC0-1D43-48ED-A203-7B86040DE844}" dt="2021-07-13T23:51:45.315" v="1835" actId="20577"/>
        <pc:sldMkLst>
          <pc:docMk/>
          <pc:sldMk cId="2103622932" sldId="260"/>
        </pc:sldMkLst>
        <pc:spChg chg="mod">
          <ac:chgData name="قبس الحوامده" userId="S::420171501572@mutah.edu.jo::d06b2e3b-5ac7-4400-9539-0541b995a835" providerId="AD" clId="Web-{0D359CC0-1D43-48ED-A203-7B86040DE844}" dt="2021-07-13T14:32:01.150" v="89" actId="20577"/>
          <ac:spMkLst>
            <pc:docMk/>
            <pc:sldMk cId="2103622932" sldId="260"/>
            <ac:spMk id="2" creationId="{F44D04E3-E098-4EBA-AF11-33E4E57C73DE}"/>
          </ac:spMkLst>
        </pc:spChg>
        <pc:spChg chg="mod">
          <ac:chgData name="قبس الحوامده" userId="S::420171501572@mutah.edu.jo::d06b2e3b-5ac7-4400-9539-0541b995a835" providerId="AD" clId="Web-{0D359CC0-1D43-48ED-A203-7B86040DE844}" dt="2021-07-13T23:51:45.315" v="1835" actId="20577"/>
          <ac:spMkLst>
            <pc:docMk/>
            <pc:sldMk cId="2103622932" sldId="260"/>
            <ac:spMk id="3" creationId="{DB05E28F-3A1D-435B-886A-26D9727370D1}"/>
          </ac:spMkLst>
        </pc:spChg>
      </pc:sldChg>
      <pc:sldChg chg="addSp delSp modSp add ord replId">
        <pc:chgData name="قبس الحوامده" userId="S::420171501572@mutah.edu.jo::d06b2e3b-5ac7-4400-9539-0541b995a835" providerId="AD" clId="Web-{0D359CC0-1D43-48ED-A203-7B86040DE844}" dt="2021-07-13T23:32:25.003" v="1640" actId="14100"/>
        <pc:sldMkLst>
          <pc:docMk/>
          <pc:sldMk cId="3099112467" sldId="261"/>
        </pc:sldMkLst>
        <pc:spChg chg="mod">
          <ac:chgData name="قبس الحوامده" userId="S::420171501572@mutah.edu.jo::d06b2e3b-5ac7-4400-9539-0541b995a835" providerId="AD" clId="Web-{0D359CC0-1D43-48ED-A203-7B86040DE844}" dt="2021-07-13T23:32:25.003" v="1640" actId="14100"/>
          <ac:spMkLst>
            <pc:docMk/>
            <pc:sldMk cId="3099112467" sldId="261"/>
            <ac:spMk id="3" creationId="{DB05E28F-3A1D-435B-886A-26D9727370D1}"/>
          </ac:spMkLst>
        </pc:spChg>
        <pc:picChg chg="add del mod">
          <ac:chgData name="قبس الحوامده" userId="S::420171501572@mutah.edu.jo::d06b2e3b-5ac7-4400-9539-0541b995a835" providerId="AD" clId="Web-{0D359CC0-1D43-48ED-A203-7B86040DE844}" dt="2021-07-13T23:31:36.923" v="1636"/>
          <ac:picMkLst>
            <pc:docMk/>
            <pc:sldMk cId="3099112467" sldId="261"/>
            <ac:picMk id="4" creationId="{4B63633F-9739-482E-9582-E2E97D9575C7}"/>
          </ac:picMkLst>
        </pc:picChg>
      </pc:sldChg>
      <pc:sldChg chg="modSp add ord replId">
        <pc:chgData name="قبس الحوامده" userId="S::420171501572@mutah.edu.jo::d06b2e3b-5ac7-4400-9539-0541b995a835" providerId="AD" clId="Web-{0D359CC0-1D43-48ED-A203-7B86040DE844}" dt="2021-07-13T23:20:49.087" v="1556" actId="20577"/>
        <pc:sldMkLst>
          <pc:docMk/>
          <pc:sldMk cId="2907493929" sldId="262"/>
        </pc:sldMkLst>
        <pc:spChg chg="mod">
          <ac:chgData name="قبس الحوامده" userId="S::420171501572@mutah.edu.jo::d06b2e3b-5ac7-4400-9539-0541b995a835" providerId="AD" clId="Web-{0D359CC0-1D43-48ED-A203-7B86040DE844}" dt="2021-07-13T23:20:49.087" v="1556" actId="20577"/>
          <ac:spMkLst>
            <pc:docMk/>
            <pc:sldMk cId="2907493929" sldId="262"/>
            <ac:spMk id="3" creationId="{DB05E28F-3A1D-435B-886A-26D9727370D1}"/>
          </ac:spMkLst>
        </pc:spChg>
      </pc:sldChg>
      <pc:sldChg chg="modSp add replId">
        <pc:chgData name="قبس الحوامده" userId="S::420171501572@mutah.edu.jo::d06b2e3b-5ac7-4400-9539-0541b995a835" providerId="AD" clId="Web-{0D359CC0-1D43-48ED-A203-7B86040DE844}" dt="2021-07-13T23:32:44.816" v="1642" actId="14100"/>
        <pc:sldMkLst>
          <pc:docMk/>
          <pc:sldMk cId="4226969329" sldId="263"/>
        </pc:sldMkLst>
        <pc:spChg chg="mod">
          <ac:chgData name="قبس الحوامده" userId="S::420171501572@mutah.edu.jo::d06b2e3b-5ac7-4400-9539-0541b995a835" providerId="AD" clId="Web-{0D359CC0-1D43-48ED-A203-7B86040DE844}" dt="2021-07-13T19:54:14.686" v="488" actId="20577"/>
          <ac:spMkLst>
            <pc:docMk/>
            <pc:sldMk cId="4226969329" sldId="263"/>
            <ac:spMk id="2" creationId="{F44D04E3-E098-4EBA-AF11-33E4E57C73DE}"/>
          </ac:spMkLst>
        </pc:spChg>
        <pc:spChg chg="mod">
          <ac:chgData name="قبس الحوامده" userId="S::420171501572@mutah.edu.jo::d06b2e3b-5ac7-4400-9539-0541b995a835" providerId="AD" clId="Web-{0D359CC0-1D43-48ED-A203-7B86040DE844}" dt="2021-07-13T23:32:44.816" v="1642" actId="14100"/>
          <ac:spMkLst>
            <pc:docMk/>
            <pc:sldMk cId="4226969329" sldId="263"/>
            <ac:spMk id="3" creationId="{DB05E28F-3A1D-435B-886A-26D9727370D1}"/>
          </ac:spMkLst>
        </pc:spChg>
      </pc:sldChg>
      <pc:sldChg chg="modSp add replId">
        <pc:chgData name="قبس الحوامده" userId="S::420171501572@mutah.edu.jo::d06b2e3b-5ac7-4400-9539-0541b995a835" providerId="AD" clId="Web-{0D359CC0-1D43-48ED-A203-7B86040DE844}" dt="2021-07-13T23:10:18.787" v="1473" actId="20577"/>
        <pc:sldMkLst>
          <pc:docMk/>
          <pc:sldMk cId="1885019253" sldId="264"/>
        </pc:sldMkLst>
        <pc:spChg chg="mod">
          <ac:chgData name="قبس الحوامده" userId="S::420171501572@mutah.edu.jo::d06b2e3b-5ac7-4400-9539-0541b995a835" providerId="AD" clId="Web-{0D359CC0-1D43-48ED-A203-7B86040DE844}" dt="2021-07-13T23:06:42.656" v="1325" actId="20577"/>
          <ac:spMkLst>
            <pc:docMk/>
            <pc:sldMk cId="1885019253" sldId="264"/>
            <ac:spMk id="2" creationId="{F44D04E3-E098-4EBA-AF11-33E4E57C73DE}"/>
          </ac:spMkLst>
        </pc:spChg>
        <pc:spChg chg="mod">
          <ac:chgData name="قبس الحوامده" userId="S::420171501572@mutah.edu.jo::d06b2e3b-5ac7-4400-9539-0541b995a835" providerId="AD" clId="Web-{0D359CC0-1D43-48ED-A203-7B86040DE844}" dt="2021-07-13T23:10:18.787" v="1473" actId="20577"/>
          <ac:spMkLst>
            <pc:docMk/>
            <pc:sldMk cId="1885019253" sldId="264"/>
            <ac:spMk id="3" creationId="{DB05E28F-3A1D-435B-886A-26D9727370D1}"/>
          </ac:spMkLst>
        </pc:spChg>
      </pc:sldChg>
      <pc:sldChg chg="modSp add replId">
        <pc:chgData name="قبس الحوامده" userId="S::420171501572@mutah.edu.jo::d06b2e3b-5ac7-4400-9539-0541b995a835" providerId="AD" clId="Web-{0D359CC0-1D43-48ED-A203-7B86040DE844}" dt="2021-07-13T22:16:49.897" v="1000" actId="20577"/>
        <pc:sldMkLst>
          <pc:docMk/>
          <pc:sldMk cId="834977132" sldId="265"/>
        </pc:sldMkLst>
        <pc:spChg chg="mod">
          <ac:chgData name="قبس الحوامده" userId="S::420171501572@mutah.edu.jo::d06b2e3b-5ac7-4400-9539-0541b995a835" providerId="AD" clId="Web-{0D359CC0-1D43-48ED-A203-7B86040DE844}" dt="2021-07-13T22:16:41.069" v="999" actId="1076"/>
          <ac:spMkLst>
            <pc:docMk/>
            <pc:sldMk cId="834977132" sldId="265"/>
            <ac:spMk id="2" creationId="{F44D04E3-E098-4EBA-AF11-33E4E57C73DE}"/>
          </ac:spMkLst>
        </pc:spChg>
        <pc:spChg chg="mod">
          <ac:chgData name="قبس الحوامده" userId="S::420171501572@mutah.edu.jo::d06b2e3b-5ac7-4400-9539-0541b995a835" providerId="AD" clId="Web-{0D359CC0-1D43-48ED-A203-7B86040DE844}" dt="2021-07-13T22:16:49.897" v="1000" actId="20577"/>
          <ac:spMkLst>
            <pc:docMk/>
            <pc:sldMk cId="834977132" sldId="265"/>
            <ac:spMk id="3" creationId="{DB05E28F-3A1D-435B-886A-26D9727370D1}"/>
          </ac:spMkLst>
        </pc:spChg>
      </pc:sldChg>
      <pc:sldChg chg="modSp add del ord replId">
        <pc:chgData name="قبس الحوامده" userId="S::420171501572@mutah.edu.jo::d06b2e3b-5ac7-4400-9539-0541b995a835" providerId="AD" clId="Web-{0D359CC0-1D43-48ED-A203-7B86040DE844}" dt="2021-07-13T23:40:18.026" v="1729"/>
        <pc:sldMkLst>
          <pc:docMk/>
          <pc:sldMk cId="2102162948" sldId="266"/>
        </pc:sldMkLst>
        <pc:spChg chg="mod">
          <ac:chgData name="قبس الحوامده" userId="S::420171501572@mutah.edu.jo::d06b2e3b-5ac7-4400-9539-0541b995a835" providerId="AD" clId="Web-{0D359CC0-1D43-48ED-A203-7B86040DE844}" dt="2021-07-13T23:02:38.900" v="1291" actId="20577"/>
          <ac:spMkLst>
            <pc:docMk/>
            <pc:sldMk cId="2102162948" sldId="266"/>
            <ac:spMk id="2" creationId="{F44D04E3-E098-4EBA-AF11-33E4E57C73DE}"/>
          </ac:spMkLst>
        </pc:spChg>
        <pc:spChg chg="mod">
          <ac:chgData name="قبس الحوامده" userId="S::420171501572@mutah.edu.jo::d06b2e3b-5ac7-4400-9539-0541b995a835" providerId="AD" clId="Web-{0D359CC0-1D43-48ED-A203-7B86040DE844}" dt="2021-07-13T21:40:11.620" v="662" actId="20577"/>
          <ac:spMkLst>
            <pc:docMk/>
            <pc:sldMk cId="2102162948" sldId="266"/>
            <ac:spMk id="3" creationId="{DB05E28F-3A1D-435B-886A-26D9727370D1}"/>
          </ac:spMkLst>
        </pc:spChg>
      </pc:sldChg>
      <pc:sldChg chg="modSp add ord replId">
        <pc:chgData name="قبس الحوامده" userId="S::420171501572@mutah.edu.jo::d06b2e3b-5ac7-4400-9539-0541b995a835" providerId="AD" clId="Web-{0D359CC0-1D43-48ED-A203-7B86040DE844}" dt="2021-07-13T22:26:23.319" v="1078" actId="20577"/>
        <pc:sldMkLst>
          <pc:docMk/>
          <pc:sldMk cId="2952065484" sldId="267"/>
        </pc:sldMkLst>
        <pc:spChg chg="mod">
          <ac:chgData name="قبس الحوامده" userId="S::420171501572@mutah.edu.jo::d06b2e3b-5ac7-4400-9539-0541b995a835" providerId="AD" clId="Web-{0D359CC0-1D43-48ED-A203-7B86040DE844}" dt="2021-07-13T22:26:23.319" v="1078" actId="20577"/>
          <ac:spMkLst>
            <pc:docMk/>
            <pc:sldMk cId="2952065484" sldId="267"/>
            <ac:spMk id="3" creationId="{DB05E28F-3A1D-435B-886A-26D9727370D1}"/>
          </ac:spMkLst>
        </pc:spChg>
      </pc:sldChg>
      <pc:sldChg chg="modSp add ord replId">
        <pc:chgData name="قبس الحوامده" userId="S::420171501572@mutah.edu.jo::d06b2e3b-5ac7-4400-9539-0541b995a835" providerId="AD" clId="Web-{0D359CC0-1D43-48ED-A203-7B86040DE844}" dt="2021-07-13T23:46:07.614" v="1745" actId="20577"/>
        <pc:sldMkLst>
          <pc:docMk/>
          <pc:sldMk cId="4215901747" sldId="268"/>
        </pc:sldMkLst>
        <pc:spChg chg="mod">
          <ac:chgData name="قبس الحوامده" userId="S::420171501572@mutah.edu.jo::d06b2e3b-5ac7-4400-9539-0541b995a835" providerId="AD" clId="Web-{0D359CC0-1D43-48ED-A203-7B86040DE844}" dt="2021-07-13T23:36:32.807" v="1671" actId="1076"/>
          <ac:spMkLst>
            <pc:docMk/>
            <pc:sldMk cId="4215901747" sldId="268"/>
            <ac:spMk id="2" creationId="{F44D04E3-E098-4EBA-AF11-33E4E57C73DE}"/>
          </ac:spMkLst>
        </pc:spChg>
        <pc:spChg chg="mod">
          <ac:chgData name="قبس الحوامده" userId="S::420171501572@mutah.edu.jo::d06b2e3b-5ac7-4400-9539-0541b995a835" providerId="AD" clId="Web-{0D359CC0-1D43-48ED-A203-7B86040DE844}" dt="2021-07-13T23:46:07.614" v="1745" actId="20577"/>
          <ac:spMkLst>
            <pc:docMk/>
            <pc:sldMk cId="4215901747" sldId="268"/>
            <ac:spMk id="3" creationId="{DB05E28F-3A1D-435B-886A-26D9727370D1}"/>
          </ac:spMkLst>
        </pc:spChg>
      </pc:sldChg>
      <pc:sldChg chg="modSp add ord replId">
        <pc:chgData name="قبس الحوامده" userId="S::420171501572@mutah.edu.jo::d06b2e3b-5ac7-4400-9539-0541b995a835" providerId="AD" clId="Web-{0D359CC0-1D43-48ED-A203-7B86040DE844}" dt="2021-07-13T21:49:47.510" v="758" actId="14100"/>
        <pc:sldMkLst>
          <pc:docMk/>
          <pc:sldMk cId="3803035037" sldId="269"/>
        </pc:sldMkLst>
        <pc:spChg chg="mod">
          <ac:chgData name="قبس الحوامده" userId="S::420171501572@mutah.edu.jo::d06b2e3b-5ac7-4400-9539-0541b995a835" providerId="AD" clId="Web-{0D359CC0-1D43-48ED-A203-7B86040DE844}" dt="2021-07-13T21:49:47.510" v="758" actId="14100"/>
          <ac:spMkLst>
            <pc:docMk/>
            <pc:sldMk cId="3803035037" sldId="269"/>
            <ac:spMk id="3" creationId="{DB05E28F-3A1D-435B-886A-26D9727370D1}"/>
          </ac:spMkLst>
        </pc:spChg>
      </pc:sldChg>
      <pc:sldChg chg="modSp add ord replId">
        <pc:chgData name="قبس الحوامده" userId="S::420171501572@mutah.edu.jo::d06b2e3b-5ac7-4400-9539-0541b995a835" providerId="AD" clId="Web-{0D359CC0-1D43-48ED-A203-7B86040DE844}" dt="2021-07-13T22:48:22.155" v="1172"/>
        <pc:sldMkLst>
          <pc:docMk/>
          <pc:sldMk cId="2488915415" sldId="270"/>
        </pc:sldMkLst>
        <pc:spChg chg="mod">
          <ac:chgData name="قبس الحوامده" userId="S::420171501572@mutah.edu.jo::d06b2e3b-5ac7-4400-9539-0541b995a835" providerId="AD" clId="Web-{0D359CC0-1D43-48ED-A203-7B86040DE844}" dt="2021-07-13T22:36:17.771" v="1169" actId="20577"/>
          <ac:spMkLst>
            <pc:docMk/>
            <pc:sldMk cId="2488915415" sldId="270"/>
            <ac:spMk id="3" creationId="{DB05E28F-3A1D-435B-886A-26D9727370D1}"/>
          </ac:spMkLst>
        </pc:spChg>
      </pc:sldChg>
      <pc:sldChg chg="modSp add replId">
        <pc:chgData name="قبس الحوامده" userId="S::420171501572@mutah.edu.jo::d06b2e3b-5ac7-4400-9539-0541b995a835" providerId="AD" clId="Web-{0D359CC0-1D43-48ED-A203-7B86040DE844}" dt="2021-07-13T23:20:00.164" v="1548" actId="20577"/>
        <pc:sldMkLst>
          <pc:docMk/>
          <pc:sldMk cId="2335577400" sldId="271"/>
        </pc:sldMkLst>
        <pc:spChg chg="mod">
          <ac:chgData name="قبس الحوامده" userId="S::420171501572@mutah.edu.jo::d06b2e3b-5ac7-4400-9539-0541b995a835" providerId="AD" clId="Web-{0D359CC0-1D43-48ED-A203-7B86040DE844}" dt="2021-07-13T23:20:00.164" v="1548" actId="20577"/>
          <ac:spMkLst>
            <pc:docMk/>
            <pc:sldMk cId="2335577400" sldId="271"/>
            <ac:spMk id="3" creationId="{DB05E28F-3A1D-435B-886A-26D9727370D1}"/>
          </ac:spMkLst>
        </pc:spChg>
      </pc:sldChg>
      <pc:sldChg chg="addSp delSp modSp add mod replId setBg">
        <pc:chgData name="قبس الحوامده" userId="S::420171501572@mutah.edu.jo::d06b2e3b-5ac7-4400-9539-0541b995a835" providerId="AD" clId="Web-{0D359CC0-1D43-48ED-A203-7B86040DE844}" dt="2021-07-13T22:05:39.377" v="864" actId="1076"/>
        <pc:sldMkLst>
          <pc:docMk/>
          <pc:sldMk cId="556137353" sldId="272"/>
        </pc:sldMkLst>
        <pc:spChg chg="del">
          <ac:chgData name="قبس الحوامده" userId="S::420171501572@mutah.edu.jo::d06b2e3b-5ac7-4400-9539-0541b995a835" providerId="AD" clId="Web-{0D359CC0-1D43-48ED-A203-7B86040DE844}" dt="2021-07-13T22:04:13.703" v="855"/>
          <ac:spMkLst>
            <pc:docMk/>
            <pc:sldMk cId="556137353" sldId="272"/>
            <ac:spMk id="2" creationId="{F44D04E3-E098-4EBA-AF11-33E4E57C73DE}"/>
          </ac:spMkLst>
        </pc:spChg>
        <pc:spChg chg="del">
          <ac:chgData name="قبس الحوامده" userId="S::420171501572@mutah.edu.jo::d06b2e3b-5ac7-4400-9539-0541b995a835" providerId="AD" clId="Web-{0D359CC0-1D43-48ED-A203-7B86040DE844}" dt="2021-07-13T22:04:08.719" v="854"/>
          <ac:spMkLst>
            <pc:docMk/>
            <pc:sldMk cId="556137353" sldId="272"/>
            <ac:spMk id="3" creationId="{DB05E28F-3A1D-435B-886A-26D9727370D1}"/>
          </ac:spMkLst>
        </pc:spChg>
        <pc:picChg chg="add mod ord">
          <ac:chgData name="قبس الحوامده" userId="S::420171501572@mutah.edu.jo::d06b2e3b-5ac7-4400-9539-0541b995a835" providerId="AD" clId="Web-{0D359CC0-1D43-48ED-A203-7B86040DE844}" dt="2021-07-13T22:05:39.377" v="864" actId="1076"/>
          <ac:picMkLst>
            <pc:docMk/>
            <pc:sldMk cId="556137353" sldId="272"/>
            <ac:picMk id="4" creationId="{CFE9CD0A-CF5A-464A-B2FA-4B64D2161697}"/>
          </ac:picMkLst>
        </pc:picChg>
      </pc:sldChg>
      <pc:sldChg chg="modSp add ord replId">
        <pc:chgData name="قبس الحوامده" userId="S::420171501572@mutah.edu.jo::d06b2e3b-5ac7-4400-9539-0541b995a835" providerId="AD" clId="Web-{0D359CC0-1D43-48ED-A203-7B86040DE844}" dt="2021-07-13T23:29:28.137" v="1631" actId="20577"/>
        <pc:sldMkLst>
          <pc:docMk/>
          <pc:sldMk cId="2541770234" sldId="273"/>
        </pc:sldMkLst>
        <pc:spChg chg="mod">
          <ac:chgData name="قبس الحوامده" userId="S::420171501572@mutah.edu.jo::d06b2e3b-5ac7-4400-9539-0541b995a835" providerId="AD" clId="Web-{0D359CC0-1D43-48ED-A203-7B86040DE844}" dt="2021-07-13T23:29:28.137" v="1631" actId="20577"/>
          <ac:spMkLst>
            <pc:docMk/>
            <pc:sldMk cId="2541770234" sldId="273"/>
            <ac:spMk id="3" creationId="{DB05E28F-3A1D-435B-886A-26D9727370D1}"/>
          </ac:spMkLst>
        </pc:spChg>
      </pc:sldChg>
      <pc:sldChg chg="add del replId">
        <pc:chgData name="قبس الحوامده" userId="S::420171501572@mutah.edu.jo::d06b2e3b-5ac7-4400-9539-0541b995a835" providerId="AD" clId="Web-{0D359CC0-1D43-48ED-A203-7B86040DE844}" dt="2021-07-13T22:48:29.108" v="1174"/>
        <pc:sldMkLst>
          <pc:docMk/>
          <pc:sldMk cId="2902809930" sldId="274"/>
        </pc:sldMkLst>
      </pc:sldChg>
      <pc:sldChg chg="modSp new ord">
        <pc:chgData name="قبس الحوامده" userId="S::420171501572@mutah.edu.jo::d06b2e3b-5ac7-4400-9539-0541b995a835" providerId="AD" clId="Web-{0D359CC0-1D43-48ED-A203-7B86040DE844}" dt="2021-07-13T23:57:35.435" v="1892" actId="20577"/>
        <pc:sldMkLst>
          <pc:docMk/>
          <pc:sldMk cId="4141705985" sldId="274"/>
        </pc:sldMkLst>
        <pc:spChg chg="mod">
          <ac:chgData name="قبس الحوامده" userId="S::420171501572@mutah.edu.jo::d06b2e3b-5ac7-4400-9539-0541b995a835" providerId="AD" clId="Web-{0D359CC0-1D43-48ED-A203-7B86040DE844}" dt="2021-07-13T23:57:35.435" v="1892" actId="20577"/>
          <ac:spMkLst>
            <pc:docMk/>
            <pc:sldMk cId="4141705985" sldId="274"/>
            <ac:spMk id="3" creationId="{75B7AE9B-AA48-4EB6-9EBA-57E38F6296A0}"/>
          </ac:spMkLst>
        </pc:spChg>
      </pc:sldChg>
      <pc:sldChg chg="add del replId">
        <pc:chgData name="قبس الحوامده" userId="S::420171501572@mutah.edu.jo::d06b2e3b-5ac7-4400-9539-0541b995a835" providerId="AD" clId="Web-{0D359CC0-1D43-48ED-A203-7B86040DE844}" dt="2021-07-13T23:50:33.032" v="1826"/>
        <pc:sldMkLst>
          <pc:docMk/>
          <pc:sldMk cId="1960538182" sldId="275"/>
        </pc:sldMkLst>
      </pc:sldChg>
      <pc:sldChg chg="add del replId">
        <pc:chgData name="قبس الحوامده" userId="S::420171501572@mutah.edu.jo::d06b2e3b-5ac7-4400-9539-0541b995a835" providerId="AD" clId="Web-{0D359CC0-1D43-48ED-A203-7B86040DE844}" dt="2021-07-13T22:48:26.702" v="1173"/>
        <pc:sldMkLst>
          <pc:docMk/>
          <pc:sldMk cId="3102755902" sldId="275"/>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C4B3E1-3B8B-406F-8F75-249446819065}"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D991D6D7-DACE-4400-8D69-A6A4A91D8110}">
      <dgm:prSet custT="1"/>
      <dgm:spPr/>
      <dgm:t>
        <a:bodyPr/>
        <a:lstStyle/>
        <a:p>
          <a:pPr>
            <a:lnSpc>
              <a:spcPct val="100000"/>
            </a:lnSpc>
          </a:pPr>
          <a:r>
            <a:rPr lang="en-GB" sz="2000"/>
            <a:t>Infratentorial (directly involving the brainstem) (e.g., trauma, infarction, haemorrhage, tumour, demyelination).</a:t>
          </a:r>
          <a:endParaRPr lang="en-US" sz="2000" dirty="0"/>
        </a:p>
      </dgm:t>
    </dgm:pt>
    <dgm:pt modelId="{A966A278-F27C-4CCC-B232-636039E41138}" type="parTrans" cxnId="{A1F5B09A-8DED-4310-BC1B-94192AF3483B}">
      <dgm:prSet/>
      <dgm:spPr/>
      <dgm:t>
        <a:bodyPr/>
        <a:lstStyle/>
        <a:p>
          <a:endParaRPr lang="en-US"/>
        </a:p>
      </dgm:t>
    </dgm:pt>
    <dgm:pt modelId="{A3292960-7160-46F8-B1AC-B0BCE0C520F4}" type="sibTrans" cxnId="{A1F5B09A-8DED-4310-BC1B-94192AF3483B}">
      <dgm:prSet/>
      <dgm:spPr/>
      <dgm:t>
        <a:bodyPr/>
        <a:lstStyle/>
        <a:p>
          <a:endParaRPr lang="en-US"/>
        </a:p>
      </dgm:t>
    </dgm:pt>
    <dgm:pt modelId="{A4BA88DD-25FB-40B8-B3D1-CEF39C7E1BFF}">
      <dgm:prSet/>
      <dgm:spPr/>
      <dgm:t>
        <a:bodyPr/>
        <a:lstStyle/>
        <a:p>
          <a:pPr>
            <a:lnSpc>
              <a:spcPct val="100000"/>
            </a:lnSpc>
          </a:pPr>
          <a:r>
            <a:rPr lang="en-GB"/>
            <a:t>Supratentorial (compressing the brainstem) (similar causes, but particularly affecting the right cerebral hemisphere).</a:t>
          </a:r>
          <a:endParaRPr lang="en-US"/>
        </a:p>
      </dgm:t>
    </dgm:pt>
    <dgm:pt modelId="{990BE284-59A6-40CE-8BDB-3CE066B19315}" type="parTrans" cxnId="{94F8AA8E-84AB-455E-9EDA-3B0A3CC6A52E}">
      <dgm:prSet/>
      <dgm:spPr/>
      <dgm:t>
        <a:bodyPr/>
        <a:lstStyle/>
        <a:p>
          <a:endParaRPr lang="en-US"/>
        </a:p>
      </dgm:t>
    </dgm:pt>
    <dgm:pt modelId="{3D0C17E3-838C-400F-952F-3375497E285A}" type="sibTrans" cxnId="{94F8AA8E-84AB-455E-9EDA-3B0A3CC6A52E}">
      <dgm:prSet/>
      <dgm:spPr/>
      <dgm:t>
        <a:bodyPr/>
        <a:lstStyle/>
        <a:p>
          <a:endParaRPr lang="en-US"/>
        </a:p>
      </dgm:t>
    </dgm:pt>
    <dgm:pt modelId="{C8442B7C-9CE8-45B6-BB3A-EE7B963BBEBC}" type="pres">
      <dgm:prSet presAssocID="{94C4B3E1-3B8B-406F-8F75-249446819065}" presName="root" presStyleCnt="0">
        <dgm:presLayoutVars>
          <dgm:dir/>
          <dgm:resizeHandles val="exact"/>
        </dgm:presLayoutVars>
      </dgm:prSet>
      <dgm:spPr/>
    </dgm:pt>
    <dgm:pt modelId="{175A8D2F-59E5-4F09-B41F-A7273DE377AA}" type="pres">
      <dgm:prSet presAssocID="{D991D6D7-DACE-4400-8D69-A6A4A91D8110}" presName="compNode" presStyleCnt="0"/>
      <dgm:spPr/>
    </dgm:pt>
    <dgm:pt modelId="{A04DB64D-260A-44CC-8809-0CE4603B684F}" type="pres">
      <dgm:prSet presAssocID="{D991D6D7-DACE-4400-8D69-A6A4A91D811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rain"/>
        </a:ext>
      </dgm:extLst>
    </dgm:pt>
    <dgm:pt modelId="{982375BE-9288-4CAC-9A8A-E1C11218C73C}" type="pres">
      <dgm:prSet presAssocID="{D991D6D7-DACE-4400-8D69-A6A4A91D8110}" presName="spaceRect" presStyleCnt="0"/>
      <dgm:spPr/>
    </dgm:pt>
    <dgm:pt modelId="{94C924F7-A4FE-4D89-86AE-25434446B21E}" type="pres">
      <dgm:prSet presAssocID="{D991D6D7-DACE-4400-8D69-A6A4A91D8110}" presName="textRect" presStyleLbl="revTx" presStyleIdx="0" presStyleCnt="2">
        <dgm:presLayoutVars>
          <dgm:chMax val="1"/>
          <dgm:chPref val="1"/>
        </dgm:presLayoutVars>
      </dgm:prSet>
      <dgm:spPr/>
    </dgm:pt>
    <dgm:pt modelId="{F11F9A11-C4F1-4EAE-9770-52717F27B230}" type="pres">
      <dgm:prSet presAssocID="{A3292960-7160-46F8-B1AC-B0BCE0C520F4}" presName="sibTrans" presStyleCnt="0"/>
      <dgm:spPr/>
    </dgm:pt>
    <dgm:pt modelId="{65CB801A-66F0-46F3-8A47-F1E9C9442E8E}" type="pres">
      <dgm:prSet presAssocID="{A4BA88DD-25FB-40B8-B3D1-CEF39C7E1BFF}" presName="compNode" presStyleCnt="0"/>
      <dgm:spPr/>
    </dgm:pt>
    <dgm:pt modelId="{05AC434B-5D9A-46AA-B42A-98EEDAF72F8D}" type="pres">
      <dgm:prSet presAssocID="{A4BA88DD-25FB-40B8-B3D1-CEF39C7E1BFF}"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rain in head"/>
        </a:ext>
      </dgm:extLst>
    </dgm:pt>
    <dgm:pt modelId="{0FD86622-757E-4AE0-B674-77CA0B2C517C}" type="pres">
      <dgm:prSet presAssocID="{A4BA88DD-25FB-40B8-B3D1-CEF39C7E1BFF}" presName="spaceRect" presStyleCnt="0"/>
      <dgm:spPr/>
    </dgm:pt>
    <dgm:pt modelId="{6F5C810F-3F97-487D-811F-BC4B14337B8D}" type="pres">
      <dgm:prSet presAssocID="{A4BA88DD-25FB-40B8-B3D1-CEF39C7E1BFF}" presName="textRect" presStyleLbl="revTx" presStyleIdx="1" presStyleCnt="2">
        <dgm:presLayoutVars>
          <dgm:chMax val="1"/>
          <dgm:chPref val="1"/>
        </dgm:presLayoutVars>
      </dgm:prSet>
      <dgm:spPr/>
    </dgm:pt>
  </dgm:ptLst>
  <dgm:cxnLst>
    <dgm:cxn modelId="{16926A7C-76FC-440B-98F6-3096EBC60B78}" type="presOf" srcId="{D991D6D7-DACE-4400-8D69-A6A4A91D8110}" destId="{94C924F7-A4FE-4D89-86AE-25434446B21E}" srcOrd="0" destOrd="0" presId="urn:microsoft.com/office/officeart/2018/2/layout/IconLabelList"/>
    <dgm:cxn modelId="{94F8AA8E-84AB-455E-9EDA-3B0A3CC6A52E}" srcId="{94C4B3E1-3B8B-406F-8F75-249446819065}" destId="{A4BA88DD-25FB-40B8-B3D1-CEF39C7E1BFF}" srcOrd="1" destOrd="0" parTransId="{990BE284-59A6-40CE-8BDB-3CE066B19315}" sibTransId="{3D0C17E3-838C-400F-952F-3375497E285A}"/>
    <dgm:cxn modelId="{D6455F93-D323-4D31-8985-C0F4BB86134E}" type="presOf" srcId="{94C4B3E1-3B8B-406F-8F75-249446819065}" destId="{C8442B7C-9CE8-45B6-BB3A-EE7B963BBEBC}" srcOrd="0" destOrd="0" presId="urn:microsoft.com/office/officeart/2018/2/layout/IconLabelList"/>
    <dgm:cxn modelId="{A1F5B09A-8DED-4310-BC1B-94192AF3483B}" srcId="{94C4B3E1-3B8B-406F-8F75-249446819065}" destId="{D991D6D7-DACE-4400-8D69-A6A4A91D8110}" srcOrd="0" destOrd="0" parTransId="{A966A278-F27C-4CCC-B232-636039E41138}" sibTransId="{A3292960-7160-46F8-B1AC-B0BCE0C520F4}"/>
    <dgm:cxn modelId="{F8CB7CD5-5453-4ACF-9F7C-415D5E5C2483}" type="presOf" srcId="{A4BA88DD-25FB-40B8-B3D1-CEF39C7E1BFF}" destId="{6F5C810F-3F97-487D-811F-BC4B14337B8D}" srcOrd="0" destOrd="0" presId="urn:microsoft.com/office/officeart/2018/2/layout/IconLabelList"/>
    <dgm:cxn modelId="{EE0B9506-3C26-42F1-BEA2-1D2B3F18ADEC}" type="presParOf" srcId="{C8442B7C-9CE8-45B6-BB3A-EE7B963BBEBC}" destId="{175A8D2F-59E5-4F09-B41F-A7273DE377AA}" srcOrd="0" destOrd="0" presId="urn:microsoft.com/office/officeart/2018/2/layout/IconLabelList"/>
    <dgm:cxn modelId="{9C3A430F-371F-4C7A-A3F2-EFC58DC09BF4}" type="presParOf" srcId="{175A8D2F-59E5-4F09-B41F-A7273DE377AA}" destId="{A04DB64D-260A-44CC-8809-0CE4603B684F}" srcOrd="0" destOrd="0" presId="urn:microsoft.com/office/officeart/2018/2/layout/IconLabelList"/>
    <dgm:cxn modelId="{C1A00676-4457-4D78-A376-F6E0CA04CEDF}" type="presParOf" srcId="{175A8D2F-59E5-4F09-B41F-A7273DE377AA}" destId="{982375BE-9288-4CAC-9A8A-E1C11218C73C}" srcOrd="1" destOrd="0" presId="urn:microsoft.com/office/officeart/2018/2/layout/IconLabelList"/>
    <dgm:cxn modelId="{94985F5E-FEB4-4A4F-991B-58C78E114274}" type="presParOf" srcId="{175A8D2F-59E5-4F09-B41F-A7273DE377AA}" destId="{94C924F7-A4FE-4D89-86AE-25434446B21E}" srcOrd="2" destOrd="0" presId="urn:microsoft.com/office/officeart/2018/2/layout/IconLabelList"/>
    <dgm:cxn modelId="{B64103BE-CFFE-42F5-ACFC-15892763009C}" type="presParOf" srcId="{C8442B7C-9CE8-45B6-BB3A-EE7B963BBEBC}" destId="{F11F9A11-C4F1-4EAE-9770-52717F27B230}" srcOrd="1" destOrd="0" presId="urn:microsoft.com/office/officeart/2018/2/layout/IconLabelList"/>
    <dgm:cxn modelId="{86ADC672-8897-45C9-91C8-1524550EBB80}" type="presParOf" srcId="{C8442B7C-9CE8-45B6-BB3A-EE7B963BBEBC}" destId="{65CB801A-66F0-46F3-8A47-F1E9C9442E8E}" srcOrd="2" destOrd="0" presId="urn:microsoft.com/office/officeart/2018/2/layout/IconLabelList"/>
    <dgm:cxn modelId="{1ED705C6-73FB-4035-975A-369AE34510E1}" type="presParOf" srcId="{65CB801A-66F0-46F3-8A47-F1E9C9442E8E}" destId="{05AC434B-5D9A-46AA-B42A-98EEDAF72F8D}" srcOrd="0" destOrd="0" presId="urn:microsoft.com/office/officeart/2018/2/layout/IconLabelList"/>
    <dgm:cxn modelId="{B0EA9F1B-F169-48E0-8A29-69BDC9295E68}" type="presParOf" srcId="{65CB801A-66F0-46F3-8A47-F1E9C9442E8E}" destId="{0FD86622-757E-4AE0-B674-77CA0B2C517C}" srcOrd="1" destOrd="0" presId="urn:microsoft.com/office/officeart/2018/2/layout/IconLabelList"/>
    <dgm:cxn modelId="{79978DF5-7F72-442B-9878-2E260FF09E3F}" type="presParOf" srcId="{65CB801A-66F0-46F3-8A47-F1E9C9442E8E}" destId="{6F5C810F-3F97-487D-811F-BC4B14337B8D}"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4DB64D-260A-44CC-8809-0CE4603B684F}">
      <dsp:nvSpPr>
        <dsp:cNvPr id="0" name=""/>
        <dsp:cNvSpPr/>
      </dsp:nvSpPr>
      <dsp:spPr>
        <a:xfrm>
          <a:off x="1612190" y="231527"/>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C924F7-A4FE-4D89-86AE-25434446B21E}">
      <dsp:nvSpPr>
        <dsp:cNvPr id="0" name=""/>
        <dsp:cNvSpPr/>
      </dsp:nvSpPr>
      <dsp:spPr>
        <a:xfrm>
          <a:off x="424190" y="2677723"/>
          <a:ext cx="4320000" cy="90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GB" sz="2000" kern="1200"/>
            <a:t>Infratentorial (directly involving the brainstem) (e.g., trauma, infarction, haemorrhage, tumour, demyelination).</a:t>
          </a:r>
          <a:endParaRPr lang="en-US" sz="2000" kern="1200" dirty="0"/>
        </a:p>
      </dsp:txBody>
      <dsp:txXfrm>
        <a:off x="424190" y="2677723"/>
        <a:ext cx="4320000" cy="900000"/>
      </dsp:txXfrm>
    </dsp:sp>
    <dsp:sp modelId="{05AC434B-5D9A-46AA-B42A-98EEDAF72F8D}">
      <dsp:nvSpPr>
        <dsp:cNvPr id="0" name=""/>
        <dsp:cNvSpPr/>
      </dsp:nvSpPr>
      <dsp:spPr>
        <a:xfrm>
          <a:off x="6688190" y="231527"/>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5C810F-3F97-487D-811F-BC4B14337B8D}">
      <dsp:nvSpPr>
        <dsp:cNvPr id="0" name=""/>
        <dsp:cNvSpPr/>
      </dsp:nvSpPr>
      <dsp:spPr>
        <a:xfrm>
          <a:off x="5500190" y="2677723"/>
          <a:ext cx="4320000" cy="90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GB" sz="2000" kern="1200"/>
            <a:t>Supratentorial (compressing the brainstem) (similar causes, but particularly affecting the right cerebral hemisphere).</a:t>
          </a:r>
          <a:endParaRPr lang="en-US" sz="2000" kern="1200"/>
        </a:p>
      </dsp:txBody>
      <dsp:txXfrm>
        <a:off x="5500190" y="2677723"/>
        <a:ext cx="4320000" cy="90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GB" smtClean="0"/>
              <a:t>10/10/2023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65772978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GB" smtClean="0"/>
              <a:t>10/10/2023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555536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GB" smtClean="0"/>
              <a:t>10/10/2023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70982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GB" smtClean="0"/>
              <a:t>10/10/2023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112614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846CE7D5-CF57-46EF-B807-FDD0502418D4}" type="datetimeFigureOut">
              <a:rPr lang="en-GB" smtClean="0"/>
              <a:t>10/10/2023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05252524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846CE7D5-CF57-46EF-B807-FDD0502418D4}" type="datetimeFigureOut">
              <a:rPr lang="en-GB" smtClean="0"/>
              <a:t>10/10/2023</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837889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46CE7D5-CF57-46EF-B807-FDD0502418D4}" type="datetimeFigureOut">
              <a:rPr lang="en-GB" smtClean="0"/>
              <a:t>10/10/2023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546517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GB" smtClean="0"/>
              <a:t>10/10/2023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819427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10/10/2023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821817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846CE7D5-CF57-46EF-B807-FDD0502418D4}" type="datetimeFigureOut">
              <a:rPr lang="en-GB" smtClean="0"/>
              <a:t>10/10/2023</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543560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846CE7D5-CF57-46EF-B807-FDD0502418D4}" type="datetimeFigureOut">
              <a:rPr lang="en-GB" smtClean="0"/>
              <a:t>10/10/2023</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0" name="Slide Number Placeholder 9"/>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51484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46CE7D5-CF57-46EF-B807-FDD0502418D4}" type="datetimeFigureOut">
              <a:rPr lang="en-GB" smtClean="0"/>
              <a:t>10/10/2023</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95048897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s://www.msdmanuals.com/professional/dermatologic-disorders/pressure-ulcers/pressure-ulcers#v967388"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pic>
        <p:nvPicPr>
          <p:cNvPr id="1026" name="Picture 2" descr="Comatose Stock Illustrations – 36 Comatose Stock Illustrations, Vectors &amp;  Clipart - Dreamstime">
            <a:extLst>
              <a:ext uri="{FF2B5EF4-FFF2-40B4-BE49-F238E27FC236}">
                <a16:creationId xmlns:a16="http://schemas.microsoft.com/office/drawing/2014/main" id="{22D16826-8783-BD79-0996-0F69C842A399}"/>
              </a:ext>
            </a:extLst>
          </p:cNvPr>
          <p:cNvPicPr>
            <a:picLocks noChangeAspect="1" noChangeArrowheads="1"/>
          </p:cNvPicPr>
          <p:nvPr/>
        </p:nvPicPr>
        <p:blipFill rotWithShape="1">
          <a:blip r:embed="rId2">
            <a:duotone>
              <a:schemeClr val="accent2">
                <a:shade val="45000"/>
                <a:satMod val="135000"/>
              </a:schemeClr>
              <a:prstClr val="white"/>
            </a:duotone>
            <a:alphaModFix amt="50000"/>
            <a:extLst>
              <a:ext uri="{28A0092B-C50C-407E-A947-70E740481C1C}">
                <a14:useLocalDpi xmlns:a14="http://schemas.microsoft.com/office/drawing/2010/main" val="0"/>
              </a:ext>
            </a:extLst>
          </a:blip>
          <a:srcRect t="17682" b="4998"/>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1600200" y="2386744"/>
            <a:ext cx="8991600" cy="1645920"/>
          </a:xfrm>
        </p:spPr>
        <p:txBody>
          <a:bodyPr vert="horz" lIns="91440" tIns="45720" rIns="91440" bIns="45720" rtlCol="0">
            <a:normAutofit/>
          </a:bodyPr>
          <a:lstStyle/>
          <a:p>
            <a:r>
              <a:rPr lang="en-GB" sz="3500" b="1">
                <a:cs typeface="Calibri Light"/>
              </a:rPr>
              <a:t>Coma, vegetative state, locked in syndrome, stupor </a:t>
            </a:r>
          </a:p>
        </p:txBody>
      </p:sp>
      <p:sp>
        <p:nvSpPr>
          <p:cNvPr id="3" name="Subtitle 2"/>
          <p:cNvSpPr>
            <a:spLocks noGrp="1"/>
          </p:cNvSpPr>
          <p:nvPr>
            <p:ph type="subTitle" idx="1"/>
          </p:nvPr>
        </p:nvSpPr>
        <p:spPr>
          <a:xfrm>
            <a:off x="2695194" y="4352544"/>
            <a:ext cx="6801612" cy="1239894"/>
          </a:xfrm>
        </p:spPr>
        <p:txBody>
          <a:bodyPr vert="horz" lIns="91440" tIns="45720" rIns="91440" bIns="45720" rtlCol="0">
            <a:normAutofit/>
          </a:bodyPr>
          <a:lstStyle/>
          <a:p>
            <a:endParaRPr lang="en-GB" b="1">
              <a:solidFill>
                <a:schemeClr val="tx1">
                  <a:lumMod val="85000"/>
                  <a:lumOff val="15000"/>
                </a:schemeClr>
              </a:solidFill>
              <a:cs typeface="Calibri"/>
            </a:endParaRPr>
          </a:p>
          <a:p>
            <a:r>
              <a:rPr lang="en-US" b="1">
                <a:solidFill>
                  <a:schemeClr val="tx1">
                    <a:lumMod val="85000"/>
                    <a:lumOff val="15000"/>
                  </a:schemeClr>
                </a:solidFill>
                <a:cs typeface="Calibri"/>
              </a:rPr>
              <a:t>Presented</a:t>
            </a:r>
            <a:r>
              <a:rPr lang="en-GB" b="1">
                <a:solidFill>
                  <a:schemeClr val="tx1">
                    <a:lumMod val="85000"/>
                    <a:lumOff val="15000"/>
                  </a:schemeClr>
                </a:solidFill>
                <a:cs typeface="Calibri"/>
              </a:rPr>
              <a:t> by: Raghad Amr </a:t>
            </a:r>
          </a:p>
        </p:txBody>
      </p:sp>
    </p:spTree>
    <p:extLst>
      <p:ext uri="{BB962C8B-B14F-4D97-AF65-F5344CB8AC3E}">
        <p14:creationId xmlns:p14="http://schemas.microsoft.com/office/powerpoint/2010/main" val="10985722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4D04E3-E098-4EBA-AF11-33E4E57C73DE}"/>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GB" sz="3000" dirty="0">
                <a:solidFill>
                  <a:srgbClr val="FFFFFF"/>
                </a:solidFill>
              </a:rPr>
              <a:t>Approach cont.</a:t>
            </a:r>
          </a:p>
        </p:txBody>
      </p:sp>
      <p:sp>
        <p:nvSpPr>
          <p:cNvPr id="3" name="Content Placeholder 2">
            <a:extLst>
              <a:ext uri="{FF2B5EF4-FFF2-40B4-BE49-F238E27FC236}">
                <a16:creationId xmlns:a16="http://schemas.microsoft.com/office/drawing/2014/main" id="{DB05E28F-3A1D-435B-886A-26D9727370D1}"/>
              </a:ext>
            </a:extLst>
          </p:cNvPr>
          <p:cNvSpPr>
            <a:spLocks noGrp="1"/>
          </p:cNvSpPr>
          <p:nvPr>
            <p:ph idx="1"/>
          </p:nvPr>
        </p:nvSpPr>
        <p:spPr>
          <a:xfrm>
            <a:off x="5591695" y="325465"/>
            <a:ext cx="5320696" cy="6307810"/>
          </a:xfrm>
        </p:spPr>
        <p:txBody>
          <a:bodyPr vert="horz" lIns="91440" tIns="45720" rIns="91440" bIns="45720" rtlCol="0" anchor="ctr">
            <a:normAutofit/>
          </a:bodyPr>
          <a:lstStyle/>
          <a:p>
            <a:pPr>
              <a:lnSpc>
                <a:spcPct val="90000"/>
              </a:lnSpc>
            </a:pPr>
            <a:r>
              <a:rPr lang="en-GB" dirty="0">
                <a:ea typeface="+mn-lt"/>
                <a:cs typeface="+mn-lt"/>
              </a:rPr>
              <a:t>Quick history From family, ambulance staff, bystanders: </a:t>
            </a:r>
          </a:p>
          <a:p>
            <a:pPr marL="0" indent="0">
              <a:lnSpc>
                <a:spcPct val="90000"/>
              </a:lnSpc>
              <a:buNone/>
            </a:pPr>
            <a:r>
              <a:rPr lang="en-GB" dirty="0">
                <a:ea typeface="+mn-lt"/>
                <a:cs typeface="+mn-lt"/>
              </a:rPr>
              <a:t>   - abrupt or gradual onset? </a:t>
            </a:r>
          </a:p>
          <a:p>
            <a:pPr marL="0" indent="0">
              <a:lnSpc>
                <a:spcPct val="90000"/>
              </a:lnSpc>
              <a:buNone/>
            </a:pPr>
            <a:r>
              <a:rPr lang="en-GB" dirty="0">
                <a:ea typeface="+mn-lt"/>
                <a:cs typeface="+mn-lt"/>
              </a:rPr>
              <a:t>   - How is the patient found; suicide note, seizure? </a:t>
            </a:r>
          </a:p>
          <a:p>
            <a:pPr marL="0" indent="0">
              <a:lnSpc>
                <a:spcPct val="90000"/>
              </a:lnSpc>
              <a:buNone/>
            </a:pPr>
            <a:r>
              <a:rPr lang="en-GB" dirty="0">
                <a:ea typeface="+mn-lt"/>
                <a:cs typeface="+mn-lt"/>
              </a:rPr>
              <a:t>   - If injured, suspect cervical spinal injury and do not move spine.</a:t>
            </a:r>
          </a:p>
          <a:p>
            <a:pPr marL="0" indent="0">
              <a:lnSpc>
                <a:spcPct val="90000"/>
              </a:lnSpc>
              <a:buNone/>
            </a:pPr>
            <a:r>
              <a:rPr lang="en-GB" dirty="0">
                <a:ea typeface="+mn-lt"/>
                <a:cs typeface="+mn-lt"/>
              </a:rPr>
              <a:t>   - Recent complaints; headache, fever, vertigo, depression? </a:t>
            </a:r>
          </a:p>
          <a:p>
            <a:pPr marL="0" indent="0">
              <a:lnSpc>
                <a:spcPct val="90000"/>
              </a:lnSpc>
              <a:buNone/>
            </a:pPr>
            <a:r>
              <a:rPr lang="en-GB" dirty="0">
                <a:ea typeface="+mn-lt"/>
                <a:cs typeface="+mn-lt"/>
              </a:rPr>
              <a:t>   - Recent medical history; sinusitis, otitis, neurosurgery, ENT procedure? </a:t>
            </a:r>
          </a:p>
          <a:p>
            <a:pPr marL="0" indent="0">
              <a:lnSpc>
                <a:spcPct val="90000"/>
              </a:lnSpc>
              <a:buNone/>
            </a:pPr>
            <a:r>
              <a:rPr lang="en-GB" dirty="0">
                <a:ea typeface="+mn-lt"/>
                <a:cs typeface="+mn-lt"/>
              </a:rPr>
              <a:t>   - Past medical history; diabetes, asthma, hypertension, cancer, epilepsy, psychiatric illness?</a:t>
            </a:r>
          </a:p>
          <a:p>
            <a:pPr marL="0" indent="0">
              <a:lnSpc>
                <a:spcPct val="90000"/>
              </a:lnSpc>
              <a:buNone/>
            </a:pPr>
            <a:r>
              <a:rPr lang="en-GB" dirty="0">
                <a:ea typeface="+mn-lt"/>
                <a:cs typeface="+mn-lt"/>
              </a:rPr>
              <a:t>   - Drug or toxin exposure (especially alcohol or other recreational drugs)? </a:t>
            </a:r>
          </a:p>
          <a:p>
            <a:pPr marL="0" indent="0">
              <a:lnSpc>
                <a:spcPct val="90000"/>
              </a:lnSpc>
              <a:buNone/>
            </a:pPr>
            <a:r>
              <a:rPr lang="en-GB" dirty="0">
                <a:ea typeface="+mn-lt"/>
                <a:cs typeface="+mn-lt"/>
              </a:rPr>
              <a:t>   - Any travel?</a:t>
            </a:r>
            <a:endParaRPr lang="en-GB" dirty="0">
              <a:cs typeface="Calibri"/>
            </a:endParaRPr>
          </a:p>
        </p:txBody>
      </p:sp>
    </p:spTree>
    <p:extLst>
      <p:ext uri="{BB962C8B-B14F-4D97-AF65-F5344CB8AC3E}">
        <p14:creationId xmlns:p14="http://schemas.microsoft.com/office/powerpoint/2010/main" val="2952065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407C4-EB87-4154-B9CC-987FDC88C84B}"/>
              </a:ext>
            </a:extLst>
          </p:cNvPr>
          <p:cNvSpPr>
            <a:spLocks noGrp="1"/>
          </p:cNvSpPr>
          <p:nvPr>
            <p:ph type="title"/>
          </p:nvPr>
        </p:nvSpPr>
        <p:spPr/>
        <p:txBody>
          <a:bodyPr/>
          <a:lstStyle/>
          <a:p>
            <a:r>
              <a:rPr lang="en-GB" dirty="0">
                <a:cs typeface="Calibri Light"/>
              </a:rPr>
              <a:t>Investigation</a:t>
            </a:r>
            <a:endParaRPr lang="en-GB" dirty="0"/>
          </a:p>
        </p:txBody>
      </p:sp>
      <p:sp>
        <p:nvSpPr>
          <p:cNvPr id="3" name="Content Placeholder 2">
            <a:extLst>
              <a:ext uri="{FF2B5EF4-FFF2-40B4-BE49-F238E27FC236}">
                <a16:creationId xmlns:a16="http://schemas.microsoft.com/office/drawing/2014/main" id="{D3C1FAB2-F31A-4ECE-A25B-C2EDBA2228E2}"/>
              </a:ext>
            </a:extLst>
          </p:cNvPr>
          <p:cNvSpPr>
            <a:spLocks noGrp="1"/>
          </p:cNvSpPr>
          <p:nvPr>
            <p:ph idx="1"/>
          </p:nvPr>
        </p:nvSpPr>
        <p:spPr/>
        <p:txBody>
          <a:bodyPr vert="horz" lIns="91440" tIns="45720" rIns="91440" bIns="45720" rtlCol="0" anchor="t">
            <a:normAutofit/>
          </a:bodyPr>
          <a:lstStyle/>
          <a:p>
            <a:r>
              <a:rPr lang="en-GB" dirty="0">
                <a:cs typeface="Calibri"/>
              </a:rPr>
              <a:t>Head CT</a:t>
            </a:r>
          </a:p>
          <a:p>
            <a:r>
              <a:rPr lang="en-GB" dirty="0">
                <a:cs typeface="Calibri"/>
              </a:rPr>
              <a:t>CXR</a:t>
            </a:r>
          </a:p>
          <a:p>
            <a:r>
              <a:rPr lang="en-GB" dirty="0">
                <a:cs typeface="Calibri"/>
              </a:rPr>
              <a:t>Cervical Spine X-Ray</a:t>
            </a:r>
          </a:p>
          <a:p>
            <a:r>
              <a:rPr lang="en-GB" dirty="0">
                <a:cs typeface="Calibri"/>
              </a:rPr>
              <a:t>EEG</a:t>
            </a:r>
          </a:p>
          <a:p>
            <a:r>
              <a:rPr lang="en-GB" dirty="0">
                <a:cs typeface="Calibri"/>
              </a:rPr>
              <a:t>Lumbar Puncture (LP)</a:t>
            </a:r>
          </a:p>
          <a:p>
            <a:r>
              <a:rPr lang="en-GB" dirty="0">
                <a:ea typeface="+mn-lt"/>
                <a:cs typeface="+mn-lt"/>
              </a:rPr>
              <a:t>ECG</a:t>
            </a:r>
          </a:p>
          <a:p>
            <a:r>
              <a:rPr lang="en-GB" dirty="0">
                <a:cs typeface="Calibri"/>
              </a:rPr>
              <a:t>Blood chemistry (CBC, TFT, LFT, U&amp;E, creatinine, urinalysis, glucose, toxicology screening)</a:t>
            </a:r>
            <a:endParaRPr lang="en-GB" dirty="0"/>
          </a:p>
          <a:p>
            <a:endParaRPr lang="en-GB" dirty="0">
              <a:cs typeface="Calibri"/>
            </a:endParaRPr>
          </a:p>
        </p:txBody>
      </p:sp>
    </p:spTree>
    <p:extLst>
      <p:ext uri="{BB962C8B-B14F-4D97-AF65-F5344CB8AC3E}">
        <p14:creationId xmlns:p14="http://schemas.microsoft.com/office/powerpoint/2010/main" val="591837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D04E3-E098-4EBA-AF11-33E4E57C73DE}"/>
              </a:ext>
            </a:extLst>
          </p:cNvPr>
          <p:cNvSpPr>
            <a:spLocks noGrp="1"/>
          </p:cNvSpPr>
          <p:nvPr>
            <p:ph type="title"/>
          </p:nvPr>
        </p:nvSpPr>
        <p:spPr>
          <a:xfrm>
            <a:off x="838200" y="146050"/>
            <a:ext cx="10515600" cy="1325563"/>
          </a:xfrm>
        </p:spPr>
        <p:txBody>
          <a:bodyPr/>
          <a:lstStyle/>
          <a:p>
            <a:r>
              <a:rPr lang="en-GB">
                <a:ea typeface="+mj-lt"/>
                <a:cs typeface="+mj-lt"/>
              </a:rPr>
              <a:t>Management</a:t>
            </a:r>
            <a:endParaRPr lang="en-US"/>
          </a:p>
        </p:txBody>
      </p:sp>
      <p:sp>
        <p:nvSpPr>
          <p:cNvPr id="3" name="Content Placeholder 2">
            <a:extLst>
              <a:ext uri="{FF2B5EF4-FFF2-40B4-BE49-F238E27FC236}">
                <a16:creationId xmlns:a16="http://schemas.microsoft.com/office/drawing/2014/main" id="{DB05E28F-3A1D-435B-886A-26D9727370D1}"/>
              </a:ext>
            </a:extLst>
          </p:cNvPr>
          <p:cNvSpPr>
            <a:spLocks noGrp="1"/>
          </p:cNvSpPr>
          <p:nvPr>
            <p:ph idx="1"/>
          </p:nvPr>
        </p:nvSpPr>
        <p:spPr>
          <a:xfrm>
            <a:off x="722670" y="1741487"/>
            <a:ext cx="11069279" cy="4970463"/>
          </a:xfrm>
        </p:spPr>
        <p:txBody>
          <a:bodyPr vert="horz" lIns="91440" tIns="45720" rIns="91440" bIns="45720" rtlCol="0" anchor="t">
            <a:normAutofit/>
          </a:bodyPr>
          <a:lstStyle/>
          <a:p>
            <a:pPr marL="0" indent="0">
              <a:buNone/>
            </a:pPr>
            <a:r>
              <a:rPr lang="en-GB" b="1" dirty="0">
                <a:ea typeface="+mn-lt"/>
                <a:cs typeface="+mn-lt"/>
              </a:rPr>
              <a:t>Immediate management:</a:t>
            </a:r>
            <a:endParaRPr lang="en-US" b="1" dirty="0">
              <a:cs typeface="Calibri"/>
            </a:endParaRPr>
          </a:p>
          <a:p>
            <a:pPr marL="0" indent="0">
              <a:buNone/>
            </a:pPr>
            <a:r>
              <a:rPr lang="en-GB" dirty="0">
                <a:ea typeface="+mn-lt"/>
                <a:cs typeface="+mn-lt"/>
              </a:rPr>
              <a:t>  • Assess Airway, Breathing, and Circulation. </a:t>
            </a:r>
          </a:p>
          <a:p>
            <a:pPr marL="0" indent="0">
              <a:buNone/>
            </a:pPr>
            <a:r>
              <a:rPr lang="en-GB" dirty="0">
                <a:ea typeface="+mn-lt"/>
                <a:cs typeface="+mn-lt"/>
              </a:rPr>
              <a:t>  • Consider intubation if GCS &lt;8 or initiate artificial airway when necessary . </a:t>
            </a:r>
            <a:endParaRPr lang="en-GB" dirty="0"/>
          </a:p>
          <a:p>
            <a:pPr marL="0" indent="0">
              <a:buNone/>
            </a:pPr>
            <a:r>
              <a:rPr lang="en-GB" dirty="0">
                <a:ea typeface="+mn-lt"/>
                <a:cs typeface="+mn-lt"/>
              </a:rPr>
              <a:t>  • Support the circulation if required (I.e., IV fl uids). </a:t>
            </a:r>
            <a:endParaRPr lang="en-GB" dirty="0"/>
          </a:p>
          <a:p>
            <a:pPr marL="0" indent="0">
              <a:buNone/>
            </a:pPr>
            <a:r>
              <a:rPr lang="en-GB" dirty="0">
                <a:ea typeface="+mn-lt"/>
                <a:cs typeface="+mn-lt"/>
              </a:rPr>
              <a:t>  • Give O2 and treat any seizures. </a:t>
            </a:r>
            <a:endParaRPr lang="en-GB" dirty="0"/>
          </a:p>
          <a:p>
            <a:pPr marL="0" indent="0">
              <a:buNone/>
            </a:pPr>
            <a:r>
              <a:rPr lang="en-GB" dirty="0">
                <a:ea typeface="+mn-lt"/>
                <a:cs typeface="+mn-lt"/>
              </a:rPr>
              <a:t>  • Protect the cervical spine, unless trauma is known not to be the cause. </a:t>
            </a:r>
            <a:endParaRPr lang="en-GB" dirty="0">
              <a:cs typeface="Calibri" panose="020F0502020204030204"/>
            </a:endParaRPr>
          </a:p>
          <a:p>
            <a:pPr marL="0" indent="0">
              <a:buNone/>
            </a:pPr>
            <a:r>
              <a:rPr lang="en-GB" dirty="0">
                <a:ea typeface="+mn-lt"/>
                <a:cs typeface="+mn-lt"/>
              </a:rPr>
              <a:t>  • Treat </a:t>
            </a:r>
            <a:r>
              <a:rPr lang="en-GB" dirty="0" err="1">
                <a:ea typeface="+mn-lt"/>
                <a:cs typeface="+mn-lt"/>
              </a:rPr>
              <a:t>Hypoglycemia</a:t>
            </a:r>
            <a:r>
              <a:rPr lang="en-GB" dirty="0">
                <a:ea typeface="+mn-lt"/>
                <a:cs typeface="+mn-lt"/>
              </a:rPr>
              <a:t> if present, with glucose IV. </a:t>
            </a:r>
          </a:p>
          <a:p>
            <a:pPr marL="0" indent="0">
              <a:buNone/>
            </a:pPr>
            <a:r>
              <a:rPr lang="en-GB" dirty="0">
                <a:ea typeface="+mn-lt"/>
                <a:cs typeface="+mn-lt"/>
              </a:rPr>
              <a:t>  • IV thiamine if any suggestion of Wernicke’s encephalopathy. </a:t>
            </a:r>
          </a:p>
          <a:p>
            <a:pPr marL="0" indent="0">
              <a:buNone/>
            </a:pPr>
            <a:r>
              <a:rPr lang="en-GB" dirty="0">
                <a:ea typeface="+mn-lt"/>
                <a:cs typeface="+mn-lt"/>
              </a:rPr>
              <a:t>  • IV naloxone for opiate intoxication (may also be given IM or via ET tube); </a:t>
            </a:r>
          </a:p>
          <a:p>
            <a:pPr marL="0" indent="0">
              <a:buNone/>
            </a:pPr>
            <a:r>
              <a:rPr lang="en-GB" dirty="0">
                <a:ea typeface="+mn-lt"/>
                <a:cs typeface="+mn-lt"/>
              </a:rPr>
              <a:t>  • IV flumazenil for benzodiazepine intoxication, only if airway compromised.</a:t>
            </a:r>
            <a:endParaRPr lang="en-GB" dirty="0">
              <a:cs typeface="Calibri"/>
            </a:endParaRPr>
          </a:p>
        </p:txBody>
      </p:sp>
    </p:spTree>
    <p:extLst>
      <p:ext uri="{BB962C8B-B14F-4D97-AF65-F5344CB8AC3E}">
        <p14:creationId xmlns:p14="http://schemas.microsoft.com/office/powerpoint/2010/main" val="4215901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D04E3-E098-4EBA-AF11-33E4E57C73DE}"/>
              </a:ext>
            </a:extLst>
          </p:cNvPr>
          <p:cNvSpPr>
            <a:spLocks noGrp="1"/>
          </p:cNvSpPr>
          <p:nvPr>
            <p:ph type="title"/>
          </p:nvPr>
        </p:nvSpPr>
        <p:spPr/>
        <p:txBody>
          <a:bodyPr/>
          <a:lstStyle/>
          <a:p>
            <a:r>
              <a:rPr lang="en-GB" dirty="0"/>
              <a:t>If the diagnosis is unclear </a:t>
            </a:r>
          </a:p>
        </p:txBody>
      </p:sp>
      <p:sp>
        <p:nvSpPr>
          <p:cNvPr id="3" name="Content Placeholder 2">
            <a:extLst>
              <a:ext uri="{FF2B5EF4-FFF2-40B4-BE49-F238E27FC236}">
                <a16:creationId xmlns:a16="http://schemas.microsoft.com/office/drawing/2014/main" id="{DB05E28F-3A1D-435B-886A-26D9727370D1}"/>
              </a:ext>
            </a:extLst>
          </p:cNvPr>
          <p:cNvSpPr>
            <a:spLocks noGrp="1"/>
          </p:cNvSpPr>
          <p:nvPr>
            <p:ph idx="1"/>
          </p:nvPr>
        </p:nvSpPr>
        <p:spPr>
          <a:xfrm>
            <a:off x="838200" y="2359741"/>
            <a:ext cx="10515600" cy="4122021"/>
          </a:xfrm>
        </p:spPr>
        <p:txBody>
          <a:bodyPr vert="horz" lIns="91440" tIns="45720" rIns="91440" bIns="45720" rtlCol="0" anchor="t">
            <a:normAutofit/>
          </a:bodyPr>
          <a:lstStyle/>
          <a:p>
            <a:pPr marL="0" indent="0">
              <a:buNone/>
            </a:pPr>
            <a:r>
              <a:rPr lang="en-GB" dirty="0">
                <a:ea typeface="+mn-lt"/>
                <a:cs typeface="+mn-lt"/>
              </a:rPr>
              <a:t>• Treat the treatable: O2, naloxone, glucose, Pabrinex® IV (contains Thiamine) for Wernicke’s encephalopathy.</a:t>
            </a:r>
          </a:p>
          <a:p>
            <a:pPr marL="0" indent="0">
              <a:buNone/>
            </a:pPr>
            <a:r>
              <a:rPr lang="en-GB" dirty="0">
                <a:ea typeface="+mn-lt"/>
                <a:cs typeface="+mn-lt"/>
              </a:rPr>
              <a:t>• Septic specifics: cefotaxime for meningitis, artemether/quinine for malaria, </a:t>
            </a:r>
            <a:r>
              <a:rPr lang="en-GB" dirty="0" err="1">
                <a:ea typeface="+mn-lt"/>
                <a:cs typeface="+mn-lt"/>
              </a:rPr>
              <a:t>aciclovir</a:t>
            </a:r>
            <a:r>
              <a:rPr lang="en-GB" dirty="0">
                <a:ea typeface="+mn-lt"/>
                <a:cs typeface="+mn-lt"/>
              </a:rPr>
              <a:t> for encephalitis. </a:t>
            </a:r>
            <a:endParaRPr lang="en-GB" dirty="0">
              <a:cs typeface="Calibri"/>
            </a:endParaRPr>
          </a:p>
          <a:p>
            <a:pPr marL="0" indent="0">
              <a:buNone/>
            </a:pPr>
            <a:r>
              <a:rPr lang="en-GB" dirty="0">
                <a:ea typeface="+mn-lt"/>
                <a:cs typeface="+mn-lt"/>
              </a:rPr>
              <a:t>• Do routine biochemistry, haematology, thick films, blood cultures, blood ethanol, drug screening, etc. </a:t>
            </a:r>
          </a:p>
          <a:p>
            <a:pPr marL="0" indent="0">
              <a:buNone/>
            </a:pPr>
            <a:r>
              <a:rPr lang="en-GB" dirty="0">
                <a:ea typeface="+mn-lt"/>
                <a:cs typeface="+mn-lt"/>
              </a:rPr>
              <a:t>• Arrange urgent CT head scan; if normal, proceed to LP if no Contra-indications.</a:t>
            </a:r>
            <a:endParaRPr lang="en-GB" dirty="0">
              <a:cs typeface="Calibri" panose="020F0502020204030204"/>
            </a:endParaRPr>
          </a:p>
        </p:txBody>
      </p:sp>
      <p:sp>
        <p:nvSpPr>
          <p:cNvPr id="5" name="TextBox 4">
            <a:extLst>
              <a:ext uri="{FF2B5EF4-FFF2-40B4-BE49-F238E27FC236}">
                <a16:creationId xmlns:a16="http://schemas.microsoft.com/office/drawing/2014/main" id="{86528F77-D2D9-DB15-9882-3D50D514840A}"/>
              </a:ext>
            </a:extLst>
          </p:cNvPr>
          <p:cNvSpPr txBox="1"/>
          <p:nvPr/>
        </p:nvSpPr>
        <p:spPr>
          <a:xfrm>
            <a:off x="838200" y="4866822"/>
            <a:ext cx="10515600" cy="1415772"/>
          </a:xfrm>
          <a:prstGeom prst="rect">
            <a:avLst/>
          </a:prstGeom>
          <a:noFill/>
        </p:spPr>
        <p:txBody>
          <a:bodyPr wrap="square">
            <a:spAutoFit/>
          </a:bodyPr>
          <a:lstStyle/>
          <a:p>
            <a:r>
              <a:rPr lang="en-GB" sz="3200" b="1" dirty="0">
                <a:ea typeface="+mn-lt"/>
                <a:cs typeface="+mn-lt"/>
              </a:rPr>
              <a:t>N.B.</a:t>
            </a:r>
          </a:p>
          <a:p>
            <a:r>
              <a:rPr lang="en-GB" dirty="0">
                <a:ea typeface="+mn-lt"/>
                <a:cs typeface="+mn-lt"/>
              </a:rPr>
              <a:t>Detailed neurological examination of the eyes and limbs may help localize the site of brain damage; as it is usually in the cerebral cortex bilaterally, the thalamus, or the brain stem.</a:t>
            </a:r>
          </a:p>
          <a:p>
            <a:r>
              <a:rPr lang="en-GB" dirty="0">
                <a:cs typeface="Calibri"/>
              </a:rPr>
              <a:t>High BP and low HR may indicate elevated ICP.</a:t>
            </a:r>
          </a:p>
        </p:txBody>
      </p:sp>
    </p:spTree>
    <p:extLst>
      <p:ext uri="{BB962C8B-B14F-4D97-AF65-F5344CB8AC3E}">
        <p14:creationId xmlns:p14="http://schemas.microsoft.com/office/powerpoint/2010/main" val="24889154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descr="Diagram&#10;&#10;Description automatically generated">
            <a:extLst>
              <a:ext uri="{FF2B5EF4-FFF2-40B4-BE49-F238E27FC236}">
                <a16:creationId xmlns:a16="http://schemas.microsoft.com/office/drawing/2014/main" id="{CFE9CD0A-CF5A-464A-B2FA-4B64D2161697}"/>
              </a:ext>
            </a:extLst>
          </p:cNvPr>
          <p:cNvPicPr>
            <a:picLocks noGrp="1" noChangeAspect="1"/>
          </p:cNvPicPr>
          <p:nvPr>
            <p:ph idx="1"/>
          </p:nvPr>
        </p:nvPicPr>
        <p:blipFill>
          <a:blip r:embed="rId2"/>
          <a:stretch>
            <a:fillRect/>
          </a:stretch>
        </p:blipFill>
        <p:spPr>
          <a:xfrm>
            <a:off x="3223737" y="-3711"/>
            <a:ext cx="5744525" cy="6604463"/>
          </a:xfrm>
          <a:prstGeom prst="rect">
            <a:avLst/>
          </a:prstGeom>
        </p:spPr>
      </p:pic>
    </p:spTree>
    <p:extLst>
      <p:ext uri="{BB962C8B-B14F-4D97-AF65-F5344CB8AC3E}">
        <p14:creationId xmlns:p14="http://schemas.microsoft.com/office/powerpoint/2010/main" val="556137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pic>
        <p:nvPicPr>
          <p:cNvPr id="4098" name="Picture 2" descr="persistent vegetative state gifs - Clip Art Library">
            <a:extLst>
              <a:ext uri="{FF2B5EF4-FFF2-40B4-BE49-F238E27FC236}">
                <a16:creationId xmlns:a16="http://schemas.microsoft.com/office/drawing/2014/main" id="{CAE192CC-3C7A-B486-05B8-075F5DD6231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577"/>
          <a:stretch/>
        </p:blipFill>
        <p:spPr bwMode="auto">
          <a:xfrm>
            <a:off x="-1" y="-1"/>
            <a:ext cx="7537704"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74689E7F-B085-A736-DFF2-52C79D5C6E0E}"/>
              </a:ext>
            </a:extLst>
          </p:cNvPr>
          <p:cNvSpPr>
            <a:spLocks noGrp="1"/>
          </p:cNvSpPr>
          <p:nvPr>
            <p:ph type="ctrTitle"/>
          </p:nvPr>
        </p:nvSpPr>
        <p:spPr>
          <a:xfrm>
            <a:off x="870604" y="2846350"/>
            <a:ext cx="5798419" cy="1165300"/>
          </a:xfrm>
          <a:solidFill>
            <a:schemeClr val="bg1">
              <a:alpha val="60000"/>
            </a:schemeClr>
          </a:solidFill>
          <a:ln>
            <a:solidFill>
              <a:schemeClr val="tx1"/>
            </a:solidFill>
          </a:ln>
        </p:spPr>
        <p:txBody>
          <a:bodyPr>
            <a:normAutofit/>
          </a:bodyPr>
          <a:lstStyle/>
          <a:p>
            <a:r>
              <a:rPr lang="en-US" sz="3200">
                <a:solidFill>
                  <a:schemeClr val="tx1"/>
                </a:solidFill>
              </a:rPr>
              <a:t>Vegetative state </a:t>
            </a:r>
            <a:endParaRPr lang="ar-JO" sz="3200">
              <a:solidFill>
                <a:schemeClr val="tx1"/>
              </a:solidFill>
            </a:endParaRPr>
          </a:p>
        </p:txBody>
      </p:sp>
      <p:sp>
        <p:nvSpPr>
          <p:cNvPr id="3" name="عنصر نائب للمحتوى 2">
            <a:extLst>
              <a:ext uri="{FF2B5EF4-FFF2-40B4-BE49-F238E27FC236}">
                <a16:creationId xmlns:a16="http://schemas.microsoft.com/office/drawing/2014/main" id="{13B1A37A-BF50-4444-A897-BC0C6AD117A3}"/>
              </a:ext>
            </a:extLst>
          </p:cNvPr>
          <p:cNvSpPr>
            <a:spLocks noGrp="1"/>
          </p:cNvSpPr>
          <p:nvPr>
            <p:ph type="subTitle" idx="1"/>
          </p:nvPr>
        </p:nvSpPr>
        <p:spPr>
          <a:xfrm>
            <a:off x="8170606" y="1150374"/>
            <a:ext cx="3381313" cy="4483510"/>
          </a:xfrm>
        </p:spPr>
        <p:txBody>
          <a:bodyPr anchor="ctr">
            <a:normAutofit/>
          </a:bodyPr>
          <a:lstStyle/>
          <a:p>
            <a:pPr algn="l" rtl="0">
              <a:lnSpc>
                <a:spcPct val="90000"/>
              </a:lnSpc>
            </a:pPr>
            <a:r>
              <a:rPr lang="en-US" sz="2400" b="0" i="0" dirty="0">
                <a:solidFill>
                  <a:schemeClr val="accent6">
                    <a:lumMod val="50000"/>
                  </a:schemeClr>
                </a:solidFill>
                <a:effectLst/>
                <a:latin typeface="Proxima Nova"/>
              </a:rPr>
              <a:t>A vegetative state, or unaware and unresponsive state, is a specific neurological diagnosis in which a person has a functioning brain stem but no consciousness or cognitive function.</a:t>
            </a:r>
            <a:endParaRPr lang="ar-JO" sz="2400" dirty="0">
              <a:solidFill>
                <a:schemeClr val="accent6">
                  <a:lumMod val="50000"/>
                </a:schemeClr>
              </a:solidFill>
            </a:endParaRPr>
          </a:p>
        </p:txBody>
      </p:sp>
    </p:spTree>
    <p:extLst>
      <p:ext uri="{BB962C8B-B14F-4D97-AF65-F5344CB8AC3E}">
        <p14:creationId xmlns:p14="http://schemas.microsoft.com/office/powerpoint/2010/main" val="2573885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16DFFC5-D700-4B59-8094-FCFCD1AAD6AB}"/>
              </a:ext>
            </a:extLst>
          </p:cNvPr>
          <p:cNvSpPr>
            <a:spLocks noGrp="1"/>
          </p:cNvSpPr>
          <p:nvPr>
            <p:ph type="title"/>
          </p:nvPr>
        </p:nvSpPr>
        <p:spPr/>
        <p:txBody>
          <a:bodyPr>
            <a:normAutofit fontScale="90000"/>
          </a:bodyPr>
          <a:lstStyle/>
          <a:p>
            <a:r>
              <a:rPr lang="en-US" sz="4000" b="1" i="0" dirty="0">
                <a:solidFill>
                  <a:srgbClr val="231F20"/>
                </a:solidFill>
                <a:effectLst/>
                <a:latin typeface="Proxima Nova"/>
              </a:rPr>
              <a:t>What are the symptoms?</a:t>
            </a:r>
            <a:endParaRPr lang="ar-JO" sz="4000" dirty="0"/>
          </a:p>
        </p:txBody>
      </p:sp>
      <p:sp>
        <p:nvSpPr>
          <p:cNvPr id="3" name="عنصر نائب للمحتوى 2">
            <a:extLst>
              <a:ext uri="{FF2B5EF4-FFF2-40B4-BE49-F238E27FC236}">
                <a16:creationId xmlns:a16="http://schemas.microsoft.com/office/drawing/2014/main" id="{DFFBFE18-9E7A-422D-86F4-15EBBD928408}"/>
              </a:ext>
            </a:extLst>
          </p:cNvPr>
          <p:cNvSpPr>
            <a:spLocks noGrp="1"/>
          </p:cNvSpPr>
          <p:nvPr>
            <p:ph idx="1"/>
          </p:nvPr>
        </p:nvSpPr>
        <p:spPr>
          <a:xfrm>
            <a:off x="815291" y="2330299"/>
            <a:ext cx="5585509" cy="4070501"/>
          </a:xfrm>
        </p:spPr>
        <p:txBody>
          <a:bodyPr>
            <a:normAutofit/>
          </a:bodyPr>
          <a:lstStyle/>
          <a:p>
            <a:pPr algn="l" rtl="0"/>
            <a:r>
              <a:rPr lang="en-US" sz="1700" b="0" i="0" dirty="0">
                <a:solidFill>
                  <a:srgbClr val="231F20"/>
                </a:solidFill>
                <a:effectLst/>
                <a:latin typeface="Proxima Nova"/>
              </a:rPr>
              <a:t>A person in an unaware and unresponsive state has experienced injury to the </a:t>
            </a:r>
            <a:r>
              <a:rPr lang="en-US" sz="1700" dirty="0">
                <a:solidFill>
                  <a:schemeClr val="accent6">
                    <a:lumMod val="50000"/>
                  </a:schemeClr>
                </a:solidFill>
                <a:latin typeface="Proxima Nova"/>
              </a:rPr>
              <a:t>brain</a:t>
            </a:r>
            <a:r>
              <a:rPr lang="en-US" sz="1700" b="0" i="0" dirty="0">
                <a:solidFill>
                  <a:srgbClr val="231F20"/>
                </a:solidFill>
                <a:effectLst/>
                <a:latin typeface="Proxima Nova"/>
              </a:rPr>
              <a:t>. They have no cognitive function, or ability to think. But since their brain stem is still functioning, the person may:</a:t>
            </a:r>
          </a:p>
          <a:p>
            <a:pPr algn="l" rtl="0">
              <a:buFont typeface="Arial" panose="020B0604020202020204" pitchFamily="34" charset="0"/>
              <a:buChar char="•"/>
            </a:pPr>
            <a:r>
              <a:rPr lang="en-US" sz="1700" b="0" i="0" dirty="0">
                <a:solidFill>
                  <a:srgbClr val="231F20"/>
                </a:solidFill>
                <a:effectLst/>
                <a:latin typeface="Proxima Nova"/>
              </a:rPr>
              <a:t>regulate breathing and heart rate without assistance</a:t>
            </a:r>
          </a:p>
          <a:p>
            <a:pPr algn="l" rtl="0">
              <a:buFont typeface="Arial" panose="020B0604020202020204" pitchFamily="34" charset="0"/>
              <a:buChar char="•"/>
            </a:pPr>
            <a:r>
              <a:rPr lang="en-US" sz="1700" b="0" i="0" dirty="0">
                <a:solidFill>
                  <a:srgbClr val="231F20"/>
                </a:solidFill>
                <a:effectLst/>
                <a:latin typeface="Proxima Nova"/>
              </a:rPr>
              <a:t>open their eyes</a:t>
            </a:r>
          </a:p>
          <a:p>
            <a:pPr algn="l" rtl="0">
              <a:buFont typeface="Arial" panose="020B0604020202020204" pitchFamily="34" charset="0"/>
              <a:buChar char="•"/>
            </a:pPr>
            <a:r>
              <a:rPr lang="en-US" sz="1700" b="0" i="0" dirty="0">
                <a:solidFill>
                  <a:srgbClr val="231F20"/>
                </a:solidFill>
                <a:effectLst/>
                <a:latin typeface="Proxima Nova"/>
              </a:rPr>
              <a:t>have a sleep-wake cycle</a:t>
            </a:r>
          </a:p>
          <a:p>
            <a:pPr algn="l" rtl="0">
              <a:buFont typeface="Arial" panose="020B0604020202020204" pitchFamily="34" charset="0"/>
              <a:buChar char="•"/>
            </a:pPr>
            <a:r>
              <a:rPr lang="en-US" sz="1700" b="0" i="0" dirty="0">
                <a:solidFill>
                  <a:srgbClr val="231F20"/>
                </a:solidFill>
                <a:effectLst/>
                <a:latin typeface="Proxima Nova"/>
              </a:rPr>
              <a:t>have basic reflexes</a:t>
            </a:r>
          </a:p>
          <a:p>
            <a:pPr algn="l" rtl="0">
              <a:buFont typeface="Arial" panose="020B0604020202020204" pitchFamily="34" charset="0"/>
              <a:buChar char="•"/>
            </a:pPr>
            <a:r>
              <a:rPr lang="en-US" sz="1700" b="0" i="0" dirty="0">
                <a:solidFill>
                  <a:srgbClr val="231F20"/>
                </a:solidFill>
                <a:effectLst/>
                <a:latin typeface="Proxima Nova"/>
              </a:rPr>
              <a:t>move their eyes, blink, or tear up</a:t>
            </a:r>
          </a:p>
          <a:p>
            <a:pPr algn="l" rtl="0">
              <a:buFont typeface="Arial" panose="020B0604020202020204" pitchFamily="34" charset="0"/>
              <a:buChar char="•"/>
            </a:pPr>
            <a:r>
              <a:rPr lang="en-US" sz="1700" b="0" i="0" dirty="0">
                <a:solidFill>
                  <a:srgbClr val="231F20"/>
                </a:solidFill>
                <a:effectLst/>
                <a:latin typeface="Proxima Nova"/>
              </a:rPr>
              <a:t>moan, grunt, or appear to smile</a:t>
            </a:r>
          </a:p>
          <a:p>
            <a:pPr algn="l" rtl="0"/>
            <a:endParaRPr lang="ar-JO" sz="1700" dirty="0"/>
          </a:p>
        </p:txBody>
      </p:sp>
      <p:sp>
        <p:nvSpPr>
          <p:cNvPr id="7" name="عنصر نائب للمحتوى 2">
            <a:extLst>
              <a:ext uri="{FF2B5EF4-FFF2-40B4-BE49-F238E27FC236}">
                <a16:creationId xmlns:a16="http://schemas.microsoft.com/office/drawing/2014/main" id="{65C01FB2-E213-4506-B7D8-9DF3BC43C7B7}"/>
              </a:ext>
            </a:extLst>
          </p:cNvPr>
          <p:cNvSpPr txBox="1">
            <a:spLocks/>
          </p:cNvSpPr>
          <p:nvPr/>
        </p:nvSpPr>
        <p:spPr>
          <a:xfrm>
            <a:off x="6582882" y="2397993"/>
            <a:ext cx="4611861" cy="3752083"/>
          </a:xfrm>
          <a:prstGeom prst="rect">
            <a:avLst/>
          </a:prstGeom>
        </p:spPr>
        <p:txBody>
          <a:bodyPr vert="horz" lIns="91440" tIns="45720" rIns="91440" bIns="45720" rtlCol="0">
            <a:normAutofit/>
          </a:bodyPr>
          <a:lstStyle>
            <a:lvl1pPr marL="182880" indent="-182880" algn="r" defTabSz="914400" rtl="1"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algn="l" rtl="0"/>
            <a:r>
              <a:rPr lang="en-US" sz="1600" b="1" i="0" dirty="0">
                <a:solidFill>
                  <a:srgbClr val="231F20"/>
                </a:solidFill>
                <a:effectLst/>
                <a:latin typeface="Proxima Nova"/>
              </a:rPr>
              <a:t>They’re not able to:</a:t>
            </a:r>
          </a:p>
          <a:p>
            <a:pPr algn="l" rtl="0">
              <a:buFont typeface="Arial" panose="020B0604020202020204" pitchFamily="34" charset="0"/>
              <a:buChar char="•"/>
            </a:pPr>
            <a:r>
              <a:rPr lang="en-US" sz="1600" b="0" i="0" dirty="0">
                <a:solidFill>
                  <a:srgbClr val="231F20"/>
                </a:solidFill>
                <a:effectLst/>
                <a:latin typeface="Proxima Nova"/>
              </a:rPr>
              <a:t>follow objects with their eyes</a:t>
            </a:r>
          </a:p>
          <a:p>
            <a:pPr algn="l" rtl="0">
              <a:buFont typeface="Arial" panose="020B0604020202020204" pitchFamily="34" charset="0"/>
              <a:buChar char="•"/>
            </a:pPr>
            <a:r>
              <a:rPr lang="en-US" sz="1600" b="0" i="0" dirty="0">
                <a:solidFill>
                  <a:srgbClr val="231F20"/>
                </a:solidFill>
                <a:effectLst/>
                <a:latin typeface="Proxima Nova"/>
              </a:rPr>
              <a:t>respond to voices or verbal commands</a:t>
            </a:r>
          </a:p>
          <a:p>
            <a:pPr algn="l" rtl="0">
              <a:buFont typeface="Arial" panose="020B0604020202020204" pitchFamily="34" charset="0"/>
              <a:buChar char="•"/>
            </a:pPr>
            <a:r>
              <a:rPr lang="en-US" sz="1600" b="0" i="0" dirty="0">
                <a:solidFill>
                  <a:srgbClr val="231F20"/>
                </a:solidFill>
                <a:effectLst/>
                <a:latin typeface="Proxima Nova"/>
              </a:rPr>
              <a:t>speak or communicate through blinking or gesturing</a:t>
            </a:r>
          </a:p>
          <a:p>
            <a:pPr algn="l" rtl="0">
              <a:buFont typeface="Arial" panose="020B0604020202020204" pitchFamily="34" charset="0"/>
              <a:buChar char="•"/>
            </a:pPr>
            <a:r>
              <a:rPr lang="en-US" sz="1600" b="0" i="0" dirty="0">
                <a:solidFill>
                  <a:srgbClr val="231F20"/>
                </a:solidFill>
                <a:effectLst/>
                <a:latin typeface="Proxima Nova"/>
              </a:rPr>
              <a:t>move with purpose</a:t>
            </a:r>
          </a:p>
          <a:p>
            <a:pPr algn="l" rtl="0">
              <a:buFont typeface="Arial" panose="020B0604020202020204" pitchFamily="34" charset="0"/>
              <a:buChar char="•"/>
            </a:pPr>
            <a:r>
              <a:rPr lang="en-US" sz="1600" b="0" i="0" dirty="0">
                <a:solidFill>
                  <a:srgbClr val="231F20"/>
                </a:solidFill>
                <a:effectLst/>
                <a:latin typeface="Proxima Nova"/>
              </a:rPr>
              <a:t>interact with their surroundings</a:t>
            </a:r>
          </a:p>
          <a:p>
            <a:pPr algn="l" rtl="0">
              <a:buFont typeface="Arial" panose="020B0604020202020204" pitchFamily="34" charset="0"/>
              <a:buChar char="•"/>
            </a:pPr>
            <a:r>
              <a:rPr lang="en-US" sz="1600" b="0" i="0" dirty="0">
                <a:solidFill>
                  <a:srgbClr val="231F20"/>
                </a:solidFill>
                <a:effectLst/>
                <a:latin typeface="Proxima Nova"/>
              </a:rPr>
              <a:t>show signs of emotion</a:t>
            </a:r>
          </a:p>
          <a:p>
            <a:pPr algn="l" rtl="0">
              <a:buFont typeface="Arial" panose="020B0604020202020204" pitchFamily="34" charset="0"/>
              <a:buChar char="•"/>
            </a:pPr>
            <a:r>
              <a:rPr lang="en-US" sz="1600" b="0" i="0" dirty="0">
                <a:solidFill>
                  <a:srgbClr val="231F20"/>
                </a:solidFill>
                <a:effectLst/>
                <a:latin typeface="Proxima Nova"/>
              </a:rPr>
              <a:t>show signs of awareness</a:t>
            </a:r>
          </a:p>
        </p:txBody>
      </p:sp>
    </p:spTree>
    <p:extLst>
      <p:ext uri="{BB962C8B-B14F-4D97-AF65-F5344CB8AC3E}">
        <p14:creationId xmlns:p14="http://schemas.microsoft.com/office/powerpoint/2010/main" val="541877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3E3A5-D225-99C7-C427-2A06DFF6F996}"/>
              </a:ext>
            </a:extLst>
          </p:cNvPr>
          <p:cNvSpPr>
            <a:spLocks noGrp="1"/>
          </p:cNvSpPr>
          <p:nvPr>
            <p:ph type="title"/>
          </p:nvPr>
        </p:nvSpPr>
        <p:spPr/>
        <p:txBody>
          <a:bodyPr/>
          <a:lstStyle/>
          <a:p>
            <a:r>
              <a:rPr lang="en-US" dirty="0"/>
              <a:t>Difference between vegetative state and other conditions </a:t>
            </a:r>
          </a:p>
        </p:txBody>
      </p:sp>
      <p:sp>
        <p:nvSpPr>
          <p:cNvPr id="3" name="Content Placeholder 2">
            <a:extLst>
              <a:ext uri="{FF2B5EF4-FFF2-40B4-BE49-F238E27FC236}">
                <a16:creationId xmlns:a16="http://schemas.microsoft.com/office/drawing/2014/main" id="{DF98EDE2-ACD6-16FD-D05A-3CB5B2BF0A69}"/>
              </a:ext>
            </a:extLst>
          </p:cNvPr>
          <p:cNvSpPr>
            <a:spLocks noGrp="1"/>
          </p:cNvSpPr>
          <p:nvPr>
            <p:ph idx="1"/>
          </p:nvPr>
        </p:nvSpPr>
        <p:spPr/>
        <p:txBody>
          <a:bodyPr/>
          <a:lstStyle/>
          <a:p>
            <a:pPr algn="l">
              <a:buFont typeface="Arial" panose="020B0604020202020204" pitchFamily="34" charset="0"/>
              <a:buChar char="•"/>
            </a:pPr>
            <a:r>
              <a:rPr lang="en-US" sz="1800" b="1" i="0" dirty="0">
                <a:solidFill>
                  <a:srgbClr val="231F20"/>
                </a:solidFill>
                <a:effectLst/>
                <a:latin typeface="Proxima Nova"/>
              </a:rPr>
              <a:t>Minimally conscious state.</a:t>
            </a:r>
            <a:r>
              <a:rPr lang="en-US" sz="1800" b="0" i="0" dirty="0">
                <a:solidFill>
                  <a:srgbClr val="231F20"/>
                </a:solidFill>
                <a:effectLst/>
                <a:latin typeface="Proxima Nova"/>
              </a:rPr>
              <a:t> The person </a:t>
            </a:r>
            <a:r>
              <a:rPr lang="en-US" dirty="0">
                <a:solidFill>
                  <a:srgbClr val="01ADB9"/>
                </a:solidFill>
                <a:latin typeface="Proxima Nova"/>
              </a:rPr>
              <a:t>alternates between</a:t>
            </a:r>
            <a:r>
              <a:rPr lang="en-US" sz="1800" b="0" i="0" dirty="0">
                <a:solidFill>
                  <a:srgbClr val="231F20"/>
                </a:solidFill>
                <a:effectLst/>
                <a:latin typeface="Proxima Nova"/>
              </a:rPr>
              <a:t> awareness and lack of awareness.</a:t>
            </a:r>
          </a:p>
          <a:p>
            <a:pPr algn="l">
              <a:buFont typeface="Arial" panose="020B0604020202020204" pitchFamily="34" charset="0"/>
              <a:buChar char="•"/>
            </a:pPr>
            <a:r>
              <a:rPr lang="en-US" sz="1800" b="1" i="0" dirty="0">
                <a:solidFill>
                  <a:srgbClr val="231F20"/>
                </a:solidFill>
                <a:effectLst/>
                <a:latin typeface="Proxima Nova"/>
              </a:rPr>
              <a:t>Coma. </a:t>
            </a:r>
            <a:r>
              <a:rPr lang="en-US" sz="1800" b="0" i="0" dirty="0">
                <a:solidFill>
                  <a:srgbClr val="231F20"/>
                </a:solidFill>
                <a:effectLst/>
                <a:latin typeface="Proxima Nova"/>
              </a:rPr>
              <a:t>The person is </a:t>
            </a:r>
            <a:r>
              <a:rPr lang="en-US" dirty="0">
                <a:solidFill>
                  <a:srgbClr val="01ADB9"/>
                </a:solidFill>
                <a:latin typeface="Proxima Nova"/>
              </a:rPr>
              <a:t>not awake or aware</a:t>
            </a:r>
            <a:r>
              <a:rPr lang="en-US" sz="1800" b="0" i="0" dirty="0">
                <a:solidFill>
                  <a:srgbClr val="231F20"/>
                </a:solidFill>
                <a:effectLst/>
                <a:latin typeface="Proxima Nova"/>
              </a:rPr>
              <a:t>.</a:t>
            </a:r>
          </a:p>
          <a:p>
            <a:pPr algn="l">
              <a:buFont typeface="Arial" panose="020B0604020202020204" pitchFamily="34" charset="0"/>
              <a:buChar char="•"/>
            </a:pPr>
            <a:r>
              <a:rPr lang="en-US" sz="1800" b="1" i="0" dirty="0">
                <a:solidFill>
                  <a:srgbClr val="231F20"/>
                </a:solidFill>
                <a:effectLst/>
                <a:latin typeface="Proxima Nova"/>
              </a:rPr>
              <a:t>Brain death.</a:t>
            </a:r>
            <a:r>
              <a:rPr lang="en-US" sz="1800" b="0" i="0" dirty="0">
                <a:solidFill>
                  <a:srgbClr val="231F20"/>
                </a:solidFill>
                <a:effectLst/>
                <a:latin typeface="Proxima Nova"/>
              </a:rPr>
              <a:t> Damage to the brain and brain stem are </a:t>
            </a:r>
            <a:r>
              <a:rPr lang="en-US" dirty="0">
                <a:solidFill>
                  <a:srgbClr val="01ADB9"/>
                </a:solidFill>
                <a:latin typeface="Proxima Nova"/>
              </a:rPr>
              <a:t>categorically irreversible</a:t>
            </a:r>
            <a:r>
              <a:rPr lang="en-US" sz="1800" b="0" i="0" dirty="0">
                <a:solidFill>
                  <a:srgbClr val="231F20"/>
                </a:solidFill>
                <a:effectLst/>
                <a:latin typeface="Proxima Nova"/>
              </a:rPr>
              <a:t>.</a:t>
            </a:r>
          </a:p>
          <a:p>
            <a:pPr algn="l">
              <a:buFont typeface="Arial" panose="020B0604020202020204" pitchFamily="34" charset="0"/>
              <a:buChar char="•"/>
            </a:pPr>
            <a:r>
              <a:rPr lang="en-US" sz="1800" b="1" i="0" dirty="0">
                <a:solidFill>
                  <a:srgbClr val="231F20"/>
                </a:solidFill>
                <a:effectLst/>
                <a:latin typeface="Proxima Nova"/>
              </a:rPr>
              <a:t>Locked-in syndrome.</a:t>
            </a:r>
            <a:r>
              <a:rPr lang="en-US" sz="1800" b="0" i="0" dirty="0">
                <a:solidFill>
                  <a:srgbClr val="231F20"/>
                </a:solidFill>
                <a:effectLst/>
                <a:latin typeface="Proxima Nova"/>
              </a:rPr>
              <a:t> The person is conscious and fully aware but fully paralyzed and unable to speak.</a:t>
            </a:r>
          </a:p>
          <a:p>
            <a:endParaRPr lang="en-US" dirty="0"/>
          </a:p>
        </p:txBody>
      </p:sp>
    </p:spTree>
    <p:extLst>
      <p:ext uri="{BB962C8B-B14F-4D97-AF65-F5344CB8AC3E}">
        <p14:creationId xmlns:p14="http://schemas.microsoft.com/office/powerpoint/2010/main" val="1177107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44653"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عنوان 1">
            <a:extLst>
              <a:ext uri="{FF2B5EF4-FFF2-40B4-BE49-F238E27FC236}">
                <a16:creationId xmlns:a16="http://schemas.microsoft.com/office/drawing/2014/main" id="{4777AA81-01E9-47AF-A666-7D6C890F991E}"/>
              </a:ext>
            </a:extLst>
          </p:cNvPr>
          <p:cNvSpPr>
            <a:spLocks noGrp="1"/>
          </p:cNvSpPr>
          <p:nvPr>
            <p:ph type="title"/>
          </p:nvPr>
        </p:nvSpPr>
        <p:spPr>
          <a:xfrm>
            <a:off x="643467" y="163019"/>
            <a:ext cx="6242719" cy="1728044"/>
          </a:xfrm>
          <a:noFill/>
          <a:ln>
            <a:solidFill>
              <a:schemeClr val="bg1"/>
            </a:solidFill>
          </a:ln>
        </p:spPr>
        <p:txBody>
          <a:bodyPr wrap="square">
            <a:normAutofit/>
          </a:bodyPr>
          <a:lstStyle/>
          <a:p>
            <a:r>
              <a:rPr lang="en-US" b="1" i="0">
                <a:solidFill>
                  <a:schemeClr val="bg1"/>
                </a:solidFill>
                <a:effectLst/>
                <a:latin typeface="Proxima Nova"/>
              </a:rPr>
              <a:t>How is this state diagnosed?</a:t>
            </a:r>
            <a:endParaRPr lang="ar-JO">
              <a:solidFill>
                <a:schemeClr val="bg1"/>
              </a:solidFill>
            </a:endParaRPr>
          </a:p>
        </p:txBody>
      </p:sp>
      <p:sp>
        <p:nvSpPr>
          <p:cNvPr id="3" name="عنصر نائب للمحتوى 2">
            <a:extLst>
              <a:ext uri="{FF2B5EF4-FFF2-40B4-BE49-F238E27FC236}">
                <a16:creationId xmlns:a16="http://schemas.microsoft.com/office/drawing/2014/main" id="{4B4E581C-B5B9-454D-B5FF-B77F0FE41B6C}"/>
              </a:ext>
            </a:extLst>
          </p:cNvPr>
          <p:cNvSpPr>
            <a:spLocks noGrp="1"/>
          </p:cNvSpPr>
          <p:nvPr>
            <p:ph idx="1"/>
          </p:nvPr>
        </p:nvSpPr>
        <p:spPr>
          <a:xfrm>
            <a:off x="643467" y="2054082"/>
            <a:ext cx="6242715" cy="4470704"/>
          </a:xfrm>
        </p:spPr>
        <p:txBody>
          <a:bodyPr>
            <a:normAutofit lnSpcReduction="10000"/>
          </a:bodyPr>
          <a:lstStyle/>
          <a:p>
            <a:pPr rtl="0">
              <a:lnSpc>
                <a:spcPct val="90000"/>
              </a:lnSpc>
            </a:pPr>
            <a:r>
              <a:rPr lang="en-US" sz="1600" b="0" i="0">
                <a:solidFill>
                  <a:schemeClr val="bg1"/>
                </a:solidFill>
                <a:effectLst/>
                <a:latin typeface="Proxima Nova"/>
              </a:rPr>
              <a:t>Diagnosis of an unaware and unresponsive state requires:</a:t>
            </a:r>
          </a:p>
          <a:p>
            <a:pPr rtl="0">
              <a:lnSpc>
                <a:spcPct val="90000"/>
              </a:lnSpc>
              <a:buFont typeface="Arial" panose="020B0604020202020204" pitchFamily="34" charset="0"/>
              <a:buChar char="•"/>
            </a:pPr>
            <a:r>
              <a:rPr lang="en-US" sz="1600" b="0" i="0">
                <a:solidFill>
                  <a:schemeClr val="bg1"/>
                </a:solidFill>
                <a:effectLst/>
                <a:latin typeface="Proxima Nova"/>
              </a:rPr>
              <a:t>presence of a sleep-wake cycle</a:t>
            </a:r>
          </a:p>
          <a:p>
            <a:pPr rtl="0">
              <a:lnSpc>
                <a:spcPct val="90000"/>
              </a:lnSpc>
              <a:buFont typeface="Arial" panose="020B0604020202020204" pitchFamily="34" charset="0"/>
              <a:buChar char="•"/>
            </a:pPr>
            <a:r>
              <a:rPr lang="en-US" sz="1600" b="0" i="0">
                <a:solidFill>
                  <a:schemeClr val="bg1"/>
                </a:solidFill>
                <a:effectLst/>
                <a:latin typeface="Proxima Nova"/>
              </a:rPr>
              <a:t>no language expression or comprehension</a:t>
            </a:r>
          </a:p>
          <a:p>
            <a:pPr rtl="0">
              <a:lnSpc>
                <a:spcPct val="90000"/>
              </a:lnSpc>
              <a:buFont typeface="Arial" panose="020B0604020202020204" pitchFamily="34" charset="0"/>
              <a:buChar char="•"/>
            </a:pPr>
            <a:r>
              <a:rPr lang="en-US" sz="1600" b="0" i="0">
                <a:solidFill>
                  <a:schemeClr val="bg1"/>
                </a:solidFill>
                <a:effectLst/>
                <a:latin typeface="Proxima Nova"/>
              </a:rPr>
              <a:t>no evidence of sustained, reproducible, purposeful, or voluntary response to stimulation of sight, sound, smell, or touch</a:t>
            </a:r>
          </a:p>
          <a:p>
            <a:pPr rtl="0">
              <a:lnSpc>
                <a:spcPct val="90000"/>
              </a:lnSpc>
              <a:buFont typeface="Arial" panose="020B0604020202020204" pitchFamily="34" charset="0"/>
              <a:buChar char="•"/>
            </a:pPr>
            <a:r>
              <a:rPr lang="en-US" sz="1600" b="0" i="0">
                <a:solidFill>
                  <a:schemeClr val="bg1"/>
                </a:solidFill>
                <a:effectLst/>
                <a:latin typeface="Proxima Nova"/>
              </a:rPr>
              <a:t>a functioning brain stem</a:t>
            </a:r>
          </a:p>
          <a:p>
            <a:pPr rtl="0">
              <a:lnSpc>
                <a:spcPct val="90000"/>
              </a:lnSpc>
            </a:pPr>
            <a:r>
              <a:rPr lang="en-US" sz="1600" b="0" i="0">
                <a:solidFill>
                  <a:schemeClr val="bg1"/>
                </a:solidFill>
                <a:effectLst/>
                <a:latin typeface="Proxima Nova"/>
              </a:rPr>
              <a:t>Some of this information will come from direct observation by a neurologist.</a:t>
            </a:r>
          </a:p>
          <a:p>
            <a:pPr rtl="0">
              <a:lnSpc>
                <a:spcPct val="90000"/>
              </a:lnSpc>
            </a:pPr>
            <a:r>
              <a:rPr lang="en-US" sz="1600" b="0" i="0">
                <a:solidFill>
                  <a:schemeClr val="bg1"/>
                </a:solidFill>
                <a:effectLst/>
                <a:latin typeface="Proxima Nova"/>
              </a:rPr>
              <a:t>A neurologist may also use diagnostic testing to confirm the diagnosis. These tests may include:</a:t>
            </a:r>
          </a:p>
          <a:p>
            <a:pPr rtl="0">
              <a:lnSpc>
                <a:spcPct val="90000"/>
              </a:lnSpc>
              <a:buFont typeface="Arial" panose="020B0604020202020204" pitchFamily="34" charset="0"/>
              <a:buChar char="•"/>
            </a:pPr>
            <a:r>
              <a:rPr lang="en-US" sz="1600">
                <a:solidFill>
                  <a:schemeClr val="bg1"/>
                </a:solidFill>
                <a:latin typeface="Proxima Nova"/>
              </a:rPr>
              <a:t>EEG (electroencephalogram)</a:t>
            </a:r>
            <a:r>
              <a:rPr lang="en-US" sz="1600" b="0" i="0">
                <a:solidFill>
                  <a:schemeClr val="bg1"/>
                </a:solidFill>
                <a:effectLst/>
                <a:latin typeface="Proxima Nova"/>
              </a:rPr>
              <a:t> to evaluate electrical activity in the brain</a:t>
            </a:r>
          </a:p>
          <a:p>
            <a:pPr rtl="0">
              <a:lnSpc>
                <a:spcPct val="90000"/>
              </a:lnSpc>
              <a:buFont typeface="Arial" panose="020B0604020202020204" pitchFamily="34" charset="0"/>
              <a:buChar char="•"/>
            </a:pPr>
            <a:r>
              <a:rPr lang="en-US" sz="1600">
                <a:solidFill>
                  <a:schemeClr val="bg1"/>
                </a:solidFill>
                <a:latin typeface="Proxima Nova"/>
              </a:rPr>
              <a:t>CT</a:t>
            </a:r>
            <a:r>
              <a:rPr lang="en-US" sz="1600" b="0" i="0">
                <a:solidFill>
                  <a:schemeClr val="bg1"/>
                </a:solidFill>
                <a:effectLst/>
                <a:latin typeface="Proxima Nova"/>
              </a:rPr>
              <a:t> or </a:t>
            </a:r>
            <a:r>
              <a:rPr lang="en-US" sz="1600">
                <a:solidFill>
                  <a:schemeClr val="bg1"/>
                </a:solidFill>
                <a:latin typeface="Proxima Nova"/>
              </a:rPr>
              <a:t>MRI</a:t>
            </a:r>
            <a:r>
              <a:rPr lang="en-US" sz="1600" b="0" i="0">
                <a:solidFill>
                  <a:schemeClr val="bg1"/>
                </a:solidFill>
                <a:effectLst/>
                <a:latin typeface="Proxima Nova"/>
              </a:rPr>
              <a:t> scan to help assess damage to the brain and brain stem</a:t>
            </a:r>
          </a:p>
          <a:p>
            <a:pPr rtl="0">
              <a:lnSpc>
                <a:spcPct val="90000"/>
              </a:lnSpc>
              <a:buFont typeface="Arial" panose="020B0604020202020204" pitchFamily="34" charset="0"/>
              <a:buChar char="•"/>
            </a:pPr>
            <a:r>
              <a:rPr lang="en-US" sz="1600">
                <a:solidFill>
                  <a:schemeClr val="bg1"/>
                </a:solidFill>
                <a:latin typeface="Proxima Nova"/>
              </a:rPr>
              <a:t>PET</a:t>
            </a:r>
            <a:r>
              <a:rPr lang="en-US" sz="1600" b="0" i="0">
                <a:solidFill>
                  <a:schemeClr val="bg1"/>
                </a:solidFill>
                <a:effectLst/>
                <a:latin typeface="Proxima Nova"/>
              </a:rPr>
              <a:t> scan to help assess cerebral function</a:t>
            </a:r>
          </a:p>
          <a:p>
            <a:pPr rtl="0">
              <a:lnSpc>
                <a:spcPct val="90000"/>
              </a:lnSpc>
            </a:pPr>
            <a:endParaRPr lang="ar-JO" sz="1600">
              <a:solidFill>
                <a:schemeClr val="bg1"/>
              </a:solidFill>
            </a:endParaRPr>
          </a:p>
        </p:txBody>
      </p:sp>
      <p:pic>
        <p:nvPicPr>
          <p:cNvPr id="7" name="Graphic 6" descr="Sleep">
            <a:extLst>
              <a:ext uri="{FF2B5EF4-FFF2-40B4-BE49-F238E27FC236}">
                <a16:creationId xmlns:a16="http://schemas.microsoft.com/office/drawing/2014/main" id="{47457AC0-5F61-A576-FC36-709A3A90D5A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19870" y="1614253"/>
            <a:ext cx="3428662" cy="3428662"/>
          </a:xfrm>
          <a:prstGeom prst="rect">
            <a:avLst/>
          </a:prstGeom>
        </p:spPr>
      </p:pic>
    </p:spTree>
    <p:extLst>
      <p:ext uri="{BB962C8B-B14F-4D97-AF65-F5344CB8AC3E}">
        <p14:creationId xmlns:p14="http://schemas.microsoft.com/office/powerpoint/2010/main" val="2972791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144F1AC-D4CA-4522-89A8-22A9ABF1D985}"/>
              </a:ext>
            </a:extLst>
          </p:cNvPr>
          <p:cNvSpPr>
            <a:spLocks noGrp="1"/>
          </p:cNvSpPr>
          <p:nvPr>
            <p:ph type="title"/>
          </p:nvPr>
        </p:nvSpPr>
        <p:spPr>
          <a:xfrm>
            <a:off x="804672" y="265854"/>
            <a:ext cx="5925310" cy="1174991"/>
          </a:xfrm>
        </p:spPr>
        <p:txBody>
          <a:bodyPr>
            <a:normAutofit/>
          </a:bodyPr>
          <a:lstStyle/>
          <a:p>
            <a:r>
              <a:rPr lang="en-US" sz="2400" b="1" i="0">
                <a:effectLst/>
                <a:latin typeface="Proxima Nova"/>
              </a:rPr>
              <a:t>Is there a treatment?</a:t>
            </a:r>
            <a:endParaRPr lang="ar-JO" sz="2400"/>
          </a:p>
        </p:txBody>
      </p:sp>
      <p:sp>
        <p:nvSpPr>
          <p:cNvPr id="3" name="عنصر نائب للمحتوى 2">
            <a:extLst>
              <a:ext uri="{FF2B5EF4-FFF2-40B4-BE49-F238E27FC236}">
                <a16:creationId xmlns:a16="http://schemas.microsoft.com/office/drawing/2014/main" id="{BFA9A76B-31F5-410F-960F-030A51490204}"/>
              </a:ext>
            </a:extLst>
          </p:cNvPr>
          <p:cNvSpPr>
            <a:spLocks noGrp="1"/>
          </p:cNvSpPr>
          <p:nvPr>
            <p:ph idx="1"/>
          </p:nvPr>
        </p:nvSpPr>
        <p:spPr>
          <a:xfrm>
            <a:off x="480447" y="1611824"/>
            <a:ext cx="6772760" cy="4980322"/>
          </a:xfrm>
        </p:spPr>
        <p:txBody>
          <a:bodyPr>
            <a:normAutofit lnSpcReduction="10000"/>
          </a:bodyPr>
          <a:lstStyle/>
          <a:p>
            <a:pPr rtl="0">
              <a:lnSpc>
                <a:spcPct val="90000"/>
              </a:lnSpc>
            </a:pPr>
            <a:r>
              <a:rPr lang="en-US" b="0" i="0" dirty="0">
                <a:effectLst/>
                <a:latin typeface="Proxima Nova"/>
              </a:rPr>
              <a:t>There’s no real treatment. Rather, the focus is supportive care so the brain can heal. The person will be carefully monitored for changes or signs of improvement.</a:t>
            </a:r>
          </a:p>
          <a:p>
            <a:pPr marL="0" indent="0" rtl="0">
              <a:lnSpc>
                <a:spcPct val="90000"/>
              </a:lnSpc>
              <a:buNone/>
            </a:pPr>
            <a:r>
              <a:rPr lang="en-US" b="0" i="0" dirty="0">
                <a:effectLst/>
                <a:latin typeface="Proxima Nova"/>
              </a:rPr>
              <a:t>In addition, doctors will take steps to prevent potential complications, such as:</a:t>
            </a:r>
          </a:p>
          <a:p>
            <a:pPr rtl="0">
              <a:lnSpc>
                <a:spcPct val="90000"/>
              </a:lnSpc>
              <a:buFont typeface="Arial" panose="020B0604020202020204" pitchFamily="34" charset="0"/>
              <a:buChar char="•"/>
            </a:pPr>
            <a:r>
              <a:rPr lang="en-US" dirty="0">
                <a:latin typeface="Proxima Nova"/>
              </a:rPr>
              <a:t>infection</a:t>
            </a:r>
            <a:endParaRPr lang="en-US" b="0" i="0" dirty="0">
              <a:effectLst/>
              <a:latin typeface="Proxima Nova"/>
            </a:endParaRPr>
          </a:p>
          <a:p>
            <a:pPr rtl="0">
              <a:lnSpc>
                <a:spcPct val="90000"/>
              </a:lnSpc>
              <a:buFont typeface="Arial" panose="020B0604020202020204" pitchFamily="34" charset="0"/>
              <a:buChar char="•"/>
            </a:pPr>
            <a:r>
              <a:rPr lang="en-US" dirty="0">
                <a:latin typeface="Proxima Nova"/>
              </a:rPr>
              <a:t>pneumonia</a:t>
            </a:r>
            <a:endParaRPr lang="en-US" b="0" i="0" dirty="0">
              <a:effectLst/>
              <a:latin typeface="Proxima Nova"/>
            </a:endParaRPr>
          </a:p>
          <a:p>
            <a:pPr rtl="0">
              <a:lnSpc>
                <a:spcPct val="90000"/>
              </a:lnSpc>
              <a:buFont typeface="Arial" panose="020B0604020202020204" pitchFamily="34" charset="0"/>
              <a:buChar char="•"/>
            </a:pPr>
            <a:r>
              <a:rPr lang="en-US" dirty="0">
                <a:latin typeface="Proxima Nova"/>
              </a:rPr>
              <a:t>respiratory failure</a:t>
            </a:r>
            <a:endParaRPr lang="en-US" b="0" i="0" dirty="0">
              <a:effectLst/>
              <a:latin typeface="Proxima Nova"/>
            </a:endParaRPr>
          </a:p>
          <a:p>
            <a:pPr marL="0" indent="0" rtl="0">
              <a:lnSpc>
                <a:spcPct val="90000"/>
              </a:lnSpc>
              <a:buNone/>
            </a:pPr>
            <a:r>
              <a:rPr lang="en-US" b="0" i="0" dirty="0">
                <a:effectLst/>
                <a:latin typeface="Proxima Nova"/>
              </a:rPr>
              <a:t>Supportive care may involve:</a:t>
            </a:r>
          </a:p>
          <a:p>
            <a:pPr rtl="0">
              <a:lnSpc>
                <a:spcPct val="90000"/>
              </a:lnSpc>
              <a:buFont typeface="Arial" panose="020B0604020202020204" pitchFamily="34" charset="0"/>
              <a:buChar char="•"/>
            </a:pPr>
            <a:r>
              <a:rPr lang="en-US" b="0" i="0" dirty="0">
                <a:effectLst/>
                <a:latin typeface="Proxima Nova"/>
              </a:rPr>
              <a:t>a </a:t>
            </a:r>
            <a:r>
              <a:rPr lang="en-US" dirty="0">
                <a:latin typeface="Proxima Nova"/>
              </a:rPr>
              <a:t>feeding tube</a:t>
            </a:r>
            <a:r>
              <a:rPr lang="en-US" b="0" i="0" dirty="0">
                <a:effectLst/>
                <a:latin typeface="Proxima Nova"/>
              </a:rPr>
              <a:t> to provide nutrients</a:t>
            </a:r>
          </a:p>
          <a:p>
            <a:pPr rtl="0">
              <a:lnSpc>
                <a:spcPct val="90000"/>
              </a:lnSpc>
              <a:buFont typeface="Arial" panose="020B0604020202020204" pitchFamily="34" charset="0"/>
              <a:buChar char="•"/>
            </a:pPr>
            <a:r>
              <a:rPr lang="en-US" b="0" i="0" dirty="0">
                <a:effectLst/>
                <a:latin typeface="Proxima Nova"/>
              </a:rPr>
              <a:t>changing positions on a regular basis to avoid </a:t>
            </a:r>
            <a:r>
              <a:rPr lang="en-US" dirty="0">
                <a:latin typeface="Proxima Nova"/>
              </a:rPr>
              <a:t>pressure sores</a:t>
            </a:r>
            <a:endParaRPr lang="en-US" b="0" i="0" dirty="0">
              <a:effectLst/>
              <a:latin typeface="Proxima Nova"/>
            </a:endParaRPr>
          </a:p>
          <a:p>
            <a:pPr rtl="0">
              <a:lnSpc>
                <a:spcPct val="90000"/>
              </a:lnSpc>
              <a:buFont typeface="Arial" panose="020B0604020202020204" pitchFamily="34" charset="0"/>
              <a:buChar char="•"/>
            </a:pPr>
            <a:r>
              <a:rPr lang="en-US" b="0" i="0" dirty="0">
                <a:effectLst/>
                <a:latin typeface="Proxima Nova"/>
              </a:rPr>
              <a:t>physical therapy to gently exercise the joints</a:t>
            </a:r>
          </a:p>
          <a:p>
            <a:pPr rtl="0">
              <a:lnSpc>
                <a:spcPct val="90000"/>
              </a:lnSpc>
              <a:buFont typeface="Arial" panose="020B0604020202020204" pitchFamily="34" charset="0"/>
              <a:buChar char="•"/>
            </a:pPr>
            <a:r>
              <a:rPr lang="en-US" b="0" i="0" dirty="0">
                <a:effectLst/>
                <a:latin typeface="Proxima Nova"/>
              </a:rPr>
              <a:t>skin care</a:t>
            </a:r>
          </a:p>
          <a:p>
            <a:pPr rtl="0">
              <a:lnSpc>
                <a:spcPct val="90000"/>
              </a:lnSpc>
              <a:buFont typeface="Arial" panose="020B0604020202020204" pitchFamily="34" charset="0"/>
              <a:buChar char="•"/>
            </a:pPr>
            <a:r>
              <a:rPr lang="en-US" b="0" i="0" dirty="0">
                <a:effectLst/>
                <a:latin typeface="Proxima Nova"/>
              </a:rPr>
              <a:t>oral care</a:t>
            </a:r>
          </a:p>
          <a:p>
            <a:pPr rtl="0">
              <a:lnSpc>
                <a:spcPct val="90000"/>
              </a:lnSpc>
              <a:buFont typeface="Arial" panose="020B0604020202020204" pitchFamily="34" charset="0"/>
              <a:buChar char="•"/>
            </a:pPr>
            <a:r>
              <a:rPr lang="en-US" b="0" i="0" dirty="0">
                <a:effectLst/>
                <a:latin typeface="Proxima Nova"/>
              </a:rPr>
              <a:t>management of bowel and bladder functions</a:t>
            </a:r>
          </a:p>
        </p:txBody>
      </p:sp>
      <p:pic>
        <p:nvPicPr>
          <p:cNvPr id="5" name="Picture 4" descr="Close-up unopened pill packets">
            <a:extLst>
              <a:ext uri="{FF2B5EF4-FFF2-40B4-BE49-F238E27FC236}">
                <a16:creationId xmlns:a16="http://schemas.microsoft.com/office/drawing/2014/main" id="{AAF1DCC2-7948-4AE1-B288-08FCC25A80CF}"/>
              </a:ext>
            </a:extLst>
          </p:cNvPr>
          <p:cNvPicPr>
            <a:picLocks noChangeAspect="1"/>
          </p:cNvPicPr>
          <p:nvPr/>
        </p:nvPicPr>
        <p:blipFill rotWithShape="1">
          <a:blip r:embed="rId2"/>
          <a:srcRect l="30700" r="24648"/>
          <a:stretch/>
        </p:blipFill>
        <p:spPr>
          <a:xfrm>
            <a:off x="7534654" y="10"/>
            <a:ext cx="4657345" cy="6857990"/>
          </a:xfrm>
          <a:prstGeom prst="rect">
            <a:avLst/>
          </a:prstGeom>
        </p:spPr>
      </p:pic>
    </p:spTree>
    <p:extLst>
      <p:ext uri="{BB962C8B-B14F-4D97-AF65-F5344CB8AC3E}">
        <p14:creationId xmlns:p14="http://schemas.microsoft.com/office/powerpoint/2010/main" val="4123530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Rectangle 2056">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44653"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B05E28F-3A1D-435B-886A-26D9727370D1}"/>
              </a:ext>
            </a:extLst>
          </p:cNvPr>
          <p:cNvSpPr>
            <a:spLocks noGrp="1"/>
          </p:cNvSpPr>
          <p:nvPr>
            <p:ph idx="1"/>
          </p:nvPr>
        </p:nvSpPr>
        <p:spPr>
          <a:xfrm>
            <a:off x="643468" y="1909623"/>
            <a:ext cx="6242715" cy="3415622"/>
          </a:xfrm>
        </p:spPr>
        <p:txBody>
          <a:bodyPr vert="horz" lIns="91440" tIns="45720" rIns="91440" bIns="45720" rtlCol="0">
            <a:normAutofit lnSpcReduction="10000"/>
          </a:bodyPr>
          <a:lstStyle/>
          <a:p>
            <a:r>
              <a:rPr lang="en-GB" sz="2400" dirty="0">
                <a:solidFill>
                  <a:schemeClr val="bg1"/>
                </a:solidFill>
                <a:cs typeface="Calibri"/>
              </a:rPr>
              <a:t>GCS is a reliable objective way for recording the conscious state of the patient.</a:t>
            </a:r>
          </a:p>
          <a:p>
            <a:endParaRPr lang="en-GB" sz="2400" dirty="0">
              <a:solidFill>
                <a:schemeClr val="bg1"/>
              </a:solidFill>
              <a:ea typeface="+mn-lt"/>
              <a:cs typeface="+mn-lt"/>
            </a:endParaRPr>
          </a:p>
          <a:p>
            <a:pPr marL="0" indent="0">
              <a:buNone/>
            </a:pPr>
            <a:r>
              <a:rPr lang="en-GB" sz="2400" dirty="0">
                <a:solidFill>
                  <a:schemeClr val="bg1"/>
                </a:solidFill>
                <a:ea typeface="+mn-lt"/>
                <a:cs typeface="+mn-lt"/>
              </a:rPr>
              <a:t>   • Severe injury, GCS ≤8  (Patient most likely comatose. In this   case we may consider airway protection)</a:t>
            </a:r>
          </a:p>
          <a:p>
            <a:pPr marL="0" indent="0">
              <a:buNone/>
            </a:pPr>
            <a:r>
              <a:rPr lang="en-GB" sz="2400" dirty="0">
                <a:solidFill>
                  <a:schemeClr val="bg1"/>
                </a:solidFill>
                <a:ea typeface="+mn-lt"/>
                <a:cs typeface="+mn-lt"/>
              </a:rPr>
              <a:t>   • Moderate injury, GCS 9–12</a:t>
            </a:r>
          </a:p>
          <a:p>
            <a:pPr marL="0" indent="0">
              <a:buNone/>
            </a:pPr>
            <a:r>
              <a:rPr lang="en-GB" sz="2400" dirty="0">
                <a:solidFill>
                  <a:schemeClr val="bg1"/>
                </a:solidFill>
                <a:ea typeface="+mn-lt"/>
                <a:cs typeface="+mn-lt"/>
              </a:rPr>
              <a:t>   • Minor injury, GCS 13–15</a:t>
            </a:r>
            <a:endParaRPr lang="en-GB" sz="2400" dirty="0">
              <a:solidFill>
                <a:schemeClr val="bg1"/>
              </a:solidFill>
              <a:cs typeface="Calibri"/>
            </a:endParaRPr>
          </a:p>
        </p:txBody>
      </p:sp>
      <p:pic>
        <p:nvPicPr>
          <p:cNvPr id="2050" name="Picture 2" descr="Glasgow coma scale. | Download Table">
            <a:extLst>
              <a:ext uri="{FF2B5EF4-FFF2-40B4-BE49-F238E27FC236}">
                <a16:creationId xmlns:a16="http://schemas.microsoft.com/office/drawing/2014/main" id="{050A3178-25DA-59A1-68D5-4A60FAABFF7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94822" y="511018"/>
            <a:ext cx="4256402" cy="5533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31707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C42AE46-CF95-4CC1-A6AA-9A90B93A83C9}"/>
              </a:ext>
            </a:extLst>
          </p:cNvPr>
          <p:cNvSpPr>
            <a:spLocks noGrp="1"/>
          </p:cNvSpPr>
          <p:nvPr>
            <p:ph type="title"/>
          </p:nvPr>
        </p:nvSpPr>
        <p:spPr>
          <a:xfrm>
            <a:off x="3440186" y="512065"/>
            <a:ext cx="5135643" cy="1163330"/>
          </a:xfrm>
        </p:spPr>
        <p:txBody>
          <a:bodyPr/>
          <a:lstStyle/>
          <a:p>
            <a:r>
              <a:rPr lang="en-US" dirty="0">
                <a:solidFill>
                  <a:srgbClr val="C00000"/>
                </a:solidFill>
              </a:rPr>
              <a:t>Locked-in Syndrome</a:t>
            </a:r>
            <a:endParaRPr lang="ar-JO" dirty="0">
              <a:solidFill>
                <a:srgbClr val="C00000"/>
              </a:solidFill>
            </a:endParaRPr>
          </a:p>
        </p:txBody>
      </p:sp>
      <p:sp>
        <p:nvSpPr>
          <p:cNvPr id="3" name="عنصر نائب للمحتوى 2">
            <a:extLst>
              <a:ext uri="{FF2B5EF4-FFF2-40B4-BE49-F238E27FC236}">
                <a16:creationId xmlns:a16="http://schemas.microsoft.com/office/drawing/2014/main" id="{5C768F1E-9F46-42E2-AB52-054B7650F10C}"/>
              </a:ext>
            </a:extLst>
          </p:cNvPr>
          <p:cNvSpPr>
            <a:spLocks noGrp="1"/>
          </p:cNvSpPr>
          <p:nvPr>
            <p:ph idx="1"/>
          </p:nvPr>
        </p:nvSpPr>
        <p:spPr>
          <a:xfrm>
            <a:off x="1069848" y="2121408"/>
            <a:ext cx="10058400" cy="1163330"/>
          </a:xfrm>
        </p:spPr>
        <p:txBody>
          <a:bodyPr>
            <a:noAutofit/>
          </a:bodyPr>
          <a:lstStyle/>
          <a:p>
            <a:pPr algn="l" rtl="0">
              <a:lnSpc>
                <a:spcPct val="150000"/>
              </a:lnSpc>
            </a:pPr>
            <a:r>
              <a:rPr lang="en-US" b="1" i="0" dirty="0">
                <a:solidFill>
                  <a:schemeClr val="tx1"/>
                </a:solidFill>
                <a:effectLst/>
                <a:latin typeface="Open Sans" panose="020B0606030504020204" pitchFamily="34" charset="0"/>
              </a:rPr>
              <a:t>Locked-in syndrome is a state of wakefulness and awareness with quadriplegia and paralysis of the lower cranial nerves, resulting in inability to show facial expression, move, speak, or communicate, except by </a:t>
            </a:r>
            <a:r>
              <a:rPr lang="en-US" b="1" i="0" u="sng" dirty="0">
                <a:solidFill>
                  <a:schemeClr val="tx1"/>
                </a:solidFill>
                <a:effectLst/>
                <a:latin typeface="Open Sans" panose="020B0606030504020204" pitchFamily="34" charset="0"/>
              </a:rPr>
              <a:t>coded eye movements</a:t>
            </a:r>
            <a:r>
              <a:rPr lang="en-US" b="1" i="0" dirty="0">
                <a:solidFill>
                  <a:schemeClr val="tx1"/>
                </a:solidFill>
                <a:effectLst/>
                <a:latin typeface="Open Sans" panose="020B0606030504020204" pitchFamily="34" charset="0"/>
              </a:rPr>
              <a:t>.</a:t>
            </a:r>
            <a:endParaRPr lang="ar-JO" dirty="0">
              <a:solidFill>
                <a:schemeClr val="tx1"/>
              </a:solidFill>
            </a:endParaRPr>
          </a:p>
        </p:txBody>
      </p:sp>
      <p:sp>
        <p:nvSpPr>
          <p:cNvPr id="4" name="عنصر نائب للمحتوى 2">
            <a:extLst>
              <a:ext uri="{FF2B5EF4-FFF2-40B4-BE49-F238E27FC236}">
                <a16:creationId xmlns:a16="http://schemas.microsoft.com/office/drawing/2014/main" id="{1FFD4923-7E51-4823-8FF4-E2D01D22E137}"/>
              </a:ext>
            </a:extLst>
          </p:cNvPr>
          <p:cNvSpPr txBox="1">
            <a:spLocks/>
          </p:cNvSpPr>
          <p:nvPr/>
        </p:nvSpPr>
        <p:spPr>
          <a:xfrm>
            <a:off x="1066800" y="3429000"/>
            <a:ext cx="10058400" cy="1163330"/>
          </a:xfrm>
          <a:prstGeom prst="rect">
            <a:avLst/>
          </a:prstGeom>
        </p:spPr>
        <p:txBody>
          <a:bodyPr vert="horz" lIns="91440" tIns="45720" rIns="91440" bIns="45720" rtlCol="0">
            <a:noAutofit/>
          </a:bodyPr>
          <a:lstStyle>
            <a:lvl1pPr marL="182880" indent="-182880" algn="r" defTabSz="914400" rtl="1"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algn="l" rtl="0">
              <a:lnSpc>
                <a:spcPct val="150000"/>
              </a:lnSpc>
            </a:pPr>
            <a:r>
              <a:rPr lang="en-US" sz="1800" b="1" i="0" dirty="0">
                <a:solidFill>
                  <a:srgbClr val="000000"/>
                </a:solidFill>
                <a:effectLst/>
                <a:latin typeface="Open Sans" panose="020B0606030504020204" pitchFamily="34" charset="0"/>
              </a:rPr>
              <a:t>Locked-in syndrome typically results from a </a:t>
            </a:r>
            <a:r>
              <a:rPr lang="en-US" sz="1800" b="1" i="0" u="sng" dirty="0">
                <a:solidFill>
                  <a:srgbClr val="000000"/>
                </a:solidFill>
                <a:effectLst/>
                <a:latin typeface="Open Sans" panose="020B0606030504020204" pitchFamily="34" charset="0"/>
              </a:rPr>
              <a:t>stroke</a:t>
            </a:r>
            <a:r>
              <a:rPr lang="en-US" sz="1800" b="1" i="0" dirty="0">
                <a:solidFill>
                  <a:srgbClr val="000000"/>
                </a:solidFill>
                <a:effectLst/>
                <a:latin typeface="Open Sans" panose="020B0606030504020204" pitchFamily="34" charset="0"/>
              </a:rPr>
              <a:t> (pontine hemorrhage or infarct) that causes quadriplegia and disrupts and damages the lower cranial nerves and the centers that control horizontal gaze. Other disorders that result in severe widespread motor paralysis (</a:t>
            </a:r>
            <a:r>
              <a:rPr lang="en-US" sz="1800" b="1" i="0" dirty="0" err="1">
                <a:solidFill>
                  <a:srgbClr val="000000"/>
                </a:solidFill>
                <a:effectLst/>
                <a:latin typeface="Open Sans" panose="020B0606030504020204" pitchFamily="34" charset="0"/>
              </a:rPr>
              <a:t>eg</a:t>
            </a:r>
            <a:r>
              <a:rPr lang="en-US" sz="1800" b="1" i="0" dirty="0">
                <a:solidFill>
                  <a:srgbClr val="000000"/>
                </a:solidFill>
                <a:effectLst/>
                <a:latin typeface="Open Sans" panose="020B0606030504020204" pitchFamily="34" charset="0"/>
              </a:rPr>
              <a:t>, </a:t>
            </a:r>
            <a:r>
              <a:rPr lang="en-US" sz="1800" b="1" u="sng" dirty="0">
                <a:solidFill>
                  <a:srgbClr val="B12E32"/>
                </a:solidFill>
                <a:latin typeface="Open Sans" panose="020B0606030504020204" pitchFamily="34" charset="0"/>
              </a:rPr>
              <a:t>Guillain-Barré syndrome</a:t>
            </a:r>
            <a:r>
              <a:rPr lang="en-US" sz="1800" b="1" i="0" dirty="0">
                <a:solidFill>
                  <a:srgbClr val="000000"/>
                </a:solidFill>
                <a:effectLst/>
                <a:latin typeface="Open Sans" panose="020B0606030504020204" pitchFamily="34" charset="0"/>
              </a:rPr>
              <a:t>) and cancers that involve the posterior fossa and the pons are less common causes.</a:t>
            </a:r>
          </a:p>
          <a:p>
            <a:pPr algn="l" rtl="0">
              <a:lnSpc>
                <a:spcPct val="150000"/>
              </a:lnSpc>
            </a:pPr>
            <a:r>
              <a:rPr lang="en-US" sz="1800" b="1" i="0" dirty="0">
                <a:solidFill>
                  <a:srgbClr val="000000"/>
                </a:solidFill>
                <a:effectLst/>
                <a:latin typeface="Open Sans" panose="020B0606030504020204" pitchFamily="34" charset="0"/>
              </a:rPr>
              <a:t>Locked-in syndrome can also result from infection, tumors, toxins, trauma, arteriovenous malformations, and opioid use</a:t>
            </a:r>
          </a:p>
        </p:txBody>
      </p:sp>
    </p:spTree>
    <p:extLst>
      <p:ext uri="{BB962C8B-B14F-4D97-AF65-F5344CB8AC3E}">
        <p14:creationId xmlns:p14="http://schemas.microsoft.com/office/powerpoint/2010/main" val="3605204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a:extLst>
              <a:ext uri="{FF2B5EF4-FFF2-40B4-BE49-F238E27FC236}">
                <a16:creationId xmlns:a16="http://schemas.microsoft.com/office/drawing/2014/main" id="{012D753D-C1C5-4256-A20A-F23ABBAA2E07}"/>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2300" b="1" i="0">
                <a:solidFill>
                  <a:srgbClr val="FFFFFF"/>
                </a:solidFill>
                <a:effectLst/>
                <a:latin typeface="Proxima Nova"/>
              </a:rPr>
              <a:t>What are the symptoms?</a:t>
            </a:r>
            <a:endParaRPr lang="ar-JO" sz="2300">
              <a:solidFill>
                <a:srgbClr val="FFFFFF"/>
              </a:solidFill>
            </a:endParaRPr>
          </a:p>
        </p:txBody>
      </p:sp>
      <p:sp>
        <p:nvSpPr>
          <p:cNvPr id="3" name="عنصر نائب للمحتوى 2">
            <a:extLst>
              <a:ext uri="{FF2B5EF4-FFF2-40B4-BE49-F238E27FC236}">
                <a16:creationId xmlns:a16="http://schemas.microsoft.com/office/drawing/2014/main" id="{8E9715B8-1999-4B8E-9C5D-745680328C4D}"/>
              </a:ext>
            </a:extLst>
          </p:cNvPr>
          <p:cNvSpPr>
            <a:spLocks noGrp="1"/>
          </p:cNvSpPr>
          <p:nvPr>
            <p:ph idx="1"/>
          </p:nvPr>
        </p:nvSpPr>
        <p:spPr>
          <a:xfrm>
            <a:off x="5591695" y="1402080"/>
            <a:ext cx="5320696" cy="4053840"/>
          </a:xfrm>
        </p:spPr>
        <p:txBody>
          <a:bodyPr anchor="ctr">
            <a:normAutofit/>
          </a:bodyPr>
          <a:lstStyle/>
          <a:p>
            <a:pPr marL="0" indent="0" rtl="0">
              <a:lnSpc>
                <a:spcPct val="90000"/>
              </a:lnSpc>
              <a:buNone/>
            </a:pPr>
            <a:r>
              <a:rPr lang="en-US" sz="1700" b="1" i="0">
                <a:effectLst/>
                <a:latin typeface="Open Sans" panose="020B0606030504020204" pitchFamily="34" charset="0"/>
              </a:rPr>
              <a:t>Patients with locked-in syndrome have </a:t>
            </a:r>
          </a:p>
          <a:p>
            <a:pPr rtl="0">
              <a:lnSpc>
                <a:spcPct val="90000"/>
              </a:lnSpc>
            </a:pPr>
            <a:r>
              <a:rPr lang="en-US" sz="1700" b="1" i="0">
                <a:effectLst/>
                <a:latin typeface="Open Sans" panose="020B0606030504020204" pitchFamily="34" charset="0"/>
              </a:rPr>
              <a:t>intact cognitive function</a:t>
            </a:r>
          </a:p>
          <a:p>
            <a:pPr rtl="0">
              <a:lnSpc>
                <a:spcPct val="90000"/>
              </a:lnSpc>
            </a:pPr>
            <a:r>
              <a:rPr lang="en-US" sz="1700" b="1" i="0">
                <a:effectLst/>
                <a:latin typeface="Open Sans" panose="020B0606030504020204" pitchFamily="34" charset="0"/>
              </a:rPr>
              <a:t>awake, with eye opening and normal sleep-wake cycles. </a:t>
            </a:r>
            <a:endParaRPr lang="en-US" sz="1700" b="1">
              <a:latin typeface="Open Sans" panose="020B0606030504020204" pitchFamily="34" charset="0"/>
            </a:endParaRPr>
          </a:p>
          <a:p>
            <a:pPr rtl="0">
              <a:lnSpc>
                <a:spcPct val="90000"/>
              </a:lnSpc>
            </a:pPr>
            <a:r>
              <a:rPr lang="en-US" sz="1700" b="1" i="0">
                <a:effectLst/>
                <a:latin typeface="Open Sans" panose="020B0606030504020204" pitchFamily="34" charset="0"/>
              </a:rPr>
              <a:t>can hear and see. </a:t>
            </a:r>
          </a:p>
          <a:p>
            <a:pPr marL="0" indent="0" rtl="0">
              <a:lnSpc>
                <a:spcPct val="90000"/>
              </a:lnSpc>
              <a:buNone/>
            </a:pPr>
            <a:r>
              <a:rPr lang="en-US" sz="1700" b="1" i="0">
                <a:effectLst/>
                <a:latin typeface="Open Sans" panose="020B0606030504020204" pitchFamily="34" charset="0"/>
              </a:rPr>
              <a:t>However:</a:t>
            </a:r>
          </a:p>
          <a:p>
            <a:pPr>
              <a:lnSpc>
                <a:spcPct val="90000"/>
              </a:lnSpc>
            </a:pPr>
            <a:r>
              <a:rPr lang="en-US" sz="1700" b="1" i="0">
                <a:effectLst/>
                <a:latin typeface="Open Sans" panose="020B0606030504020204" pitchFamily="34" charset="0"/>
              </a:rPr>
              <a:t>cannot move their lower face, chew, swallow, speak, breathe, move their limbs, or move their eyes laterally. </a:t>
            </a:r>
          </a:p>
          <a:p>
            <a:pPr>
              <a:lnSpc>
                <a:spcPct val="90000"/>
              </a:lnSpc>
            </a:pPr>
            <a:r>
              <a:rPr lang="en-US" sz="1700" b="1" i="0">
                <a:effectLst/>
                <a:latin typeface="Open Sans" panose="020B0606030504020204" pitchFamily="34" charset="0"/>
              </a:rPr>
              <a:t>Vertical eye movement is possible</a:t>
            </a:r>
            <a:r>
              <a:rPr lang="en-US" sz="1700" b="1">
                <a:latin typeface="Open Sans" panose="020B0606030504020204" pitchFamily="34" charset="0"/>
              </a:rPr>
              <a:t>.</a:t>
            </a:r>
          </a:p>
          <a:p>
            <a:pPr>
              <a:lnSpc>
                <a:spcPct val="90000"/>
              </a:lnSpc>
            </a:pPr>
            <a:r>
              <a:rPr lang="en-US" sz="1700" b="1" i="0">
                <a:effectLst/>
                <a:latin typeface="Open Sans" panose="020B0606030504020204" pitchFamily="34" charset="0"/>
              </a:rPr>
              <a:t>patients can open and close their eyes or blink a specific number of times to answer questions.</a:t>
            </a:r>
            <a:endParaRPr lang="ar-JO" sz="1700" b="1"/>
          </a:p>
        </p:txBody>
      </p:sp>
    </p:spTree>
    <p:extLst>
      <p:ext uri="{BB962C8B-B14F-4D97-AF65-F5344CB8AC3E}">
        <p14:creationId xmlns:p14="http://schemas.microsoft.com/office/powerpoint/2010/main" val="19195425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61D2C72-5433-4759-893B-729B8988A357}"/>
              </a:ext>
            </a:extLst>
          </p:cNvPr>
          <p:cNvSpPr>
            <a:spLocks noGrp="1"/>
          </p:cNvSpPr>
          <p:nvPr>
            <p:ph type="title"/>
          </p:nvPr>
        </p:nvSpPr>
        <p:spPr>
          <a:xfrm>
            <a:off x="804672" y="250355"/>
            <a:ext cx="5925310" cy="1174991"/>
          </a:xfrm>
        </p:spPr>
        <p:txBody>
          <a:bodyPr>
            <a:normAutofit/>
          </a:bodyPr>
          <a:lstStyle/>
          <a:p>
            <a:r>
              <a:rPr lang="en-US" sz="2400" b="1" i="0">
                <a:effectLst/>
                <a:latin typeface="Proxima Nova"/>
              </a:rPr>
              <a:t>How is this state diagnosed?</a:t>
            </a:r>
            <a:endParaRPr lang="ar-JO" sz="2400"/>
          </a:p>
        </p:txBody>
      </p:sp>
      <p:sp>
        <p:nvSpPr>
          <p:cNvPr id="3" name="عنصر نائب للمحتوى 2">
            <a:extLst>
              <a:ext uri="{FF2B5EF4-FFF2-40B4-BE49-F238E27FC236}">
                <a16:creationId xmlns:a16="http://schemas.microsoft.com/office/drawing/2014/main" id="{9833BC40-76EF-4953-AF56-F91B2C14E0C3}"/>
              </a:ext>
            </a:extLst>
          </p:cNvPr>
          <p:cNvSpPr>
            <a:spLocks noGrp="1"/>
          </p:cNvSpPr>
          <p:nvPr>
            <p:ph idx="1"/>
          </p:nvPr>
        </p:nvSpPr>
        <p:spPr>
          <a:xfrm>
            <a:off x="804672" y="1735809"/>
            <a:ext cx="5925310" cy="4871835"/>
          </a:xfrm>
        </p:spPr>
        <p:txBody>
          <a:bodyPr>
            <a:normAutofit lnSpcReduction="10000"/>
          </a:bodyPr>
          <a:lstStyle/>
          <a:p>
            <a:pPr rtl="0">
              <a:lnSpc>
                <a:spcPct val="90000"/>
              </a:lnSpc>
              <a:buFont typeface="Arial" panose="020B0604020202020204" pitchFamily="34" charset="0"/>
              <a:buChar char="•"/>
            </a:pPr>
            <a:r>
              <a:rPr lang="en-US" b="0" i="0" dirty="0">
                <a:effectLst/>
                <a:latin typeface="Open Sans" panose="020B0606030504020204" pitchFamily="34" charset="0"/>
              </a:rPr>
              <a:t>Clinical evaluation</a:t>
            </a:r>
          </a:p>
          <a:p>
            <a:pPr rtl="0">
              <a:lnSpc>
                <a:spcPct val="90000"/>
              </a:lnSpc>
            </a:pPr>
            <a:r>
              <a:rPr lang="en-US" b="0" i="0" dirty="0">
                <a:effectLst/>
                <a:latin typeface="Open Sans" panose="020B0606030504020204" pitchFamily="34" charset="0"/>
              </a:rPr>
              <a:t>Diagnosis of locked-in syndrome is primarily clinical. Because patients lack the motor responses (</a:t>
            </a:r>
            <a:r>
              <a:rPr lang="en-US" b="0" i="0" dirty="0" err="1">
                <a:effectLst/>
                <a:latin typeface="Open Sans" panose="020B0606030504020204" pitchFamily="34" charset="0"/>
              </a:rPr>
              <a:t>eg</a:t>
            </a:r>
            <a:r>
              <a:rPr lang="en-US" b="0" i="0" dirty="0">
                <a:effectLst/>
                <a:latin typeface="Open Sans" panose="020B0606030504020204" pitchFamily="34" charset="0"/>
              </a:rPr>
              <a:t>, withdrawal from painful stimuli) usually used to measure responsiveness, they may be mistakenly thought to be unconscious. Thus, all patients who cannot move should have their comprehension tested by requesting eye blinking or vertical eye movements.</a:t>
            </a:r>
          </a:p>
          <a:p>
            <a:pPr rtl="0">
              <a:lnSpc>
                <a:spcPct val="90000"/>
              </a:lnSpc>
            </a:pPr>
            <a:r>
              <a:rPr lang="en-US" b="0" i="0" dirty="0">
                <a:effectLst/>
                <a:latin typeface="Open Sans" panose="020B0606030504020204" pitchFamily="34" charset="0"/>
              </a:rPr>
              <a:t>As in </a:t>
            </a:r>
            <a:r>
              <a:rPr lang="en-US" u="sng" dirty="0">
                <a:latin typeface="Open Sans" panose="020B0606030504020204" pitchFamily="34" charset="0"/>
              </a:rPr>
              <a:t>vegetative state</a:t>
            </a:r>
            <a:r>
              <a:rPr lang="en-US" b="0" i="0" dirty="0">
                <a:effectLst/>
                <a:latin typeface="Open Sans" panose="020B0606030504020204" pitchFamily="34" charset="0"/>
              </a:rPr>
              <a:t> , </a:t>
            </a:r>
            <a:r>
              <a:rPr lang="en-US" u="sng" dirty="0">
                <a:latin typeface="Open Sans" panose="020B0606030504020204" pitchFamily="34" charset="0"/>
              </a:rPr>
              <a:t>neuroimaging</a:t>
            </a:r>
            <a:r>
              <a:rPr lang="en-US" b="0" i="0" dirty="0">
                <a:effectLst/>
                <a:latin typeface="Open Sans" panose="020B0606030504020204" pitchFamily="34" charset="0"/>
              </a:rPr>
              <a:t> is indicated to rule out treatable disorders. Brain imaging with CT or MRI is done and helps identify the pontine abnormality. Positron emission tomography (PET), single-photon emission computed tomography (SPECT), or functional MRI may be done to further assess cerebral function if the diagnosis is in doubt.</a:t>
            </a:r>
          </a:p>
          <a:p>
            <a:pPr rtl="0">
              <a:lnSpc>
                <a:spcPct val="90000"/>
              </a:lnSpc>
            </a:pPr>
            <a:r>
              <a:rPr lang="en-US" b="0" i="0" dirty="0">
                <a:effectLst/>
                <a:latin typeface="Open Sans" panose="020B0606030504020204" pitchFamily="34" charset="0"/>
              </a:rPr>
              <a:t>In patients with locked-in syndrome, electroencephalography (EEG) shows normal sleep-wake patterns.</a:t>
            </a:r>
          </a:p>
          <a:p>
            <a:pPr rtl="0">
              <a:lnSpc>
                <a:spcPct val="90000"/>
              </a:lnSpc>
            </a:pPr>
            <a:endParaRPr lang="ar-JO" dirty="0"/>
          </a:p>
        </p:txBody>
      </p:sp>
      <p:pic>
        <p:nvPicPr>
          <p:cNvPr id="14" name="Picture 13" descr="Scan of a human brain in a neurology clinic">
            <a:extLst>
              <a:ext uri="{FF2B5EF4-FFF2-40B4-BE49-F238E27FC236}">
                <a16:creationId xmlns:a16="http://schemas.microsoft.com/office/drawing/2014/main" id="{5CB581DD-4691-A7D1-801E-834DEAF34BA0}"/>
              </a:ext>
            </a:extLst>
          </p:cNvPr>
          <p:cNvPicPr>
            <a:picLocks noChangeAspect="1"/>
          </p:cNvPicPr>
          <p:nvPr/>
        </p:nvPicPr>
        <p:blipFill rotWithShape="1">
          <a:blip r:embed="rId2"/>
          <a:srcRect l="49067"/>
          <a:stretch/>
        </p:blipFill>
        <p:spPr>
          <a:xfrm>
            <a:off x="7534654" y="10"/>
            <a:ext cx="4657345" cy="6857990"/>
          </a:xfrm>
          <a:prstGeom prst="rect">
            <a:avLst/>
          </a:prstGeom>
        </p:spPr>
      </p:pic>
    </p:spTree>
    <p:extLst>
      <p:ext uri="{BB962C8B-B14F-4D97-AF65-F5344CB8AC3E}">
        <p14:creationId xmlns:p14="http://schemas.microsoft.com/office/powerpoint/2010/main" val="322032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8D39C61-483F-4DE2-8088-44AB1A06AEC4}"/>
              </a:ext>
            </a:extLst>
          </p:cNvPr>
          <p:cNvSpPr>
            <a:spLocks noGrp="1"/>
          </p:cNvSpPr>
          <p:nvPr>
            <p:ph type="title"/>
          </p:nvPr>
        </p:nvSpPr>
        <p:spPr>
          <a:xfrm>
            <a:off x="804672" y="978776"/>
            <a:ext cx="5925310" cy="1174991"/>
          </a:xfrm>
        </p:spPr>
        <p:txBody>
          <a:bodyPr>
            <a:normAutofit/>
          </a:bodyPr>
          <a:lstStyle/>
          <a:p>
            <a:r>
              <a:rPr lang="en-US" sz="2400" b="1" i="0">
                <a:effectLst/>
                <a:latin typeface="Proxima Nova"/>
              </a:rPr>
              <a:t>Is there a treatment?</a:t>
            </a:r>
            <a:endParaRPr lang="ar-JO" sz="2400"/>
          </a:p>
        </p:txBody>
      </p:sp>
      <p:sp>
        <p:nvSpPr>
          <p:cNvPr id="3" name="عنصر نائب للمحتوى 2">
            <a:extLst>
              <a:ext uri="{FF2B5EF4-FFF2-40B4-BE49-F238E27FC236}">
                <a16:creationId xmlns:a16="http://schemas.microsoft.com/office/drawing/2014/main" id="{C1285675-2F94-4597-AF54-5E49F24A9F77}"/>
              </a:ext>
            </a:extLst>
          </p:cNvPr>
          <p:cNvSpPr>
            <a:spLocks noGrp="1"/>
          </p:cNvSpPr>
          <p:nvPr>
            <p:ph idx="1"/>
          </p:nvPr>
        </p:nvSpPr>
        <p:spPr>
          <a:xfrm>
            <a:off x="804672" y="2640692"/>
            <a:ext cx="5925310" cy="3255252"/>
          </a:xfrm>
        </p:spPr>
        <p:txBody>
          <a:bodyPr>
            <a:normAutofit/>
          </a:bodyPr>
          <a:lstStyle/>
          <a:p>
            <a:pPr rtl="0">
              <a:lnSpc>
                <a:spcPct val="90000"/>
              </a:lnSpc>
              <a:buFont typeface="Arial" panose="020B0604020202020204" pitchFamily="34" charset="0"/>
              <a:buChar char="•"/>
            </a:pPr>
            <a:r>
              <a:rPr lang="en-US" sz="1500" b="0" i="0" dirty="0">
                <a:effectLst/>
                <a:latin typeface="Open Sans" panose="020B0606030504020204" pitchFamily="34" charset="0"/>
              </a:rPr>
              <a:t>Supportive care</a:t>
            </a:r>
          </a:p>
          <a:p>
            <a:pPr rtl="0">
              <a:lnSpc>
                <a:spcPct val="90000"/>
              </a:lnSpc>
              <a:buFont typeface="Arial" panose="020B0604020202020204" pitchFamily="34" charset="0"/>
              <a:buChar char="•"/>
            </a:pPr>
            <a:r>
              <a:rPr lang="en-US" sz="1500" b="0" i="0" dirty="0">
                <a:effectLst/>
                <a:latin typeface="Open Sans" panose="020B0606030504020204" pitchFamily="34" charset="0"/>
              </a:rPr>
              <a:t>Communication training</a:t>
            </a:r>
          </a:p>
          <a:p>
            <a:pPr rtl="0">
              <a:lnSpc>
                <a:spcPct val="90000"/>
              </a:lnSpc>
            </a:pPr>
            <a:r>
              <a:rPr lang="en-US" sz="1500" b="0" i="0" dirty="0">
                <a:effectLst/>
                <a:latin typeface="Open Sans" panose="020B0606030504020204" pitchFamily="34" charset="0"/>
              </a:rPr>
              <a:t>Supportive care is the mainstay of treatment for patients with locked-in syndrome and should include the following:</a:t>
            </a:r>
          </a:p>
          <a:p>
            <a:pPr rtl="0">
              <a:lnSpc>
                <a:spcPct val="90000"/>
              </a:lnSpc>
              <a:buFont typeface="Arial" panose="020B0604020202020204" pitchFamily="34" charset="0"/>
              <a:buChar char="•"/>
            </a:pPr>
            <a:r>
              <a:rPr lang="en-US" sz="1500" b="0" i="0" dirty="0">
                <a:effectLst/>
                <a:latin typeface="Open Sans" panose="020B0606030504020204" pitchFamily="34" charset="0"/>
              </a:rPr>
              <a:t>Preventing systemic complications due to immobilization (</a:t>
            </a:r>
            <a:r>
              <a:rPr lang="en-US" sz="1500" b="0" i="0" dirty="0" err="1">
                <a:effectLst/>
                <a:latin typeface="Open Sans" panose="020B0606030504020204" pitchFamily="34" charset="0"/>
              </a:rPr>
              <a:t>eg</a:t>
            </a:r>
            <a:r>
              <a:rPr lang="en-US" sz="1500" b="0" i="0" dirty="0">
                <a:effectLst/>
                <a:latin typeface="Open Sans" panose="020B0606030504020204" pitchFamily="34" charset="0"/>
              </a:rPr>
              <a:t>, pneumonia, urinary tract infection, thromboembolic disease)</a:t>
            </a:r>
          </a:p>
          <a:p>
            <a:pPr rtl="0">
              <a:lnSpc>
                <a:spcPct val="90000"/>
              </a:lnSpc>
              <a:buFont typeface="Arial" panose="020B0604020202020204" pitchFamily="34" charset="0"/>
              <a:buChar char="•"/>
            </a:pPr>
            <a:r>
              <a:rPr lang="en-US" sz="1500" b="0" i="0" dirty="0">
                <a:effectLst/>
                <a:latin typeface="Open Sans" panose="020B0606030504020204" pitchFamily="34" charset="0"/>
              </a:rPr>
              <a:t>Providing good nutrition</a:t>
            </a:r>
          </a:p>
          <a:p>
            <a:pPr rtl="0">
              <a:lnSpc>
                <a:spcPct val="90000"/>
              </a:lnSpc>
              <a:buFont typeface="Arial" panose="020B0604020202020204" pitchFamily="34" charset="0"/>
              <a:buChar char="•"/>
            </a:pPr>
            <a:r>
              <a:rPr lang="en-US" sz="1500" b="0" i="0" u="sng" dirty="0">
                <a:effectLst/>
                <a:latin typeface="Open Sans" panose="020B0606030504020204" pitchFamily="34" charset="0"/>
                <a:hlinkClick r:id="rId2"/>
              </a:rPr>
              <a:t>Preventing pressure ulcers</a:t>
            </a:r>
            <a:endParaRPr lang="en-US" sz="1500" b="0" i="0" dirty="0">
              <a:effectLst/>
              <a:latin typeface="Open Sans" panose="020B0606030504020204" pitchFamily="34" charset="0"/>
            </a:endParaRPr>
          </a:p>
          <a:p>
            <a:pPr rtl="0">
              <a:lnSpc>
                <a:spcPct val="90000"/>
              </a:lnSpc>
              <a:buFont typeface="Arial" panose="020B0604020202020204" pitchFamily="34" charset="0"/>
              <a:buChar char="•"/>
            </a:pPr>
            <a:r>
              <a:rPr lang="en-US" sz="1500" b="0" i="0" dirty="0">
                <a:effectLst/>
                <a:latin typeface="Open Sans" panose="020B0606030504020204" pitchFamily="34" charset="0"/>
              </a:rPr>
              <a:t>Providing physical therapy to prevent limb contractures</a:t>
            </a:r>
          </a:p>
          <a:p>
            <a:pPr rtl="0">
              <a:lnSpc>
                <a:spcPct val="90000"/>
              </a:lnSpc>
            </a:pPr>
            <a:r>
              <a:rPr lang="en-US" sz="1500" b="1" i="0" dirty="0">
                <a:effectLst/>
                <a:latin typeface="Open Sans" panose="020B0606030504020204" pitchFamily="34" charset="0"/>
              </a:rPr>
              <a:t>There is no specific treatment for locked-in syndrome</a:t>
            </a:r>
            <a:r>
              <a:rPr lang="en-US" sz="1500" b="0" i="0" dirty="0">
                <a:effectLst/>
                <a:latin typeface="Open Sans" panose="020B0606030504020204" pitchFamily="34" charset="0"/>
              </a:rPr>
              <a:t>.</a:t>
            </a:r>
          </a:p>
          <a:p>
            <a:pPr rtl="0">
              <a:lnSpc>
                <a:spcPct val="90000"/>
              </a:lnSpc>
            </a:pPr>
            <a:endParaRPr lang="ar-JO" sz="1500" dirty="0"/>
          </a:p>
        </p:txBody>
      </p:sp>
      <p:pic>
        <p:nvPicPr>
          <p:cNvPr id="11" name="Picture 10" descr="Close-up unopened pill packets">
            <a:extLst>
              <a:ext uri="{FF2B5EF4-FFF2-40B4-BE49-F238E27FC236}">
                <a16:creationId xmlns:a16="http://schemas.microsoft.com/office/drawing/2014/main" id="{F3AE3AC9-A9F6-821A-7E59-D154F75659A0}"/>
              </a:ext>
            </a:extLst>
          </p:cNvPr>
          <p:cNvPicPr>
            <a:picLocks noChangeAspect="1"/>
          </p:cNvPicPr>
          <p:nvPr/>
        </p:nvPicPr>
        <p:blipFill rotWithShape="1">
          <a:blip r:embed="rId3"/>
          <a:srcRect l="30700" r="24648"/>
          <a:stretch/>
        </p:blipFill>
        <p:spPr>
          <a:xfrm>
            <a:off x="7534654" y="10"/>
            <a:ext cx="4657345" cy="6857990"/>
          </a:xfrm>
          <a:prstGeom prst="rect">
            <a:avLst/>
          </a:prstGeom>
        </p:spPr>
      </p:pic>
    </p:spTree>
    <p:extLst>
      <p:ext uri="{BB962C8B-B14F-4D97-AF65-F5344CB8AC3E}">
        <p14:creationId xmlns:p14="http://schemas.microsoft.com/office/powerpoint/2010/main" val="8949263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a:extLst>
              <a:ext uri="{FF2B5EF4-FFF2-40B4-BE49-F238E27FC236}">
                <a16:creationId xmlns:a16="http://schemas.microsoft.com/office/drawing/2014/main" id="{5FC46453-912E-466F-A4FB-A865FA2EA92A}"/>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US" sz="3000">
                <a:solidFill>
                  <a:srgbClr val="FFFFFF"/>
                </a:solidFill>
              </a:rPr>
              <a:t>Stupor </a:t>
            </a:r>
            <a:endParaRPr lang="ar-JO" sz="3000">
              <a:solidFill>
                <a:srgbClr val="FFFFFF"/>
              </a:solidFill>
            </a:endParaRPr>
          </a:p>
        </p:txBody>
      </p:sp>
      <p:sp>
        <p:nvSpPr>
          <p:cNvPr id="3" name="عنصر نائب للمحتوى 2">
            <a:extLst>
              <a:ext uri="{FF2B5EF4-FFF2-40B4-BE49-F238E27FC236}">
                <a16:creationId xmlns:a16="http://schemas.microsoft.com/office/drawing/2014/main" id="{750206C0-89EF-4CBE-8BD4-2FFFB240314E}"/>
              </a:ext>
            </a:extLst>
          </p:cNvPr>
          <p:cNvSpPr>
            <a:spLocks noGrp="1"/>
          </p:cNvSpPr>
          <p:nvPr>
            <p:ph idx="1"/>
          </p:nvPr>
        </p:nvSpPr>
        <p:spPr>
          <a:xfrm>
            <a:off x="5591695" y="1402080"/>
            <a:ext cx="5320696" cy="4053840"/>
          </a:xfrm>
        </p:spPr>
        <p:txBody>
          <a:bodyPr anchor="ctr">
            <a:normAutofit/>
          </a:bodyPr>
          <a:lstStyle/>
          <a:p>
            <a:pPr rtl="0"/>
            <a:r>
              <a:rPr lang="en-US" sz="2400" b="0" i="0" dirty="0">
                <a:effectLst/>
                <a:latin typeface="Proxima Nova"/>
              </a:rPr>
              <a:t>Stupor can be a serious mental state where people don’t respond to normal conversation. Instead, they respond </a:t>
            </a:r>
            <a:r>
              <a:rPr lang="en-US" sz="2400" b="0" i="0" u="sng" dirty="0">
                <a:effectLst/>
                <a:latin typeface="Proxima Nova"/>
              </a:rPr>
              <a:t>only to physical stimulation</a:t>
            </a:r>
            <a:r>
              <a:rPr lang="en-US" sz="2400" b="0" i="0" dirty="0">
                <a:effectLst/>
                <a:latin typeface="Proxima Nova"/>
              </a:rPr>
              <a:t>, such as to pain or rubbing on their chest, which is known as a </a:t>
            </a:r>
            <a:r>
              <a:rPr lang="en-US" sz="2400" b="1" i="0" dirty="0">
                <a:effectLst/>
                <a:latin typeface="Proxima Nova"/>
              </a:rPr>
              <a:t>sternal rub</a:t>
            </a:r>
            <a:r>
              <a:rPr lang="en-US" sz="2400" b="0" i="0" dirty="0">
                <a:effectLst/>
                <a:latin typeface="Proxima Nova"/>
              </a:rPr>
              <a:t>.</a:t>
            </a:r>
            <a:endParaRPr lang="ar-JO" sz="2400" dirty="0"/>
          </a:p>
        </p:txBody>
      </p:sp>
    </p:spTree>
    <p:extLst>
      <p:ext uri="{BB962C8B-B14F-4D97-AF65-F5344CB8AC3E}">
        <p14:creationId xmlns:p14="http://schemas.microsoft.com/office/powerpoint/2010/main" val="38149511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19854B4-A089-4AE0-9DED-53D3AA5E6943}"/>
              </a:ext>
            </a:extLst>
          </p:cNvPr>
          <p:cNvSpPr>
            <a:spLocks noGrp="1"/>
          </p:cNvSpPr>
          <p:nvPr>
            <p:ph type="title"/>
          </p:nvPr>
        </p:nvSpPr>
        <p:spPr>
          <a:xfrm>
            <a:off x="1121343" y="1444753"/>
            <a:ext cx="4379439" cy="3968496"/>
          </a:xfrm>
          <a:prstGeom prst="rect">
            <a:avLst/>
          </a:prstGeom>
          <a:solidFill>
            <a:schemeClr val="accent2"/>
          </a:solidFill>
          <a:ln w="190500" cap="sq" cmpd="thinThick">
            <a:solidFill>
              <a:schemeClr val="accent2"/>
            </a:solidFill>
            <a:miter lim="800000"/>
          </a:ln>
        </p:spPr>
        <p:txBody>
          <a:bodyPr wrap="square" anchor="ctr">
            <a:normAutofit/>
          </a:bodyPr>
          <a:lstStyle/>
          <a:p>
            <a:r>
              <a:rPr lang="en-US" sz="3200" b="1" i="0">
                <a:solidFill>
                  <a:srgbClr val="FFFFFF"/>
                </a:solidFill>
                <a:effectLst/>
                <a:latin typeface="Proxima Nova"/>
              </a:rPr>
              <a:t>What Are the Symptoms of Stupor?</a:t>
            </a:r>
            <a:endParaRPr lang="ar-JO" sz="3200">
              <a:solidFill>
                <a:srgbClr val="FFFFFF"/>
              </a:solidFill>
            </a:endParaRPr>
          </a:p>
        </p:txBody>
      </p:sp>
      <p:sp>
        <p:nvSpPr>
          <p:cNvPr id="3" name="عنصر نائب للمحتوى 2">
            <a:extLst>
              <a:ext uri="{FF2B5EF4-FFF2-40B4-BE49-F238E27FC236}">
                <a16:creationId xmlns:a16="http://schemas.microsoft.com/office/drawing/2014/main" id="{83B4AF8A-2B7B-4717-89A8-458DF9C96F3E}"/>
              </a:ext>
            </a:extLst>
          </p:cNvPr>
          <p:cNvSpPr>
            <a:spLocks noGrp="1"/>
          </p:cNvSpPr>
          <p:nvPr>
            <p:ph idx="1"/>
          </p:nvPr>
        </p:nvSpPr>
        <p:spPr>
          <a:xfrm>
            <a:off x="6095999" y="557939"/>
            <a:ext cx="5822198" cy="5904854"/>
          </a:xfrm>
        </p:spPr>
        <p:txBody>
          <a:bodyPr anchor="ctr">
            <a:normAutofit/>
          </a:bodyPr>
          <a:lstStyle/>
          <a:p>
            <a:pPr rtl="0">
              <a:lnSpc>
                <a:spcPct val="90000"/>
              </a:lnSpc>
            </a:pPr>
            <a:r>
              <a:rPr lang="en-US" sz="2000" b="0" i="0" dirty="0">
                <a:solidFill>
                  <a:schemeClr val="tx1">
                    <a:lumMod val="75000"/>
                    <a:lumOff val="25000"/>
                  </a:schemeClr>
                </a:solidFill>
                <a:effectLst/>
                <a:latin typeface="Proxima Nova"/>
              </a:rPr>
              <a:t>Someone experiencing stupor can be aroused or woken up with vigorous stimulation. They may be considered unconscious but may respond somewhat to stimuli. This is different from someone in a coma because people in a coma can’t be woken up or aroused at all.</a:t>
            </a:r>
          </a:p>
          <a:p>
            <a:pPr rtl="0">
              <a:lnSpc>
                <a:spcPct val="90000"/>
              </a:lnSpc>
            </a:pPr>
            <a:r>
              <a:rPr lang="en-US" sz="2000" b="0" i="0" dirty="0">
                <a:solidFill>
                  <a:schemeClr val="tx1">
                    <a:lumMod val="75000"/>
                    <a:lumOff val="25000"/>
                  </a:schemeClr>
                </a:solidFill>
                <a:effectLst/>
                <a:latin typeface="Proxima Nova"/>
              </a:rPr>
              <a:t>Stupor can cause the following physical symptoms in addition to mental symptoms:</a:t>
            </a:r>
          </a:p>
          <a:p>
            <a:pPr rtl="0">
              <a:lnSpc>
                <a:spcPct val="90000"/>
              </a:lnSpc>
              <a:buFont typeface="Arial" panose="020B0604020202020204" pitchFamily="34" charset="0"/>
              <a:buChar char="•"/>
            </a:pPr>
            <a:r>
              <a:rPr lang="en-US" sz="2000" b="0" i="0" dirty="0">
                <a:solidFill>
                  <a:schemeClr val="tx1">
                    <a:lumMod val="75000"/>
                    <a:lumOff val="25000"/>
                  </a:schemeClr>
                </a:solidFill>
                <a:effectLst/>
                <a:latin typeface="Proxima Nova"/>
              </a:rPr>
              <a:t>abnormal breathing, such as breathing too slow or fast</a:t>
            </a:r>
          </a:p>
          <a:p>
            <a:pPr rtl="0">
              <a:lnSpc>
                <a:spcPct val="90000"/>
              </a:lnSpc>
              <a:buFont typeface="Arial" panose="020B0604020202020204" pitchFamily="34" charset="0"/>
              <a:buChar char="•"/>
            </a:pPr>
            <a:r>
              <a:rPr lang="en-US" sz="2000" b="0" i="0" dirty="0">
                <a:solidFill>
                  <a:schemeClr val="tx1">
                    <a:lumMod val="75000"/>
                    <a:lumOff val="25000"/>
                  </a:schemeClr>
                </a:solidFill>
                <a:effectLst/>
                <a:latin typeface="Proxima Nova"/>
              </a:rPr>
              <a:t>muscles contracted in abnormal ways</a:t>
            </a:r>
          </a:p>
          <a:p>
            <a:pPr rtl="0">
              <a:lnSpc>
                <a:spcPct val="90000"/>
              </a:lnSpc>
              <a:buFont typeface="Arial" panose="020B0604020202020204" pitchFamily="34" charset="0"/>
              <a:buChar char="•"/>
            </a:pPr>
            <a:r>
              <a:rPr lang="en-US" sz="2000" b="0" i="0" dirty="0">
                <a:solidFill>
                  <a:schemeClr val="tx1">
                    <a:lumMod val="75000"/>
                    <a:lumOff val="25000"/>
                  </a:schemeClr>
                </a:solidFill>
                <a:effectLst/>
                <a:latin typeface="Proxima Nova"/>
              </a:rPr>
              <a:t>pupils that are wider or smaller than normal</a:t>
            </a:r>
          </a:p>
          <a:p>
            <a:pPr rtl="0">
              <a:lnSpc>
                <a:spcPct val="90000"/>
              </a:lnSpc>
              <a:buFont typeface="Arial" panose="020B0604020202020204" pitchFamily="34" charset="0"/>
              <a:buChar char="•"/>
            </a:pPr>
            <a:r>
              <a:rPr lang="en-US" sz="2000" b="0" i="0" dirty="0">
                <a:solidFill>
                  <a:schemeClr val="tx1">
                    <a:lumMod val="75000"/>
                    <a:lumOff val="25000"/>
                  </a:schemeClr>
                </a:solidFill>
                <a:effectLst/>
                <a:latin typeface="Proxima Nova"/>
              </a:rPr>
              <a:t>pupils that don’t react or change with exposure to light</a:t>
            </a:r>
          </a:p>
          <a:p>
            <a:pPr rtl="0">
              <a:lnSpc>
                <a:spcPct val="90000"/>
              </a:lnSpc>
            </a:pPr>
            <a:r>
              <a:rPr lang="en-US" sz="2000" b="0" i="0" dirty="0">
                <a:solidFill>
                  <a:schemeClr val="tx1">
                    <a:lumMod val="75000"/>
                    <a:lumOff val="25000"/>
                  </a:schemeClr>
                </a:solidFill>
                <a:effectLst/>
                <a:latin typeface="Proxima Nova"/>
              </a:rPr>
              <a:t>There can be other, disease-specific symptoms associated with stupor as well.</a:t>
            </a:r>
          </a:p>
          <a:p>
            <a:pPr rtl="0">
              <a:lnSpc>
                <a:spcPct val="90000"/>
              </a:lnSpc>
            </a:pPr>
            <a:endParaRPr lang="ar-JO" sz="2000" dirty="0">
              <a:solidFill>
                <a:schemeClr val="tx1">
                  <a:lumMod val="75000"/>
                  <a:lumOff val="25000"/>
                </a:schemeClr>
              </a:solidFill>
            </a:endParaRPr>
          </a:p>
        </p:txBody>
      </p:sp>
    </p:spTree>
    <p:extLst>
      <p:ext uri="{BB962C8B-B14F-4D97-AF65-F5344CB8AC3E}">
        <p14:creationId xmlns:p14="http://schemas.microsoft.com/office/powerpoint/2010/main" val="41591781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عنوان 1">
            <a:extLst>
              <a:ext uri="{FF2B5EF4-FFF2-40B4-BE49-F238E27FC236}">
                <a16:creationId xmlns:a16="http://schemas.microsoft.com/office/drawing/2014/main" id="{E556D24E-F0A0-480E-B607-C77453CAAC17}"/>
              </a:ext>
            </a:extLst>
          </p:cNvPr>
          <p:cNvSpPr>
            <a:spLocks noGrp="1"/>
          </p:cNvSpPr>
          <p:nvPr>
            <p:ph type="title"/>
          </p:nvPr>
        </p:nvSpPr>
        <p:spPr>
          <a:xfrm>
            <a:off x="640080" y="2681105"/>
            <a:ext cx="3401568" cy="1495794"/>
          </a:xfrm>
          <a:solidFill>
            <a:srgbClr val="FFFFFF"/>
          </a:solidFill>
          <a:ln>
            <a:solidFill>
              <a:srgbClr val="262626"/>
            </a:solidFill>
          </a:ln>
        </p:spPr>
        <p:txBody>
          <a:bodyPr>
            <a:normAutofit/>
          </a:bodyPr>
          <a:lstStyle/>
          <a:p>
            <a:r>
              <a:rPr lang="en-US" sz="2600" b="1" i="0">
                <a:effectLst/>
                <a:latin typeface="Proxima Nova"/>
              </a:rPr>
              <a:t>What Are the Causes of Stupor?</a:t>
            </a:r>
            <a:endParaRPr lang="ar-JO" sz="2600"/>
          </a:p>
        </p:txBody>
      </p:sp>
      <p:sp useBgFill="1">
        <p:nvSpPr>
          <p:cNvPr id="12" name="Rectangle 11">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عنصر نائب للمحتوى 2">
            <a:extLst>
              <a:ext uri="{FF2B5EF4-FFF2-40B4-BE49-F238E27FC236}">
                <a16:creationId xmlns:a16="http://schemas.microsoft.com/office/drawing/2014/main" id="{9E28E834-CD78-4CE6-8C21-34FCCBAE41D0}"/>
              </a:ext>
            </a:extLst>
          </p:cNvPr>
          <p:cNvSpPr>
            <a:spLocks noGrp="1"/>
          </p:cNvSpPr>
          <p:nvPr>
            <p:ph idx="1"/>
          </p:nvPr>
        </p:nvSpPr>
        <p:spPr>
          <a:xfrm>
            <a:off x="5397500" y="635431"/>
            <a:ext cx="2944957" cy="5920352"/>
          </a:xfrm>
        </p:spPr>
        <p:txBody>
          <a:bodyPr>
            <a:normAutofit/>
          </a:bodyPr>
          <a:lstStyle/>
          <a:p>
            <a:pPr marL="148590" indent="-148590" defTabSz="594360">
              <a:lnSpc>
                <a:spcPct val="90000"/>
              </a:lnSpc>
              <a:spcBef>
                <a:spcPts val="650"/>
              </a:spcBef>
            </a:pPr>
            <a:r>
              <a:rPr lang="en-US" sz="1600" kern="1200" dirty="0">
                <a:solidFill>
                  <a:srgbClr val="231F20"/>
                </a:solidFill>
                <a:latin typeface="Proxima Nova"/>
                <a:ea typeface="+mn-ea"/>
                <a:cs typeface="+mn-cs"/>
              </a:rPr>
              <a:t>There are many causes of stupor, most of which are severe diseases. Examples of possible causes of stupor include:</a:t>
            </a:r>
          </a:p>
          <a:p>
            <a:pPr marL="148590" indent="-148590" defTabSz="594360">
              <a:lnSpc>
                <a:spcPct val="90000"/>
              </a:lnSpc>
              <a:spcBef>
                <a:spcPts val="650"/>
              </a:spcBef>
            </a:pPr>
            <a:r>
              <a:rPr lang="en-US" sz="1600" kern="1200" dirty="0">
                <a:solidFill>
                  <a:srgbClr val="231F20"/>
                </a:solidFill>
                <a:latin typeface="Proxima Nova"/>
                <a:ea typeface="+mn-ea"/>
                <a:cs typeface="+mn-cs"/>
              </a:rPr>
              <a:t>alcohol intoxication</a:t>
            </a:r>
          </a:p>
          <a:p>
            <a:pPr marL="148590" indent="-148590" defTabSz="594360">
              <a:lnSpc>
                <a:spcPct val="90000"/>
              </a:lnSpc>
              <a:spcBef>
                <a:spcPts val="650"/>
              </a:spcBef>
            </a:pPr>
            <a:r>
              <a:rPr lang="en-US" sz="1600" kern="1200" dirty="0">
                <a:solidFill>
                  <a:srgbClr val="231F20"/>
                </a:solidFill>
                <a:latin typeface="Proxima Nova"/>
                <a:ea typeface="+mn-ea"/>
                <a:cs typeface="+mn-cs"/>
              </a:rPr>
              <a:t>brain aneurysm</a:t>
            </a:r>
          </a:p>
          <a:p>
            <a:pPr marL="148590" indent="-148590" defTabSz="594360">
              <a:lnSpc>
                <a:spcPct val="90000"/>
              </a:lnSpc>
              <a:spcBef>
                <a:spcPts val="650"/>
              </a:spcBef>
            </a:pPr>
            <a:r>
              <a:rPr lang="en-US" sz="1600" kern="1200" dirty="0">
                <a:solidFill>
                  <a:srgbClr val="231F20"/>
                </a:solidFill>
                <a:latin typeface="Proxima Nova"/>
                <a:ea typeface="+mn-ea"/>
                <a:cs typeface="+mn-cs"/>
              </a:rPr>
              <a:t>brain tumor</a:t>
            </a:r>
          </a:p>
          <a:p>
            <a:pPr marL="148590" indent="-148590" defTabSz="594360">
              <a:lnSpc>
                <a:spcPct val="90000"/>
              </a:lnSpc>
              <a:spcBef>
                <a:spcPts val="650"/>
              </a:spcBef>
            </a:pPr>
            <a:r>
              <a:rPr lang="en-US" sz="1600" kern="1200" dirty="0">
                <a:solidFill>
                  <a:srgbClr val="231F20"/>
                </a:solidFill>
                <a:latin typeface="Proxima Nova"/>
                <a:ea typeface="+mn-ea"/>
                <a:cs typeface="+mn-cs"/>
              </a:rPr>
              <a:t>carbon monoxide poisoning</a:t>
            </a:r>
          </a:p>
          <a:p>
            <a:pPr marL="148590" indent="-148590" defTabSz="594360">
              <a:lnSpc>
                <a:spcPct val="90000"/>
              </a:lnSpc>
              <a:spcBef>
                <a:spcPts val="650"/>
              </a:spcBef>
            </a:pPr>
            <a:r>
              <a:rPr lang="en-US" sz="1600" kern="1200" dirty="0">
                <a:solidFill>
                  <a:srgbClr val="231F20"/>
                </a:solidFill>
                <a:latin typeface="Proxima Nova"/>
                <a:ea typeface="+mn-ea"/>
                <a:cs typeface="+mn-cs"/>
              </a:rPr>
              <a:t>cardiac arrest</a:t>
            </a:r>
          </a:p>
          <a:p>
            <a:pPr marL="148590" indent="-148590" defTabSz="594360">
              <a:lnSpc>
                <a:spcPct val="90000"/>
              </a:lnSpc>
              <a:spcBef>
                <a:spcPts val="650"/>
              </a:spcBef>
            </a:pPr>
            <a:r>
              <a:rPr lang="en-US" sz="1600" kern="1200" dirty="0">
                <a:solidFill>
                  <a:srgbClr val="231F20"/>
                </a:solidFill>
                <a:latin typeface="Proxima Nova"/>
                <a:ea typeface="+mn-ea"/>
                <a:cs typeface="+mn-cs"/>
              </a:rPr>
              <a:t>delirium</a:t>
            </a:r>
          </a:p>
          <a:p>
            <a:pPr marL="148590" indent="-148590" defTabSz="594360">
              <a:lnSpc>
                <a:spcPct val="90000"/>
              </a:lnSpc>
              <a:spcBef>
                <a:spcPts val="650"/>
              </a:spcBef>
            </a:pPr>
            <a:r>
              <a:rPr lang="en-US" sz="1600" kern="1200" dirty="0">
                <a:solidFill>
                  <a:srgbClr val="231F20"/>
                </a:solidFill>
                <a:latin typeface="Proxima Nova"/>
                <a:ea typeface="+mn-ea"/>
                <a:cs typeface="+mn-cs"/>
              </a:rPr>
              <a:t>dementia</a:t>
            </a:r>
          </a:p>
          <a:p>
            <a:pPr marL="148590" indent="-148590" defTabSz="594360">
              <a:lnSpc>
                <a:spcPct val="90000"/>
              </a:lnSpc>
              <a:spcBef>
                <a:spcPts val="650"/>
              </a:spcBef>
            </a:pPr>
            <a:r>
              <a:rPr lang="en-US" sz="1600" kern="1200" dirty="0">
                <a:solidFill>
                  <a:srgbClr val="231F20"/>
                </a:solidFill>
                <a:latin typeface="Proxima Nova"/>
                <a:ea typeface="+mn-ea"/>
                <a:cs typeface="+mn-cs"/>
              </a:rPr>
              <a:t>drug overdose</a:t>
            </a:r>
          </a:p>
          <a:p>
            <a:pPr marL="148590" indent="-148590" defTabSz="594360">
              <a:lnSpc>
                <a:spcPct val="90000"/>
              </a:lnSpc>
              <a:spcBef>
                <a:spcPts val="650"/>
              </a:spcBef>
            </a:pPr>
            <a:r>
              <a:rPr lang="en-US" sz="1600" kern="1200" dirty="0">
                <a:solidFill>
                  <a:srgbClr val="231F20"/>
                </a:solidFill>
                <a:latin typeface="Proxima Nova"/>
                <a:ea typeface="+mn-ea"/>
                <a:cs typeface="+mn-cs"/>
              </a:rPr>
              <a:t>encephalitis (brain infection)</a:t>
            </a:r>
          </a:p>
          <a:p>
            <a:pPr marL="148590" indent="-148590" defTabSz="594360">
              <a:lnSpc>
                <a:spcPct val="90000"/>
              </a:lnSpc>
              <a:spcBef>
                <a:spcPts val="650"/>
              </a:spcBef>
            </a:pPr>
            <a:r>
              <a:rPr lang="en-US" sz="1600" kern="1200" dirty="0">
                <a:solidFill>
                  <a:srgbClr val="231F20"/>
                </a:solidFill>
                <a:latin typeface="Proxima Nova"/>
                <a:ea typeface="+mn-ea"/>
                <a:cs typeface="+mn-cs"/>
              </a:rPr>
              <a:t>head injury</a:t>
            </a:r>
          </a:p>
          <a:p>
            <a:pPr marL="148590" indent="-148590" defTabSz="594360">
              <a:lnSpc>
                <a:spcPct val="90000"/>
              </a:lnSpc>
              <a:spcBef>
                <a:spcPts val="650"/>
              </a:spcBef>
            </a:pPr>
            <a:r>
              <a:rPr lang="en-US" sz="1600" kern="1200" dirty="0">
                <a:solidFill>
                  <a:srgbClr val="231F20"/>
                </a:solidFill>
                <a:latin typeface="Proxima Nova"/>
                <a:ea typeface="+mn-ea"/>
                <a:cs typeface="+mn-cs"/>
              </a:rPr>
              <a:t>hyperglycemia</a:t>
            </a:r>
          </a:p>
          <a:p>
            <a:pPr marL="148590" indent="-148590" defTabSz="594360">
              <a:lnSpc>
                <a:spcPct val="90000"/>
              </a:lnSpc>
              <a:spcBef>
                <a:spcPts val="650"/>
              </a:spcBef>
            </a:pPr>
            <a:r>
              <a:rPr lang="en-US" sz="1600" kern="1200" dirty="0">
                <a:solidFill>
                  <a:srgbClr val="231F20"/>
                </a:solidFill>
                <a:latin typeface="Proxima Nova"/>
                <a:ea typeface="+mn-ea"/>
                <a:cs typeface="+mn-cs"/>
              </a:rPr>
              <a:t>hypernatremia</a:t>
            </a:r>
          </a:p>
          <a:p>
            <a:pPr marL="148590" indent="-148590" defTabSz="594360">
              <a:lnSpc>
                <a:spcPct val="90000"/>
              </a:lnSpc>
              <a:spcBef>
                <a:spcPts val="650"/>
              </a:spcBef>
            </a:pPr>
            <a:r>
              <a:rPr lang="en-US" sz="1600" kern="1200" dirty="0">
                <a:solidFill>
                  <a:srgbClr val="231F20"/>
                </a:solidFill>
                <a:latin typeface="Proxima Nova"/>
                <a:ea typeface="+mn-ea"/>
                <a:cs typeface="+mn-cs"/>
              </a:rPr>
              <a:t>hyperthermia</a:t>
            </a:r>
          </a:p>
          <a:p>
            <a:pPr marL="148590" indent="-148590" defTabSz="594360">
              <a:lnSpc>
                <a:spcPct val="90000"/>
              </a:lnSpc>
              <a:spcBef>
                <a:spcPts val="650"/>
              </a:spcBef>
            </a:pPr>
            <a:r>
              <a:rPr lang="en-US" sz="1600" kern="1200" dirty="0">
                <a:solidFill>
                  <a:srgbClr val="231F20"/>
                </a:solidFill>
                <a:latin typeface="Proxima Nova"/>
                <a:ea typeface="+mn-ea"/>
                <a:cs typeface="+mn-cs"/>
              </a:rPr>
              <a:t>hyperthyroidism</a:t>
            </a:r>
            <a:endParaRPr lang="en-US" sz="1600" b="0" i="0" dirty="0">
              <a:solidFill>
                <a:srgbClr val="231F20"/>
              </a:solidFill>
              <a:effectLst/>
              <a:latin typeface="Proxima Nova"/>
            </a:endParaRPr>
          </a:p>
        </p:txBody>
      </p:sp>
      <p:sp>
        <p:nvSpPr>
          <p:cNvPr id="4" name="عنصر نائب للمحتوى 2">
            <a:extLst>
              <a:ext uri="{FF2B5EF4-FFF2-40B4-BE49-F238E27FC236}">
                <a16:creationId xmlns:a16="http://schemas.microsoft.com/office/drawing/2014/main" id="{69A1A355-3106-4002-9A0F-C8FFD110F56A}"/>
              </a:ext>
            </a:extLst>
          </p:cNvPr>
          <p:cNvSpPr txBox="1">
            <a:spLocks/>
          </p:cNvSpPr>
          <p:nvPr/>
        </p:nvSpPr>
        <p:spPr>
          <a:xfrm>
            <a:off x="8604106" y="635431"/>
            <a:ext cx="2944957" cy="5455403"/>
          </a:xfrm>
          <a:prstGeom prst="rect">
            <a:avLst/>
          </a:prstGeom>
        </p:spPr>
        <p:txBody>
          <a:bodyPr vert="horz" lIns="91440" tIns="45720" rIns="91440" bIns="45720" rtlCol="0">
            <a:normAutofit/>
          </a:bodyPr>
          <a:lstStyle>
            <a:lvl1pPr marL="182880" indent="-182880" algn="r" defTabSz="914400" rtl="1"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hypoglycemia</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hyponatremia</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hypothermia</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hypothyroidism</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hypoxia or lack of oxygen</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kidney failure</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liver failure</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meningitis</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respiratory arrest</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seizure</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sepsis, a serious bloodstream infection</a:t>
            </a:r>
          </a:p>
          <a:p>
            <a:pPr marL="118872" indent="-118872" algn="l" defTabSz="594360" rtl="0">
              <a:spcBef>
                <a:spcPts val="780"/>
              </a:spcBef>
              <a:buFont typeface="Arial" panose="020B0604020202020204" pitchFamily="34" charset="0"/>
              <a:buChar char="•"/>
            </a:pPr>
            <a:r>
              <a:rPr lang="en-US" sz="1600" kern="1200" dirty="0">
                <a:solidFill>
                  <a:srgbClr val="231F20"/>
                </a:solidFill>
                <a:latin typeface="Proxima Nova"/>
                <a:ea typeface="+mn-ea"/>
                <a:cs typeface="+mn-cs"/>
              </a:rPr>
              <a:t>stroke</a:t>
            </a:r>
            <a:endParaRPr lang="en-US" sz="2800" b="0" i="0" dirty="0">
              <a:solidFill>
                <a:srgbClr val="231F20"/>
              </a:solidFill>
              <a:effectLst/>
              <a:latin typeface="Proxima Nova"/>
            </a:endParaRPr>
          </a:p>
        </p:txBody>
      </p:sp>
    </p:spTree>
    <p:extLst>
      <p:ext uri="{BB962C8B-B14F-4D97-AF65-F5344CB8AC3E}">
        <p14:creationId xmlns:p14="http://schemas.microsoft.com/office/powerpoint/2010/main" val="1742692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008FB59-86D5-403F-B9C3-4DE6B8D3DB0F}"/>
              </a:ext>
            </a:extLst>
          </p:cNvPr>
          <p:cNvSpPr>
            <a:spLocks noGrp="1"/>
          </p:cNvSpPr>
          <p:nvPr>
            <p:ph type="title"/>
          </p:nvPr>
        </p:nvSpPr>
        <p:spPr>
          <a:xfrm>
            <a:off x="1066800" y="227179"/>
            <a:ext cx="10058400" cy="1152170"/>
          </a:xfrm>
        </p:spPr>
        <p:txBody>
          <a:bodyPr>
            <a:normAutofit/>
          </a:bodyPr>
          <a:lstStyle/>
          <a:p>
            <a:r>
              <a:rPr lang="en-US" sz="4000" b="1" i="0" dirty="0">
                <a:solidFill>
                  <a:srgbClr val="231F20"/>
                </a:solidFill>
                <a:effectLst/>
                <a:latin typeface="Proxima Nova"/>
              </a:rPr>
              <a:t>How Is Stupor Diagnosed?</a:t>
            </a:r>
            <a:endParaRPr lang="ar-JO" sz="4000" dirty="0"/>
          </a:p>
        </p:txBody>
      </p:sp>
      <p:sp>
        <p:nvSpPr>
          <p:cNvPr id="3" name="عنصر نائب للمحتوى 2">
            <a:extLst>
              <a:ext uri="{FF2B5EF4-FFF2-40B4-BE49-F238E27FC236}">
                <a16:creationId xmlns:a16="http://schemas.microsoft.com/office/drawing/2014/main" id="{BF043A26-7673-44FD-AD34-A8D8766A5B88}"/>
              </a:ext>
            </a:extLst>
          </p:cNvPr>
          <p:cNvSpPr>
            <a:spLocks noGrp="1"/>
          </p:cNvSpPr>
          <p:nvPr>
            <p:ph idx="1"/>
          </p:nvPr>
        </p:nvSpPr>
        <p:spPr>
          <a:xfrm>
            <a:off x="781665" y="1519085"/>
            <a:ext cx="10795819" cy="5111736"/>
          </a:xfrm>
        </p:spPr>
        <p:txBody>
          <a:bodyPr>
            <a:normAutofit fontScale="85000" lnSpcReduction="10000"/>
          </a:bodyPr>
          <a:lstStyle/>
          <a:p>
            <a:pPr algn="l" rtl="0">
              <a:lnSpc>
                <a:spcPct val="120000"/>
              </a:lnSpc>
            </a:pPr>
            <a:r>
              <a:rPr lang="en-US" b="0" i="0" dirty="0">
                <a:solidFill>
                  <a:srgbClr val="231F20"/>
                </a:solidFill>
                <a:effectLst/>
                <a:latin typeface="Proxima Nova"/>
              </a:rPr>
              <a:t>Someone with stupor is unable to provide a medical history. If an eyewitness is available, a doctor may ask about their symptoms or any relevant medical history, if available.</a:t>
            </a:r>
          </a:p>
          <a:p>
            <a:pPr algn="l" rtl="0">
              <a:lnSpc>
                <a:spcPct val="120000"/>
              </a:lnSpc>
            </a:pPr>
            <a:r>
              <a:rPr lang="en-US" b="0" i="0" dirty="0">
                <a:solidFill>
                  <a:srgbClr val="231F20"/>
                </a:solidFill>
                <a:effectLst/>
                <a:latin typeface="Proxima Nova"/>
              </a:rPr>
              <a:t>The next step is to do a physical examination of the person. This includes taking vital signs, such as:</a:t>
            </a:r>
          </a:p>
          <a:p>
            <a:pPr algn="l" rtl="0">
              <a:lnSpc>
                <a:spcPct val="120000"/>
              </a:lnSpc>
              <a:buFont typeface="Arial" panose="020B0604020202020204" pitchFamily="34" charset="0"/>
              <a:buChar char="•"/>
            </a:pPr>
            <a:r>
              <a:rPr lang="en-US" b="0" i="0" dirty="0">
                <a:solidFill>
                  <a:srgbClr val="231F20"/>
                </a:solidFill>
                <a:effectLst/>
                <a:latin typeface="Proxima Nova"/>
              </a:rPr>
              <a:t>heart rate</a:t>
            </a:r>
          </a:p>
          <a:p>
            <a:pPr algn="l" rtl="0">
              <a:lnSpc>
                <a:spcPct val="120000"/>
              </a:lnSpc>
              <a:buFont typeface="Arial" panose="020B0604020202020204" pitchFamily="34" charset="0"/>
              <a:buChar char="•"/>
            </a:pPr>
            <a:r>
              <a:rPr lang="en-US" b="0" i="0" dirty="0">
                <a:solidFill>
                  <a:srgbClr val="231F20"/>
                </a:solidFill>
                <a:effectLst/>
                <a:latin typeface="Proxima Nova"/>
              </a:rPr>
              <a:t>respirations</a:t>
            </a:r>
          </a:p>
          <a:p>
            <a:pPr algn="l" rtl="0">
              <a:lnSpc>
                <a:spcPct val="120000"/>
              </a:lnSpc>
              <a:buFont typeface="Arial" panose="020B0604020202020204" pitchFamily="34" charset="0"/>
              <a:buChar char="•"/>
            </a:pPr>
            <a:r>
              <a:rPr lang="en-US" b="0" i="0" dirty="0">
                <a:solidFill>
                  <a:srgbClr val="231F20"/>
                </a:solidFill>
                <a:effectLst/>
                <a:latin typeface="Proxima Nova"/>
              </a:rPr>
              <a:t>blood pressure</a:t>
            </a:r>
          </a:p>
          <a:p>
            <a:pPr algn="l" rtl="0">
              <a:lnSpc>
                <a:spcPct val="120000"/>
              </a:lnSpc>
              <a:buFont typeface="Arial" panose="020B0604020202020204" pitchFamily="34" charset="0"/>
              <a:buChar char="•"/>
            </a:pPr>
            <a:r>
              <a:rPr lang="en-US" b="0" i="0" dirty="0">
                <a:solidFill>
                  <a:srgbClr val="231F20"/>
                </a:solidFill>
                <a:effectLst/>
                <a:latin typeface="Proxima Nova"/>
              </a:rPr>
              <a:t>temperature</a:t>
            </a:r>
          </a:p>
          <a:p>
            <a:pPr algn="l" rtl="0">
              <a:lnSpc>
                <a:spcPct val="120000"/>
              </a:lnSpc>
              <a:buFont typeface="Arial" panose="020B0604020202020204" pitchFamily="34" charset="0"/>
              <a:buChar char="•"/>
            </a:pPr>
            <a:r>
              <a:rPr lang="en-US" b="0" i="0" dirty="0">
                <a:solidFill>
                  <a:srgbClr val="231F20"/>
                </a:solidFill>
                <a:effectLst/>
                <a:latin typeface="Proxima Nova"/>
              </a:rPr>
              <a:t>oxygen saturation</a:t>
            </a:r>
          </a:p>
          <a:p>
            <a:pPr algn="l" rtl="0">
              <a:lnSpc>
                <a:spcPct val="120000"/>
              </a:lnSpc>
            </a:pPr>
            <a:r>
              <a:rPr lang="en-US" b="0" i="0" dirty="0">
                <a:solidFill>
                  <a:srgbClr val="231F20"/>
                </a:solidFill>
                <a:effectLst/>
                <a:latin typeface="Proxima Nova"/>
              </a:rPr>
              <a:t>Each of these can provide important information if the problem is related to the lungs or heart.</a:t>
            </a:r>
          </a:p>
          <a:p>
            <a:pPr algn="l" rtl="0">
              <a:lnSpc>
                <a:spcPct val="120000"/>
              </a:lnSpc>
            </a:pPr>
            <a:r>
              <a:rPr lang="en-US" b="0" i="0" dirty="0">
                <a:solidFill>
                  <a:srgbClr val="231F20"/>
                </a:solidFill>
                <a:effectLst/>
                <a:latin typeface="Proxima Nova"/>
              </a:rPr>
              <a:t>The doctor will evaluate how the person is breathing and any visible injuries that could be causing stupor. This includes head injuries as well as signs of bleeding on the body. The person’s posture or body positioning could also indicate stroke.</a:t>
            </a:r>
          </a:p>
          <a:p>
            <a:pPr algn="l" rtl="0">
              <a:lnSpc>
                <a:spcPct val="120000"/>
              </a:lnSpc>
            </a:pPr>
            <a:r>
              <a:rPr lang="en-US" b="0" i="0" dirty="0">
                <a:solidFill>
                  <a:srgbClr val="231F20"/>
                </a:solidFill>
                <a:effectLst/>
                <a:latin typeface="Proxima Nova"/>
              </a:rPr>
              <a:t>A neurological or brain examination is next. This can include testing the person’s reflexes, include pupil reflexes and light movements. The doctor may provide stimuli, including noise, pressure on the fingernails, or a sternal rub, to test their response.</a:t>
            </a:r>
          </a:p>
          <a:p>
            <a:pPr algn="l" rtl="0">
              <a:lnSpc>
                <a:spcPct val="120000"/>
              </a:lnSpc>
            </a:pPr>
            <a:endParaRPr lang="ar-JO" dirty="0"/>
          </a:p>
        </p:txBody>
      </p:sp>
    </p:spTree>
    <p:extLst>
      <p:ext uri="{BB962C8B-B14F-4D97-AF65-F5344CB8AC3E}">
        <p14:creationId xmlns:p14="http://schemas.microsoft.com/office/powerpoint/2010/main" val="3750272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DA4DDEC-75DF-4D71-A86C-FF3323834615}"/>
              </a:ext>
            </a:extLst>
          </p:cNvPr>
          <p:cNvSpPr>
            <a:spLocks noGrp="1"/>
          </p:cNvSpPr>
          <p:nvPr>
            <p:ph type="title"/>
          </p:nvPr>
        </p:nvSpPr>
        <p:spPr/>
        <p:txBody>
          <a:bodyPr>
            <a:normAutofit fontScale="90000"/>
          </a:bodyPr>
          <a:lstStyle/>
          <a:p>
            <a:r>
              <a:rPr lang="en-US" sz="4000" b="1" i="0" dirty="0">
                <a:solidFill>
                  <a:srgbClr val="231F20"/>
                </a:solidFill>
                <a:effectLst/>
                <a:latin typeface="Proxima Nova"/>
              </a:rPr>
              <a:t>How Is Stupor Treated?</a:t>
            </a:r>
            <a:endParaRPr lang="ar-JO" sz="4000" dirty="0"/>
          </a:p>
        </p:txBody>
      </p:sp>
      <p:sp>
        <p:nvSpPr>
          <p:cNvPr id="3" name="عنصر نائب للمحتوى 2">
            <a:extLst>
              <a:ext uri="{FF2B5EF4-FFF2-40B4-BE49-F238E27FC236}">
                <a16:creationId xmlns:a16="http://schemas.microsoft.com/office/drawing/2014/main" id="{98EC164C-5D45-43BA-B6FE-987DCD9C60EA}"/>
              </a:ext>
            </a:extLst>
          </p:cNvPr>
          <p:cNvSpPr>
            <a:spLocks noGrp="1"/>
          </p:cNvSpPr>
          <p:nvPr>
            <p:ph idx="1"/>
          </p:nvPr>
        </p:nvSpPr>
        <p:spPr>
          <a:xfrm>
            <a:off x="1066800" y="2667098"/>
            <a:ext cx="10058400" cy="1882421"/>
          </a:xfrm>
        </p:spPr>
        <p:txBody>
          <a:bodyPr/>
          <a:lstStyle/>
          <a:p>
            <a:pPr algn="l" rtl="0"/>
            <a:r>
              <a:rPr lang="en-US" b="0" i="0" dirty="0">
                <a:solidFill>
                  <a:srgbClr val="231F20"/>
                </a:solidFill>
                <a:effectLst/>
                <a:latin typeface="Proxima Nova"/>
              </a:rPr>
              <a:t>How someone is treated for stupor depends on the underlying cause or causes. </a:t>
            </a:r>
            <a:endParaRPr lang="ar-JO" dirty="0"/>
          </a:p>
        </p:txBody>
      </p:sp>
    </p:spTree>
    <p:extLst>
      <p:ext uri="{BB962C8B-B14F-4D97-AF65-F5344CB8AC3E}">
        <p14:creationId xmlns:p14="http://schemas.microsoft.com/office/powerpoint/2010/main" val="1667355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4D04E3-E098-4EBA-AF11-33E4E57C73DE}"/>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en-GB">
                <a:solidFill>
                  <a:srgbClr val="FFFFFF"/>
                </a:solidFill>
                <a:cs typeface="Calibri Light"/>
              </a:rPr>
              <a:t>Definition</a:t>
            </a:r>
            <a:endParaRPr lang="en-GB">
              <a:solidFill>
                <a:srgbClr val="FFFFFF"/>
              </a:solidFill>
            </a:endParaRPr>
          </a:p>
        </p:txBody>
      </p:sp>
      <p:sp>
        <p:nvSpPr>
          <p:cNvPr id="3" name="Content Placeholder 2">
            <a:extLst>
              <a:ext uri="{FF2B5EF4-FFF2-40B4-BE49-F238E27FC236}">
                <a16:creationId xmlns:a16="http://schemas.microsoft.com/office/drawing/2014/main" id="{DB05E28F-3A1D-435B-886A-26D9727370D1}"/>
              </a:ext>
            </a:extLst>
          </p:cNvPr>
          <p:cNvSpPr>
            <a:spLocks noGrp="1"/>
          </p:cNvSpPr>
          <p:nvPr>
            <p:ph idx="1"/>
          </p:nvPr>
        </p:nvSpPr>
        <p:spPr>
          <a:xfrm>
            <a:off x="5232805" y="294468"/>
            <a:ext cx="6700890" cy="6307810"/>
          </a:xfrm>
        </p:spPr>
        <p:txBody>
          <a:bodyPr vert="horz" lIns="91440" tIns="45720" rIns="91440" bIns="45720" rtlCol="0" anchor="ctr">
            <a:normAutofit/>
          </a:bodyPr>
          <a:lstStyle/>
          <a:p>
            <a:r>
              <a:rPr lang="en-GB" sz="2800" b="1" dirty="0">
                <a:ea typeface="+mn-lt"/>
                <a:cs typeface="+mn-lt"/>
              </a:rPr>
              <a:t>Coma</a:t>
            </a:r>
            <a:r>
              <a:rPr lang="en-GB" sz="2800" dirty="0">
                <a:ea typeface="+mn-lt"/>
                <a:cs typeface="+mn-lt"/>
              </a:rPr>
              <a:t> is defined as a persisting state of </a:t>
            </a:r>
            <a:r>
              <a:rPr lang="en-GB" sz="2800" b="1" dirty="0">
                <a:ea typeface="+mn-lt"/>
                <a:cs typeface="+mn-lt"/>
              </a:rPr>
              <a:t>deep unconsciousness</a:t>
            </a:r>
            <a:r>
              <a:rPr lang="en-GB" sz="2800" dirty="0">
                <a:ea typeface="+mn-lt"/>
                <a:cs typeface="+mn-lt"/>
              </a:rPr>
              <a:t>, it results from sustained impairment of awareness of self and of the environment (Unarousable unresponsiveness).</a:t>
            </a:r>
          </a:p>
          <a:p>
            <a:r>
              <a:rPr lang="en-GB" sz="2800" dirty="0">
                <a:cs typeface="Calibri"/>
              </a:rPr>
              <a:t>It is estimated as a sustained</a:t>
            </a:r>
            <a:r>
              <a:rPr lang="en-GB" sz="2800" dirty="0">
                <a:ea typeface="+mn-lt"/>
                <a:cs typeface="+mn-lt"/>
              </a:rPr>
              <a:t> GCS of 8 or less.</a:t>
            </a:r>
          </a:p>
          <a:p>
            <a:endParaRPr lang="en-GB" sz="2800" dirty="0">
              <a:cs typeface="Calibri"/>
            </a:endParaRPr>
          </a:p>
          <a:p>
            <a:r>
              <a:rPr lang="en-GB" sz="2800" dirty="0">
                <a:cs typeface="Calibri"/>
              </a:rPr>
              <a:t>Causes are classified into two categories:</a:t>
            </a:r>
            <a:endParaRPr lang="en-GB" sz="2800" dirty="0"/>
          </a:p>
          <a:p>
            <a:pPr marL="0" indent="0">
              <a:buNone/>
            </a:pPr>
            <a:r>
              <a:rPr lang="en-GB" sz="2800" dirty="0">
                <a:cs typeface="Calibri"/>
              </a:rPr>
              <a:t>    1. </a:t>
            </a:r>
            <a:r>
              <a:rPr lang="en-GB" sz="2800" b="1" dirty="0">
                <a:cs typeface="Calibri"/>
              </a:rPr>
              <a:t>Neurologic</a:t>
            </a:r>
            <a:r>
              <a:rPr lang="en-GB" sz="2800" dirty="0">
                <a:cs typeface="Calibri"/>
              </a:rPr>
              <a:t> vs. </a:t>
            </a:r>
            <a:r>
              <a:rPr lang="en-GB" sz="2800" b="1" dirty="0">
                <a:cs typeface="Calibri"/>
              </a:rPr>
              <a:t>Non-Neurologic</a:t>
            </a:r>
          </a:p>
          <a:p>
            <a:pPr marL="0" indent="0">
              <a:buNone/>
            </a:pPr>
            <a:r>
              <a:rPr lang="en-GB" sz="2800" dirty="0">
                <a:cs typeface="Calibri"/>
              </a:rPr>
              <a:t>    2. </a:t>
            </a:r>
            <a:r>
              <a:rPr lang="en-GB" sz="2800" b="1" dirty="0">
                <a:cs typeface="Calibri"/>
              </a:rPr>
              <a:t>Focal Lesions</a:t>
            </a:r>
            <a:r>
              <a:rPr lang="en-GB" sz="2800" dirty="0">
                <a:cs typeface="Calibri"/>
              </a:rPr>
              <a:t> vs. </a:t>
            </a:r>
            <a:r>
              <a:rPr lang="en-GB" sz="2800" b="1" dirty="0">
                <a:cs typeface="Calibri"/>
              </a:rPr>
              <a:t>Diffused</a:t>
            </a:r>
          </a:p>
        </p:txBody>
      </p:sp>
    </p:spTree>
    <p:extLst>
      <p:ext uri="{BB962C8B-B14F-4D97-AF65-F5344CB8AC3E}">
        <p14:creationId xmlns:p14="http://schemas.microsoft.com/office/powerpoint/2010/main" val="4226969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D2D2ED89-5AE9-4E9E-B74C-07803A862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29948" y="0"/>
            <a:ext cx="673210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4D04E3-E098-4EBA-AF11-33E4E57C73DE}"/>
              </a:ext>
            </a:extLst>
          </p:cNvPr>
          <p:cNvSpPr>
            <a:spLocks noGrp="1"/>
          </p:cNvSpPr>
          <p:nvPr>
            <p:ph type="title"/>
          </p:nvPr>
        </p:nvSpPr>
        <p:spPr>
          <a:xfrm>
            <a:off x="1761066" y="286719"/>
            <a:ext cx="8669868" cy="1188720"/>
          </a:xfrm>
          <a:solidFill>
            <a:srgbClr val="FFFFFF"/>
          </a:solidFill>
          <a:ln>
            <a:solidFill>
              <a:srgbClr val="404040"/>
            </a:solidFill>
          </a:ln>
        </p:spPr>
        <p:txBody>
          <a:bodyPr>
            <a:normAutofit/>
          </a:bodyPr>
          <a:lstStyle/>
          <a:p>
            <a:r>
              <a:rPr lang="en-GB">
                <a:solidFill>
                  <a:srgbClr val="404040"/>
                </a:solidFill>
                <a:cs typeface="Calibri Light"/>
              </a:rPr>
              <a:t>Causes</a:t>
            </a:r>
          </a:p>
        </p:txBody>
      </p:sp>
      <p:sp>
        <p:nvSpPr>
          <p:cNvPr id="3" name="Content Placeholder 2">
            <a:extLst>
              <a:ext uri="{FF2B5EF4-FFF2-40B4-BE49-F238E27FC236}">
                <a16:creationId xmlns:a16="http://schemas.microsoft.com/office/drawing/2014/main" id="{DB05E28F-3A1D-435B-886A-26D9727370D1}"/>
              </a:ext>
            </a:extLst>
          </p:cNvPr>
          <p:cNvSpPr>
            <a:spLocks noGrp="1"/>
          </p:cNvSpPr>
          <p:nvPr>
            <p:ph idx="1"/>
          </p:nvPr>
        </p:nvSpPr>
        <p:spPr>
          <a:xfrm>
            <a:off x="3238831" y="1762158"/>
            <a:ext cx="5714338" cy="4809123"/>
          </a:xfrm>
        </p:spPr>
        <p:txBody>
          <a:bodyPr vert="horz" lIns="91440" tIns="45720" rIns="91440" bIns="45720" rtlCol="0">
            <a:normAutofit/>
          </a:bodyPr>
          <a:lstStyle/>
          <a:p>
            <a:pPr marL="0" indent="0">
              <a:buNone/>
            </a:pPr>
            <a:r>
              <a:rPr lang="en-GB" sz="2400" b="1" dirty="0">
                <a:ea typeface="+mn-lt"/>
                <a:cs typeface="+mn-lt"/>
              </a:rPr>
              <a:t>Metabolic (non-neurologic) : </a:t>
            </a:r>
            <a:endParaRPr lang="en-GB" sz="2400" dirty="0">
              <a:ea typeface="+mn-lt"/>
              <a:cs typeface="+mn-lt"/>
            </a:endParaRPr>
          </a:p>
          <a:p>
            <a:pPr marL="0" indent="0">
              <a:buNone/>
            </a:pPr>
            <a:r>
              <a:rPr lang="en-GB" sz="2400" dirty="0">
                <a:ea typeface="+mn-lt"/>
                <a:cs typeface="+mn-lt"/>
              </a:rPr>
              <a:t>  • Drugs, poisoning, e.g., carbon monoxide, alcohol, tricyclics.</a:t>
            </a:r>
          </a:p>
          <a:p>
            <a:pPr marL="0" indent="0">
              <a:buNone/>
            </a:pPr>
            <a:r>
              <a:rPr lang="en-GB" sz="2400" dirty="0">
                <a:ea typeface="+mn-lt"/>
                <a:cs typeface="+mn-lt"/>
              </a:rPr>
              <a:t>  • Hypoglycaemia, hyperglycaemia (ketoacidotic, or HONK).</a:t>
            </a:r>
          </a:p>
          <a:p>
            <a:pPr marL="0" indent="0">
              <a:buNone/>
            </a:pPr>
            <a:r>
              <a:rPr lang="en-GB" sz="2400" dirty="0">
                <a:ea typeface="+mn-lt"/>
                <a:cs typeface="+mn-lt"/>
              </a:rPr>
              <a:t>  • Hypoxia, CO2 narcosis (COPD). </a:t>
            </a:r>
          </a:p>
          <a:p>
            <a:pPr marL="0" indent="0">
              <a:buNone/>
            </a:pPr>
            <a:r>
              <a:rPr lang="en-GB" sz="2400" dirty="0">
                <a:ea typeface="+mn-lt"/>
                <a:cs typeface="+mn-lt"/>
              </a:rPr>
              <a:t>  • Septicaemia. </a:t>
            </a:r>
          </a:p>
          <a:p>
            <a:pPr marL="0" indent="0">
              <a:buNone/>
            </a:pPr>
            <a:r>
              <a:rPr lang="en-GB" sz="2400" dirty="0">
                <a:ea typeface="+mn-lt"/>
                <a:cs typeface="+mn-lt"/>
              </a:rPr>
              <a:t>  • Hypothermia. </a:t>
            </a:r>
          </a:p>
          <a:p>
            <a:pPr marL="0" indent="0">
              <a:buNone/>
            </a:pPr>
            <a:r>
              <a:rPr lang="en-GB" sz="2400" dirty="0">
                <a:ea typeface="+mn-lt"/>
                <a:cs typeface="+mn-lt"/>
              </a:rPr>
              <a:t>  • Myxoedema, Addisonian crisis. </a:t>
            </a:r>
          </a:p>
          <a:p>
            <a:pPr marL="0" indent="0">
              <a:buNone/>
            </a:pPr>
            <a:r>
              <a:rPr lang="en-GB" sz="2400" dirty="0">
                <a:ea typeface="+mn-lt"/>
                <a:cs typeface="+mn-lt"/>
              </a:rPr>
              <a:t>  • Hepatic/uraemic encephalopathy. </a:t>
            </a:r>
            <a:endParaRPr lang="en-GB" sz="2400" dirty="0">
              <a:cs typeface="Calibri" panose="020F0502020204030204"/>
            </a:endParaRPr>
          </a:p>
        </p:txBody>
      </p:sp>
    </p:spTree>
    <p:extLst>
      <p:ext uri="{BB962C8B-B14F-4D97-AF65-F5344CB8AC3E}">
        <p14:creationId xmlns:p14="http://schemas.microsoft.com/office/powerpoint/2010/main" val="188501925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2D2ED89-5AE9-4E9E-B74C-07803A862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29948" y="0"/>
            <a:ext cx="673210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4D04E3-E098-4EBA-AF11-33E4E57C73DE}"/>
              </a:ext>
            </a:extLst>
          </p:cNvPr>
          <p:cNvSpPr>
            <a:spLocks noGrp="1"/>
          </p:cNvSpPr>
          <p:nvPr>
            <p:ph type="title"/>
          </p:nvPr>
        </p:nvSpPr>
        <p:spPr>
          <a:xfrm>
            <a:off x="1761066" y="592733"/>
            <a:ext cx="8669868" cy="1188720"/>
          </a:xfrm>
          <a:solidFill>
            <a:srgbClr val="FFFFFF"/>
          </a:solidFill>
          <a:ln>
            <a:solidFill>
              <a:srgbClr val="404040"/>
            </a:solidFill>
          </a:ln>
        </p:spPr>
        <p:txBody>
          <a:bodyPr>
            <a:normAutofit/>
          </a:bodyPr>
          <a:lstStyle/>
          <a:p>
            <a:r>
              <a:rPr lang="en-GB">
                <a:solidFill>
                  <a:srgbClr val="404040"/>
                </a:solidFill>
              </a:rPr>
              <a:t>Causes cont.</a:t>
            </a:r>
          </a:p>
        </p:txBody>
      </p:sp>
      <p:sp>
        <p:nvSpPr>
          <p:cNvPr id="3" name="Content Placeholder 2">
            <a:extLst>
              <a:ext uri="{FF2B5EF4-FFF2-40B4-BE49-F238E27FC236}">
                <a16:creationId xmlns:a16="http://schemas.microsoft.com/office/drawing/2014/main" id="{DB05E28F-3A1D-435B-886A-26D9727370D1}"/>
              </a:ext>
            </a:extLst>
          </p:cNvPr>
          <p:cNvSpPr>
            <a:spLocks noGrp="1"/>
          </p:cNvSpPr>
          <p:nvPr>
            <p:ph idx="1"/>
          </p:nvPr>
        </p:nvSpPr>
        <p:spPr>
          <a:xfrm>
            <a:off x="3238831" y="2092271"/>
            <a:ext cx="5714338" cy="4510007"/>
          </a:xfrm>
        </p:spPr>
        <p:txBody>
          <a:bodyPr vert="horz" lIns="91440" tIns="45720" rIns="91440" bIns="45720" rtlCol="0">
            <a:normAutofit fontScale="92500" lnSpcReduction="20000"/>
          </a:bodyPr>
          <a:lstStyle/>
          <a:p>
            <a:pPr marL="0" indent="0">
              <a:buNone/>
            </a:pPr>
            <a:r>
              <a:rPr lang="en-GB" sz="2800" b="1" dirty="0">
                <a:cs typeface="Calibri"/>
              </a:rPr>
              <a:t>Neurological: </a:t>
            </a:r>
            <a:endParaRPr lang="en-US" sz="2800" dirty="0"/>
          </a:p>
          <a:p>
            <a:pPr marL="0" indent="0">
              <a:buNone/>
            </a:pPr>
            <a:r>
              <a:rPr lang="en-GB" sz="2800" dirty="0">
                <a:cs typeface="Calibri"/>
              </a:rPr>
              <a:t>  • Trauma. </a:t>
            </a:r>
          </a:p>
          <a:p>
            <a:pPr marL="0" indent="0">
              <a:buNone/>
            </a:pPr>
            <a:r>
              <a:rPr lang="en-GB" sz="2800" dirty="0">
                <a:cs typeface="Calibri"/>
              </a:rPr>
              <a:t>  • Infection: meningitis, encephalitis, malaria, typhoid, typhus, rabies, trypanosomiasis.</a:t>
            </a:r>
          </a:p>
          <a:p>
            <a:pPr marL="0" indent="0">
              <a:buNone/>
            </a:pPr>
            <a:r>
              <a:rPr lang="en-GB" sz="2800" dirty="0">
                <a:cs typeface="Calibri"/>
              </a:rPr>
              <a:t>  • Tumour: primary or secondary. </a:t>
            </a:r>
          </a:p>
          <a:p>
            <a:pPr marL="0" indent="0">
              <a:buNone/>
            </a:pPr>
            <a:r>
              <a:rPr lang="en-GB" sz="2800" dirty="0">
                <a:cs typeface="Calibri"/>
              </a:rPr>
              <a:t>  • Vascular: stroke, subdural, subarachnoid, hypertensive encephalopathy. </a:t>
            </a:r>
          </a:p>
          <a:p>
            <a:pPr marL="0" indent="0">
              <a:buNone/>
            </a:pPr>
            <a:r>
              <a:rPr lang="en-GB" sz="2800" dirty="0">
                <a:cs typeface="Calibri"/>
              </a:rPr>
              <a:t>  • Epilepsy: non-convulsive status or post-ictal state.</a:t>
            </a:r>
            <a:endParaRPr lang="en-GB" sz="2800" dirty="0">
              <a:ea typeface="+mn-lt"/>
              <a:cs typeface="+mn-lt"/>
            </a:endParaRPr>
          </a:p>
          <a:p>
            <a:endParaRPr lang="en-GB" sz="2800" dirty="0">
              <a:cs typeface="Calibri"/>
            </a:endParaRPr>
          </a:p>
        </p:txBody>
      </p:sp>
    </p:spTree>
    <p:extLst>
      <p:ext uri="{BB962C8B-B14F-4D97-AF65-F5344CB8AC3E}">
        <p14:creationId xmlns:p14="http://schemas.microsoft.com/office/powerpoint/2010/main" val="3803035037"/>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D04E3-E098-4EBA-AF11-33E4E57C73DE}"/>
              </a:ext>
            </a:extLst>
          </p:cNvPr>
          <p:cNvSpPr>
            <a:spLocks noGrp="1"/>
          </p:cNvSpPr>
          <p:nvPr>
            <p:ph type="title"/>
          </p:nvPr>
        </p:nvSpPr>
        <p:spPr/>
        <p:txBody>
          <a:bodyPr/>
          <a:lstStyle/>
          <a:p>
            <a:r>
              <a:rPr lang="en-GB" dirty="0"/>
              <a:t>Focal structural lesions</a:t>
            </a:r>
          </a:p>
        </p:txBody>
      </p:sp>
      <p:graphicFrame>
        <p:nvGraphicFramePr>
          <p:cNvPr id="5" name="Content Placeholder 2">
            <a:extLst>
              <a:ext uri="{FF2B5EF4-FFF2-40B4-BE49-F238E27FC236}">
                <a16:creationId xmlns:a16="http://schemas.microsoft.com/office/drawing/2014/main" id="{6DC4D089-5C87-5FBE-D2E5-862CA9578EE7}"/>
              </a:ext>
            </a:extLst>
          </p:cNvPr>
          <p:cNvGraphicFramePr>
            <a:graphicFrameLocks noGrp="1"/>
          </p:cNvGraphicFramePr>
          <p:nvPr>
            <p:ph idx="1"/>
            <p:extLst>
              <p:ext uri="{D42A27DB-BD31-4B8C-83A1-F6EECF244321}">
                <p14:modId xmlns:p14="http://schemas.microsoft.com/office/powerpoint/2010/main" val="325130023"/>
              </p:ext>
            </p:extLst>
          </p:nvPr>
        </p:nvGraphicFramePr>
        <p:xfrm>
          <a:off x="1038386" y="2638044"/>
          <a:ext cx="10244380" cy="38092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5577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4D04E3-E098-4EBA-AF11-33E4E57C73DE}"/>
              </a:ext>
            </a:extLst>
          </p:cNvPr>
          <p:cNvSpPr>
            <a:spLocks noGrp="1"/>
          </p:cNvSpPr>
          <p:nvPr>
            <p:ph type="title"/>
          </p:nvPr>
        </p:nvSpPr>
        <p:spPr>
          <a:xfrm>
            <a:off x="2231136" y="467418"/>
            <a:ext cx="7729728" cy="1188720"/>
          </a:xfrm>
          <a:solidFill>
            <a:srgbClr val="FFFFFF"/>
          </a:solidFill>
        </p:spPr>
        <p:txBody>
          <a:bodyPr>
            <a:normAutofit/>
          </a:bodyPr>
          <a:lstStyle/>
          <a:p>
            <a:r>
              <a:rPr lang="en-GB" dirty="0"/>
              <a:t>Diffused </a:t>
            </a:r>
          </a:p>
        </p:txBody>
      </p:sp>
      <p:sp>
        <p:nvSpPr>
          <p:cNvPr id="3" name="Content Placeholder 2">
            <a:extLst>
              <a:ext uri="{FF2B5EF4-FFF2-40B4-BE49-F238E27FC236}">
                <a16:creationId xmlns:a16="http://schemas.microsoft.com/office/drawing/2014/main" id="{DB05E28F-3A1D-435B-886A-26D9727370D1}"/>
              </a:ext>
            </a:extLst>
          </p:cNvPr>
          <p:cNvSpPr>
            <a:spLocks noGrp="1"/>
          </p:cNvSpPr>
          <p:nvPr>
            <p:ph idx="1"/>
          </p:nvPr>
        </p:nvSpPr>
        <p:spPr>
          <a:xfrm>
            <a:off x="1706062" y="2291262"/>
            <a:ext cx="8779512" cy="2879256"/>
          </a:xfrm>
        </p:spPr>
        <p:txBody>
          <a:bodyPr vert="horz" lIns="91440" tIns="45720" rIns="91440" bIns="45720" rtlCol="0">
            <a:normAutofit/>
          </a:bodyPr>
          <a:lstStyle/>
          <a:p>
            <a:r>
              <a:rPr lang="en-GB" sz="2000" dirty="0">
                <a:solidFill>
                  <a:srgbClr val="404040"/>
                </a:solidFill>
                <a:ea typeface="+mn-lt"/>
                <a:cs typeface="+mn-lt"/>
              </a:rPr>
              <a:t>Decreased availability of substances required for normal brain metabolism (hypoxia, hypoglycaemia), </a:t>
            </a:r>
            <a:endParaRPr lang="en-GB" sz="2000" b="1" dirty="0">
              <a:solidFill>
                <a:srgbClr val="404040"/>
              </a:solidFill>
              <a:ea typeface="+mn-lt"/>
              <a:cs typeface="+mn-lt"/>
            </a:endParaRPr>
          </a:p>
          <a:p>
            <a:r>
              <a:rPr lang="en-GB" sz="2000" dirty="0">
                <a:solidFill>
                  <a:srgbClr val="404040"/>
                </a:solidFill>
                <a:ea typeface="+mn-lt"/>
                <a:cs typeface="+mn-lt"/>
              </a:rPr>
              <a:t>Metabolic disorders (e.g., renal and liver failure, hypothermia, vitamin deficiencies), </a:t>
            </a:r>
            <a:endParaRPr lang="en-GB" sz="2000" b="1" dirty="0">
              <a:solidFill>
                <a:srgbClr val="404040"/>
              </a:solidFill>
              <a:ea typeface="+mn-lt"/>
              <a:cs typeface="+mn-lt"/>
            </a:endParaRPr>
          </a:p>
          <a:p>
            <a:r>
              <a:rPr lang="en-GB" sz="2000" dirty="0">
                <a:solidFill>
                  <a:srgbClr val="404040"/>
                </a:solidFill>
                <a:ea typeface="+mn-lt"/>
                <a:cs typeface="+mn-lt"/>
              </a:rPr>
              <a:t>Epilepsy (interfering with the normal electrical activity of the brainstem)</a:t>
            </a:r>
          </a:p>
          <a:p>
            <a:r>
              <a:rPr lang="en-GB" sz="2000" dirty="0">
                <a:solidFill>
                  <a:srgbClr val="404040"/>
                </a:solidFill>
                <a:ea typeface="+mn-lt"/>
                <a:cs typeface="+mn-lt"/>
              </a:rPr>
              <a:t> Inflammation of the brain or its coverings (encephalitis, meningitis), </a:t>
            </a:r>
            <a:endParaRPr lang="en-GB" sz="2000" b="1" dirty="0">
              <a:solidFill>
                <a:srgbClr val="404040"/>
              </a:solidFill>
              <a:ea typeface="+mn-lt"/>
              <a:cs typeface="+mn-lt"/>
            </a:endParaRPr>
          </a:p>
          <a:p>
            <a:r>
              <a:rPr lang="en-GB" sz="2000" dirty="0">
                <a:solidFill>
                  <a:srgbClr val="404040"/>
                </a:solidFill>
                <a:ea typeface="+mn-lt"/>
                <a:cs typeface="+mn-lt"/>
              </a:rPr>
              <a:t> Drugs and toxins (opiates, antidepressants, hypnotics, alcohol).</a:t>
            </a:r>
            <a:endParaRPr lang="en-GB" sz="2000" b="1" dirty="0">
              <a:solidFill>
                <a:srgbClr val="404040"/>
              </a:solidFill>
              <a:cs typeface="Calibri"/>
            </a:endParaRPr>
          </a:p>
        </p:txBody>
      </p:sp>
    </p:spTree>
    <p:extLst>
      <p:ext uri="{BB962C8B-B14F-4D97-AF65-F5344CB8AC3E}">
        <p14:creationId xmlns:p14="http://schemas.microsoft.com/office/powerpoint/2010/main" val="2907493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05E28F-3A1D-435B-886A-26D9727370D1}"/>
              </a:ext>
            </a:extLst>
          </p:cNvPr>
          <p:cNvSpPr>
            <a:spLocks noGrp="1"/>
          </p:cNvSpPr>
          <p:nvPr>
            <p:ph idx="1"/>
          </p:nvPr>
        </p:nvSpPr>
        <p:spPr>
          <a:xfrm>
            <a:off x="409575" y="1208868"/>
            <a:ext cx="11430000" cy="5015720"/>
          </a:xfrm>
        </p:spPr>
        <p:txBody>
          <a:bodyPr vert="horz" lIns="91440" tIns="45720" rIns="91440" bIns="45720" rtlCol="0" anchor="t">
            <a:normAutofit/>
          </a:bodyPr>
          <a:lstStyle/>
          <a:p>
            <a:r>
              <a:rPr lang="en-GB" sz="2400" dirty="0">
                <a:ea typeface="+mn-lt"/>
                <a:cs typeface="+mn-lt"/>
              </a:rPr>
              <a:t>This is aimed at locating the pathology, as it implies either: </a:t>
            </a:r>
          </a:p>
          <a:p>
            <a:pPr marL="0" indent="0">
              <a:buNone/>
            </a:pPr>
            <a:endParaRPr lang="en-GB" sz="2400" dirty="0">
              <a:ea typeface="+mn-lt"/>
              <a:cs typeface="+mn-lt"/>
            </a:endParaRPr>
          </a:p>
          <a:p>
            <a:pPr marL="0" indent="0">
              <a:buNone/>
            </a:pPr>
            <a:r>
              <a:rPr lang="en-GB" sz="2400" dirty="0">
                <a:ea typeface="+mn-lt"/>
                <a:cs typeface="+mn-lt"/>
              </a:rPr>
              <a:t>     1) Damage to the ascending reticular activating system (ARAS) located throughout the brainstem from the medulla to the thalami (usually producing </a:t>
            </a:r>
            <a:r>
              <a:rPr lang="en-GB" sz="2400" b="1" dirty="0">
                <a:ea typeface="+mn-lt"/>
                <a:cs typeface="+mn-lt"/>
              </a:rPr>
              <a:t>loss of arousal</a:t>
            </a:r>
            <a:r>
              <a:rPr lang="en-GB" sz="2400" dirty="0">
                <a:ea typeface="+mn-lt"/>
                <a:cs typeface="+mn-lt"/>
              </a:rPr>
              <a:t> with </a:t>
            </a:r>
            <a:r>
              <a:rPr lang="en-GB" sz="2400" b="1" dirty="0">
                <a:ea typeface="+mn-lt"/>
                <a:cs typeface="+mn-lt"/>
              </a:rPr>
              <a:t>unassessable awareness</a:t>
            </a:r>
            <a:r>
              <a:rPr lang="en-GB" sz="2400" dirty="0">
                <a:ea typeface="+mn-lt"/>
                <a:cs typeface="+mn-lt"/>
              </a:rPr>
              <a:t>). The brainstem can be affected </a:t>
            </a:r>
            <a:r>
              <a:rPr lang="en-GB" sz="2400" u="sng" dirty="0">
                <a:ea typeface="+mn-lt"/>
                <a:cs typeface="+mn-lt"/>
              </a:rPr>
              <a:t>directly</a:t>
            </a:r>
            <a:r>
              <a:rPr lang="en-GB" sz="2400" dirty="0">
                <a:ea typeface="+mn-lt"/>
                <a:cs typeface="+mn-lt"/>
              </a:rPr>
              <a:t> (e.g., pontine haemorrhage) or </a:t>
            </a:r>
            <a:r>
              <a:rPr lang="en-GB" sz="2400" u="sng" dirty="0">
                <a:ea typeface="+mn-lt"/>
                <a:cs typeface="+mn-lt"/>
              </a:rPr>
              <a:t>indirectly</a:t>
            </a:r>
            <a:r>
              <a:rPr lang="en-GB" sz="2400" dirty="0">
                <a:ea typeface="+mn-lt"/>
                <a:cs typeface="+mn-lt"/>
              </a:rPr>
              <a:t> (e.g., compression from transtentorial or cerebellar herniation secondary to a mass or oedema).</a:t>
            </a:r>
            <a:endParaRPr lang="en-US" sz="2400" dirty="0">
              <a:cs typeface="Calibri"/>
            </a:endParaRPr>
          </a:p>
          <a:p>
            <a:pPr marL="0" indent="0">
              <a:buNone/>
            </a:pPr>
            <a:endParaRPr lang="en-GB" sz="2400" dirty="0">
              <a:cs typeface="Calibri"/>
            </a:endParaRPr>
          </a:p>
          <a:p>
            <a:pPr marL="0" indent="0">
              <a:buNone/>
            </a:pPr>
            <a:r>
              <a:rPr lang="en-GB" sz="2400" dirty="0">
                <a:cs typeface="Calibri"/>
              </a:rPr>
              <a:t>     2) Diffuse, bilateral, cortical dysfunction (usually producing l</a:t>
            </a:r>
            <a:r>
              <a:rPr lang="en-GB" sz="2400" b="1" dirty="0">
                <a:cs typeface="Calibri"/>
              </a:rPr>
              <a:t>oss of awareness</a:t>
            </a:r>
            <a:r>
              <a:rPr lang="en-GB" sz="2400" dirty="0">
                <a:cs typeface="Calibri"/>
              </a:rPr>
              <a:t> with </a:t>
            </a:r>
            <a:r>
              <a:rPr lang="en-GB" sz="2400" b="1" dirty="0">
                <a:cs typeface="Calibri"/>
              </a:rPr>
              <a:t>normal arousal</a:t>
            </a:r>
            <a:r>
              <a:rPr lang="en-GB" sz="2400" dirty="0">
                <a:cs typeface="Calibri"/>
              </a:rPr>
              <a:t>).</a:t>
            </a:r>
            <a:endParaRPr lang="en-US" sz="2400" dirty="0">
              <a:ea typeface="+mn-lt"/>
              <a:cs typeface="+mn-lt"/>
            </a:endParaRPr>
          </a:p>
          <a:p>
            <a:endParaRPr lang="en-GB" sz="2400" dirty="0">
              <a:cs typeface="Calibri"/>
            </a:endParaRPr>
          </a:p>
        </p:txBody>
      </p:sp>
    </p:spTree>
    <p:extLst>
      <p:ext uri="{BB962C8B-B14F-4D97-AF65-F5344CB8AC3E}">
        <p14:creationId xmlns:p14="http://schemas.microsoft.com/office/powerpoint/2010/main" val="2541770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44D04E3-E098-4EBA-AF11-33E4E57C73DE}"/>
              </a:ext>
            </a:extLst>
          </p:cNvPr>
          <p:cNvSpPr>
            <a:spLocks noGrp="1"/>
          </p:cNvSpPr>
          <p:nvPr>
            <p:ph type="title"/>
          </p:nvPr>
        </p:nvSpPr>
        <p:spPr>
          <a:xfrm>
            <a:off x="1227658" y="1586484"/>
            <a:ext cx="3685032" cy="3685032"/>
          </a:xfrm>
          <a:prstGeom prst="ellipse">
            <a:avLst/>
          </a:prstGeom>
          <a:solidFill>
            <a:schemeClr val="accent2">
              <a:lumMod val="75000"/>
            </a:schemeClr>
          </a:solidFill>
          <a:ln>
            <a:noFill/>
          </a:ln>
        </p:spPr>
        <p:txBody>
          <a:bodyPr>
            <a:normAutofit/>
          </a:bodyPr>
          <a:lstStyle/>
          <a:p>
            <a:r>
              <a:rPr lang="en-GB" dirty="0">
                <a:solidFill>
                  <a:srgbClr val="FFFFFF"/>
                </a:solidFill>
                <a:cs typeface="Calibri Light"/>
              </a:rPr>
              <a:t>Approach </a:t>
            </a:r>
            <a:endParaRPr lang="en-GB" dirty="0">
              <a:solidFill>
                <a:srgbClr val="FFFFFF"/>
              </a:solidFill>
            </a:endParaRPr>
          </a:p>
        </p:txBody>
      </p:sp>
      <p:sp>
        <p:nvSpPr>
          <p:cNvPr id="7" name="Content Placeholder 2">
            <a:extLst>
              <a:ext uri="{FF2B5EF4-FFF2-40B4-BE49-F238E27FC236}">
                <a16:creationId xmlns:a16="http://schemas.microsoft.com/office/drawing/2014/main" id="{DB05E28F-3A1D-435B-886A-26D9727370D1}"/>
              </a:ext>
            </a:extLst>
          </p:cNvPr>
          <p:cNvSpPr>
            <a:spLocks noGrp="1"/>
          </p:cNvSpPr>
          <p:nvPr>
            <p:ph idx="1"/>
          </p:nvPr>
        </p:nvSpPr>
        <p:spPr>
          <a:xfrm>
            <a:off x="5232804" y="232475"/>
            <a:ext cx="6762883" cy="6493789"/>
          </a:xfrm>
        </p:spPr>
        <p:txBody>
          <a:bodyPr vert="horz" lIns="91440" tIns="45720" rIns="91440" bIns="45720" rtlCol="0" anchor="ctr">
            <a:normAutofit/>
          </a:bodyPr>
          <a:lstStyle/>
          <a:p>
            <a:pPr marL="0" indent="0">
              <a:lnSpc>
                <a:spcPct val="90000"/>
              </a:lnSpc>
              <a:buNone/>
            </a:pPr>
            <a:r>
              <a:rPr lang="en-GB" b="1" dirty="0">
                <a:ea typeface="+mn-lt"/>
                <a:cs typeface="+mn-lt"/>
              </a:rPr>
              <a:t>Examination:</a:t>
            </a:r>
            <a:endParaRPr lang="en-US" b="1" dirty="0">
              <a:cs typeface="Calibri" panose="020F0502020204030204"/>
            </a:endParaRPr>
          </a:p>
          <a:p>
            <a:pPr marL="0" indent="0">
              <a:lnSpc>
                <a:spcPct val="90000"/>
              </a:lnSpc>
              <a:buNone/>
            </a:pPr>
            <a:r>
              <a:rPr lang="en-GB" dirty="0">
                <a:ea typeface="+mn-lt"/>
                <a:cs typeface="+mn-lt"/>
              </a:rPr>
              <a:t>  • Vital signs (HR, RR, BP, Temperature). </a:t>
            </a:r>
            <a:endParaRPr lang="en-GB" dirty="0">
              <a:cs typeface="Calibri" panose="020F0502020204030204"/>
            </a:endParaRPr>
          </a:p>
          <a:p>
            <a:pPr marL="0" indent="0">
              <a:lnSpc>
                <a:spcPct val="90000"/>
              </a:lnSpc>
              <a:buNone/>
            </a:pPr>
            <a:r>
              <a:rPr lang="en-GB" dirty="0">
                <a:ea typeface="+mn-lt"/>
                <a:cs typeface="+mn-lt"/>
              </a:rPr>
              <a:t>  • Signs of trauma.</a:t>
            </a:r>
          </a:p>
          <a:p>
            <a:pPr marL="0" indent="0">
              <a:lnSpc>
                <a:spcPct val="90000"/>
              </a:lnSpc>
              <a:buNone/>
            </a:pPr>
            <a:r>
              <a:rPr lang="en-GB" dirty="0">
                <a:ea typeface="+mn-lt"/>
                <a:cs typeface="+mn-lt"/>
              </a:rPr>
              <a:t>  • Stigmata of other illnesses: liver disease, alcoholism, diabetes, myxoedema. </a:t>
            </a:r>
          </a:p>
          <a:p>
            <a:pPr marL="0" indent="0">
              <a:lnSpc>
                <a:spcPct val="90000"/>
              </a:lnSpc>
              <a:buNone/>
            </a:pPr>
            <a:r>
              <a:rPr lang="en-GB" dirty="0">
                <a:ea typeface="+mn-lt"/>
                <a:cs typeface="+mn-lt"/>
              </a:rPr>
              <a:t>  • Skin: needle marks, cyanosis, pallor, rash (meningitis; typhus), poor turgor. </a:t>
            </a:r>
          </a:p>
          <a:p>
            <a:pPr marL="0" indent="0">
              <a:lnSpc>
                <a:spcPct val="90000"/>
              </a:lnSpc>
              <a:buNone/>
            </a:pPr>
            <a:r>
              <a:rPr lang="en-GB" dirty="0">
                <a:ea typeface="+mn-lt"/>
                <a:cs typeface="+mn-lt"/>
              </a:rPr>
              <a:t>  • Smell the breath (alcohol, hepatic fetor, ketosis, uraemia).</a:t>
            </a:r>
          </a:p>
          <a:p>
            <a:pPr marL="0" indent="0">
              <a:lnSpc>
                <a:spcPct val="90000"/>
              </a:lnSpc>
              <a:buNone/>
            </a:pPr>
            <a:r>
              <a:rPr lang="en-GB" dirty="0">
                <a:ea typeface="+mn-lt"/>
                <a:cs typeface="+mn-lt"/>
              </a:rPr>
              <a:t>  • </a:t>
            </a:r>
            <a:r>
              <a:rPr lang="en-GB" dirty="0" err="1">
                <a:ea typeface="+mn-lt"/>
                <a:cs typeface="+mn-lt"/>
              </a:rPr>
              <a:t>Opisthotonus</a:t>
            </a:r>
            <a:r>
              <a:rPr lang="en-GB" dirty="0">
                <a:ea typeface="+mn-lt"/>
                <a:cs typeface="+mn-lt"/>
              </a:rPr>
              <a:t> ≈meningitis or tetanus. Decerebrate/decorticate. </a:t>
            </a:r>
          </a:p>
          <a:p>
            <a:pPr marL="0" indent="0">
              <a:lnSpc>
                <a:spcPct val="90000"/>
              </a:lnSpc>
              <a:buNone/>
            </a:pPr>
            <a:r>
              <a:rPr lang="en-GB" dirty="0">
                <a:ea typeface="+mn-lt"/>
                <a:cs typeface="+mn-lt"/>
              </a:rPr>
              <a:t>  • Meningism; but do not move neck unless cervical spine is cleared.</a:t>
            </a:r>
            <a:endParaRPr lang="en-GB" dirty="0"/>
          </a:p>
          <a:p>
            <a:pPr marL="0" indent="0">
              <a:lnSpc>
                <a:spcPct val="90000"/>
              </a:lnSpc>
              <a:buNone/>
            </a:pPr>
            <a:r>
              <a:rPr lang="en-GB" dirty="0">
                <a:ea typeface="+mn-lt"/>
                <a:cs typeface="+mn-lt"/>
              </a:rPr>
              <a:t>  • Pupils: size, reactivity, gaze. </a:t>
            </a:r>
          </a:p>
          <a:p>
            <a:pPr marL="0" indent="0">
              <a:lnSpc>
                <a:spcPct val="90000"/>
              </a:lnSpc>
              <a:buNone/>
            </a:pPr>
            <a:r>
              <a:rPr lang="en-GB" dirty="0">
                <a:ea typeface="+mn-lt"/>
                <a:cs typeface="+mn-lt"/>
              </a:rPr>
              <a:t>  • Heart/lung exam: BP, murmurs, rubs, wheeze, consolidation, collapse. </a:t>
            </a:r>
          </a:p>
          <a:p>
            <a:pPr marL="0" indent="0">
              <a:lnSpc>
                <a:spcPct val="90000"/>
              </a:lnSpc>
              <a:buNone/>
            </a:pPr>
            <a:r>
              <a:rPr lang="en-GB" dirty="0">
                <a:ea typeface="+mn-lt"/>
                <a:cs typeface="+mn-lt"/>
              </a:rPr>
              <a:t>  • Abdomen/rectal for organomegaly, ascites, bruising, peritonism, melaena. </a:t>
            </a:r>
          </a:p>
          <a:p>
            <a:pPr marL="0" indent="0">
              <a:lnSpc>
                <a:spcPct val="90000"/>
              </a:lnSpc>
              <a:buNone/>
            </a:pPr>
            <a:r>
              <a:rPr lang="en-GB" dirty="0">
                <a:ea typeface="+mn-lt"/>
                <a:cs typeface="+mn-lt"/>
              </a:rPr>
              <a:t>  • Foci of infection (abscesses, bites, middle ear infection).</a:t>
            </a:r>
          </a:p>
          <a:p>
            <a:pPr marL="0" indent="0">
              <a:lnSpc>
                <a:spcPct val="90000"/>
              </a:lnSpc>
              <a:buNone/>
            </a:pPr>
            <a:r>
              <a:rPr lang="en-GB" dirty="0">
                <a:ea typeface="+mn-lt"/>
                <a:cs typeface="+mn-lt"/>
              </a:rPr>
              <a:t>  • Features of meningitis: neck stiffness, rash, focal neurology, etc. </a:t>
            </a:r>
          </a:p>
          <a:p>
            <a:pPr marL="0" indent="0">
              <a:lnSpc>
                <a:spcPct val="90000"/>
              </a:lnSpc>
              <a:buNone/>
            </a:pPr>
            <a:r>
              <a:rPr lang="en-GB" dirty="0">
                <a:ea typeface="+mn-lt"/>
                <a:cs typeface="+mn-lt"/>
              </a:rPr>
              <a:t>  • Note the absence of signs, (e.g., no pin-point pupils in a known heroin addict).</a:t>
            </a:r>
            <a:endParaRPr lang="en-GB" dirty="0">
              <a:cs typeface="Calibri"/>
            </a:endParaRPr>
          </a:p>
        </p:txBody>
      </p:sp>
    </p:spTree>
    <p:extLst>
      <p:ext uri="{BB962C8B-B14F-4D97-AF65-F5344CB8AC3E}">
        <p14:creationId xmlns:p14="http://schemas.microsoft.com/office/powerpoint/2010/main" val="83497713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60</TotalTime>
  <Words>2328</Words>
  <Application>Microsoft Office PowerPoint</Application>
  <PresentationFormat>Widescreen</PresentationFormat>
  <Paragraphs>222</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Gill Sans MT</vt:lpstr>
      <vt:lpstr>Open Sans</vt:lpstr>
      <vt:lpstr>Proxima Nova</vt:lpstr>
      <vt:lpstr>Wingdings</vt:lpstr>
      <vt:lpstr>Parcel</vt:lpstr>
      <vt:lpstr>Coma, vegetative state, locked in syndrome, stupor </vt:lpstr>
      <vt:lpstr>PowerPoint Presentation</vt:lpstr>
      <vt:lpstr>Definition</vt:lpstr>
      <vt:lpstr>Causes</vt:lpstr>
      <vt:lpstr>Causes cont.</vt:lpstr>
      <vt:lpstr>Focal structural lesions</vt:lpstr>
      <vt:lpstr>Diffused </vt:lpstr>
      <vt:lpstr>PowerPoint Presentation</vt:lpstr>
      <vt:lpstr>Approach </vt:lpstr>
      <vt:lpstr>Approach cont.</vt:lpstr>
      <vt:lpstr>Investigation</vt:lpstr>
      <vt:lpstr>Management</vt:lpstr>
      <vt:lpstr>If the diagnosis is unclear </vt:lpstr>
      <vt:lpstr>PowerPoint Presentation</vt:lpstr>
      <vt:lpstr>Vegetative state </vt:lpstr>
      <vt:lpstr>What are the symptoms?</vt:lpstr>
      <vt:lpstr>Difference between vegetative state and other conditions </vt:lpstr>
      <vt:lpstr>How is this state diagnosed?</vt:lpstr>
      <vt:lpstr>Is there a treatment?</vt:lpstr>
      <vt:lpstr>Locked-in Syndrome</vt:lpstr>
      <vt:lpstr>What are the symptoms?</vt:lpstr>
      <vt:lpstr>How is this state diagnosed?</vt:lpstr>
      <vt:lpstr>Is there a treatment?</vt:lpstr>
      <vt:lpstr>Stupor </vt:lpstr>
      <vt:lpstr>What Are the Symptoms of Stupor?</vt:lpstr>
      <vt:lpstr>What Are the Causes of Stupor?</vt:lpstr>
      <vt:lpstr>How Is Stupor Diagnosed?</vt:lpstr>
      <vt:lpstr>How Is Stupor Treated?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Raghad Sami Amro</cp:lastModifiedBy>
  <cp:revision>706</cp:revision>
  <dcterms:created xsi:type="dcterms:W3CDTF">2021-07-13T14:23:45Z</dcterms:created>
  <dcterms:modified xsi:type="dcterms:W3CDTF">2023-10-10T21:33:44Z</dcterms:modified>
</cp:coreProperties>
</file>