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3" roundtripDataSignature="AMtx7mgQbdM4Mwd/PDb8ttcIGCEEjME7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3" Type="http://customschemas.google.com/relationships/presentationmetadata" Target="metadata"/><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just">
              <a:spcBef>
                <a:spcPts val="0"/>
              </a:spcBef>
              <a:spcAft>
                <a:spcPts val="0"/>
              </a:spcAft>
              <a:buClr>
                <a:schemeClr val="dk1"/>
              </a:buClr>
              <a:buSzPts val="1200"/>
              <a:buFont typeface="Arial"/>
              <a:buNone/>
            </a:pPr>
            <a:r>
              <a:t/>
            </a:r>
            <a:endParaRPr b="0" i="0">
              <a:solidFill>
                <a:srgbClr val="32323C"/>
              </a:solidFill>
              <a:latin typeface="Arial"/>
              <a:ea typeface="Arial"/>
              <a:cs typeface="Arial"/>
              <a:sym typeface="Arial"/>
            </a:endParaRPr>
          </a:p>
          <a:p>
            <a:pPr indent="0" lvl="0" marL="0" rtl="0" algn="l">
              <a:spcBef>
                <a:spcPts val="0"/>
              </a:spcBef>
              <a:spcAft>
                <a:spcPts val="0"/>
              </a:spcAft>
              <a:buNone/>
            </a:pPr>
            <a:r>
              <a:t/>
            </a:r>
            <a:endParaRPr/>
          </a:p>
        </p:txBody>
      </p:sp>
      <p:sp>
        <p:nvSpPr>
          <p:cNvPr id="250" name="Google Shape;25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just">
              <a:spcBef>
                <a:spcPts val="0"/>
              </a:spcBef>
              <a:spcAft>
                <a:spcPts val="0"/>
              </a:spcAft>
              <a:buClr>
                <a:schemeClr val="dk1"/>
              </a:buClr>
              <a:buSzPts val="1200"/>
              <a:buFont typeface="Arial"/>
              <a:buNone/>
            </a:pPr>
            <a:r>
              <a:t/>
            </a:r>
            <a:endParaRPr b="0" i="0">
              <a:solidFill>
                <a:srgbClr val="32323C"/>
              </a:solidFill>
              <a:latin typeface="Arial"/>
              <a:ea typeface="Arial"/>
              <a:cs typeface="Arial"/>
              <a:sym typeface="Arial"/>
            </a:endParaRPr>
          </a:p>
        </p:txBody>
      </p:sp>
      <p:sp>
        <p:nvSpPr>
          <p:cNvPr id="115" name="Google Shape;11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Generally: Young type 2,3,4: open reduction and internal fixation</a:t>
            </a:r>
            <a:endParaRPr/>
          </a:p>
          <a:p>
            <a:pPr indent="0" lvl="0" marL="0" rtl="0" algn="l">
              <a:spcBef>
                <a:spcPts val="0"/>
              </a:spcBef>
              <a:spcAft>
                <a:spcPts val="0"/>
              </a:spcAft>
              <a:buNone/>
            </a:pPr>
            <a:r>
              <a:rPr lang="en-US"/>
              <a:t>Elderly 2, sometimes 3: open reduction internal fixation</a:t>
            </a:r>
            <a:endParaRPr/>
          </a:p>
          <a:p>
            <a:pPr indent="0" lvl="0" marL="0" rtl="0" algn="l">
              <a:spcBef>
                <a:spcPts val="0"/>
              </a:spcBef>
              <a:spcAft>
                <a:spcPts val="0"/>
              </a:spcAft>
              <a:buNone/>
            </a:pPr>
            <a:r>
              <a:rPr lang="en-US"/>
              <a:t>Elderly 4: replacement </a:t>
            </a:r>
            <a:endParaRPr/>
          </a:p>
        </p:txBody>
      </p:sp>
      <p:sp>
        <p:nvSpPr>
          <p:cNvPr id="396" name="Google Shape;39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just">
              <a:spcBef>
                <a:spcPts val="0"/>
              </a:spcBef>
              <a:spcAft>
                <a:spcPts val="0"/>
              </a:spcAft>
              <a:buClr>
                <a:schemeClr val="dk1"/>
              </a:buClr>
              <a:buSzPts val="1200"/>
              <a:buFont typeface="Arial"/>
              <a:buNone/>
            </a:pPr>
            <a:r>
              <a:t/>
            </a:r>
            <a:endParaRPr b="0" i="0">
              <a:solidFill>
                <a:srgbClr val="32323C"/>
              </a:solidFill>
              <a:latin typeface="Arial"/>
              <a:ea typeface="Arial"/>
              <a:cs typeface="Arial"/>
              <a:sym typeface="Arial"/>
            </a:endParaRPr>
          </a:p>
        </p:txBody>
      </p:sp>
      <p:sp>
        <p:nvSpPr>
          <p:cNvPr id="130" name="Google Shape;13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2" name="Google Shape;75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7" name="Google Shape;76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8" name="Google Shape;778;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7" name="Google Shape;79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8" name="Google Shape;80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2" name="Google Shape;84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1" name="Google Shape;87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8" name="Google Shape;92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7" name="Google Shape;94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8" name="Google Shape;95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9" name="Google Shape;969;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1" name="Google Shape;981;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2" name="Google Shape;99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7" name="Google Shape;1007;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4" name="Google Shape;101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7" name="Google Shape;1027;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8" name="Google Shape;1038;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9" name="Google Shape;1039;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0" name="Google Shape;1050;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1" name="Google Shape;106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1" name="Google Shape;1081;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2" name="Google Shape;1092;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4" name="Google Shape;1104;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5" name="Google Shape;1105;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8" name="Shape 18"/>
        <p:cNvGrpSpPr/>
        <p:nvPr/>
      </p:nvGrpSpPr>
      <p:grpSpPr>
        <a:xfrm>
          <a:off x="0" y="0"/>
          <a:ext cx="0" cy="0"/>
          <a:chOff x="0" y="0"/>
          <a:chExt cx="0" cy="0"/>
        </a:xfrm>
      </p:grpSpPr>
      <p:sp>
        <p:nvSpPr>
          <p:cNvPr id="19" name="Google Shape;19;p8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8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80"/>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80"/>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3" name="Google Shape;23;p8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8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8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6" name="Google Shape;26;p80"/>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8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89"/>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8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8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8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9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9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0"/>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90"/>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9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9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9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8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81"/>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81"/>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8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8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8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82"/>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8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8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8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40" name="Shape 40"/>
        <p:cNvGrpSpPr/>
        <p:nvPr/>
      </p:nvGrpSpPr>
      <p:grpSpPr>
        <a:xfrm>
          <a:off x="0" y="0"/>
          <a:ext cx="0" cy="0"/>
          <a:chOff x="0" y="0"/>
          <a:chExt cx="0" cy="0"/>
        </a:xfrm>
      </p:grpSpPr>
      <p:sp>
        <p:nvSpPr>
          <p:cNvPr id="41" name="Google Shape;41;p83"/>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83"/>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3"/>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83"/>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45" name="Google Shape;45;p8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8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8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48" name="Google Shape;48;p83"/>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4"/>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2" name="Google Shape;52;p84"/>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3" name="Google Shape;53;p84"/>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4" name="Google Shape;54;p84"/>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8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8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8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3" name="Shape 63"/>
        <p:cNvGrpSpPr/>
        <p:nvPr/>
      </p:nvGrpSpPr>
      <p:grpSpPr>
        <a:xfrm>
          <a:off x="0" y="0"/>
          <a:ext cx="0" cy="0"/>
          <a:chOff x="0" y="0"/>
          <a:chExt cx="0" cy="0"/>
        </a:xfrm>
      </p:grpSpPr>
      <p:sp>
        <p:nvSpPr>
          <p:cNvPr id="64" name="Google Shape;64;p8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8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8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8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8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9" name="Shape 69"/>
        <p:cNvGrpSpPr/>
        <p:nvPr/>
      </p:nvGrpSpPr>
      <p:grpSpPr>
        <a:xfrm>
          <a:off x="0" y="0"/>
          <a:ext cx="0" cy="0"/>
          <a:chOff x="0" y="0"/>
          <a:chExt cx="0" cy="0"/>
        </a:xfrm>
      </p:grpSpPr>
      <p:sp>
        <p:nvSpPr>
          <p:cNvPr id="70" name="Google Shape;70;p87"/>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87"/>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7"/>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87"/>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4" name="Google Shape;74;p87"/>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5" name="Google Shape;75;p87"/>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87"/>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8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dk2"/>
                </a:solidFill>
                <a:latin typeface="Calibri"/>
                <a:ea typeface="Calibri"/>
                <a:cs typeface="Calibri"/>
                <a:sym typeface="Calibri"/>
              </a:defRPr>
            </a:lvl1pPr>
            <a:lvl2pPr indent="0" lvl="1" marL="0" algn="r">
              <a:spcBef>
                <a:spcPts val="0"/>
              </a:spcBef>
              <a:buNone/>
              <a:defRPr sz="1050">
                <a:solidFill>
                  <a:schemeClr val="dk2"/>
                </a:solidFill>
                <a:latin typeface="Calibri"/>
                <a:ea typeface="Calibri"/>
                <a:cs typeface="Calibri"/>
                <a:sym typeface="Calibri"/>
              </a:defRPr>
            </a:lvl2pPr>
            <a:lvl3pPr indent="0" lvl="2" marL="0" algn="r">
              <a:spcBef>
                <a:spcPts val="0"/>
              </a:spcBef>
              <a:buNone/>
              <a:defRPr sz="1050">
                <a:solidFill>
                  <a:schemeClr val="dk2"/>
                </a:solidFill>
                <a:latin typeface="Calibri"/>
                <a:ea typeface="Calibri"/>
                <a:cs typeface="Calibri"/>
                <a:sym typeface="Calibri"/>
              </a:defRPr>
            </a:lvl3pPr>
            <a:lvl4pPr indent="0" lvl="3" marL="0" algn="r">
              <a:spcBef>
                <a:spcPts val="0"/>
              </a:spcBef>
              <a:buNone/>
              <a:defRPr sz="1050">
                <a:solidFill>
                  <a:schemeClr val="dk2"/>
                </a:solidFill>
                <a:latin typeface="Calibri"/>
                <a:ea typeface="Calibri"/>
                <a:cs typeface="Calibri"/>
                <a:sym typeface="Calibri"/>
              </a:defRPr>
            </a:lvl4pPr>
            <a:lvl5pPr indent="0" lvl="4" marL="0" algn="r">
              <a:spcBef>
                <a:spcPts val="0"/>
              </a:spcBef>
              <a:buNone/>
              <a:defRPr sz="1050">
                <a:solidFill>
                  <a:schemeClr val="dk2"/>
                </a:solidFill>
                <a:latin typeface="Calibri"/>
                <a:ea typeface="Calibri"/>
                <a:cs typeface="Calibri"/>
                <a:sym typeface="Calibri"/>
              </a:defRPr>
            </a:lvl5pPr>
            <a:lvl6pPr indent="0" lvl="5" marL="0" algn="r">
              <a:spcBef>
                <a:spcPts val="0"/>
              </a:spcBef>
              <a:buNone/>
              <a:defRPr sz="1050">
                <a:solidFill>
                  <a:schemeClr val="dk2"/>
                </a:solidFill>
                <a:latin typeface="Calibri"/>
                <a:ea typeface="Calibri"/>
                <a:cs typeface="Calibri"/>
                <a:sym typeface="Calibri"/>
              </a:defRPr>
            </a:lvl6pPr>
            <a:lvl7pPr indent="0" lvl="6" marL="0" algn="r">
              <a:spcBef>
                <a:spcPts val="0"/>
              </a:spcBef>
              <a:buNone/>
              <a:defRPr sz="1050">
                <a:solidFill>
                  <a:schemeClr val="dk2"/>
                </a:solidFill>
                <a:latin typeface="Calibri"/>
                <a:ea typeface="Calibri"/>
                <a:cs typeface="Calibri"/>
                <a:sym typeface="Calibri"/>
              </a:defRPr>
            </a:lvl7pPr>
            <a:lvl8pPr indent="0" lvl="7" marL="0" algn="r">
              <a:spcBef>
                <a:spcPts val="0"/>
              </a:spcBef>
              <a:buNone/>
              <a:defRPr sz="1050">
                <a:solidFill>
                  <a:schemeClr val="dk2"/>
                </a:solidFill>
                <a:latin typeface="Calibri"/>
                <a:ea typeface="Calibri"/>
                <a:cs typeface="Calibri"/>
                <a:sym typeface="Calibri"/>
              </a:defRPr>
            </a:lvl8pPr>
            <a:lvl9pPr indent="0" lvl="8" mar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8" name="Shape 78"/>
        <p:cNvGrpSpPr/>
        <p:nvPr/>
      </p:nvGrpSpPr>
      <p:grpSpPr>
        <a:xfrm>
          <a:off x="0" y="0"/>
          <a:ext cx="0" cy="0"/>
          <a:chOff x="0" y="0"/>
          <a:chExt cx="0" cy="0"/>
        </a:xfrm>
      </p:grpSpPr>
      <p:sp>
        <p:nvSpPr>
          <p:cNvPr id="79" name="Google Shape;79;p88"/>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8"/>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8"/>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88"/>
          <p:cNvSpPr/>
          <p:nvPr>
            <p:ph idx="2" type="pic"/>
          </p:nvPr>
        </p:nvSpPr>
        <p:spPr>
          <a:xfrm>
            <a:off x="15" y="0"/>
            <a:ext cx="12191985" cy="4915076"/>
          </a:xfrm>
          <a:prstGeom prst="rect">
            <a:avLst/>
          </a:prstGeom>
          <a:blipFill rotWithShape="1">
            <a:blip r:embed="rId2">
              <a:alphaModFix/>
            </a:blip>
            <a:stretch>
              <a:fillRect b="0" l="0" r="0" t="0"/>
            </a:stretch>
          </a:blipFill>
          <a:ln>
            <a:noFill/>
          </a:ln>
        </p:spPr>
        <p:txBody>
          <a:bodyPr anchorCtr="0" anchor="t" bIns="45700" lIns="457200" spcFirstLastPara="1" rIns="0" wrap="square" tIns="457200">
            <a:normAutofit/>
          </a:bodyPr>
          <a:lstStyle>
            <a:lvl1pPr lvl="0" marR="0" rtl="0" algn="l">
              <a:lnSpc>
                <a:spcPct val="90000"/>
              </a:lnSpc>
              <a:spcBef>
                <a:spcPts val="1200"/>
              </a:spcBef>
              <a:spcAft>
                <a:spcPts val="0"/>
              </a:spcAft>
              <a:buClr>
                <a:schemeClr val="accent1"/>
              </a:buClr>
              <a:buSzPts val="3200"/>
              <a:buFont typeface="Calibri"/>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200"/>
              </a:spcBef>
              <a:spcAft>
                <a:spcPts val="0"/>
              </a:spcAft>
              <a:buClr>
                <a:schemeClr val="accent1"/>
              </a:buClr>
              <a:buSzPts val="2800"/>
              <a:buFont typeface="Calibri"/>
              <a:buNone/>
              <a:defRPr b="0" i="0" sz="2800" u="none" cap="none" strike="noStrike">
                <a:solidFill>
                  <a:srgbClr val="3F3F3F"/>
                </a:solidFill>
                <a:latin typeface="Calibri"/>
                <a:ea typeface="Calibri"/>
                <a:cs typeface="Calibri"/>
                <a:sym typeface="Calibri"/>
              </a:defRPr>
            </a:lvl2pPr>
            <a:lvl3pPr lvl="2" marR="0" rtl="0" algn="l">
              <a:lnSpc>
                <a:spcPct val="90000"/>
              </a:lnSpc>
              <a:spcBef>
                <a:spcPts val="400"/>
              </a:spcBef>
              <a:spcAft>
                <a:spcPts val="0"/>
              </a:spcAft>
              <a:buClr>
                <a:schemeClr val="accent1"/>
              </a:buClr>
              <a:buSzPts val="2400"/>
              <a:buFont typeface="Calibri"/>
              <a:buNone/>
              <a:defRPr b="0" i="0" sz="2400" u="none" cap="none" strike="noStrike">
                <a:solidFill>
                  <a:srgbClr val="3F3F3F"/>
                </a:solidFill>
                <a:latin typeface="Calibri"/>
                <a:ea typeface="Calibri"/>
                <a:cs typeface="Calibri"/>
                <a:sym typeface="Calibri"/>
              </a:defRPr>
            </a:lvl3pPr>
            <a:lvl4pPr lvl="3"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4pPr>
            <a:lvl5pPr lvl="4"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5pPr>
            <a:lvl6pPr lvl="5"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6pPr>
            <a:lvl7pPr lvl="6"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7pPr>
            <a:lvl8pPr lvl="7"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8pPr>
            <a:lvl9pPr lvl="8" marR="0" rtl="0" algn="l">
              <a:lnSpc>
                <a:spcPct val="90000"/>
              </a:lnSpc>
              <a:spcBef>
                <a:spcPts val="400"/>
              </a:spcBef>
              <a:spcAft>
                <a:spcPts val="40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9pPr>
          </a:lstStyle>
          <a:p/>
        </p:txBody>
      </p:sp>
      <p:sp>
        <p:nvSpPr>
          <p:cNvPr id="83" name="Google Shape;83;p88"/>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4" name="Google Shape;84;p8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8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8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79"/>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7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79"/>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4" name="Google Shape;14;p7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7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7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79"/>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65.png"/><Relationship Id="rId5" Type="http://schemas.openxmlformats.org/officeDocument/2006/relationships/image" Target="../media/image28.png"/><Relationship Id="rId6"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jp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png"/><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6.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1.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0.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7.jpg"/><Relationship Id="rId4" Type="http://schemas.openxmlformats.org/officeDocument/2006/relationships/image" Target="../media/image58.jpg"/><Relationship Id="rId5"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3.jpg"/><Relationship Id="rId4" Type="http://schemas.openxmlformats.org/officeDocument/2006/relationships/image" Target="../media/image6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97.png"/><Relationship Id="rId4" Type="http://schemas.openxmlformats.org/officeDocument/2006/relationships/image" Target="../media/image69.png"/><Relationship Id="rId5" Type="http://schemas.openxmlformats.org/officeDocument/2006/relationships/image" Target="../media/image77.png"/><Relationship Id="rId6" Type="http://schemas.openxmlformats.org/officeDocument/2006/relationships/image" Target="../media/image8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8.png"/><Relationship Id="rId4" Type="http://schemas.openxmlformats.org/officeDocument/2006/relationships/image" Target="../media/image100.png"/><Relationship Id="rId5" Type="http://schemas.openxmlformats.org/officeDocument/2006/relationships/image" Target="../media/image76.png"/><Relationship Id="rId6" Type="http://schemas.openxmlformats.org/officeDocument/2006/relationships/image" Target="../media/image7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7.png"/><Relationship Id="rId4" Type="http://schemas.openxmlformats.org/officeDocument/2006/relationships/image" Target="../media/image7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06.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4.png"/><Relationship Id="rId6" Type="http://schemas.openxmlformats.org/officeDocument/2006/relationships/image" Target="../media/image8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86.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9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03.png"/><Relationship Id="rId4" Type="http://schemas.openxmlformats.org/officeDocument/2006/relationships/image" Target="../media/image102.png"/><Relationship Id="rId5" Type="http://schemas.openxmlformats.org/officeDocument/2006/relationships/image" Target="../media/image94.png"/><Relationship Id="rId6" Type="http://schemas.openxmlformats.org/officeDocument/2006/relationships/image" Target="../media/image8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8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93.png"/><Relationship Id="rId4" Type="http://schemas.openxmlformats.org/officeDocument/2006/relationships/image" Target="../media/image9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0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98.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14.png"/><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0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0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0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07.png"/><Relationship Id="rId4" Type="http://schemas.openxmlformats.org/officeDocument/2006/relationships/image" Target="../media/image111.png"/><Relationship Id="rId5" Type="http://schemas.openxmlformats.org/officeDocument/2006/relationships/image" Target="../media/image117.png"/><Relationship Id="rId6" Type="http://schemas.openxmlformats.org/officeDocument/2006/relationships/image" Target="../media/image11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1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13.png"/><Relationship Id="rId4" Type="http://schemas.openxmlformats.org/officeDocument/2006/relationships/image" Target="../media/image11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 name="Google Shape;106;p1"/>
          <p:cNvSpPr txBox="1"/>
          <p:nvPr>
            <p:ph type="ctrTitle"/>
          </p:nvPr>
        </p:nvSpPr>
        <p:spPr>
          <a:xfrm>
            <a:off x="965201" y="643467"/>
            <a:ext cx="6255026" cy="5054008"/>
          </a:xfrm>
          <a:prstGeom prst="rect">
            <a:avLst/>
          </a:prstGeom>
          <a:noFill/>
          <a:ln>
            <a:noFill/>
          </a:ln>
        </p:spPr>
        <p:txBody>
          <a:bodyPr anchorCtr="0" anchor="ctr" bIns="45700" lIns="91425" spcFirstLastPara="1" rIns="91425" wrap="square" tIns="45700">
            <a:normAutofit/>
          </a:bodyPr>
          <a:lstStyle/>
          <a:p>
            <a:pPr indent="0" lvl="0" marL="0" rtl="0" algn="ctr">
              <a:lnSpc>
                <a:spcPct val="85000"/>
              </a:lnSpc>
              <a:spcBef>
                <a:spcPts val="0"/>
              </a:spcBef>
              <a:spcAft>
                <a:spcPts val="0"/>
              </a:spcAft>
              <a:buClr>
                <a:srgbClr val="262626"/>
              </a:buClr>
              <a:buSzPts val="8000"/>
              <a:buFont typeface="Calibri"/>
              <a:buNone/>
            </a:pPr>
            <a:r>
              <a:rPr lang="en-US"/>
              <a:t>Upper Limb Fractures</a:t>
            </a:r>
            <a:endParaRPr/>
          </a:p>
        </p:txBody>
      </p:sp>
      <p:sp>
        <p:nvSpPr>
          <p:cNvPr id="107" name="Google Shape;107;p1"/>
          <p:cNvSpPr txBox="1"/>
          <p:nvPr>
            <p:ph idx="1" type="subTitle"/>
          </p:nvPr>
        </p:nvSpPr>
        <p:spPr>
          <a:xfrm>
            <a:off x="7870995" y="643467"/>
            <a:ext cx="3341488" cy="50540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400"/>
              <a:buNone/>
            </a:pPr>
            <a:r>
              <a:rPr b="1" lang="en-US"/>
              <a:t>DR. MOHAMMAD DAWOOD M.D.</a:t>
            </a:r>
            <a:endParaRPr/>
          </a:p>
          <a:p>
            <a:pPr indent="0" lvl="0" marL="0" rtl="0" algn="l">
              <a:lnSpc>
                <a:spcPct val="90000"/>
              </a:lnSpc>
              <a:spcBef>
                <a:spcPts val="1800"/>
              </a:spcBef>
              <a:spcAft>
                <a:spcPts val="0"/>
              </a:spcAft>
              <a:buSzPts val="2400"/>
              <a:buNone/>
            </a:pPr>
            <a:r>
              <a:rPr lang="en-US"/>
              <a:t>ORTHOPEDICS AND RECONSTRUCTIVE SURGERY CONSULTANT</a:t>
            </a:r>
            <a:endParaRPr/>
          </a:p>
          <a:p>
            <a:pPr indent="0" lvl="0" marL="0" rtl="0" algn="l">
              <a:lnSpc>
                <a:spcPct val="90000"/>
              </a:lnSpc>
              <a:spcBef>
                <a:spcPts val="1800"/>
              </a:spcBef>
              <a:spcAft>
                <a:spcPts val="0"/>
              </a:spcAft>
              <a:buSzPts val="2400"/>
              <a:buNone/>
            </a:pPr>
            <a:r>
              <a:rPr lang="en-US"/>
              <a:t>MUT’AH UNIVERSITY</a:t>
            </a:r>
            <a:endParaRPr/>
          </a:p>
          <a:p>
            <a:pPr indent="0" lvl="0" marL="0" rtl="0" algn="l">
              <a:lnSpc>
                <a:spcPct val="90000"/>
              </a:lnSpc>
              <a:spcBef>
                <a:spcPts val="1800"/>
              </a:spcBef>
              <a:spcAft>
                <a:spcPts val="0"/>
              </a:spcAft>
              <a:buSzPts val="2400"/>
              <a:buNone/>
            </a:pPr>
            <a:r>
              <a:rPr lang="en-US"/>
              <a:t>2020</a:t>
            </a:r>
            <a:endParaRPr/>
          </a:p>
        </p:txBody>
      </p:sp>
      <p:cxnSp>
        <p:nvCxnSpPr>
          <p:cNvPr id="108" name="Google Shape;108;p1"/>
          <p:cNvCxnSpPr/>
          <p:nvPr/>
        </p:nvCxnSpPr>
        <p:spPr>
          <a:xfrm>
            <a:off x="7534656" y="1391367"/>
            <a:ext cx="0" cy="3558208"/>
          </a:xfrm>
          <a:prstGeom prst="straightConnector1">
            <a:avLst/>
          </a:prstGeom>
          <a:noFill/>
          <a:ln cap="flat" cmpd="sng" w="12700">
            <a:solidFill>
              <a:schemeClr val="dk2"/>
            </a:solidFill>
            <a:prstDash val="solid"/>
            <a:round/>
            <a:headEnd len="sm" w="sm" type="none"/>
            <a:tailEnd len="sm" w="sm" type="none"/>
          </a:ln>
        </p:spPr>
      </p:cxnSp>
      <p:sp>
        <p:nvSpPr>
          <p:cNvPr id="109" name="Google Shape;109;p1"/>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
          <p:cNvSpPr/>
          <p:nvPr/>
        </p:nvSpPr>
        <p:spPr>
          <a:xfrm>
            <a:off x="15" y="6340942"/>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
          <p:cNvSpPr txBox="1"/>
          <p:nvPr/>
        </p:nvSpPr>
        <p:spPr>
          <a:xfrm>
            <a:off x="7849075" y="4949575"/>
            <a:ext cx="1880700" cy="12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wentieth Century"/>
                <a:ea typeface="Twentieth Century"/>
                <a:cs typeface="Twentieth Century"/>
                <a:sym typeface="Twentieth Century"/>
              </a:rPr>
              <a:t>Edited by; </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Lana Sabateen </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Malak Al-Majali</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Sara Khreisat</a:t>
            </a:r>
            <a:endParaRPr>
              <a:latin typeface="Twentieth Century"/>
              <a:ea typeface="Twentieth Century"/>
              <a:cs typeface="Twentieth Century"/>
              <a:sym typeface="Twentieth Centur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1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0"/>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9" name="Google Shape;239;p10"/>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240" name="Google Shape;240;p1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10"/>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Anatomy of the Scapula</a:t>
            </a:r>
            <a:endParaRPr/>
          </a:p>
        </p:txBody>
      </p:sp>
      <p:pic>
        <p:nvPicPr>
          <p:cNvPr descr="Image result for scapula osteology" id="242" name="Google Shape;242;p10"/>
          <p:cNvPicPr preferRelativeResize="0"/>
          <p:nvPr>
            <p:ph idx="1" type="body"/>
          </p:nvPr>
        </p:nvPicPr>
        <p:blipFill rotWithShape="1">
          <a:blip r:embed="rId3">
            <a:alphaModFix/>
          </a:blip>
          <a:srcRect b="0" l="0" r="0" t="0"/>
          <a:stretch/>
        </p:blipFill>
        <p:spPr>
          <a:xfrm>
            <a:off x="643192" y="1708451"/>
            <a:ext cx="5451627" cy="3121056"/>
          </a:xfrm>
          <a:prstGeom prst="rect">
            <a:avLst/>
          </a:prstGeom>
          <a:noFill/>
          <a:ln>
            <a:noFill/>
          </a:ln>
        </p:spPr>
      </p:pic>
      <p:cxnSp>
        <p:nvCxnSpPr>
          <p:cNvPr id="243" name="Google Shape;243;p10"/>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44" name="Google Shape;244;p10"/>
          <p:cNvSpPr txBox="1"/>
          <p:nvPr>
            <p:ph idx="2" type="body"/>
          </p:nvPr>
        </p:nvSpPr>
        <p:spPr>
          <a:xfrm>
            <a:off x="6411684" y="2198914"/>
            <a:ext cx="5127172" cy="4201400"/>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SzPts val="1800"/>
              <a:buFont typeface="Calibri"/>
              <a:buNone/>
            </a:pPr>
            <a:r>
              <a:rPr lang="en-US" sz="1800"/>
              <a:t>Costal Surface (Anterior) – Faces the ribcage, contains:</a:t>
            </a:r>
            <a:endParaRPr/>
          </a:p>
          <a:p>
            <a:pPr indent="-457200" lvl="1" marL="749808" rtl="0" algn="l">
              <a:lnSpc>
                <a:spcPct val="90000"/>
              </a:lnSpc>
              <a:spcBef>
                <a:spcPts val="400"/>
              </a:spcBef>
              <a:spcAft>
                <a:spcPts val="0"/>
              </a:spcAft>
              <a:buSzPts val="1800"/>
              <a:buFont typeface="Calibri"/>
              <a:buAutoNum type="arabicPeriod"/>
            </a:pPr>
            <a:r>
              <a:rPr lang="en-US"/>
              <a:t>Subscapular fossa a large concave depression over most of its surface.</a:t>
            </a:r>
            <a:endParaRPr/>
          </a:p>
          <a:p>
            <a:pPr indent="-457200" lvl="2" marL="932688" rtl="0" algn="l">
              <a:lnSpc>
                <a:spcPct val="90000"/>
              </a:lnSpc>
              <a:spcBef>
                <a:spcPts val="600"/>
              </a:spcBef>
              <a:spcAft>
                <a:spcPts val="0"/>
              </a:spcAft>
              <a:buSzPts val="1800"/>
              <a:buFont typeface="Noto Sans Symbols"/>
              <a:buChar char="⮚"/>
            </a:pPr>
            <a:r>
              <a:rPr lang="en-US" sz="1800"/>
              <a:t>The subscapularis (rotator cuff muscle) originates from this fossa.</a:t>
            </a:r>
            <a:endParaRPr/>
          </a:p>
          <a:p>
            <a:pPr indent="-457200" lvl="1" marL="749808" rtl="0" algn="l">
              <a:lnSpc>
                <a:spcPct val="90000"/>
              </a:lnSpc>
              <a:spcBef>
                <a:spcPts val="600"/>
              </a:spcBef>
              <a:spcAft>
                <a:spcPts val="0"/>
              </a:spcAft>
              <a:buSzPts val="1800"/>
              <a:buFont typeface="Calibri"/>
              <a:buAutoNum type="arabicPeriod"/>
            </a:pPr>
            <a:r>
              <a:rPr lang="en-US"/>
              <a:t>The coracoid process: originating from the superolateral surface of the costal scapula. It is a hook-like projection, which lies just underneath the clavicle. </a:t>
            </a:r>
            <a:endParaRPr/>
          </a:p>
          <a:p>
            <a:pPr indent="-457200" lvl="2" marL="932688" rtl="0" algn="l">
              <a:lnSpc>
                <a:spcPct val="90000"/>
              </a:lnSpc>
              <a:spcBef>
                <a:spcPts val="600"/>
              </a:spcBef>
              <a:spcAft>
                <a:spcPts val="0"/>
              </a:spcAft>
              <a:buSzPts val="1800"/>
              <a:buFont typeface="Noto Sans Symbols"/>
              <a:buChar char="⮚"/>
            </a:pPr>
            <a:r>
              <a:rPr lang="en-US" sz="1800"/>
              <a:t>The pectoralis minor attaches here.</a:t>
            </a:r>
            <a:endParaRPr/>
          </a:p>
          <a:p>
            <a:pPr indent="-457200" lvl="2" marL="932688" rtl="0" algn="l">
              <a:lnSpc>
                <a:spcPct val="90000"/>
              </a:lnSpc>
              <a:spcBef>
                <a:spcPts val="600"/>
              </a:spcBef>
              <a:spcAft>
                <a:spcPts val="0"/>
              </a:spcAft>
              <a:buSzPts val="1800"/>
              <a:buFont typeface="Noto Sans Symbols"/>
              <a:buChar char="⮚"/>
            </a:pPr>
            <a:r>
              <a:rPr lang="en-US" sz="1800"/>
              <a:t>While the coracobrachialis and biceps brachii (short head) muscles originates from this projection.</a:t>
            </a:r>
            <a:endParaRPr/>
          </a:p>
        </p:txBody>
      </p:sp>
      <p:sp>
        <p:nvSpPr>
          <p:cNvPr id="245" name="Google Shape;245;p1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sp>
        <p:nvSpPr>
          <p:cNvPr id="252" name="Google Shape;252;p11"/>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11"/>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1"/>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Anatomy of the Scapula</a:t>
            </a:r>
            <a:endParaRPr/>
          </a:p>
        </p:txBody>
      </p:sp>
      <p:sp>
        <p:nvSpPr>
          <p:cNvPr id="255" name="Google Shape;255;p11"/>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txBox="1"/>
          <p:nvPr>
            <p:ph idx="1" type="body"/>
          </p:nvPr>
        </p:nvSpPr>
        <p:spPr>
          <a:xfrm>
            <a:off x="4272753" y="187890"/>
            <a:ext cx="7650647" cy="6581209"/>
          </a:xfrm>
          <a:prstGeom prst="rect">
            <a:avLst/>
          </a:prstGeom>
          <a:noFill/>
          <a:ln>
            <a:noFill/>
          </a:ln>
        </p:spPr>
        <p:txBody>
          <a:bodyPr anchorCtr="0" anchor="ctr" bIns="45700" lIns="0" spcFirstLastPara="1" rIns="0" wrap="square" tIns="45700">
            <a:noAutofit/>
          </a:bodyPr>
          <a:lstStyle/>
          <a:p>
            <a:pPr indent="0" lvl="0" marL="0" rtl="0" algn="l">
              <a:lnSpc>
                <a:spcPct val="80000"/>
              </a:lnSpc>
              <a:spcBef>
                <a:spcPts val="0"/>
              </a:spcBef>
              <a:spcAft>
                <a:spcPts val="0"/>
              </a:spcAft>
              <a:buSzPts val="1700"/>
              <a:buNone/>
            </a:pPr>
            <a:r>
              <a:t/>
            </a:r>
            <a:endParaRPr i="0" sz="1700"/>
          </a:p>
          <a:p>
            <a:pPr indent="-107950" lvl="0" marL="91440" rtl="0" algn="l">
              <a:lnSpc>
                <a:spcPct val="80000"/>
              </a:lnSpc>
              <a:spcBef>
                <a:spcPts val="1400"/>
              </a:spcBef>
              <a:spcAft>
                <a:spcPts val="0"/>
              </a:spcAft>
              <a:buSzPts val="1700"/>
              <a:buFont typeface="Arial"/>
              <a:buChar char="•"/>
            </a:pPr>
            <a:r>
              <a:rPr i="0" lang="en-US" sz="1700"/>
              <a:t>Lateral Surface – faces the humerus. </a:t>
            </a:r>
            <a:endParaRPr/>
          </a:p>
          <a:p>
            <a:pPr indent="-342900" lvl="1" marL="635508" rtl="0" algn="l">
              <a:lnSpc>
                <a:spcPct val="80000"/>
              </a:lnSpc>
              <a:spcBef>
                <a:spcPts val="400"/>
              </a:spcBef>
              <a:spcAft>
                <a:spcPts val="0"/>
              </a:spcAft>
              <a:buSzPts val="1700"/>
              <a:buFont typeface="Arial"/>
              <a:buChar char="•"/>
            </a:pPr>
            <a:r>
              <a:rPr i="0" lang="en-US" sz="1700"/>
              <a:t>It is the site of the glenohumeral joint, and of various muscle attachments. Its important bony landmarks include:</a:t>
            </a:r>
            <a:endParaRPr/>
          </a:p>
          <a:p>
            <a:pPr indent="-342900" lvl="2" marL="818388" rtl="0" algn="l">
              <a:lnSpc>
                <a:spcPct val="80000"/>
              </a:lnSpc>
              <a:spcBef>
                <a:spcPts val="600"/>
              </a:spcBef>
              <a:spcAft>
                <a:spcPts val="0"/>
              </a:spcAft>
              <a:buSzPts val="1700"/>
              <a:buFont typeface="Calibri"/>
              <a:buAutoNum type="arabicPeriod"/>
            </a:pPr>
            <a:r>
              <a:rPr i="0" lang="en-US" sz="1700"/>
              <a:t>Glenoid fossa</a:t>
            </a:r>
            <a:r>
              <a:rPr i="1" lang="en-US" sz="1700"/>
              <a:t> :</a:t>
            </a:r>
            <a:r>
              <a:rPr i="0" lang="en-US" sz="1700"/>
              <a:t>shallow cavity, located superiorly.</a:t>
            </a:r>
            <a:endParaRPr/>
          </a:p>
          <a:p>
            <a:pPr indent="-342900" lvl="4" marL="1184148" rtl="0" algn="l">
              <a:lnSpc>
                <a:spcPct val="80000"/>
              </a:lnSpc>
              <a:spcBef>
                <a:spcPts val="600"/>
              </a:spcBef>
              <a:spcAft>
                <a:spcPts val="0"/>
              </a:spcAft>
              <a:buSzPts val="1700"/>
              <a:buFont typeface="Noto Sans Symbols"/>
              <a:buChar char="⮚"/>
            </a:pPr>
            <a:r>
              <a:rPr i="0" lang="en-US" sz="1700"/>
              <a:t>It articulates with the head of the humerus to form the glenohumeral (shoulder) joint.</a:t>
            </a:r>
            <a:endParaRPr/>
          </a:p>
          <a:p>
            <a:pPr indent="-342900" lvl="2" marL="818388" rtl="0" algn="l">
              <a:lnSpc>
                <a:spcPct val="80000"/>
              </a:lnSpc>
              <a:spcBef>
                <a:spcPts val="600"/>
              </a:spcBef>
              <a:spcAft>
                <a:spcPts val="0"/>
              </a:spcAft>
              <a:buSzPts val="1700"/>
              <a:buFont typeface="Calibri"/>
              <a:buAutoNum type="arabicPeriod"/>
            </a:pPr>
            <a:r>
              <a:rPr i="0" lang="en-US" sz="1700"/>
              <a:t>Supraglenoid tubercle</a:t>
            </a:r>
            <a:r>
              <a:rPr lang="en-US" sz="1700"/>
              <a:t> : a </a:t>
            </a:r>
            <a:r>
              <a:rPr i="0" lang="en-US" sz="1700"/>
              <a:t>roughening immediately superior to the glenoid fossa.</a:t>
            </a:r>
            <a:endParaRPr/>
          </a:p>
          <a:p>
            <a:pPr indent="-342900" lvl="4" marL="1184148" rtl="0" algn="l">
              <a:lnSpc>
                <a:spcPct val="80000"/>
              </a:lnSpc>
              <a:spcBef>
                <a:spcPts val="600"/>
              </a:spcBef>
              <a:spcAft>
                <a:spcPts val="0"/>
              </a:spcAft>
              <a:buSzPts val="1700"/>
              <a:buFont typeface="Noto Sans Symbols"/>
              <a:buChar char="⮚"/>
            </a:pPr>
            <a:r>
              <a:rPr i="0" lang="en-US" sz="1700"/>
              <a:t>The place of attachment of the long head of the biceps brachii.</a:t>
            </a:r>
            <a:endParaRPr/>
          </a:p>
          <a:p>
            <a:pPr indent="-342900" lvl="2" marL="818388" rtl="0" algn="l">
              <a:lnSpc>
                <a:spcPct val="80000"/>
              </a:lnSpc>
              <a:spcBef>
                <a:spcPts val="600"/>
              </a:spcBef>
              <a:spcAft>
                <a:spcPts val="0"/>
              </a:spcAft>
              <a:buSzPts val="1700"/>
              <a:buFont typeface="Calibri"/>
              <a:buAutoNum type="arabicPeriod"/>
            </a:pPr>
            <a:r>
              <a:rPr i="0" lang="en-US" sz="1700"/>
              <a:t>Infraglenoid tubercle</a:t>
            </a:r>
            <a:r>
              <a:rPr lang="en-US" sz="1700"/>
              <a:t>:</a:t>
            </a:r>
            <a:r>
              <a:rPr i="0" lang="en-US" sz="1700"/>
              <a:t> a roughening immediately inferior to the glenoid fossa.</a:t>
            </a:r>
            <a:endParaRPr/>
          </a:p>
          <a:p>
            <a:pPr indent="-342900" lvl="4" marL="1184148" rtl="0" algn="l">
              <a:lnSpc>
                <a:spcPct val="80000"/>
              </a:lnSpc>
              <a:spcBef>
                <a:spcPts val="600"/>
              </a:spcBef>
              <a:spcAft>
                <a:spcPts val="0"/>
              </a:spcAft>
              <a:buSzPts val="1700"/>
              <a:buFont typeface="Noto Sans Symbols"/>
              <a:buChar char="⮚"/>
            </a:pPr>
            <a:r>
              <a:rPr i="0" lang="en-US" sz="1700"/>
              <a:t>The place of attachment of the long head of the triceps brachii</a:t>
            </a:r>
            <a:endParaRPr/>
          </a:p>
          <a:p>
            <a:pPr indent="-107950" lvl="0" marL="91440" rtl="0" algn="l">
              <a:lnSpc>
                <a:spcPct val="80000"/>
              </a:lnSpc>
              <a:spcBef>
                <a:spcPts val="1600"/>
              </a:spcBef>
              <a:spcAft>
                <a:spcPts val="0"/>
              </a:spcAft>
              <a:buSzPts val="1700"/>
              <a:buFont typeface="Arial"/>
              <a:buChar char="•"/>
            </a:pPr>
            <a:r>
              <a:rPr i="0" lang="en-US" sz="1700"/>
              <a:t>Posterior Surface – Faces outwards. </a:t>
            </a:r>
            <a:endParaRPr/>
          </a:p>
          <a:p>
            <a:pPr indent="-285750" lvl="1" marL="578358" rtl="0" algn="l">
              <a:lnSpc>
                <a:spcPct val="80000"/>
              </a:lnSpc>
              <a:spcBef>
                <a:spcPts val="400"/>
              </a:spcBef>
              <a:spcAft>
                <a:spcPts val="0"/>
              </a:spcAft>
              <a:buSzPts val="1700"/>
              <a:buFont typeface="Noto Sans Symbols"/>
              <a:buChar char="▪"/>
            </a:pPr>
            <a:r>
              <a:rPr i="0" lang="en-US" sz="1700"/>
              <a:t>It is a site of origin for the majority of the rotator cuff muscles of the shoulder. It is marked by:</a:t>
            </a:r>
            <a:endParaRPr/>
          </a:p>
          <a:p>
            <a:pPr indent="-342900" lvl="2" marL="818388" rtl="0" algn="l">
              <a:lnSpc>
                <a:spcPct val="80000"/>
              </a:lnSpc>
              <a:spcBef>
                <a:spcPts val="600"/>
              </a:spcBef>
              <a:spcAft>
                <a:spcPts val="0"/>
              </a:spcAft>
              <a:buSzPts val="1700"/>
              <a:buFont typeface="Calibri"/>
              <a:buAutoNum type="arabicPeriod" startAt="2"/>
            </a:pPr>
            <a:r>
              <a:rPr i="0" lang="en-US" sz="1700"/>
              <a:t>Spine – the most prominent feature of the posterior scapula. It runs transversely across the scapula, dividing the surface into two.</a:t>
            </a:r>
            <a:endParaRPr/>
          </a:p>
          <a:p>
            <a:pPr indent="-342900" lvl="2" marL="818388" rtl="0" algn="l">
              <a:lnSpc>
                <a:spcPct val="80000"/>
              </a:lnSpc>
              <a:spcBef>
                <a:spcPts val="600"/>
              </a:spcBef>
              <a:spcAft>
                <a:spcPts val="0"/>
              </a:spcAft>
              <a:buSzPts val="1700"/>
              <a:buFont typeface="Calibri"/>
              <a:buAutoNum type="arabicPeriod" startAt="2"/>
            </a:pPr>
            <a:r>
              <a:rPr i="0" lang="en-US" sz="1700"/>
              <a:t>Acromion – projection of the spine that arches over the glenohumeral joint and articulates with the clavicle at the acromioclavicular joint.</a:t>
            </a:r>
            <a:endParaRPr/>
          </a:p>
          <a:p>
            <a:pPr indent="-342900" lvl="2" marL="818388" rtl="0" algn="l">
              <a:lnSpc>
                <a:spcPct val="80000"/>
              </a:lnSpc>
              <a:spcBef>
                <a:spcPts val="600"/>
              </a:spcBef>
              <a:spcAft>
                <a:spcPts val="0"/>
              </a:spcAft>
              <a:buSzPts val="1700"/>
              <a:buFont typeface="Calibri"/>
              <a:buAutoNum type="arabicPeriod" startAt="2"/>
            </a:pPr>
            <a:r>
              <a:rPr i="0" lang="en-US" sz="1700"/>
              <a:t>Infraspinous fossa – the area below the spine of the scapula, it displays a convex shape.</a:t>
            </a:r>
            <a:endParaRPr/>
          </a:p>
          <a:p>
            <a:pPr indent="-342900" lvl="4" marL="1184148" rtl="0" algn="l">
              <a:lnSpc>
                <a:spcPct val="80000"/>
              </a:lnSpc>
              <a:spcBef>
                <a:spcPts val="600"/>
              </a:spcBef>
              <a:spcAft>
                <a:spcPts val="0"/>
              </a:spcAft>
              <a:buSzPts val="1700"/>
              <a:buFont typeface="Noto Sans Symbols"/>
              <a:buChar char="⮚"/>
            </a:pPr>
            <a:r>
              <a:rPr i="0" lang="en-US" sz="1700"/>
              <a:t>The infraspinatus muscle originates from this area.</a:t>
            </a:r>
            <a:endParaRPr/>
          </a:p>
          <a:p>
            <a:pPr indent="-342900" lvl="2" marL="818388" rtl="0" algn="l">
              <a:lnSpc>
                <a:spcPct val="80000"/>
              </a:lnSpc>
              <a:spcBef>
                <a:spcPts val="600"/>
              </a:spcBef>
              <a:spcAft>
                <a:spcPts val="0"/>
              </a:spcAft>
              <a:buSzPts val="1700"/>
              <a:buFont typeface="Calibri"/>
              <a:buAutoNum type="arabicPeriod" startAt="2"/>
            </a:pPr>
            <a:r>
              <a:rPr i="0" lang="en-US" sz="1700"/>
              <a:t>Supraspinous fossa – the area above the spine of the scapula, it is much smaller than the infraspinous fossa, and is more convex in shape.</a:t>
            </a:r>
            <a:endParaRPr/>
          </a:p>
          <a:p>
            <a:pPr indent="-342900" lvl="4" marL="1184148" rtl="0" algn="l">
              <a:lnSpc>
                <a:spcPct val="80000"/>
              </a:lnSpc>
              <a:spcBef>
                <a:spcPts val="600"/>
              </a:spcBef>
              <a:spcAft>
                <a:spcPts val="0"/>
              </a:spcAft>
              <a:buSzPts val="1700"/>
              <a:buFont typeface="Noto Sans Symbols"/>
              <a:buChar char="⮚"/>
            </a:pPr>
            <a:r>
              <a:rPr i="0" lang="en-US" sz="1700"/>
              <a:t>The supraspinatus muscle originates from this area.</a:t>
            </a:r>
            <a:endParaRPr/>
          </a:p>
          <a:p>
            <a:pPr indent="-234950" lvl="2" marL="982980" rtl="0" algn="l">
              <a:lnSpc>
                <a:spcPct val="80000"/>
              </a:lnSpc>
              <a:spcBef>
                <a:spcPts val="600"/>
              </a:spcBef>
              <a:spcAft>
                <a:spcPts val="0"/>
              </a:spcAft>
              <a:buSzPts val="1700"/>
              <a:buFont typeface="Calibri"/>
              <a:buNone/>
            </a:pPr>
            <a:r>
              <a:t/>
            </a:r>
            <a:endParaRPr i="0" sz="1700"/>
          </a:p>
          <a:p>
            <a:pPr indent="0" lvl="0" marL="0" rtl="0" algn="l">
              <a:lnSpc>
                <a:spcPct val="80000"/>
              </a:lnSpc>
              <a:spcBef>
                <a:spcPts val="1600"/>
              </a:spcBef>
              <a:spcAft>
                <a:spcPts val="0"/>
              </a:spcAft>
              <a:buSzPts val="1700"/>
              <a:buNone/>
            </a:pPr>
            <a:r>
              <a:t/>
            </a: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p1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3" name="Google Shape;263;p12"/>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264" name="Google Shape;264;p1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Fracture of The Scapula - Overview</a:t>
            </a:r>
            <a:endParaRPr/>
          </a:p>
        </p:txBody>
      </p:sp>
      <p:pic>
        <p:nvPicPr>
          <p:cNvPr descr="Image result for scapula fracture" id="265" name="Google Shape;265;p12"/>
          <p:cNvPicPr preferRelativeResize="0"/>
          <p:nvPr>
            <p:ph idx="1" type="body"/>
          </p:nvPr>
        </p:nvPicPr>
        <p:blipFill rotWithShape="1">
          <a:blip r:embed="rId3">
            <a:alphaModFix/>
          </a:blip>
          <a:srcRect b="0" l="0" r="0" t="0"/>
          <a:stretch/>
        </p:blipFill>
        <p:spPr>
          <a:xfrm>
            <a:off x="1076432" y="2104325"/>
            <a:ext cx="3094997" cy="3094997"/>
          </a:xfrm>
          <a:prstGeom prst="rect">
            <a:avLst/>
          </a:prstGeom>
          <a:noFill/>
          <a:ln>
            <a:noFill/>
          </a:ln>
        </p:spPr>
      </p:pic>
      <p:sp>
        <p:nvSpPr>
          <p:cNvPr id="266" name="Google Shape;266;p12"/>
          <p:cNvSpPr txBox="1"/>
          <p:nvPr>
            <p:ph idx="2" type="body"/>
          </p:nvPr>
        </p:nvSpPr>
        <p:spPr>
          <a:xfrm>
            <a:off x="4639733" y="1845733"/>
            <a:ext cx="6515947" cy="4356093"/>
          </a:xfrm>
          <a:prstGeom prst="rect">
            <a:avLst/>
          </a:prstGeom>
          <a:noFill/>
          <a:ln>
            <a:noFill/>
          </a:ln>
        </p:spPr>
        <p:txBody>
          <a:bodyPr anchorCtr="0" anchor="t" bIns="45700" lIns="0" spcFirstLastPara="1" rIns="0" wrap="square" tIns="45700">
            <a:normAutofit/>
          </a:bodyPr>
          <a:lstStyle/>
          <a:p>
            <a:pPr indent="-127000" lvl="0" marL="91440" marR="0" rtl="0" algn="l">
              <a:lnSpc>
                <a:spcPct val="90000"/>
              </a:lnSpc>
              <a:spcBef>
                <a:spcPts val="0"/>
              </a:spcBef>
              <a:spcAft>
                <a:spcPts val="0"/>
              </a:spcAft>
              <a:buSzPts val="2000"/>
              <a:buFont typeface="Calibri"/>
              <a:buChar char="•"/>
            </a:pPr>
            <a:r>
              <a:rPr lang="en-US"/>
              <a:t> Relatively Uncommon.</a:t>
            </a:r>
            <a:endParaRPr/>
          </a:p>
          <a:p>
            <a:pPr indent="-127000" lvl="0" marL="91440" marR="0" rtl="0" algn="l">
              <a:lnSpc>
                <a:spcPct val="90000"/>
              </a:lnSpc>
              <a:spcBef>
                <a:spcPts val="0"/>
              </a:spcBef>
              <a:spcAft>
                <a:spcPts val="0"/>
              </a:spcAft>
              <a:buSzPts val="2000"/>
              <a:buFont typeface="Calibri"/>
              <a:buChar char="•"/>
            </a:pPr>
            <a:r>
              <a:rPr lang="en-US"/>
              <a:t> Caused by a high energy trauma, main focus is lung injury.</a:t>
            </a:r>
            <a:endParaRPr/>
          </a:p>
          <a:p>
            <a:pPr indent="-127000" lvl="0" marL="91440" marR="0" rtl="0" algn="l">
              <a:lnSpc>
                <a:spcPct val="90000"/>
              </a:lnSpc>
              <a:spcBef>
                <a:spcPts val="0"/>
              </a:spcBef>
              <a:spcAft>
                <a:spcPts val="0"/>
              </a:spcAft>
              <a:buSzPts val="2000"/>
              <a:buFont typeface="Calibri"/>
              <a:buChar char="•"/>
            </a:pPr>
            <a:r>
              <a:rPr lang="en-US"/>
              <a:t> The body of the scapula is fractured by a crushing force, which usually also fractures ribs and may dislocate the sternoclavicular joint. </a:t>
            </a:r>
            <a:endParaRPr/>
          </a:p>
          <a:p>
            <a:pPr indent="-127000" lvl="0" marL="91440" marR="0" rtl="0" algn="l">
              <a:lnSpc>
                <a:spcPct val="90000"/>
              </a:lnSpc>
              <a:spcBef>
                <a:spcPts val="0"/>
              </a:spcBef>
              <a:spcAft>
                <a:spcPts val="0"/>
              </a:spcAft>
              <a:buSzPts val="2000"/>
              <a:buFont typeface="Calibri"/>
              <a:buChar char="•"/>
            </a:pPr>
            <a:r>
              <a:rPr lang="en-US"/>
              <a:t> The neck of the scapula may be fractured by a blow or by a fall on the shoulder.</a:t>
            </a:r>
            <a:endParaRPr/>
          </a:p>
          <a:p>
            <a:pPr indent="-127000" lvl="0" marL="91440" marR="0" rtl="0" algn="l">
              <a:lnSpc>
                <a:spcPct val="90000"/>
              </a:lnSpc>
              <a:spcBef>
                <a:spcPts val="0"/>
              </a:spcBef>
              <a:spcAft>
                <a:spcPts val="0"/>
              </a:spcAft>
              <a:buSzPts val="2000"/>
              <a:buFont typeface="Calibri"/>
              <a:buChar char="•"/>
            </a:pPr>
            <a:r>
              <a:rPr lang="en-US"/>
              <a:t> Acromion and coracoid are fractured by a direct force.</a:t>
            </a:r>
            <a:endParaRPr/>
          </a:p>
          <a:p>
            <a:pPr indent="-127000" lvl="0" marL="91440" marR="0" rtl="0" algn="l">
              <a:lnSpc>
                <a:spcPct val="90000"/>
              </a:lnSpc>
              <a:spcBef>
                <a:spcPts val="0"/>
              </a:spcBef>
              <a:spcAft>
                <a:spcPts val="0"/>
              </a:spcAft>
              <a:buSzPts val="2000"/>
              <a:buFont typeface="Calibri"/>
              <a:buChar char="•"/>
            </a:pPr>
            <a:r>
              <a:rPr lang="en-US"/>
              <a:t> Glenoid fossa is fractured due to impaction of the joint (needs CT)</a:t>
            </a:r>
            <a:endParaRPr/>
          </a:p>
          <a:p>
            <a:pPr indent="-127000" lvl="0" marL="91440" marR="0" rtl="0" algn="l">
              <a:lnSpc>
                <a:spcPct val="90000"/>
              </a:lnSpc>
              <a:spcBef>
                <a:spcPts val="0"/>
              </a:spcBef>
              <a:spcAft>
                <a:spcPts val="0"/>
              </a:spcAft>
              <a:buSzPts val="2000"/>
              <a:buFont typeface="Calibri"/>
              <a:buChar char="•"/>
            </a:pPr>
            <a:r>
              <a:rPr lang="en-US"/>
              <a:t>X-ray findings: </a:t>
            </a:r>
            <a:endParaRPr/>
          </a:p>
          <a:p>
            <a:pPr indent="-342900" lvl="1" marL="635508" rtl="0" algn="l">
              <a:lnSpc>
                <a:spcPct val="90000"/>
              </a:lnSpc>
              <a:spcBef>
                <a:spcPts val="0"/>
              </a:spcBef>
              <a:spcAft>
                <a:spcPts val="0"/>
              </a:spcAft>
              <a:buSzPts val="2000"/>
              <a:buFont typeface="Calibri"/>
              <a:buAutoNum type="arabicPeriod"/>
            </a:pPr>
            <a:r>
              <a:rPr lang="en-US" sz="2000"/>
              <a:t>Crack in acromion or glenoid</a:t>
            </a:r>
            <a:endParaRPr/>
          </a:p>
          <a:p>
            <a:pPr indent="-342900" lvl="1" marL="635508" rtl="0" algn="l">
              <a:lnSpc>
                <a:spcPct val="90000"/>
              </a:lnSpc>
              <a:spcBef>
                <a:spcPts val="0"/>
              </a:spcBef>
              <a:spcAft>
                <a:spcPts val="0"/>
              </a:spcAft>
              <a:buSzPts val="2000"/>
              <a:buFont typeface="Calibri"/>
              <a:buAutoNum type="arabicPeriod"/>
            </a:pPr>
            <a:r>
              <a:rPr lang="en-US" sz="2000"/>
              <a:t>Communited fracture of body</a:t>
            </a:r>
            <a:endParaRPr/>
          </a:p>
          <a:p>
            <a:pPr indent="-342900" lvl="1" marL="635508" rtl="0" algn="l">
              <a:lnSpc>
                <a:spcPct val="90000"/>
              </a:lnSpc>
              <a:spcBef>
                <a:spcPts val="0"/>
              </a:spcBef>
              <a:spcAft>
                <a:spcPts val="0"/>
              </a:spcAft>
              <a:buSzPts val="2000"/>
              <a:buFont typeface="Calibri"/>
              <a:buAutoNum type="arabicPeriod"/>
            </a:pPr>
            <a:r>
              <a:rPr lang="en-US" sz="2000"/>
              <a:t>Fracture of the neck with outer fragment pulled down</a:t>
            </a:r>
            <a:endParaRPr sz="2000"/>
          </a:p>
          <a:p>
            <a:pPr indent="0" lvl="0" marL="91440" marR="0" rtl="0" algn="l">
              <a:lnSpc>
                <a:spcPct val="90000"/>
              </a:lnSpc>
              <a:spcBef>
                <a:spcPts val="0"/>
              </a:spcBef>
              <a:spcAft>
                <a:spcPts val="0"/>
              </a:spcAft>
              <a:buSzPts val="2000"/>
              <a:buFont typeface="Calibri"/>
              <a:buNone/>
            </a:pPr>
            <a:r>
              <a:t/>
            </a:r>
            <a:endParaRPr/>
          </a:p>
          <a:p>
            <a:pPr indent="0" lvl="0" marL="91440" rtl="0" algn="l">
              <a:lnSpc>
                <a:spcPct val="90000"/>
              </a:lnSpc>
              <a:spcBef>
                <a:spcPts val="1200"/>
              </a:spcBef>
              <a:spcAft>
                <a:spcPts val="0"/>
              </a:spcAft>
              <a:buSzPts val="20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0" name="Shape 270"/>
        <p:cNvGrpSpPr/>
        <p:nvPr/>
      </p:nvGrpSpPr>
      <p:grpSpPr>
        <a:xfrm>
          <a:off x="0" y="0"/>
          <a:ext cx="0" cy="0"/>
          <a:chOff x="0" y="0"/>
          <a:chExt cx="0" cy="0"/>
        </a:xfrm>
      </p:grpSpPr>
      <p:sp>
        <p:nvSpPr>
          <p:cNvPr id="271" name="Google Shape;271;p1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3" name="Google Shape;273;p13"/>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274" name="Google Shape;274;p1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Fracture of The Scapula - Overview</a:t>
            </a:r>
            <a:endParaRPr/>
          </a:p>
        </p:txBody>
      </p:sp>
      <p:pic>
        <p:nvPicPr>
          <p:cNvPr descr="A picture containing indoor, film, photo, close&#10;&#10;Description automatically generated" id="275" name="Google Shape;275;p13"/>
          <p:cNvPicPr preferRelativeResize="0"/>
          <p:nvPr>
            <p:ph idx="1" type="body"/>
          </p:nvPr>
        </p:nvPicPr>
        <p:blipFill rotWithShape="1">
          <a:blip r:embed="rId3">
            <a:alphaModFix/>
          </a:blip>
          <a:srcRect b="0" l="0" r="0" t="0"/>
          <a:stretch/>
        </p:blipFill>
        <p:spPr>
          <a:xfrm>
            <a:off x="1032993" y="1886917"/>
            <a:ext cx="2526083" cy="3085565"/>
          </a:xfrm>
          <a:prstGeom prst="rect">
            <a:avLst/>
          </a:prstGeom>
          <a:noFill/>
          <a:ln>
            <a:noFill/>
          </a:ln>
        </p:spPr>
      </p:pic>
      <p:pic>
        <p:nvPicPr>
          <p:cNvPr id="276" name="Google Shape;276;p13"/>
          <p:cNvPicPr preferRelativeResize="0"/>
          <p:nvPr/>
        </p:nvPicPr>
        <p:blipFill rotWithShape="1">
          <a:blip r:embed="rId4">
            <a:alphaModFix/>
          </a:blip>
          <a:srcRect b="0" l="0" r="0" t="0"/>
          <a:stretch/>
        </p:blipFill>
        <p:spPr>
          <a:xfrm>
            <a:off x="3594971" y="1907089"/>
            <a:ext cx="2526082" cy="3093925"/>
          </a:xfrm>
          <a:prstGeom prst="rect">
            <a:avLst/>
          </a:prstGeom>
          <a:noFill/>
          <a:ln>
            <a:noFill/>
          </a:ln>
        </p:spPr>
      </p:pic>
      <p:sp>
        <p:nvSpPr>
          <p:cNvPr id="277" name="Google Shape;277;p13"/>
          <p:cNvSpPr txBox="1"/>
          <p:nvPr>
            <p:ph idx="2" type="body"/>
          </p:nvPr>
        </p:nvSpPr>
        <p:spPr>
          <a:xfrm>
            <a:off x="6351639" y="1845733"/>
            <a:ext cx="4804041" cy="4422097"/>
          </a:xfrm>
          <a:prstGeom prst="rect">
            <a:avLst/>
          </a:prstGeom>
          <a:noFill/>
          <a:ln>
            <a:noFill/>
          </a:ln>
        </p:spPr>
        <p:txBody>
          <a:bodyPr anchorCtr="0" anchor="t" bIns="45700" lIns="0" spcFirstLastPara="1" rIns="0" wrap="square" tIns="45700">
            <a:noAutofit/>
          </a:bodyPr>
          <a:lstStyle/>
          <a:p>
            <a:pPr indent="-114300" lvl="0" marL="91440" rtl="0" algn="l">
              <a:lnSpc>
                <a:spcPct val="90000"/>
              </a:lnSpc>
              <a:spcBef>
                <a:spcPts val="0"/>
              </a:spcBef>
              <a:spcAft>
                <a:spcPts val="0"/>
              </a:spcAft>
              <a:buSzPts val="1800"/>
              <a:buFont typeface="Arial"/>
              <a:buChar char="•"/>
            </a:pPr>
            <a:r>
              <a:rPr lang="en-US" sz="1800"/>
              <a:t>Shoulder movements are painful but possible.</a:t>
            </a:r>
            <a:endParaRPr/>
          </a:p>
          <a:p>
            <a:pPr indent="-114300" lvl="0" marL="91440" rtl="0" algn="l">
              <a:lnSpc>
                <a:spcPct val="90000"/>
              </a:lnSpc>
              <a:spcBef>
                <a:spcPts val="0"/>
              </a:spcBef>
              <a:spcAft>
                <a:spcPts val="0"/>
              </a:spcAft>
              <a:buSzPts val="1800"/>
              <a:buFont typeface="Arial"/>
              <a:buChar char="•"/>
            </a:pPr>
            <a:r>
              <a:rPr lang="en-US" sz="1800"/>
              <a:t>If breathing also is painful, thoracic injury must be excluded.</a:t>
            </a:r>
            <a:endParaRPr/>
          </a:p>
          <a:p>
            <a:pPr indent="-114300" lvl="0" marL="91440" rtl="0" algn="l">
              <a:lnSpc>
                <a:spcPct val="90000"/>
              </a:lnSpc>
              <a:spcBef>
                <a:spcPts val="0"/>
              </a:spcBef>
              <a:spcAft>
                <a:spcPts val="0"/>
              </a:spcAft>
              <a:buSzPts val="1800"/>
              <a:buFont typeface="Arial"/>
              <a:buChar char="•"/>
            </a:pPr>
            <a:r>
              <a:rPr lang="en-US" sz="1800"/>
              <a:t>Treatment: The patient wears a sling for comfort (The tone of the surrounding muscles will hold the pieces in place for healing)</a:t>
            </a:r>
            <a:endParaRPr/>
          </a:p>
          <a:p>
            <a:pPr indent="0" lvl="0" marL="91440" rtl="0" algn="l">
              <a:lnSpc>
                <a:spcPct val="90000"/>
              </a:lnSpc>
              <a:spcBef>
                <a:spcPts val="0"/>
              </a:spcBef>
              <a:spcAft>
                <a:spcPts val="0"/>
              </a:spcAft>
              <a:buSzPts val="1800"/>
              <a:buFont typeface="Arial"/>
              <a:buNone/>
            </a:pPr>
            <a:r>
              <a:t/>
            </a:r>
            <a:endParaRPr sz="1800"/>
          </a:p>
          <a:p>
            <a:pPr indent="-114300" lvl="0" marL="91440" rtl="0" algn="l">
              <a:lnSpc>
                <a:spcPct val="90000"/>
              </a:lnSpc>
              <a:spcBef>
                <a:spcPts val="0"/>
              </a:spcBef>
              <a:spcAft>
                <a:spcPts val="0"/>
              </a:spcAft>
              <a:buSzPts val="1800"/>
              <a:buFont typeface="Arial"/>
              <a:buChar char="•"/>
            </a:pPr>
            <a:r>
              <a:rPr lang="en-US" sz="1800"/>
              <a:t>Reduction is usually unnecessary unless:</a:t>
            </a:r>
            <a:endParaRPr/>
          </a:p>
          <a:p>
            <a:pPr indent="-342900" lvl="1" marL="635508" rtl="0" algn="l">
              <a:lnSpc>
                <a:spcPct val="90000"/>
              </a:lnSpc>
              <a:spcBef>
                <a:spcPts val="0"/>
              </a:spcBef>
              <a:spcAft>
                <a:spcPts val="0"/>
              </a:spcAft>
              <a:buSzPts val="1800"/>
              <a:buFont typeface="Calibri"/>
              <a:buAutoNum type="arabicPeriod"/>
            </a:pPr>
            <a:r>
              <a:rPr lang="en-US"/>
              <a:t>It’s a large glenoid fragment (open reduction)</a:t>
            </a:r>
            <a:endParaRPr/>
          </a:p>
          <a:p>
            <a:pPr indent="-342900" lvl="1" marL="635508" rtl="0" algn="l">
              <a:lnSpc>
                <a:spcPct val="90000"/>
              </a:lnSpc>
              <a:spcBef>
                <a:spcPts val="0"/>
              </a:spcBef>
              <a:spcAft>
                <a:spcPts val="0"/>
              </a:spcAft>
              <a:buSzPts val="1800"/>
              <a:buFont typeface="Calibri"/>
              <a:buAutoNum type="arabicPeriod"/>
            </a:pPr>
            <a:r>
              <a:rPr lang="en-US"/>
              <a:t>Articular surface involvement</a:t>
            </a:r>
            <a:endParaRPr/>
          </a:p>
          <a:p>
            <a:pPr indent="-342900" lvl="1" marL="635508" rtl="0" algn="l">
              <a:lnSpc>
                <a:spcPct val="90000"/>
              </a:lnSpc>
              <a:spcBef>
                <a:spcPts val="0"/>
              </a:spcBef>
              <a:spcAft>
                <a:spcPts val="0"/>
              </a:spcAft>
              <a:buSzPts val="1800"/>
              <a:buFont typeface="Calibri"/>
              <a:buAutoNum type="arabicPeriod"/>
            </a:pPr>
            <a:r>
              <a:rPr lang="en-US"/>
              <a:t>Neck of glenoid</a:t>
            </a:r>
            <a:endParaRPr/>
          </a:p>
          <a:p>
            <a:pPr indent="0" lvl="0" marL="91440" rtl="0" algn="l">
              <a:lnSpc>
                <a:spcPct val="90000"/>
              </a:lnSpc>
              <a:spcBef>
                <a:spcPts val="0"/>
              </a:spcBef>
              <a:spcAft>
                <a:spcPts val="0"/>
              </a:spcAft>
              <a:buSzPts val="1800"/>
              <a:buFont typeface="Arial"/>
              <a:buNone/>
            </a:pPr>
            <a:r>
              <a:t/>
            </a:r>
            <a:endParaRPr sz="1800"/>
          </a:p>
          <a:p>
            <a:pPr indent="-114300" lvl="0" marL="91440" rtl="0" algn="l">
              <a:lnSpc>
                <a:spcPct val="90000"/>
              </a:lnSpc>
              <a:spcBef>
                <a:spcPts val="0"/>
              </a:spcBef>
              <a:spcAft>
                <a:spcPts val="0"/>
              </a:spcAft>
              <a:buSzPts val="1800"/>
              <a:buFont typeface="Arial"/>
              <a:buChar char="•"/>
            </a:pPr>
            <a:r>
              <a:rPr lang="en-US" sz="1800"/>
              <a:t>Complications:</a:t>
            </a:r>
            <a:endParaRPr/>
          </a:p>
          <a:p>
            <a:pPr indent="-342900" lvl="1" marL="635508" rtl="0" algn="l">
              <a:lnSpc>
                <a:spcPct val="90000"/>
              </a:lnSpc>
              <a:spcBef>
                <a:spcPts val="0"/>
              </a:spcBef>
              <a:spcAft>
                <a:spcPts val="0"/>
              </a:spcAft>
              <a:buSzPts val="1800"/>
              <a:buFont typeface="Calibri"/>
              <a:buAutoNum type="arabicPeriod"/>
            </a:pPr>
            <a:r>
              <a:rPr lang="en-US"/>
              <a:t>1</a:t>
            </a:r>
            <a:r>
              <a:rPr baseline="30000" lang="en-US"/>
              <a:t>st</a:t>
            </a:r>
            <a:r>
              <a:rPr lang="en-US"/>
              <a:t> rib fracture</a:t>
            </a:r>
            <a:endParaRPr/>
          </a:p>
          <a:p>
            <a:pPr indent="-342900" lvl="1" marL="635508" rtl="0" algn="l">
              <a:lnSpc>
                <a:spcPct val="90000"/>
              </a:lnSpc>
              <a:spcBef>
                <a:spcPts val="0"/>
              </a:spcBef>
              <a:spcAft>
                <a:spcPts val="0"/>
              </a:spcAft>
              <a:buSzPts val="1800"/>
              <a:buFont typeface="Calibri"/>
              <a:buAutoNum type="arabicPeriod"/>
            </a:pPr>
            <a:r>
              <a:rPr lang="en-US"/>
              <a:t>Pulmonary contusion</a:t>
            </a:r>
            <a:endParaRPr/>
          </a:p>
          <a:p>
            <a:pPr indent="-342900" lvl="1" marL="635508" rtl="0" algn="l">
              <a:lnSpc>
                <a:spcPct val="90000"/>
              </a:lnSpc>
              <a:spcBef>
                <a:spcPts val="0"/>
              </a:spcBef>
              <a:spcAft>
                <a:spcPts val="0"/>
              </a:spcAft>
              <a:buSzPts val="1800"/>
              <a:buFont typeface="Calibri"/>
              <a:buAutoNum type="arabicPeriod"/>
            </a:pPr>
            <a:r>
              <a:rPr lang="en-US"/>
              <a:t>Vascular / Brachial plexus injury</a:t>
            </a:r>
            <a:endParaRPr/>
          </a:p>
          <a:p>
            <a:pPr indent="0" lvl="0" marL="91440" rtl="0" algn="l">
              <a:lnSpc>
                <a:spcPct val="90000"/>
              </a:lnSpc>
              <a:spcBef>
                <a:spcPts val="1200"/>
              </a:spcBef>
              <a:spcAft>
                <a:spcPts val="0"/>
              </a:spcAft>
              <a:buSzPts val="1800"/>
              <a:buFont typeface="Arial"/>
              <a:buNone/>
            </a:pPr>
            <a:r>
              <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1" name="Shape 281"/>
        <p:cNvGrpSpPr/>
        <p:nvPr/>
      </p:nvGrpSpPr>
      <p:grpSpPr>
        <a:xfrm>
          <a:off x="0" y="0"/>
          <a:ext cx="0" cy="0"/>
          <a:chOff x="0" y="0"/>
          <a:chExt cx="0" cy="0"/>
        </a:xfrm>
      </p:grpSpPr>
      <p:sp>
        <p:nvSpPr>
          <p:cNvPr id="282" name="Google Shape;282;p14"/>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4"/>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4" name="Google Shape;284;p14"/>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285" name="Google Shape;285;p1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14"/>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Fracture of The Scapula – X-ray </a:t>
            </a:r>
            <a:endParaRPr/>
          </a:p>
        </p:txBody>
      </p:sp>
      <p:pic>
        <p:nvPicPr>
          <p:cNvPr descr="A close up of a persons face&#10;&#10;Description automatically generated" id="287" name="Google Shape;287;p14"/>
          <p:cNvPicPr preferRelativeResize="0"/>
          <p:nvPr/>
        </p:nvPicPr>
        <p:blipFill rotWithShape="1">
          <a:blip r:embed="rId3">
            <a:alphaModFix/>
          </a:blip>
          <a:srcRect b="0" l="0" r="0" t="0"/>
          <a:stretch/>
        </p:blipFill>
        <p:spPr>
          <a:xfrm>
            <a:off x="6424891" y="457200"/>
            <a:ext cx="3633509" cy="3795780"/>
          </a:xfrm>
          <a:prstGeom prst="rect">
            <a:avLst/>
          </a:prstGeom>
          <a:noFill/>
          <a:ln>
            <a:noFill/>
          </a:ln>
        </p:spPr>
      </p:pic>
      <p:sp>
        <p:nvSpPr>
          <p:cNvPr id="288" name="Google Shape;288;p14"/>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film, person, close, laying&#10;&#10;Description automatically generated" id="289" name="Google Shape;289;p14"/>
          <p:cNvPicPr preferRelativeResize="0"/>
          <p:nvPr>
            <p:ph idx="1" type="body"/>
          </p:nvPr>
        </p:nvPicPr>
        <p:blipFill rotWithShape="1">
          <a:blip r:embed="rId4">
            <a:alphaModFix/>
          </a:blip>
          <a:srcRect b="0" l="0" r="0" t="0"/>
          <a:stretch/>
        </p:blipFill>
        <p:spPr>
          <a:xfrm>
            <a:off x="2197608" y="457200"/>
            <a:ext cx="3467975" cy="3819716"/>
          </a:xfrm>
          <a:prstGeom prst="rect">
            <a:avLst/>
          </a:prstGeom>
          <a:noFill/>
          <a:ln>
            <a:noFill/>
          </a:ln>
        </p:spPr>
      </p:pic>
      <p:cxnSp>
        <p:nvCxnSpPr>
          <p:cNvPr id="290" name="Google Shape;290;p14"/>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291" name="Google Shape;291;p1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6" name="Shape 296"/>
        <p:cNvGrpSpPr/>
        <p:nvPr/>
      </p:nvGrpSpPr>
      <p:grpSpPr>
        <a:xfrm>
          <a:off x="0" y="0"/>
          <a:ext cx="0" cy="0"/>
          <a:chOff x="0" y="0"/>
          <a:chExt cx="0" cy="0"/>
        </a:xfrm>
      </p:grpSpPr>
      <p:sp>
        <p:nvSpPr>
          <p:cNvPr id="297" name="Google Shape;297;p1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9" name="Google Shape;299;p15"/>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300" name="Google Shape;300;p1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15"/>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Fracture of The Scapula – X-ray </a:t>
            </a:r>
            <a:endParaRPr/>
          </a:p>
        </p:txBody>
      </p:sp>
      <p:pic>
        <p:nvPicPr>
          <p:cNvPr descr="A picture containing indoor, bed, laying, pink&#10;&#10;Description automatically generated" id="302" name="Google Shape;302;p15"/>
          <p:cNvPicPr preferRelativeResize="0"/>
          <p:nvPr/>
        </p:nvPicPr>
        <p:blipFill rotWithShape="1">
          <a:blip r:embed="rId3">
            <a:alphaModFix/>
          </a:blip>
          <a:srcRect b="0" l="0" r="0" t="0"/>
          <a:stretch/>
        </p:blipFill>
        <p:spPr>
          <a:xfrm>
            <a:off x="3449128" y="426873"/>
            <a:ext cx="2484888" cy="3407812"/>
          </a:xfrm>
          <a:prstGeom prst="rect">
            <a:avLst/>
          </a:prstGeom>
          <a:noFill/>
          <a:ln>
            <a:noFill/>
          </a:ln>
        </p:spPr>
      </p:pic>
      <p:sp>
        <p:nvSpPr>
          <p:cNvPr id="303" name="Google Shape;303;p15"/>
          <p:cNvSpPr/>
          <p:nvPr/>
        </p:nvSpPr>
        <p:spPr>
          <a:xfrm>
            <a:off x="3246201"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film, laying, person, wearing&#10;&#10;Description automatically generated" id="304" name="Google Shape;304;p15"/>
          <p:cNvPicPr preferRelativeResize="0"/>
          <p:nvPr/>
        </p:nvPicPr>
        <p:blipFill rotWithShape="1">
          <a:blip r:embed="rId4">
            <a:alphaModFix/>
          </a:blip>
          <a:srcRect b="0" l="0" r="0" t="0"/>
          <a:stretch/>
        </p:blipFill>
        <p:spPr>
          <a:xfrm>
            <a:off x="626433" y="426872"/>
            <a:ext cx="2476811" cy="3407812"/>
          </a:xfrm>
          <a:prstGeom prst="rect">
            <a:avLst/>
          </a:prstGeom>
          <a:noFill/>
          <a:ln>
            <a:noFill/>
          </a:ln>
        </p:spPr>
      </p:pic>
      <p:sp>
        <p:nvSpPr>
          <p:cNvPr id="305" name="Google Shape;305;p15"/>
          <p:cNvSpPr/>
          <p:nvPr/>
        </p:nvSpPr>
        <p:spPr>
          <a:xfrm>
            <a:off x="6038730"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film, indoor, photo, laying&#10;&#10;Description automatically generated" id="306" name="Google Shape;306;p15"/>
          <p:cNvPicPr preferRelativeResize="0"/>
          <p:nvPr/>
        </p:nvPicPr>
        <p:blipFill rotWithShape="1">
          <a:blip r:embed="rId5">
            <a:alphaModFix/>
          </a:blip>
          <a:srcRect b="0" l="0" r="0" t="0"/>
          <a:stretch/>
        </p:blipFill>
        <p:spPr>
          <a:xfrm>
            <a:off x="6228593" y="426872"/>
            <a:ext cx="2511016" cy="3407812"/>
          </a:xfrm>
          <a:prstGeom prst="rect">
            <a:avLst/>
          </a:prstGeom>
          <a:noFill/>
          <a:ln>
            <a:noFill/>
          </a:ln>
        </p:spPr>
      </p:pic>
      <p:sp>
        <p:nvSpPr>
          <p:cNvPr id="307" name="Google Shape;307;p15"/>
          <p:cNvSpPr/>
          <p:nvPr/>
        </p:nvSpPr>
        <p:spPr>
          <a:xfrm>
            <a:off x="8865464"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thing, underwear, pink, shirt&#10;&#10;Description automatically generated" id="308" name="Google Shape;308;p15"/>
          <p:cNvPicPr preferRelativeResize="0"/>
          <p:nvPr>
            <p:ph idx="1" type="body"/>
          </p:nvPr>
        </p:nvPicPr>
        <p:blipFill rotWithShape="1">
          <a:blip r:embed="rId6">
            <a:alphaModFix/>
          </a:blip>
          <a:srcRect b="0" l="0" r="0" t="0"/>
          <a:stretch/>
        </p:blipFill>
        <p:spPr>
          <a:xfrm>
            <a:off x="9055327" y="426873"/>
            <a:ext cx="2487746" cy="3407812"/>
          </a:xfrm>
          <a:prstGeom prst="rect">
            <a:avLst/>
          </a:prstGeom>
          <a:noFill/>
          <a:ln>
            <a:noFill/>
          </a:ln>
        </p:spPr>
      </p:pic>
      <p:cxnSp>
        <p:nvCxnSpPr>
          <p:cNvPr id="309" name="Google Shape;309;p15"/>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310" name="Google Shape;310;p1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1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8" name="Google Shape;318;p16"/>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319" name="Google Shape;319;p1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16"/>
          <p:cNvSpPr txBox="1"/>
          <p:nvPr>
            <p:ph type="title"/>
          </p:nvPr>
        </p:nvSpPr>
        <p:spPr>
          <a:xfrm>
            <a:off x="965201" y="643467"/>
            <a:ext cx="6255026" cy="5054008"/>
          </a:xfrm>
          <a:prstGeom prst="rect">
            <a:avLst/>
          </a:prstGeom>
          <a:noFill/>
          <a:ln>
            <a:noFill/>
          </a:ln>
        </p:spPr>
        <p:txBody>
          <a:bodyPr anchorCtr="0" anchor="ctr" bIns="45700" lIns="91425" spcFirstLastPara="1" rIns="91425" wrap="square" tIns="45700">
            <a:normAutofit/>
          </a:bodyPr>
          <a:lstStyle/>
          <a:p>
            <a:pPr indent="0" lvl="0" marL="0" rtl="0" algn="r">
              <a:lnSpc>
                <a:spcPct val="85000"/>
              </a:lnSpc>
              <a:spcBef>
                <a:spcPts val="0"/>
              </a:spcBef>
              <a:spcAft>
                <a:spcPts val="0"/>
              </a:spcAft>
              <a:buClr>
                <a:srgbClr val="262626"/>
              </a:buClr>
              <a:buSzPts val="8000"/>
              <a:buFont typeface="Calibri"/>
              <a:buNone/>
            </a:pPr>
            <a:r>
              <a:rPr lang="en-US"/>
              <a:t>Fractures of the Humerus</a:t>
            </a:r>
            <a:endParaRPr/>
          </a:p>
        </p:txBody>
      </p:sp>
      <p:cxnSp>
        <p:nvCxnSpPr>
          <p:cNvPr id="321" name="Google Shape;321;p16"/>
          <p:cNvCxnSpPr/>
          <p:nvPr/>
        </p:nvCxnSpPr>
        <p:spPr>
          <a:xfrm>
            <a:off x="7534656" y="1391367"/>
            <a:ext cx="0" cy="3558208"/>
          </a:xfrm>
          <a:prstGeom prst="straightConnector1">
            <a:avLst/>
          </a:prstGeom>
          <a:noFill/>
          <a:ln cap="flat" cmpd="sng" w="12700">
            <a:solidFill>
              <a:schemeClr val="dk2"/>
            </a:solidFill>
            <a:prstDash val="solid"/>
            <a:round/>
            <a:headEnd len="sm" w="sm" type="none"/>
            <a:tailEnd len="sm" w="sm" type="none"/>
          </a:ln>
        </p:spPr>
      </p:cxnSp>
      <p:sp>
        <p:nvSpPr>
          <p:cNvPr id="322" name="Google Shape;322;p1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
          <p:cNvSpPr/>
          <p:nvPr/>
        </p:nvSpPr>
        <p:spPr>
          <a:xfrm>
            <a:off x="15" y="6340942"/>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p1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7"/>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0" name="Google Shape;330;p17"/>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331" name="Google Shape;331;p1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17"/>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Proximal Humerus – Anatomy </a:t>
            </a:r>
            <a:endParaRPr/>
          </a:p>
        </p:txBody>
      </p:sp>
      <p:pic>
        <p:nvPicPr>
          <p:cNvPr descr="A close up of a map&#10;&#10;Description automatically generated" id="333" name="Google Shape;333;p17"/>
          <p:cNvPicPr preferRelativeResize="0"/>
          <p:nvPr>
            <p:ph idx="2" type="body"/>
          </p:nvPr>
        </p:nvPicPr>
        <p:blipFill rotWithShape="1">
          <a:blip r:embed="rId3">
            <a:alphaModFix/>
          </a:blip>
          <a:srcRect b="0" l="0" r="0" t="0"/>
          <a:stretch/>
        </p:blipFill>
        <p:spPr>
          <a:xfrm>
            <a:off x="643192" y="1367725"/>
            <a:ext cx="5451627" cy="3802509"/>
          </a:xfrm>
          <a:prstGeom prst="rect">
            <a:avLst/>
          </a:prstGeom>
          <a:noFill/>
          <a:ln>
            <a:noFill/>
          </a:ln>
        </p:spPr>
      </p:pic>
      <p:cxnSp>
        <p:nvCxnSpPr>
          <p:cNvPr id="334" name="Google Shape;334;p17"/>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35" name="Google Shape;335;p17"/>
          <p:cNvSpPr txBox="1"/>
          <p:nvPr>
            <p:ph idx="1" type="body"/>
          </p:nvPr>
        </p:nvSpPr>
        <p:spPr>
          <a:xfrm>
            <a:off x="6411684" y="2198913"/>
            <a:ext cx="5127172" cy="4024137"/>
          </a:xfrm>
          <a:prstGeom prst="rect">
            <a:avLst/>
          </a:prstGeom>
          <a:noFill/>
          <a:ln>
            <a:noFill/>
          </a:ln>
        </p:spPr>
        <p:txBody>
          <a:bodyPr anchorCtr="0" anchor="t" bIns="45700" lIns="0" spcFirstLastPara="1" rIns="0" wrap="square" tIns="45700">
            <a:normAutofit/>
          </a:bodyPr>
          <a:lstStyle/>
          <a:p>
            <a:pPr indent="-101600" lvl="0" marL="91440" rtl="0" algn="l">
              <a:lnSpc>
                <a:spcPct val="80000"/>
              </a:lnSpc>
              <a:spcBef>
                <a:spcPts val="0"/>
              </a:spcBef>
              <a:spcAft>
                <a:spcPts val="0"/>
              </a:spcAft>
              <a:buSzPts val="1600"/>
              <a:buChar char=" "/>
            </a:pPr>
            <a:r>
              <a:rPr i="0" lang="en-US" sz="1600">
                <a:solidFill>
                  <a:schemeClr val="dk1"/>
                </a:solidFill>
              </a:rPr>
              <a:t>Consists of:</a:t>
            </a:r>
            <a:endParaRPr/>
          </a:p>
          <a:p>
            <a:pPr indent="-342900" lvl="0" marL="342900" rtl="0" algn="l">
              <a:lnSpc>
                <a:spcPct val="80000"/>
              </a:lnSpc>
              <a:spcBef>
                <a:spcPts val="1400"/>
              </a:spcBef>
              <a:spcAft>
                <a:spcPts val="0"/>
              </a:spcAft>
              <a:buSzPts val="1600"/>
              <a:buFont typeface="Calibri"/>
              <a:buAutoNum type="arabicPeriod"/>
            </a:pPr>
            <a:r>
              <a:rPr i="0" lang="en-US" sz="1600">
                <a:solidFill>
                  <a:schemeClr val="dk1"/>
                </a:solidFill>
              </a:rPr>
              <a:t>The Head: the upper end of the humerus, it faces medially, upwards and backwards and is separated from the greater and lesser tubercles by the anatomical neck.</a:t>
            </a:r>
            <a:endParaRPr/>
          </a:p>
          <a:p>
            <a:pPr indent="-342900" lvl="0" marL="342900" rtl="0" algn="l">
              <a:lnSpc>
                <a:spcPct val="80000"/>
              </a:lnSpc>
              <a:spcBef>
                <a:spcPts val="1400"/>
              </a:spcBef>
              <a:spcAft>
                <a:spcPts val="0"/>
              </a:spcAft>
              <a:buSzPts val="1600"/>
              <a:buFont typeface="Calibri"/>
              <a:buAutoNum type="arabicPeriod"/>
            </a:pPr>
            <a:r>
              <a:rPr i="0" lang="en-US" sz="1600">
                <a:solidFill>
                  <a:schemeClr val="dk1"/>
                </a:solidFill>
              </a:rPr>
              <a:t>The greater tubercle is located laterally on the humerus and has anterior and posterior surfaces. </a:t>
            </a:r>
            <a:endParaRPr/>
          </a:p>
          <a:p>
            <a:pPr indent="-182880" lvl="3" marL="749808" rtl="0" algn="l">
              <a:lnSpc>
                <a:spcPct val="80000"/>
              </a:lnSpc>
              <a:spcBef>
                <a:spcPts val="400"/>
              </a:spcBef>
              <a:spcAft>
                <a:spcPts val="0"/>
              </a:spcAft>
              <a:buSzPts val="1600"/>
              <a:buFont typeface="Noto Sans Symbols"/>
              <a:buChar char="❑"/>
            </a:pPr>
            <a:r>
              <a:rPr i="0" lang="en-US" sz="1600">
                <a:solidFill>
                  <a:schemeClr val="dk1"/>
                </a:solidFill>
              </a:rPr>
              <a:t>It serves as an attachment site for three of the </a:t>
            </a:r>
            <a:r>
              <a:rPr i="0" lang="en-US" sz="1600" strike="noStrike">
                <a:solidFill>
                  <a:schemeClr val="dk1"/>
                </a:solidFill>
              </a:rPr>
              <a:t>rotator cuff muscles</a:t>
            </a:r>
            <a:r>
              <a:rPr i="0" lang="en-US" sz="1600">
                <a:solidFill>
                  <a:schemeClr val="dk1"/>
                </a:solidFill>
              </a:rPr>
              <a:t> – supraspinatus, infraspinatus and teres minor – they attach to superior, middle and inferior facets (respectively) on the greater tubercle.</a:t>
            </a:r>
            <a:endParaRPr/>
          </a:p>
          <a:p>
            <a:pPr indent="-342900" lvl="0" marL="342900" rtl="0" algn="l">
              <a:lnSpc>
                <a:spcPct val="80000"/>
              </a:lnSpc>
              <a:spcBef>
                <a:spcPts val="1600"/>
              </a:spcBef>
              <a:spcAft>
                <a:spcPts val="0"/>
              </a:spcAft>
              <a:buSzPts val="1600"/>
              <a:buFont typeface="Calibri"/>
              <a:buAutoNum type="arabicPeriod"/>
            </a:pPr>
            <a:r>
              <a:rPr i="0" lang="en-US" sz="1600">
                <a:solidFill>
                  <a:schemeClr val="dk1"/>
                </a:solidFill>
              </a:rPr>
              <a:t>The lesser tubercle is much smaller, and more medially located on the bone. It only has an anterior surface. </a:t>
            </a:r>
            <a:endParaRPr/>
          </a:p>
          <a:p>
            <a:pPr indent="-182880" lvl="3" marL="749808" rtl="0" algn="l">
              <a:lnSpc>
                <a:spcPct val="80000"/>
              </a:lnSpc>
              <a:spcBef>
                <a:spcPts val="400"/>
              </a:spcBef>
              <a:spcAft>
                <a:spcPts val="0"/>
              </a:spcAft>
              <a:buSzPts val="1600"/>
              <a:buFont typeface="Noto Sans Symbols"/>
              <a:buChar char="❑"/>
            </a:pPr>
            <a:r>
              <a:rPr i="0" lang="en-US" sz="1600">
                <a:solidFill>
                  <a:schemeClr val="dk1"/>
                </a:solidFill>
              </a:rPr>
              <a:t>It provides attachment for the last rotator cuff muscle – the subscapularis.</a:t>
            </a:r>
            <a:endParaRPr/>
          </a:p>
          <a:p>
            <a:pPr indent="0" lvl="0" marL="91440" rtl="0" algn="l">
              <a:lnSpc>
                <a:spcPct val="80000"/>
              </a:lnSpc>
              <a:spcBef>
                <a:spcPts val="1600"/>
              </a:spcBef>
              <a:spcAft>
                <a:spcPts val="0"/>
              </a:spcAft>
              <a:buSzPts val="1600"/>
              <a:buNone/>
            </a:pPr>
            <a:r>
              <a:t/>
            </a:r>
            <a:endParaRPr sz="1600">
              <a:solidFill>
                <a:schemeClr val="dk1"/>
              </a:solidFill>
            </a:endParaRPr>
          </a:p>
        </p:txBody>
      </p:sp>
      <p:sp>
        <p:nvSpPr>
          <p:cNvPr id="336" name="Google Shape;336;p1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1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8"/>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4" name="Google Shape;344;p18"/>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345" name="Google Shape;345;p1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18"/>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Proximal Humerus – Anatomy </a:t>
            </a:r>
            <a:endParaRPr/>
          </a:p>
        </p:txBody>
      </p:sp>
      <p:pic>
        <p:nvPicPr>
          <p:cNvPr descr="A close up of a map&#10;&#10;Description automatically generated" id="347" name="Google Shape;347;p18"/>
          <p:cNvPicPr preferRelativeResize="0"/>
          <p:nvPr>
            <p:ph idx="2" type="body"/>
          </p:nvPr>
        </p:nvPicPr>
        <p:blipFill rotWithShape="1">
          <a:blip r:embed="rId3">
            <a:alphaModFix/>
          </a:blip>
          <a:srcRect b="0" l="0" r="0" t="0"/>
          <a:stretch/>
        </p:blipFill>
        <p:spPr>
          <a:xfrm>
            <a:off x="633999" y="1901826"/>
            <a:ext cx="4001315" cy="2790916"/>
          </a:xfrm>
          <a:prstGeom prst="rect">
            <a:avLst/>
          </a:prstGeom>
          <a:noFill/>
          <a:ln>
            <a:noFill/>
          </a:ln>
        </p:spPr>
      </p:pic>
      <p:cxnSp>
        <p:nvCxnSpPr>
          <p:cNvPr id="348" name="Google Shape;348;p18"/>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49" name="Google Shape;349;p18"/>
          <p:cNvSpPr txBox="1"/>
          <p:nvPr>
            <p:ph idx="1" type="body"/>
          </p:nvPr>
        </p:nvSpPr>
        <p:spPr>
          <a:xfrm>
            <a:off x="4974769" y="2198913"/>
            <a:ext cx="6574973" cy="4069403"/>
          </a:xfrm>
          <a:prstGeom prst="rect">
            <a:avLst/>
          </a:prstGeom>
          <a:noFill/>
          <a:ln>
            <a:noFill/>
          </a:ln>
        </p:spPr>
        <p:txBody>
          <a:bodyPr anchorCtr="0" anchor="t" bIns="45700" lIns="0" spcFirstLastPara="1" rIns="0" wrap="square" tIns="45700">
            <a:noAutofit/>
          </a:bodyPr>
          <a:lstStyle/>
          <a:p>
            <a:pPr indent="-342900" lvl="0" marL="342900" rtl="0" algn="l">
              <a:lnSpc>
                <a:spcPct val="90000"/>
              </a:lnSpc>
              <a:spcBef>
                <a:spcPts val="0"/>
              </a:spcBef>
              <a:spcAft>
                <a:spcPts val="0"/>
              </a:spcAft>
              <a:buSzPts val="1850"/>
              <a:buFont typeface="Calibri"/>
              <a:buAutoNum type="arabicPeriod" startAt="4"/>
            </a:pPr>
            <a:r>
              <a:rPr b="1" lang="en-US" sz="1850"/>
              <a:t>Intertubercular sulcus </a:t>
            </a:r>
            <a:r>
              <a:rPr lang="en-US" sz="1850"/>
              <a:t>deep groove s</a:t>
            </a:r>
            <a:r>
              <a:rPr b="0" i="0" lang="en-US" sz="1850"/>
              <a:t>eparating the two tubercles.</a:t>
            </a:r>
            <a:endParaRPr/>
          </a:p>
          <a:p>
            <a:pPr indent="-182880" lvl="2" marL="566928" rtl="0" algn="l">
              <a:lnSpc>
                <a:spcPct val="90000"/>
              </a:lnSpc>
              <a:spcBef>
                <a:spcPts val="400"/>
              </a:spcBef>
              <a:spcAft>
                <a:spcPts val="0"/>
              </a:spcAft>
              <a:buSzPts val="1850"/>
              <a:buFont typeface="Noto Sans Symbols"/>
              <a:buChar char="❑"/>
            </a:pPr>
            <a:r>
              <a:rPr b="0" i="0" lang="en-US" sz="1850"/>
              <a:t>The tendon of the long head of the biceps brachii emerges from the shoulder joint and runs through this groove.</a:t>
            </a:r>
            <a:endParaRPr/>
          </a:p>
          <a:p>
            <a:pPr indent="-182880" lvl="2" marL="566928" rtl="0" algn="l">
              <a:lnSpc>
                <a:spcPct val="90000"/>
              </a:lnSpc>
              <a:spcBef>
                <a:spcPts val="600"/>
              </a:spcBef>
              <a:spcAft>
                <a:spcPts val="0"/>
              </a:spcAft>
              <a:buSzPts val="1850"/>
              <a:buFont typeface="Noto Sans Symbols"/>
              <a:buChar char="❑"/>
            </a:pPr>
            <a:r>
              <a:rPr b="0" i="0" lang="en-US" sz="1850"/>
              <a:t>The edges of the intertubercular sulcus are known as lips. </a:t>
            </a:r>
            <a:endParaRPr/>
          </a:p>
          <a:p>
            <a:pPr indent="-182880" lvl="4" marL="932688" rtl="0" algn="l">
              <a:lnSpc>
                <a:spcPct val="90000"/>
              </a:lnSpc>
              <a:spcBef>
                <a:spcPts val="600"/>
              </a:spcBef>
              <a:spcAft>
                <a:spcPts val="0"/>
              </a:spcAft>
              <a:buSzPts val="1850"/>
              <a:buFont typeface="Noto Sans Symbols"/>
              <a:buChar char="⮚"/>
            </a:pPr>
            <a:r>
              <a:rPr b="0" i="0" lang="en-US" sz="1850"/>
              <a:t>Pectoralis major, teres major and </a:t>
            </a:r>
            <a:r>
              <a:rPr b="1" i="0" lang="en-US" sz="1850"/>
              <a:t>latissimus dorsi</a:t>
            </a:r>
            <a:r>
              <a:rPr b="0" i="0" lang="en-US" sz="1850"/>
              <a:t> insert on the lips of the intertubercular sulcus. </a:t>
            </a:r>
            <a:r>
              <a:rPr b="0" i="1" lang="en-US" sz="1850"/>
              <a:t>This can be remembered with the mnemonic “a lady between two majors”, with latissimus dorsi attaching between teres major on the medial lip and pectoralis major laterally.</a:t>
            </a:r>
            <a:endParaRPr b="0" i="0" sz="1850"/>
          </a:p>
          <a:p>
            <a:pPr indent="-342900" lvl="0" marL="342900" rtl="0" algn="l">
              <a:lnSpc>
                <a:spcPct val="90000"/>
              </a:lnSpc>
              <a:spcBef>
                <a:spcPts val="1600"/>
              </a:spcBef>
              <a:spcAft>
                <a:spcPts val="0"/>
              </a:spcAft>
              <a:buSzPts val="1850"/>
              <a:buFont typeface="Calibri"/>
              <a:buAutoNum type="arabicPeriod" startAt="4"/>
            </a:pPr>
            <a:r>
              <a:rPr b="0" i="0" lang="en-US" sz="1850"/>
              <a:t>The</a:t>
            </a:r>
            <a:r>
              <a:rPr b="1" i="0" lang="en-US" sz="1850"/>
              <a:t> surgical neck</a:t>
            </a:r>
            <a:r>
              <a:rPr b="0" i="0" lang="en-US" sz="1850"/>
              <a:t> runs from just distal to the tubercles to the shaft of the humerus. </a:t>
            </a:r>
            <a:endParaRPr/>
          </a:p>
          <a:p>
            <a:pPr indent="-182880" lvl="1" marL="384048" rtl="0" algn="l">
              <a:lnSpc>
                <a:spcPct val="90000"/>
              </a:lnSpc>
              <a:spcBef>
                <a:spcPts val="400"/>
              </a:spcBef>
              <a:spcAft>
                <a:spcPts val="0"/>
              </a:spcAft>
              <a:buSzPts val="1850"/>
              <a:buFont typeface="Noto Sans Symbols"/>
              <a:buChar char="❑"/>
            </a:pPr>
            <a:r>
              <a:rPr b="0" i="0" lang="en-US" sz="1850"/>
              <a:t>The axillary nerve and circumflex humeral vessels lie against the bone here.</a:t>
            </a:r>
            <a:endParaRPr/>
          </a:p>
          <a:p>
            <a:pPr indent="0" lvl="0" marL="91440" rtl="0" algn="l">
              <a:lnSpc>
                <a:spcPct val="90000"/>
              </a:lnSpc>
              <a:spcBef>
                <a:spcPts val="1600"/>
              </a:spcBef>
              <a:spcAft>
                <a:spcPts val="0"/>
              </a:spcAft>
              <a:buSzPts val="1850"/>
              <a:buNone/>
            </a:pPr>
            <a:r>
              <a:t/>
            </a:r>
            <a:endParaRPr sz="1850"/>
          </a:p>
        </p:txBody>
      </p:sp>
      <p:sp>
        <p:nvSpPr>
          <p:cNvPr id="350" name="Google Shape;350;p1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 name="Shape 355"/>
        <p:cNvGrpSpPr/>
        <p:nvPr/>
      </p:nvGrpSpPr>
      <p:grpSpPr>
        <a:xfrm>
          <a:off x="0" y="0"/>
          <a:ext cx="0" cy="0"/>
          <a:chOff x="0" y="0"/>
          <a:chExt cx="0" cy="0"/>
        </a:xfrm>
      </p:grpSpPr>
      <p:sp>
        <p:nvSpPr>
          <p:cNvPr id="356" name="Google Shape;356;p1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19"/>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Proximal Humerus Fractures - Overview</a:t>
            </a:r>
            <a:endParaRPr/>
          </a:p>
        </p:txBody>
      </p:sp>
      <p:pic>
        <p:nvPicPr>
          <p:cNvPr descr="A picture containing looking, person, cat, bed&#10;&#10;Description automatically generated" id="358" name="Google Shape;358;p19"/>
          <p:cNvPicPr preferRelativeResize="0"/>
          <p:nvPr/>
        </p:nvPicPr>
        <p:blipFill rotWithShape="1">
          <a:blip r:embed="rId3">
            <a:alphaModFix/>
          </a:blip>
          <a:srcRect b="-3" l="0" r="-3" t="56"/>
          <a:stretch/>
        </p:blipFill>
        <p:spPr>
          <a:xfrm>
            <a:off x="633999" y="640081"/>
            <a:ext cx="4001315" cy="5314406"/>
          </a:xfrm>
          <a:prstGeom prst="rect">
            <a:avLst/>
          </a:prstGeom>
          <a:noFill/>
          <a:ln>
            <a:noFill/>
          </a:ln>
        </p:spPr>
      </p:pic>
      <p:cxnSp>
        <p:nvCxnSpPr>
          <p:cNvPr id="359" name="Google Shape;359;p19"/>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60" name="Google Shape;360;p19"/>
          <p:cNvSpPr txBox="1"/>
          <p:nvPr>
            <p:ph idx="1" type="body"/>
          </p:nvPr>
        </p:nvSpPr>
        <p:spPr>
          <a:xfrm>
            <a:off x="4974769" y="2198913"/>
            <a:ext cx="6574973" cy="3849449"/>
          </a:xfrm>
          <a:prstGeom prst="rect">
            <a:avLst/>
          </a:prstGeom>
          <a:noFill/>
          <a:ln>
            <a:noFill/>
          </a:ln>
        </p:spPr>
        <p:txBody>
          <a:bodyPr anchorCtr="0" anchor="t" bIns="45700" lIns="0" spcFirstLastPara="1" rIns="0" wrap="square" tIns="45700">
            <a:normAutofit/>
          </a:bodyPr>
          <a:lstStyle/>
          <a:p>
            <a:pPr indent="-342900" lvl="0" marL="342900" marR="0" rtl="0" algn="l">
              <a:lnSpc>
                <a:spcPct val="90000"/>
              </a:lnSpc>
              <a:spcBef>
                <a:spcPts val="0"/>
              </a:spcBef>
              <a:spcAft>
                <a:spcPts val="0"/>
              </a:spcAft>
              <a:buSzPts val="1480"/>
              <a:buFont typeface="Arial"/>
              <a:buChar char="●"/>
            </a:pPr>
            <a:r>
              <a:rPr lang="en-US" sz="1480"/>
              <a:t>Occur more commonly in osteoporotic women (minimal trauma) or to a lesser degree in young patients due to high energy trauma.</a:t>
            </a:r>
            <a:endParaRPr/>
          </a:p>
          <a:p>
            <a:pPr indent="-248920" lvl="0" marL="342900" marR="0" rtl="0" algn="l">
              <a:lnSpc>
                <a:spcPct val="90000"/>
              </a:lnSpc>
              <a:spcBef>
                <a:spcPts val="0"/>
              </a:spcBef>
              <a:spcAft>
                <a:spcPts val="0"/>
              </a:spcAft>
              <a:buSzPts val="1480"/>
              <a:buFont typeface="Arial"/>
              <a:buNone/>
            </a:pPr>
            <a:r>
              <a:t/>
            </a:r>
            <a:endParaRPr sz="1480"/>
          </a:p>
          <a:p>
            <a:pPr indent="-342900" lvl="0" marL="342900" marR="0" rtl="0" algn="l">
              <a:lnSpc>
                <a:spcPct val="90000"/>
              </a:lnSpc>
              <a:spcBef>
                <a:spcPts val="0"/>
              </a:spcBef>
              <a:spcAft>
                <a:spcPts val="0"/>
              </a:spcAft>
              <a:buSzPts val="1480"/>
              <a:buFont typeface="Arial"/>
              <a:buChar char="●"/>
            </a:pPr>
            <a:r>
              <a:rPr lang="en-US" sz="1480"/>
              <a:t>Test the function of the axillary nerve by asking the patient to abduct his\her hand (function of the deltoid), however if the patient is in pain we test the sensation in the skin over the distal half of the deltoid or we simply put our hands on top of the deltoid muscle and ask him to abduct to see if there is contraction of the muscle.</a:t>
            </a:r>
            <a:endParaRPr/>
          </a:p>
          <a:p>
            <a:pPr indent="0" lvl="0" marL="0" marR="0" rtl="0" algn="l">
              <a:lnSpc>
                <a:spcPct val="90000"/>
              </a:lnSpc>
              <a:spcBef>
                <a:spcPts val="0"/>
              </a:spcBef>
              <a:spcAft>
                <a:spcPts val="0"/>
              </a:spcAft>
              <a:buSzPts val="1480"/>
              <a:buNone/>
            </a:pPr>
            <a:r>
              <a:rPr lang="en-US" sz="1480"/>
              <a:t> </a:t>
            </a:r>
            <a:endParaRPr/>
          </a:p>
          <a:p>
            <a:pPr indent="-342900" lvl="0" marL="342900" marR="0" rtl="0" algn="l">
              <a:lnSpc>
                <a:spcPct val="90000"/>
              </a:lnSpc>
              <a:spcBef>
                <a:spcPts val="0"/>
              </a:spcBef>
              <a:spcAft>
                <a:spcPts val="0"/>
              </a:spcAft>
              <a:buSzPts val="1480"/>
              <a:buFont typeface="Arial"/>
              <a:buChar char="●"/>
            </a:pPr>
            <a:r>
              <a:rPr lang="en-US" sz="1480"/>
              <a:t>The axillary nerve winds around the surgical neck of the humerus, so fracture in that area can affect the axillary nerve.</a:t>
            </a:r>
            <a:endParaRPr sz="1480"/>
          </a:p>
          <a:p>
            <a:pPr indent="-93980" lvl="0" marL="0" marR="0" rtl="0" algn="l">
              <a:lnSpc>
                <a:spcPct val="90000"/>
              </a:lnSpc>
              <a:spcBef>
                <a:spcPts val="0"/>
              </a:spcBef>
              <a:spcAft>
                <a:spcPts val="0"/>
              </a:spcAft>
              <a:buSzPts val="1480"/>
              <a:buChar char=" "/>
            </a:pPr>
            <a:r>
              <a:rPr lang="en-US" sz="1480"/>
              <a:t> </a:t>
            </a:r>
            <a:endParaRPr sz="1480"/>
          </a:p>
          <a:p>
            <a:pPr indent="-93980" lvl="0" marL="0" marR="0" rtl="0" algn="l">
              <a:lnSpc>
                <a:spcPct val="90000"/>
              </a:lnSpc>
              <a:spcBef>
                <a:spcPts val="0"/>
              </a:spcBef>
              <a:spcAft>
                <a:spcPts val="0"/>
              </a:spcAft>
              <a:buSzPts val="1480"/>
              <a:buChar char=" "/>
            </a:pPr>
            <a:r>
              <a:rPr lang="en-US" sz="1480"/>
              <a:t> </a:t>
            </a:r>
            <a:endParaRPr sz="1480"/>
          </a:p>
          <a:p>
            <a:pPr indent="-342900" lvl="0" marL="342900" marR="139700" rtl="0" algn="l">
              <a:lnSpc>
                <a:spcPct val="90000"/>
              </a:lnSpc>
              <a:spcBef>
                <a:spcPts val="0"/>
              </a:spcBef>
              <a:spcAft>
                <a:spcPts val="0"/>
              </a:spcAft>
              <a:buSzPts val="1480"/>
              <a:buFont typeface="Arial"/>
              <a:buChar char="●"/>
            </a:pPr>
            <a:r>
              <a:rPr lang="en-US" sz="1480"/>
              <a:t>The anatomical neck is the junction between the head and the tuberosities, while the surgical neck is the junction between the metaphysis and the diaphysis and it has no anatomical landmarks.</a:t>
            </a:r>
            <a:endParaRPr sz="1480"/>
          </a:p>
          <a:p>
            <a:pPr indent="-93980" lvl="0" marL="0" marR="0" rtl="0" algn="l">
              <a:lnSpc>
                <a:spcPct val="90000"/>
              </a:lnSpc>
              <a:spcBef>
                <a:spcPts val="0"/>
              </a:spcBef>
              <a:spcAft>
                <a:spcPts val="0"/>
              </a:spcAft>
              <a:buSzPts val="1480"/>
              <a:buChar char=" "/>
            </a:pPr>
            <a:r>
              <a:rPr lang="en-US" sz="1480"/>
              <a:t> </a:t>
            </a:r>
            <a:endParaRPr sz="1480"/>
          </a:p>
          <a:p>
            <a:pPr indent="0" lvl="0" marL="91440" rtl="0" algn="l">
              <a:lnSpc>
                <a:spcPct val="90000"/>
              </a:lnSpc>
              <a:spcBef>
                <a:spcPts val="1200"/>
              </a:spcBef>
              <a:spcAft>
                <a:spcPts val="0"/>
              </a:spcAft>
              <a:buSzPts val="1480"/>
              <a:buNone/>
            </a:pPr>
            <a:r>
              <a:t/>
            </a:r>
            <a:endParaRPr sz="1480"/>
          </a:p>
        </p:txBody>
      </p:sp>
      <p:sp>
        <p:nvSpPr>
          <p:cNvPr id="361" name="Google Shape;361;p1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9" name="Google Shape;119;p2"/>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120" name="Google Shape;120;p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1" name="Google Shape;121;p2"/>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Clavicle Fracture – Clinical Anatomy</a:t>
            </a:r>
            <a:endParaRPr/>
          </a:p>
        </p:txBody>
      </p:sp>
      <p:pic>
        <p:nvPicPr>
          <p:cNvPr descr="Image result for upper limb osteology" id="122" name="Google Shape;122;p2"/>
          <p:cNvPicPr preferRelativeResize="0"/>
          <p:nvPr>
            <p:ph idx="1" type="body"/>
          </p:nvPr>
        </p:nvPicPr>
        <p:blipFill rotWithShape="1">
          <a:blip r:embed="rId3">
            <a:alphaModFix/>
          </a:blip>
          <a:srcRect b="0" l="0" r="0" t="0"/>
          <a:stretch/>
        </p:blipFill>
        <p:spPr>
          <a:xfrm>
            <a:off x="643192" y="1166209"/>
            <a:ext cx="5451627" cy="4205540"/>
          </a:xfrm>
          <a:prstGeom prst="rect">
            <a:avLst/>
          </a:prstGeom>
          <a:noFill/>
          <a:ln>
            <a:noFill/>
          </a:ln>
        </p:spPr>
      </p:pic>
      <p:cxnSp>
        <p:nvCxnSpPr>
          <p:cNvPr id="123" name="Google Shape;123;p2"/>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24" name="Google Shape;124;p2"/>
          <p:cNvSpPr txBox="1"/>
          <p:nvPr>
            <p:ph idx="2" type="body"/>
          </p:nvPr>
        </p:nvSpPr>
        <p:spPr>
          <a:xfrm>
            <a:off x="6411684" y="2198914"/>
            <a:ext cx="5127172" cy="4201400"/>
          </a:xfrm>
          <a:prstGeom prst="rect">
            <a:avLst/>
          </a:prstGeom>
          <a:noFill/>
          <a:ln>
            <a:noFill/>
          </a:ln>
        </p:spPr>
        <p:txBody>
          <a:bodyPr anchorCtr="0" anchor="t" bIns="45700" lIns="0" spcFirstLastPara="1" rIns="0" wrap="square" tIns="45700">
            <a:normAutofit/>
          </a:bodyPr>
          <a:lstStyle/>
          <a:p>
            <a:pPr indent="-105727" lvl="0" marL="91440" rtl="0" algn="l">
              <a:lnSpc>
                <a:spcPct val="80000"/>
              </a:lnSpc>
              <a:spcBef>
                <a:spcPts val="0"/>
              </a:spcBef>
              <a:spcAft>
                <a:spcPts val="0"/>
              </a:spcAft>
              <a:buSzPts val="1665"/>
              <a:buFont typeface="Arial"/>
              <a:buChar char="•"/>
            </a:pPr>
            <a:r>
              <a:rPr i="0" lang="en-US" sz="1665"/>
              <a:t>Clavicle (collarbone) extends between the manubrium of the sternum and the acromion of the scapula.</a:t>
            </a:r>
            <a:endParaRPr/>
          </a:p>
          <a:p>
            <a:pPr indent="-105727" lvl="0" marL="91440" rtl="0" algn="l">
              <a:lnSpc>
                <a:spcPct val="80000"/>
              </a:lnSpc>
              <a:spcBef>
                <a:spcPts val="1400"/>
              </a:spcBef>
              <a:spcAft>
                <a:spcPts val="0"/>
              </a:spcAft>
              <a:buSzPts val="1665"/>
              <a:buFont typeface="Arial"/>
              <a:buChar char="•"/>
            </a:pPr>
            <a:r>
              <a:rPr i="0" lang="en-US" sz="1665"/>
              <a:t>It is a long, slender, ‘</a:t>
            </a:r>
            <a:r>
              <a:rPr lang="en-US" sz="1665"/>
              <a:t>S’ shaped </a:t>
            </a:r>
            <a:r>
              <a:rPr i="0" lang="en-US" sz="1665"/>
              <a:t>bone that can be palpated along its </a:t>
            </a:r>
            <a:r>
              <a:rPr lang="en-US" sz="1665"/>
              <a:t>length. In thin individuals, it is visible under the skin. </a:t>
            </a:r>
            <a:r>
              <a:rPr i="0" lang="en-US" sz="1665"/>
              <a:t>Facing forward, the medial aspect is convex, and the lateral aspect concave. </a:t>
            </a:r>
            <a:endParaRPr/>
          </a:p>
          <a:p>
            <a:pPr indent="-105727" lvl="0" marL="91440" rtl="0" algn="l">
              <a:lnSpc>
                <a:spcPct val="80000"/>
              </a:lnSpc>
              <a:spcBef>
                <a:spcPts val="1400"/>
              </a:spcBef>
              <a:spcAft>
                <a:spcPts val="0"/>
              </a:spcAft>
              <a:buSzPts val="1665"/>
              <a:buFont typeface="Arial"/>
              <a:buChar char="•"/>
            </a:pPr>
            <a:r>
              <a:rPr i="0" lang="en-US" sz="1665"/>
              <a:t>It can be divided into a sternal end, a shaft and an acromial end.</a:t>
            </a:r>
            <a:endParaRPr/>
          </a:p>
          <a:p>
            <a:pPr indent="-105727" lvl="0" marL="91440" rtl="0" algn="l">
              <a:lnSpc>
                <a:spcPct val="80000"/>
              </a:lnSpc>
              <a:spcBef>
                <a:spcPts val="1400"/>
              </a:spcBef>
              <a:spcAft>
                <a:spcPts val="0"/>
              </a:spcAft>
              <a:buSzPts val="1665"/>
              <a:buFont typeface="Arial"/>
              <a:buChar char="•"/>
            </a:pPr>
            <a:r>
              <a:rPr lang="en-US" sz="1665"/>
              <a:t>T</a:t>
            </a:r>
            <a:r>
              <a:rPr i="0" lang="en-US" sz="1665"/>
              <a:t>he clavicle has three main functions:</a:t>
            </a:r>
            <a:endParaRPr/>
          </a:p>
          <a:p>
            <a:pPr indent="-342900" lvl="1" marL="544068" rtl="0" algn="l">
              <a:lnSpc>
                <a:spcPct val="80000"/>
              </a:lnSpc>
              <a:spcBef>
                <a:spcPts val="400"/>
              </a:spcBef>
              <a:spcAft>
                <a:spcPts val="0"/>
              </a:spcAft>
              <a:buSzPts val="1665"/>
              <a:buFont typeface="Calibri"/>
              <a:buAutoNum type="arabicPeriod"/>
            </a:pPr>
            <a:r>
              <a:rPr i="0" lang="en-US" sz="1665"/>
              <a:t>Attaches the upper limb to the trunk as part of the ‘shoulder girdle’.</a:t>
            </a:r>
            <a:endParaRPr/>
          </a:p>
          <a:p>
            <a:pPr indent="-342900" lvl="1" marL="544068" rtl="0" algn="l">
              <a:lnSpc>
                <a:spcPct val="80000"/>
              </a:lnSpc>
              <a:spcBef>
                <a:spcPts val="600"/>
              </a:spcBef>
              <a:spcAft>
                <a:spcPts val="0"/>
              </a:spcAft>
              <a:buSzPts val="1665"/>
              <a:buFont typeface="Calibri"/>
              <a:buAutoNum type="arabicPeriod"/>
            </a:pPr>
            <a:r>
              <a:rPr i="0" lang="en-US" sz="1665"/>
              <a:t>Protects the underlying neurovascular structures supplying the upper limb.</a:t>
            </a:r>
            <a:endParaRPr/>
          </a:p>
          <a:p>
            <a:pPr indent="-342900" lvl="1" marL="544068" rtl="0" algn="l">
              <a:lnSpc>
                <a:spcPct val="80000"/>
              </a:lnSpc>
              <a:spcBef>
                <a:spcPts val="600"/>
              </a:spcBef>
              <a:spcAft>
                <a:spcPts val="0"/>
              </a:spcAft>
              <a:buSzPts val="1665"/>
              <a:buFont typeface="Calibri"/>
              <a:buAutoNum type="arabicPeriod"/>
            </a:pPr>
            <a:r>
              <a:rPr i="0" lang="en-US" sz="1665"/>
              <a:t>Transmits force from the upper limb to the axial skeleton</a:t>
            </a:r>
            <a:endParaRPr/>
          </a:p>
        </p:txBody>
      </p:sp>
      <p:sp>
        <p:nvSpPr>
          <p:cNvPr id="125" name="Google Shape;125;p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6" name="Shape 366"/>
        <p:cNvGrpSpPr/>
        <p:nvPr/>
      </p:nvGrpSpPr>
      <p:grpSpPr>
        <a:xfrm>
          <a:off x="0" y="0"/>
          <a:ext cx="0" cy="0"/>
          <a:chOff x="0" y="0"/>
          <a:chExt cx="0" cy="0"/>
        </a:xfrm>
      </p:grpSpPr>
      <p:sp>
        <p:nvSpPr>
          <p:cNvPr id="367" name="Google Shape;367;p2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20"/>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Proximal Humerus Fractures - Overview</a:t>
            </a:r>
            <a:endParaRPr/>
          </a:p>
        </p:txBody>
      </p:sp>
      <p:pic>
        <p:nvPicPr>
          <p:cNvPr descr="A screenshot of a cell phone&#10;&#10;Description automatically generated" id="369" name="Google Shape;369;p20"/>
          <p:cNvPicPr preferRelativeResize="0"/>
          <p:nvPr/>
        </p:nvPicPr>
        <p:blipFill rotWithShape="1">
          <a:blip r:embed="rId3">
            <a:alphaModFix/>
          </a:blip>
          <a:srcRect b="0" l="0" r="0" t="0"/>
          <a:stretch/>
        </p:blipFill>
        <p:spPr>
          <a:xfrm>
            <a:off x="633999" y="314327"/>
            <a:ext cx="3798223" cy="2812143"/>
          </a:xfrm>
          <a:prstGeom prst="rect">
            <a:avLst/>
          </a:prstGeom>
          <a:noFill/>
          <a:ln>
            <a:noFill/>
          </a:ln>
        </p:spPr>
      </p:pic>
      <p:cxnSp>
        <p:nvCxnSpPr>
          <p:cNvPr id="370" name="Google Shape;370;p20"/>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Image result for neers classification of proximal humerus fracture" id="371" name="Google Shape;371;p20"/>
          <p:cNvPicPr preferRelativeResize="0"/>
          <p:nvPr/>
        </p:nvPicPr>
        <p:blipFill rotWithShape="1">
          <a:blip r:embed="rId4">
            <a:alphaModFix/>
          </a:blip>
          <a:srcRect b="0" l="0" r="0" t="0"/>
          <a:stretch/>
        </p:blipFill>
        <p:spPr>
          <a:xfrm>
            <a:off x="764085" y="2971769"/>
            <a:ext cx="3798223" cy="3251279"/>
          </a:xfrm>
          <a:prstGeom prst="rect">
            <a:avLst/>
          </a:prstGeom>
          <a:noFill/>
          <a:ln>
            <a:noFill/>
          </a:ln>
        </p:spPr>
      </p:pic>
      <p:sp>
        <p:nvSpPr>
          <p:cNvPr id="372" name="Google Shape;372;p20"/>
          <p:cNvSpPr txBox="1"/>
          <p:nvPr>
            <p:ph idx="1" type="body"/>
          </p:nvPr>
        </p:nvSpPr>
        <p:spPr>
          <a:xfrm>
            <a:off x="5144679" y="2198913"/>
            <a:ext cx="6405063" cy="4024135"/>
          </a:xfrm>
          <a:prstGeom prst="rect">
            <a:avLst/>
          </a:prstGeom>
          <a:noFill/>
          <a:ln>
            <a:noFill/>
          </a:ln>
        </p:spPr>
        <p:txBody>
          <a:bodyPr anchorCtr="0" anchor="t" bIns="45700" lIns="0" spcFirstLastPara="1" rIns="0" wrap="square" tIns="45700">
            <a:noAutofit/>
          </a:bodyPr>
          <a:lstStyle/>
          <a:p>
            <a:pPr indent="-114300" lvl="0" marL="91440" rtl="0" algn="l">
              <a:lnSpc>
                <a:spcPct val="90000"/>
              </a:lnSpc>
              <a:spcBef>
                <a:spcPts val="0"/>
              </a:spcBef>
              <a:spcAft>
                <a:spcPts val="0"/>
              </a:spcAft>
              <a:buSzPts val="1800"/>
              <a:buFont typeface="Arial"/>
              <a:buChar char="•"/>
            </a:pPr>
            <a:r>
              <a:rPr lang="en-US" sz="1800"/>
              <a:t>Neer’s classification of proximal humeral fractures is based on the number of displaced fragments and not the number of fractures.</a:t>
            </a:r>
            <a:endParaRPr/>
          </a:p>
          <a:p>
            <a:pPr indent="-114300" lvl="0" marL="91440" rtl="0" algn="l">
              <a:lnSpc>
                <a:spcPct val="90000"/>
              </a:lnSpc>
              <a:spcBef>
                <a:spcPts val="1400"/>
              </a:spcBef>
              <a:spcAft>
                <a:spcPts val="0"/>
              </a:spcAft>
              <a:buSzPts val="1800"/>
              <a:buFont typeface="Arial"/>
              <a:buChar char="•"/>
            </a:pPr>
            <a:r>
              <a:rPr lang="en-US" sz="1800"/>
              <a:t>The higher the number of displaced fragments, the less stable they are, the higher the need for surgical management.</a:t>
            </a:r>
            <a:endParaRPr/>
          </a:p>
          <a:p>
            <a:pPr indent="-114300" lvl="0" marL="91440" rtl="0" algn="l">
              <a:lnSpc>
                <a:spcPct val="90000"/>
              </a:lnSpc>
              <a:spcBef>
                <a:spcPts val="200"/>
              </a:spcBef>
              <a:spcAft>
                <a:spcPts val="0"/>
              </a:spcAft>
              <a:buSzPts val="1800"/>
              <a:buFont typeface="Arial"/>
              <a:buChar char="•"/>
            </a:pPr>
            <a:r>
              <a:rPr lang="en-US" sz="1800"/>
              <a:t>According to Neer’s classification:</a:t>
            </a:r>
            <a:endParaRPr sz="1800"/>
          </a:p>
          <a:p>
            <a:pPr indent="-342900" lvl="1" marL="544068" rtl="0" algn="l">
              <a:lnSpc>
                <a:spcPct val="90000"/>
              </a:lnSpc>
              <a:spcBef>
                <a:spcPts val="0"/>
              </a:spcBef>
              <a:spcAft>
                <a:spcPts val="0"/>
              </a:spcAft>
              <a:buSzPts val="1800"/>
              <a:buFont typeface="Calibri"/>
              <a:buAutoNum type="arabicPeriod"/>
            </a:pPr>
            <a:r>
              <a:rPr lang="en-US"/>
              <a:t>A one-part fracture is one in which the fragments are undisplaced or firmly impacted (i.e. the humerus appears to be ‘in one piece’)</a:t>
            </a:r>
            <a:endParaRPr/>
          </a:p>
          <a:p>
            <a:pPr indent="-342900" lvl="1" marL="544068" rtl="0" algn="l">
              <a:lnSpc>
                <a:spcPct val="90000"/>
              </a:lnSpc>
              <a:spcBef>
                <a:spcPts val="0"/>
              </a:spcBef>
              <a:spcAft>
                <a:spcPts val="0"/>
              </a:spcAft>
              <a:buSzPts val="1800"/>
              <a:buFont typeface="Calibri"/>
              <a:buAutoNum type="arabicPeriod"/>
            </a:pPr>
            <a:r>
              <a:rPr lang="en-US"/>
              <a:t>A two-part fracture is one in which the neck fracture is displaced (i.e. there are only two fragments, the humeral head and the rest of the bone); Displacement of 2 parts: 1) Displacement of 1cm or 2) &lt; 45-degree angulation.</a:t>
            </a:r>
            <a:endParaRPr/>
          </a:p>
          <a:p>
            <a:pPr indent="-342900" lvl="1" marL="544068" rtl="0" algn="l">
              <a:lnSpc>
                <a:spcPct val="90000"/>
              </a:lnSpc>
              <a:spcBef>
                <a:spcPts val="0"/>
              </a:spcBef>
              <a:spcAft>
                <a:spcPts val="0"/>
              </a:spcAft>
              <a:buSzPts val="1800"/>
              <a:buFont typeface="Calibri"/>
              <a:buAutoNum type="arabicPeriod"/>
            </a:pPr>
            <a:r>
              <a:rPr lang="en-US"/>
              <a:t>Three-part or four-part fractures are those in which, in addition to the neck fracture, one or both of the tuberosities is also fractured.</a:t>
            </a:r>
            <a:endParaRPr/>
          </a:p>
          <a:p>
            <a:pPr indent="0" lvl="0" marL="91440" rtl="0" algn="l">
              <a:lnSpc>
                <a:spcPct val="90000"/>
              </a:lnSpc>
              <a:spcBef>
                <a:spcPts val="1200"/>
              </a:spcBef>
              <a:spcAft>
                <a:spcPts val="0"/>
              </a:spcAft>
              <a:buSzPts val="1800"/>
              <a:buFont typeface="Arial"/>
              <a:buNone/>
            </a:pPr>
            <a:r>
              <a:t/>
            </a:r>
            <a:endParaRPr sz="1800"/>
          </a:p>
        </p:txBody>
      </p:sp>
      <p:sp>
        <p:nvSpPr>
          <p:cNvPr id="373" name="Google Shape;373;p2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8" name="Shape 378"/>
        <p:cNvGrpSpPr/>
        <p:nvPr/>
      </p:nvGrpSpPr>
      <p:grpSpPr>
        <a:xfrm>
          <a:off x="0" y="0"/>
          <a:ext cx="0" cy="0"/>
          <a:chOff x="0" y="0"/>
          <a:chExt cx="0" cy="0"/>
        </a:xfrm>
      </p:grpSpPr>
      <p:sp>
        <p:nvSpPr>
          <p:cNvPr id="379" name="Google Shape;379;p2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21"/>
          <p:cNvSpPr txBox="1"/>
          <p:nvPr>
            <p:ph type="title"/>
          </p:nvPr>
        </p:nvSpPr>
        <p:spPr>
          <a:xfrm>
            <a:off x="6652256" y="634946"/>
            <a:ext cx="482128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400"/>
              <a:buFont typeface="Calibri"/>
              <a:buNone/>
            </a:pPr>
            <a:r>
              <a:rPr lang="en-US" sz="4400"/>
              <a:t>Proximal Humerus Fractures - Overview</a:t>
            </a:r>
            <a:endParaRPr/>
          </a:p>
        </p:txBody>
      </p:sp>
      <p:sp>
        <p:nvSpPr>
          <p:cNvPr id="381" name="Google Shape;381;p21"/>
          <p:cNvSpPr/>
          <p:nvPr/>
        </p:nvSpPr>
        <p:spPr>
          <a:xfrm>
            <a:off x="321733" y="321733"/>
            <a:ext cx="2806700" cy="2764992"/>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21"/>
          <p:cNvSpPr/>
          <p:nvPr/>
        </p:nvSpPr>
        <p:spPr>
          <a:xfrm>
            <a:off x="3289300" y="321733"/>
            <a:ext cx="2806699" cy="2764991"/>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83" name="Google Shape;383;p21"/>
          <p:cNvCxnSpPr/>
          <p:nvPr/>
        </p:nvCxnSpPr>
        <p:spPr>
          <a:xfrm>
            <a:off x="6763893" y="2085703"/>
            <a:ext cx="411480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84" name="Google Shape;384;p21"/>
          <p:cNvSpPr/>
          <p:nvPr/>
        </p:nvSpPr>
        <p:spPr>
          <a:xfrm>
            <a:off x="321733" y="3247592"/>
            <a:ext cx="2806700" cy="2736187"/>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film&#10;&#10;Description automatically generated" id="385" name="Google Shape;385;p21"/>
          <p:cNvPicPr preferRelativeResize="0"/>
          <p:nvPr/>
        </p:nvPicPr>
        <p:blipFill rotWithShape="1">
          <a:blip r:embed="rId3">
            <a:alphaModFix/>
          </a:blip>
          <a:srcRect b="0" l="0" r="0" t="0"/>
          <a:stretch/>
        </p:blipFill>
        <p:spPr>
          <a:xfrm>
            <a:off x="390908" y="384263"/>
            <a:ext cx="2668349" cy="2558871"/>
          </a:xfrm>
          <a:prstGeom prst="rect">
            <a:avLst/>
          </a:prstGeom>
          <a:noFill/>
          <a:ln>
            <a:noFill/>
          </a:ln>
        </p:spPr>
      </p:pic>
      <p:sp>
        <p:nvSpPr>
          <p:cNvPr id="386" name="Google Shape;386;p21"/>
          <p:cNvSpPr/>
          <p:nvPr/>
        </p:nvSpPr>
        <p:spPr>
          <a:xfrm>
            <a:off x="3303494" y="3247592"/>
            <a:ext cx="2792505" cy="2736187"/>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7" name="Google Shape;387;p21"/>
          <p:cNvPicPr preferRelativeResize="0"/>
          <p:nvPr/>
        </p:nvPicPr>
        <p:blipFill rotWithShape="1">
          <a:blip r:embed="rId4">
            <a:alphaModFix/>
          </a:blip>
          <a:srcRect b="0" l="0" r="0" t="0"/>
          <a:stretch/>
        </p:blipFill>
        <p:spPr>
          <a:xfrm>
            <a:off x="3358977" y="389555"/>
            <a:ext cx="2606384" cy="2629524"/>
          </a:xfrm>
          <a:prstGeom prst="rect">
            <a:avLst/>
          </a:prstGeom>
          <a:noFill/>
          <a:ln>
            <a:noFill/>
          </a:ln>
        </p:spPr>
      </p:pic>
      <p:sp>
        <p:nvSpPr>
          <p:cNvPr id="388" name="Google Shape;388;p21"/>
          <p:cNvSpPr txBox="1"/>
          <p:nvPr>
            <p:ph idx="1" type="body"/>
          </p:nvPr>
        </p:nvSpPr>
        <p:spPr>
          <a:xfrm>
            <a:off x="6652255" y="2313599"/>
            <a:ext cx="4821283" cy="3670180"/>
          </a:xfrm>
          <a:prstGeom prst="rect">
            <a:avLst/>
          </a:prstGeom>
          <a:noFill/>
          <a:ln>
            <a:noFill/>
          </a:ln>
        </p:spPr>
        <p:txBody>
          <a:bodyPr anchorCtr="0" anchor="t" bIns="45700" lIns="0" spcFirstLastPara="1" rIns="0" wrap="square" tIns="45700">
            <a:normAutofit/>
          </a:bodyPr>
          <a:lstStyle/>
          <a:p>
            <a:pPr indent="-127000" lvl="0" marL="91440" marR="0" rtl="0" algn="l">
              <a:lnSpc>
                <a:spcPct val="90000"/>
              </a:lnSpc>
              <a:spcBef>
                <a:spcPts val="0"/>
              </a:spcBef>
              <a:spcAft>
                <a:spcPts val="0"/>
              </a:spcAft>
              <a:buSzPts val="2000"/>
              <a:buFont typeface="Arial"/>
              <a:buChar char="•"/>
            </a:pPr>
            <a:r>
              <a:rPr lang="en-US"/>
              <a:t>The patient should be examined for signs of axillary nerve or brachial plexus injury.</a:t>
            </a:r>
            <a:endParaRPr/>
          </a:p>
          <a:p>
            <a:pPr indent="-127000" lvl="0" marL="91440" marR="0" rtl="0" algn="l">
              <a:lnSpc>
                <a:spcPct val="90000"/>
              </a:lnSpc>
              <a:spcBef>
                <a:spcPts val="0"/>
              </a:spcBef>
              <a:spcAft>
                <a:spcPts val="0"/>
              </a:spcAft>
              <a:buSzPts val="2000"/>
              <a:buFont typeface="Arial"/>
              <a:buChar char="•"/>
            </a:pPr>
            <a:r>
              <a:rPr lang="en-US"/>
              <a:t>Axillary and scapular lateral views should always be obtained, to exclude dislocation of the shoulder.</a:t>
            </a:r>
            <a:endParaRPr/>
          </a:p>
          <a:p>
            <a:pPr indent="-127000" lvl="0" marL="91440" marR="0" rtl="0" algn="l">
              <a:lnSpc>
                <a:spcPct val="90000"/>
              </a:lnSpc>
              <a:spcBef>
                <a:spcPts val="0"/>
              </a:spcBef>
              <a:spcAft>
                <a:spcPts val="0"/>
              </a:spcAft>
              <a:buSzPts val="2000"/>
              <a:buFont typeface="Arial"/>
              <a:buChar char="•"/>
            </a:pPr>
            <a:r>
              <a:rPr lang="en-US"/>
              <a:t>X-ray: </a:t>
            </a:r>
            <a:endParaRPr/>
          </a:p>
          <a:p>
            <a:pPr indent="-182880" lvl="1" marL="384048" rtl="0" algn="l">
              <a:lnSpc>
                <a:spcPct val="90000"/>
              </a:lnSpc>
              <a:spcBef>
                <a:spcPts val="0"/>
              </a:spcBef>
              <a:spcAft>
                <a:spcPts val="0"/>
              </a:spcAft>
              <a:buSzPts val="1800"/>
              <a:buFont typeface="Noto Sans Symbols"/>
              <a:buChar char="❑"/>
            </a:pPr>
            <a:r>
              <a:rPr lang="en-US"/>
              <a:t>Elderly : Single impacted Fracture across the surgical neck and sometimes a separate fracture of greater tuberosity. With good definition x-ray several undisplaced fractures might be seen.</a:t>
            </a:r>
            <a:endParaRPr/>
          </a:p>
          <a:p>
            <a:pPr indent="-182880" lvl="1" marL="384048" rtl="0" algn="l">
              <a:lnSpc>
                <a:spcPct val="90000"/>
              </a:lnSpc>
              <a:spcBef>
                <a:spcPts val="0"/>
              </a:spcBef>
              <a:spcAft>
                <a:spcPts val="0"/>
              </a:spcAft>
              <a:buSzPts val="1800"/>
              <a:buFont typeface="Noto Sans Symbols"/>
              <a:buChar char="❑"/>
            </a:pPr>
            <a:r>
              <a:rPr lang="en-US"/>
              <a:t>Young: Fragments are more clearly defined</a:t>
            </a:r>
            <a:endParaRPr/>
          </a:p>
          <a:p>
            <a:pPr indent="-171450" lvl="1" marL="578358" rtl="0" algn="l">
              <a:lnSpc>
                <a:spcPct val="90000"/>
              </a:lnSpc>
              <a:spcBef>
                <a:spcPts val="0"/>
              </a:spcBef>
              <a:spcAft>
                <a:spcPts val="0"/>
              </a:spcAft>
              <a:buSzPts val="1800"/>
              <a:buFont typeface="Noto Sans Symbols"/>
              <a:buNone/>
            </a:pPr>
            <a:r>
              <a:t/>
            </a:r>
            <a:endParaRPr/>
          </a:p>
          <a:p>
            <a:pPr indent="0" lvl="0" marL="0" marR="0" rtl="0" algn="l">
              <a:lnSpc>
                <a:spcPct val="90000"/>
              </a:lnSpc>
              <a:spcBef>
                <a:spcPts val="0"/>
              </a:spcBef>
              <a:spcAft>
                <a:spcPts val="0"/>
              </a:spcAft>
              <a:buSzPts val="2000"/>
              <a:buNone/>
            </a:pPr>
            <a:r>
              <a:t/>
            </a:r>
            <a:endParaRPr/>
          </a:p>
          <a:p>
            <a:pPr indent="0" lvl="0" marL="0" marR="0" rtl="0" algn="l">
              <a:lnSpc>
                <a:spcPct val="90000"/>
              </a:lnSpc>
              <a:spcBef>
                <a:spcPts val="0"/>
              </a:spcBef>
              <a:spcAft>
                <a:spcPts val="0"/>
              </a:spcAft>
              <a:buSzPts val="2000"/>
              <a:buNone/>
            </a:pPr>
            <a:r>
              <a:t/>
            </a:r>
            <a:endParaRPr/>
          </a:p>
          <a:p>
            <a:pPr indent="0" lvl="0" marL="91440" rtl="0" algn="l">
              <a:lnSpc>
                <a:spcPct val="90000"/>
              </a:lnSpc>
              <a:spcBef>
                <a:spcPts val="1200"/>
              </a:spcBef>
              <a:spcAft>
                <a:spcPts val="0"/>
              </a:spcAft>
              <a:buSzPts val="2000"/>
              <a:buNone/>
            </a:pPr>
            <a:r>
              <a:t/>
            </a:r>
            <a:endParaRPr/>
          </a:p>
        </p:txBody>
      </p:sp>
      <p:sp>
        <p:nvSpPr>
          <p:cNvPr id="389" name="Google Shape;389;p2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film, person, wearing, shirt&#10;&#10;Description automatically generated" id="391" name="Google Shape;391;p21"/>
          <p:cNvPicPr preferRelativeResize="0"/>
          <p:nvPr/>
        </p:nvPicPr>
        <p:blipFill rotWithShape="1">
          <a:blip r:embed="rId5">
            <a:alphaModFix/>
          </a:blip>
          <a:srcRect b="0" l="0" r="0" t="0"/>
          <a:stretch/>
        </p:blipFill>
        <p:spPr>
          <a:xfrm>
            <a:off x="392332" y="3287494"/>
            <a:ext cx="2668349" cy="2612712"/>
          </a:xfrm>
          <a:prstGeom prst="rect">
            <a:avLst/>
          </a:prstGeom>
          <a:noFill/>
          <a:ln>
            <a:noFill/>
          </a:ln>
        </p:spPr>
      </p:pic>
      <p:pic>
        <p:nvPicPr>
          <p:cNvPr id="392" name="Google Shape;392;p21"/>
          <p:cNvPicPr preferRelativeResize="0"/>
          <p:nvPr/>
        </p:nvPicPr>
        <p:blipFill rotWithShape="1">
          <a:blip r:embed="rId6">
            <a:alphaModFix/>
          </a:blip>
          <a:srcRect b="0" l="0" r="0" t="0"/>
          <a:stretch/>
        </p:blipFill>
        <p:spPr>
          <a:xfrm>
            <a:off x="3284743" y="3268705"/>
            <a:ext cx="2754853" cy="266083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p2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22"/>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Proximal Humerus Fractures</a:t>
            </a:r>
            <a:endParaRPr/>
          </a:p>
        </p:txBody>
      </p:sp>
      <p:pic>
        <p:nvPicPr>
          <p:cNvPr descr="Image result for proximal humerus fracture" id="400" name="Google Shape;400;p22"/>
          <p:cNvPicPr preferRelativeResize="0"/>
          <p:nvPr/>
        </p:nvPicPr>
        <p:blipFill rotWithShape="1">
          <a:blip r:embed="rId3">
            <a:alphaModFix/>
          </a:blip>
          <a:srcRect b="0" l="0" r="0" t="0"/>
          <a:stretch/>
        </p:blipFill>
        <p:spPr>
          <a:xfrm>
            <a:off x="633999" y="889472"/>
            <a:ext cx="4020297" cy="1859387"/>
          </a:xfrm>
          <a:prstGeom prst="rect">
            <a:avLst/>
          </a:prstGeom>
          <a:noFill/>
          <a:ln>
            <a:noFill/>
          </a:ln>
        </p:spPr>
      </p:pic>
      <p:cxnSp>
        <p:nvCxnSpPr>
          <p:cNvPr id="401" name="Google Shape;401;p22"/>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id="402" name="Google Shape;402;p22"/>
          <p:cNvPicPr preferRelativeResize="0"/>
          <p:nvPr/>
        </p:nvPicPr>
        <p:blipFill rotWithShape="1">
          <a:blip r:embed="rId4">
            <a:alphaModFix/>
          </a:blip>
          <a:srcRect b="0" l="0" r="0" t="0"/>
          <a:stretch/>
        </p:blipFill>
        <p:spPr>
          <a:xfrm>
            <a:off x="912583" y="3218101"/>
            <a:ext cx="3463127" cy="2476136"/>
          </a:xfrm>
          <a:prstGeom prst="rect">
            <a:avLst/>
          </a:prstGeom>
          <a:noFill/>
          <a:ln>
            <a:noFill/>
          </a:ln>
        </p:spPr>
      </p:pic>
      <p:sp>
        <p:nvSpPr>
          <p:cNvPr id="403" name="Google Shape;403;p22"/>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14300" lvl="0" marL="91440" marR="0" rtl="0" algn="l">
              <a:lnSpc>
                <a:spcPct val="80000"/>
              </a:lnSpc>
              <a:spcBef>
                <a:spcPts val="0"/>
              </a:spcBef>
              <a:spcAft>
                <a:spcPts val="0"/>
              </a:spcAft>
              <a:buSzPts val="1800"/>
              <a:buFont typeface="Arial"/>
              <a:buChar char="•"/>
            </a:pPr>
            <a:r>
              <a:rPr lang="en-US" sz="1800"/>
              <a:t>Pain may not be very severe because the fracture is often firmly impacted. However, the appearance of a large bruise in the upper arm is very suspicious.</a:t>
            </a:r>
            <a:endParaRPr sz="1800"/>
          </a:p>
          <a:p>
            <a:pPr indent="-114300" lvl="0" marL="91440" marR="0" rtl="0" algn="l">
              <a:lnSpc>
                <a:spcPct val="80000"/>
              </a:lnSpc>
              <a:spcBef>
                <a:spcPts val="0"/>
              </a:spcBef>
              <a:spcAft>
                <a:spcPts val="0"/>
              </a:spcAft>
              <a:buSzPts val="1800"/>
              <a:buFont typeface="Arial"/>
              <a:buChar char="•"/>
            </a:pPr>
            <a:r>
              <a:rPr lang="en-US" sz="1800"/>
              <a:t>The patient should be examined for signs of axillary nerve or brachial plexus injury.</a:t>
            </a:r>
            <a:endParaRPr/>
          </a:p>
          <a:p>
            <a:pPr indent="-114300" lvl="0" marL="91440" marR="0" rtl="0" algn="l">
              <a:lnSpc>
                <a:spcPct val="80000"/>
              </a:lnSpc>
              <a:spcBef>
                <a:spcPts val="0"/>
              </a:spcBef>
              <a:spcAft>
                <a:spcPts val="0"/>
              </a:spcAft>
              <a:buSzPts val="1800"/>
              <a:buFont typeface="Arial"/>
              <a:buChar char="•"/>
            </a:pPr>
            <a:r>
              <a:rPr lang="en-US" sz="1800"/>
              <a:t>Treatment</a:t>
            </a:r>
            <a:endParaRPr sz="1800"/>
          </a:p>
          <a:p>
            <a:pPr indent="-342900" lvl="1" marL="544068" rtl="0" algn="l">
              <a:lnSpc>
                <a:spcPct val="80000"/>
              </a:lnSpc>
              <a:spcBef>
                <a:spcPts val="0"/>
              </a:spcBef>
              <a:spcAft>
                <a:spcPts val="0"/>
              </a:spcAft>
              <a:buSzPts val="1800"/>
              <a:buFont typeface="Calibri"/>
              <a:buAutoNum type="arabicPeriod"/>
            </a:pPr>
            <a:r>
              <a:rPr lang="en-US"/>
              <a:t>Impacted or minimally displaced fractures: Conservative – Sling (6w) and active movement.</a:t>
            </a:r>
            <a:endParaRPr/>
          </a:p>
          <a:p>
            <a:pPr indent="-342900" lvl="1" marL="544068" rtl="0" algn="l">
              <a:lnSpc>
                <a:spcPct val="80000"/>
              </a:lnSpc>
              <a:spcBef>
                <a:spcPts val="0"/>
              </a:spcBef>
              <a:spcAft>
                <a:spcPts val="0"/>
              </a:spcAft>
              <a:buSzPts val="1800"/>
              <a:buFont typeface="Calibri"/>
              <a:buAutoNum type="arabicPeriod"/>
            </a:pPr>
            <a:r>
              <a:rPr lang="en-US"/>
              <a:t>Two-part fractures: closed reduction, the arm is then bandaged to the chest for 3 or 4 weeks.</a:t>
            </a:r>
            <a:endParaRPr/>
          </a:p>
          <a:p>
            <a:pPr indent="-342900" lvl="1" marL="544068" rtl="0" algn="l">
              <a:lnSpc>
                <a:spcPct val="80000"/>
              </a:lnSpc>
              <a:spcBef>
                <a:spcPts val="0"/>
              </a:spcBef>
              <a:spcAft>
                <a:spcPts val="0"/>
              </a:spcAft>
              <a:buSzPts val="1800"/>
              <a:buFont typeface="Calibri"/>
              <a:buAutoNum type="arabicPeriod"/>
            </a:pPr>
            <a:r>
              <a:rPr lang="en-US"/>
              <a:t>Three-part fracture:</a:t>
            </a:r>
            <a:endParaRPr/>
          </a:p>
          <a:p>
            <a:pPr indent="-182880" lvl="2" marL="566928" rtl="0" algn="l">
              <a:lnSpc>
                <a:spcPct val="80000"/>
              </a:lnSpc>
              <a:spcBef>
                <a:spcPts val="0"/>
              </a:spcBef>
              <a:spcAft>
                <a:spcPts val="0"/>
              </a:spcAft>
              <a:buSzPts val="1800"/>
              <a:buFont typeface="Noto Sans Symbols"/>
              <a:buChar char="▪"/>
            </a:pPr>
            <a:r>
              <a:rPr lang="en-US" sz="1800"/>
              <a:t>young, active individuals: open reduction and internal fixation with a plate and screws.</a:t>
            </a:r>
            <a:endParaRPr sz="1800"/>
          </a:p>
          <a:p>
            <a:pPr indent="-182880" lvl="2" marL="566928" rtl="0" algn="l">
              <a:lnSpc>
                <a:spcPct val="80000"/>
              </a:lnSpc>
              <a:spcBef>
                <a:spcPts val="0"/>
              </a:spcBef>
              <a:spcAft>
                <a:spcPts val="0"/>
              </a:spcAft>
              <a:buSzPts val="1800"/>
              <a:buFont typeface="Noto Sans Symbols"/>
              <a:buChar char="▪"/>
            </a:pPr>
            <a:r>
              <a:rPr lang="en-US" sz="1800"/>
              <a:t>elderly patients with osteoporotic bone : manipulative reduction followed by physiotherapy</a:t>
            </a:r>
            <a:endParaRPr sz="1800"/>
          </a:p>
          <a:p>
            <a:pPr indent="-342900" lvl="1" marL="544068" rtl="0" algn="l">
              <a:lnSpc>
                <a:spcPct val="80000"/>
              </a:lnSpc>
              <a:spcBef>
                <a:spcPts val="0"/>
              </a:spcBef>
              <a:spcAft>
                <a:spcPts val="0"/>
              </a:spcAft>
              <a:buSzPts val="1800"/>
              <a:buFont typeface="Calibri"/>
              <a:buAutoNum type="arabicPeriod"/>
            </a:pPr>
            <a:r>
              <a:rPr lang="en-US"/>
              <a:t>Four-part fractures: prosthetic replacement</a:t>
            </a:r>
            <a:endParaRPr/>
          </a:p>
          <a:p>
            <a:pPr indent="0" lvl="0" marL="91440" rtl="0" algn="l">
              <a:lnSpc>
                <a:spcPct val="80000"/>
              </a:lnSpc>
              <a:spcBef>
                <a:spcPts val="1200"/>
              </a:spcBef>
              <a:spcAft>
                <a:spcPts val="0"/>
              </a:spcAft>
              <a:buSzPts val="1800"/>
              <a:buFont typeface="Arial"/>
              <a:buNone/>
            </a:pPr>
            <a:r>
              <a:t/>
            </a:r>
            <a:endParaRPr sz="1800"/>
          </a:p>
        </p:txBody>
      </p:sp>
      <p:sp>
        <p:nvSpPr>
          <p:cNvPr id="404" name="Google Shape;404;p2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9" name="Shape 409"/>
        <p:cNvGrpSpPr/>
        <p:nvPr/>
      </p:nvGrpSpPr>
      <p:grpSpPr>
        <a:xfrm>
          <a:off x="0" y="0"/>
          <a:ext cx="0" cy="0"/>
          <a:chOff x="0" y="0"/>
          <a:chExt cx="0" cy="0"/>
        </a:xfrm>
      </p:grpSpPr>
      <p:sp>
        <p:nvSpPr>
          <p:cNvPr id="410" name="Google Shape;410;p23"/>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3"/>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2" name="Google Shape;412;p23"/>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413" name="Google Shape;413;p2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23"/>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Proximal Humerus Fracture</a:t>
            </a:r>
            <a:endParaRPr/>
          </a:p>
        </p:txBody>
      </p:sp>
      <p:pic>
        <p:nvPicPr>
          <p:cNvPr descr="A picture containing wearing, looking, young, person&#10;&#10;Description automatically generated" id="415" name="Google Shape;415;p23"/>
          <p:cNvPicPr preferRelativeResize="0"/>
          <p:nvPr/>
        </p:nvPicPr>
        <p:blipFill rotWithShape="1">
          <a:blip r:embed="rId3">
            <a:alphaModFix/>
          </a:blip>
          <a:srcRect b="0" l="0" r="0" t="0"/>
          <a:stretch/>
        </p:blipFill>
        <p:spPr>
          <a:xfrm>
            <a:off x="1913915" y="640080"/>
            <a:ext cx="3853194" cy="3602736"/>
          </a:xfrm>
          <a:prstGeom prst="rect">
            <a:avLst/>
          </a:prstGeom>
          <a:noFill/>
          <a:ln>
            <a:noFill/>
          </a:ln>
        </p:spPr>
      </p:pic>
      <p:sp>
        <p:nvSpPr>
          <p:cNvPr id="416" name="Google Shape;416;p23"/>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film, photo, person, close&#10;&#10;Description automatically generated" id="417" name="Google Shape;417;p23"/>
          <p:cNvPicPr preferRelativeResize="0"/>
          <p:nvPr/>
        </p:nvPicPr>
        <p:blipFill rotWithShape="1">
          <a:blip r:embed="rId4">
            <a:alphaModFix/>
          </a:blip>
          <a:srcRect b="0" l="0" r="0" t="0"/>
          <a:stretch/>
        </p:blipFill>
        <p:spPr>
          <a:xfrm>
            <a:off x="6424891" y="640080"/>
            <a:ext cx="3657600" cy="3602736"/>
          </a:xfrm>
          <a:prstGeom prst="rect">
            <a:avLst/>
          </a:prstGeom>
          <a:noFill/>
          <a:ln>
            <a:noFill/>
          </a:ln>
        </p:spPr>
      </p:pic>
      <p:cxnSp>
        <p:nvCxnSpPr>
          <p:cNvPr id="418" name="Google Shape;418;p23"/>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419" name="Google Shape;419;p2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4" name="Shape 424"/>
        <p:cNvGrpSpPr/>
        <p:nvPr/>
      </p:nvGrpSpPr>
      <p:grpSpPr>
        <a:xfrm>
          <a:off x="0" y="0"/>
          <a:ext cx="0" cy="0"/>
          <a:chOff x="0" y="0"/>
          <a:chExt cx="0" cy="0"/>
        </a:xfrm>
      </p:grpSpPr>
      <p:sp>
        <p:nvSpPr>
          <p:cNvPr id="425" name="Google Shape;425;p24"/>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24"/>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4"/>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Proximal Humerus Fractures - Complications</a:t>
            </a:r>
            <a:endParaRPr sz="3600">
              <a:solidFill>
                <a:srgbClr val="FFFFFF"/>
              </a:solidFill>
            </a:endParaRPr>
          </a:p>
        </p:txBody>
      </p:sp>
      <p:sp>
        <p:nvSpPr>
          <p:cNvPr id="428" name="Google Shape;428;p24"/>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4"/>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228600" lvl="0" marL="228600" marR="0" rtl="0" algn="l">
              <a:lnSpc>
                <a:spcPct val="90000"/>
              </a:lnSpc>
              <a:spcBef>
                <a:spcPts val="0"/>
              </a:spcBef>
              <a:spcAft>
                <a:spcPts val="0"/>
              </a:spcAft>
              <a:buSzPts val="2000"/>
              <a:buFont typeface="Calibri"/>
              <a:buAutoNum type="arabicPeriod"/>
            </a:pPr>
            <a:r>
              <a:rPr lang="en-US"/>
              <a:t>General complications of any fracture.</a:t>
            </a:r>
            <a:endParaRPr/>
          </a:p>
          <a:p>
            <a:pPr indent="-228600" lvl="0" marL="228600" marR="0" rtl="0" algn="l">
              <a:lnSpc>
                <a:spcPct val="90000"/>
              </a:lnSpc>
              <a:spcBef>
                <a:spcPts val="0"/>
              </a:spcBef>
              <a:spcAft>
                <a:spcPts val="0"/>
              </a:spcAft>
              <a:buSzPts val="2000"/>
              <a:buFont typeface="Calibri"/>
              <a:buAutoNum type="arabicPeriod"/>
            </a:pPr>
            <a:r>
              <a:rPr lang="en-US"/>
              <a:t>Injury to rotator cuff muscles in case of dislocation</a:t>
            </a:r>
            <a:endParaRPr/>
          </a:p>
          <a:p>
            <a:pPr indent="-228600" lvl="0" marL="228600" marR="0" rtl="0" algn="l">
              <a:lnSpc>
                <a:spcPct val="90000"/>
              </a:lnSpc>
              <a:spcBef>
                <a:spcPts val="0"/>
              </a:spcBef>
              <a:spcAft>
                <a:spcPts val="0"/>
              </a:spcAft>
              <a:buSzPts val="2000"/>
              <a:buFont typeface="Calibri"/>
              <a:buAutoNum type="arabicPeriod"/>
            </a:pPr>
            <a:r>
              <a:rPr lang="en-US"/>
              <a:t>Avascular necrosis. (the blood supply of the head of the humerus is retrograde and this might occur in case of fracture in the anatomical neck), especially in type 3 or 4.</a:t>
            </a:r>
            <a:endParaRPr/>
          </a:p>
          <a:p>
            <a:pPr indent="-228600" lvl="0" marL="228600" marR="0" rtl="0" algn="l">
              <a:lnSpc>
                <a:spcPct val="90000"/>
              </a:lnSpc>
              <a:spcBef>
                <a:spcPts val="0"/>
              </a:spcBef>
              <a:spcAft>
                <a:spcPts val="0"/>
              </a:spcAft>
              <a:buSzPts val="2000"/>
              <a:buFont typeface="Calibri"/>
              <a:buAutoNum type="arabicPeriod"/>
            </a:pPr>
            <a:r>
              <a:rPr lang="en-US"/>
              <a:t>Stiffness: minimized by starting exercises as early as possible, most common.</a:t>
            </a:r>
            <a:endParaRPr/>
          </a:p>
          <a:p>
            <a:pPr indent="-228600" lvl="0" marL="228600" marR="0" rtl="0" algn="l">
              <a:lnSpc>
                <a:spcPct val="90000"/>
              </a:lnSpc>
              <a:spcBef>
                <a:spcPts val="0"/>
              </a:spcBef>
              <a:spcAft>
                <a:spcPts val="0"/>
              </a:spcAft>
              <a:buSzPts val="2000"/>
              <a:buFont typeface="Calibri"/>
              <a:buAutoNum type="arabicPeriod"/>
            </a:pPr>
            <a:r>
              <a:rPr lang="en-US"/>
              <a:t>Shoulder dislocation.</a:t>
            </a:r>
            <a:endParaRPr/>
          </a:p>
          <a:p>
            <a:pPr indent="-228600" lvl="0" marL="228600" marR="0" rtl="0" algn="l">
              <a:lnSpc>
                <a:spcPct val="90000"/>
              </a:lnSpc>
              <a:spcBef>
                <a:spcPts val="0"/>
              </a:spcBef>
              <a:spcAft>
                <a:spcPts val="0"/>
              </a:spcAft>
              <a:buSzPts val="2000"/>
              <a:buFont typeface="Calibri"/>
              <a:buAutoNum type="arabicPeriod"/>
            </a:pPr>
            <a:r>
              <a:rPr lang="en-US"/>
              <a:t>Malunion due to migration of the distal parts of the humerus upwards.</a:t>
            </a:r>
            <a:endParaRPr/>
          </a:p>
          <a:p>
            <a:pPr indent="-387350" lvl="0" marL="514350" rtl="0" algn="l">
              <a:lnSpc>
                <a:spcPct val="90000"/>
              </a:lnSpc>
              <a:spcBef>
                <a:spcPts val="1200"/>
              </a:spcBef>
              <a:spcAft>
                <a:spcPts val="0"/>
              </a:spcAft>
              <a:buSzPts val="2000"/>
              <a:buFont typeface="Calibri"/>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3" name="Shape 433"/>
        <p:cNvGrpSpPr/>
        <p:nvPr/>
      </p:nvGrpSpPr>
      <p:grpSpPr>
        <a:xfrm>
          <a:off x="0" y="0"/>
          <a:ext cx="0" cy="0"/>
          <a:chOff x="0" y="0"/>
          <a:chExt cx="0" cy="0"/>
        </a:xfrm>
      </p:grpSpPr>
      <p:sp>
        <p:nvSpPr>
          <p:cNvPr id="434" name="Google Shape;434;p2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25"/>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Humerus Shaft – Anatomy </a:t>
            </a:r>
            <a:endParaRPr/>
          </a:p>
        </p:txBody>
      </p:sp>
      <p:pic>
        <p:nvPicPr>
          <p:cNvPr id="436" name="Google Shape;436;p25"/>
          <p:cNvPicPr preferRelativeResize="0"/>
          <p:nvPr/>
        </p:nvPicPr>
        <p:blipFill rotWithShape="1">
          <a:blip r:embed="rId3">
            <a:alphaModFix/>
          </a:blip>
          <a:srcRect b="0" l="0" r="0" t="0"/>
          <a:stretch/>
        </p:blipFill>
        <p:spPr>
          <a:xfrm>
            <a:off x="633999" y="825752"/>
            <a:ext cx="4001315" cy="4943064"/>
          </a:xfrm>
          <a:prstGeom prst="rect">
            <a:avLst/>
          </a:prstGeom>
          <a:noFill/>
          <a:ln>
            <a:noFill/>
          </a:ln>
        </p:spPr>
      </p:pic>
      <p:cxnSp>
        <p:nvCxnSpPr>
          <p:cNvPr id="437" name="Google Shape;437;p25"/>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438" name="Google Shape;438;p25"/>
          <p:cNvSpPr txBox="1"/>
          <p:nvPr>
            <p:ph idx="1" type="body"/>
          </p:nvPr>
        </p:nvSpPr>
        <p:spPr>
          <a:xfrm>
            <a:off x="4974769" y="2198913"/>
            <a:ext cx="6574973" cy="4024139"/>
          </a:xfrm>
          <a:prstGeom prst="rect">
            <a:avLst/>
          </a:prstGeom>
          <a:noFill/>
          <a:ln>
            <a:noFill/>
          </a:ln>
        </p:spPr>
        <p:txBody>
          <a:bodyPr anchorCtr="0" anchor="t" bIns="45700" lIns="0" spcFirstLastPara="1" rIns="0" wrap="square" tIns="45700">
            <a:normAutofit/>
          </a:bodyPr>
          <a:lstStyle/>
          <a:p>
            <a:pPr indent="-117475" lvl="0" marL="91440" rtl="0" algn="l">
              <a:lnSpc>
                <a:spcPct val="80000"/>
              </a:lnSpc>
              <a:spcBef>
                <a:spcPts val="0"/>
              </a:spcBef>
              <a:spcAft>
                <a:spcPts val="0"/>
              </a:spcAft>
              <a:buSzPts val="1850"/>
              <a:buFont typeface="Arial"/>
              <a:buChar char="•"/>
            </a:pPr>
            <a:r>
              <a:rPr i="0" lang="en-US" sz="1850"/>
              <a:t>Site of attachment for various muscles. Cross section views reveal it to be circular proximally and flattened distally.</a:t>
            </a:r>
            <a:endParaRPr/>
          </a:p>
          <a:p>
            <a:pPr indent="-117475" lvl="0" marL="91440" rtl="0" algn="l">
              <a:lnSpc>
                <a:spcPct val="80000"/>
              </a:lnSpc>
              <a:spcBef>
                <a:spcPts val="1400"/>
              </a:spcBef>
              <a:spcAft>
                <a:spcPts val="0"/>
              </a:spcAft>
              <a:buSzPts val="1850"/>
              <a:buFont typeface="Arial"/>
              <a:buChar char="•"/>
            </a:pPr>
            <a:r>
              <a:rPr i="0" lang="en-US" sz="1850"/>
              <a:t>On the lateral side of the humeral shaft is a roughened surface where the deltoid muscle attaches - deltoid tuberosity.</a:t>
            </a:r>
            <a:endParaRPr/>
          </a:p>
          <a:p>
            <a:pPr indent="-117475" lvl="0" marL="91440" rtl="0" algn="l">
              <a:lnSpc>
                <a:spcPct val="80000"/>
              </a:lnSpc>
              <a:spcBef>
                <a:spcPts val="1400"/>
              </a:spcBef>
              <a:spcAft>
                <a:spcPts val="0"/>
              </a:spcAft>
              <a:buSzPts val="1850"/>
              <a:buFont typeface="Arial"/>
              <a:buChar char="•"/>
            </a:pPr>
            <a:r>
              <a:rPr i="0" lang="en-US" sz="1850"/>
              <a:t>The radial (or spiral) groove is</a:t>
            </a:r>
            <a:r>
              <a:rPr i="1" lang="en-US" sz="1850"/>
              <a:t> </a:t>
            </a:r>
            <a:r>
              <a:rPr i="0" lang="en-US" sz="1850"/>
              <a:t>a shallow depression that runs diagonally down the posterior surface of the humerus, parallel to the deltoid tuberosity. </a:t>
            </a:r>
            <a:endParaRPr/>
          </a:p>
          <a:p>
            <a:pPr indent="-182880" lvl="1" marL="384048" rtl="0" algn="l">
              <a:lnSpc>
                <a:spcPct val="80000"/>
              </a:lnSpc>
              <a:spcBef>
                <a:spcPts val="400"/>
              </a:spcBef>
              <a:spcAft>
                <a:spcPts val="0"/>
              </a:spcAft>
              <a:buSzPts val="1850"/>
              <a:buFont typeface="Noto Sans Symbols"/>
              <a:buChar char="❑"/>
            </a:pPr>
            <a:r>
              <a:rPr i="0" lang="en-US" sz="1850"/>
              <a:t>The radial nerve and profunda brachii artery lie in this groove. </a:t>
            </a:r>
            <a:endParaRPr/>
          </a:p>
          <a:p>
            <a:pPr indent="-182880" lvl="1" marL="384048" rtl="0" algn="l">
              <a:lnSpc>
                <a:spcPct val="80000"/>
              </a:lnSpc>
              <a:spcBef>
                <a:spcPts val="600"/>
              </a:spcBef>
              <a:spcAft>
                <a:spcPts val="0"/>
              </a:spcAft>
              <a:buSzPts val="1850"/>
              <a:buFont typeface="Noto Sans Symbols"/>
              <a:buChar char="❑"/>
            </a:pPr>
            <a:r>
              <a:rPr i="0" lang="en-US" sz="1850"/>
              <a:t>The following muscles attach to the humerus along its shaft:</a:t>
            </a:r>
            <a:endParaRPr/>
          </a:p>
          <a:p>
            <a:pPr indent="-182880" lvl="2" marL="566928" rtl="0" algn="l">
              <a:lnSpc>
                <a:spcPct val="80000"/>
              </a:lnSpc>
              <a:spcBef>
                <a:spcPts val="600"/>
              </a:spcBef>
              <a:spcAft>
                <a:spcPts val="0"/>
              </a:spcAft>
              <a:buSzPts val="1850"/>
              <a:buFont typeface="Noto Sans Symbols"/>
              <a:buChar char="⮚"/>
            </a:pPr>
            <a:r>
              <a:rPr i="0" lang="en-US" sz="1850"/>
              <a:t>Anteriorly – coracobrachialis, deltoid, brachialis, brachioradialis.</a:t>
            </a:r>
            <a:endParaRPr/>
          </a:p>
          <a:p>
            <a:pPr indent="-182880" lvl="2" marL="566928" rtl="0" algn="l">
              <a:lnSpc>
                <a:spcPct val="80000"/>
              </a:lnSpc>
              <a:spcBef>
                <a:spcPts val="600"/>
              </a:spcBef>
              <a:spcAft>
                <a:spcPts val="0"/>
              </a:spcAft>
              <a:buSzPts val="1850"/>
              <a:buFont typeface="Noto Sans Symbols"/>
              <a:buChar char="⮚"/>
            </a:pPr>
            <a:r>
              <a:rPr i="0" lang="en-US" sz="1850"/>
              <a:t>Posteriorly – medial and lateral heads of the triceps (the spiral groove demarcates their respective origins).</a:t>
            </a:r>
            <a:endParaRPr/>
          </a:p>
          <a:p>
            <a:pPr indent="0" lvl="0" marL="91440" rtl="0" algn="l">
              <a:lnSpc>
                <a:spcPct val="80000"/>
              </a:lnSpc>
              <a:spcBef>
                <a:spcPts val="1600"/>
              </a:spcBef>
              <a:spcAft>
                <a:spcPts val="0"/>
              </a:spcAft>
              <a:buSzPts val="1850"/>
              <a:buFont typeface="Arial"/>
              <a:buNone/>
            </a:pPr>
            <a:r>
              <a:t/>
            </a:r>
            <a:endParaRPr sz="1850"/>
          </a:p>
        </p:txBody>
      </p:sp>
      <p:sp>
        <p:nvSpPr>
          <p:cNvPr id="439" name="Google Shape;439;p2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4" name="Shape 444"/>
        <p:cNvGrpSpPr/>
        <p:nvPr/>
      </p:nvGrpSpPr>
      <p:grpSpPr>
        <a:xfrm>
          <a:off x="0" y="0"/>
          <a:ext cx="0" cy="0"/>
          <a:chOff x="0" y="0"/>
          <a:chExt cx="0" cy="0"/>
        </a:xfrm>
      </p:grpSpPr>
      <p:sp>
        <p:nvSpPr>
          <p:cNvPr id="445" name="Google Shape;445;p2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6"/>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7" name="Google Shape;447;p26"/>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448" name="Google Shape;448;p2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26"/>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400"/>
              <a:buFont typeface="Calibri"/>
              <a:buNone/>
            </a:pPr>
            <a:r>
              <a:rPr lang="en-US" sz="4400"/>
              <a:t>Humerus Shaft Fractures – Overview </a:t>
            </a:r>
            <a:endParaRPr/>
          </a:p>
        </p:txBody>
      </p:sp>
      <p:pic>
        <p:nvPicPr>
          <p:cNvPr id="450" name="Google Shape;450;p26"/>
          <p:cNvPicPr preferRelativeResize="0"/>
          <p:nvPr>
            <p:ph idx="2" type="body"/>
          </p:nvPr>
        </p:nvPicPr>
        <p:blipFill rotWithShape="1">
          <a:blip r:embed="rId3">
            <a:alphaModFix/>
          </a:blip>
          <a:srcRect b="0" l="0" r="0" t="0"/>
          <a:stretch/>
        </p:blipFill>
        <p:spPr>
          <a:xfrm>
            <a:off x="928488" y="645106"/>
            <a:ext cx="4881034" cy="5247747"/>
          </a:xfrm>
          <a:prstGeom prst="rect">
            <a:avLst/>
          </a:prstGeom>
          <a:noFill/>
          <a:ln>
            <a:noFill/>
          </a:ln>
        </p:spPr>
      </p:pic>
      <p:cxnSp>
        <p:nvCxnSpPr>
          <p:cNvPr id="451" name="Google Shape;451;p26"/>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452" name="Google Shape;452;p26"/>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17475" lvl="0" marL="91440" rtl="0" algn="l">
              <a:lnSpc>
                <a:spcPct val="80000"/>
              </a:lnSpc>
              <a:spcBef>
                <a:spcPts val="0"/>
              </a:spcBef>
              <a:spcAft>
                <a:spcPts val="0"/>
              </a:spcAft>
              <a:buSzPts val="1850"/>
              <a:buFont typeface="Calibri"/>
              <a:buChar char="•"/>
            </a:pPr>
            <a:r>
              <a:rPr lang="en-US" sz="1850"/>
              <a:t>Deforming forces of the humerus are the deltoid and perctoralis major. </a:t>
            </a:r>
            <a:endParaRPr/>
          </a:p>
          <a:p>
            <a:pPr indent="-117475" lvl="0" marL="91440" rtl="0" algn="l">
              <a:lnSpc>
                <a:spcPct val="80000"/>
              </a:lnSpc>
              <a:spcBef>
                <a:spcPts val="1400"/>
              </a:spcBef>
              <a:spcAft>
                <a:spcPts val="0"/>
              </a:spcAft>
              <a:buSzPts val="1850"/>
              <a:buFont typeface="Calibri"/>
              <a:buChar char="•"/>
            </a:pPr>
            <a:r>
              <a:rPr lang="en-US" sz="1850"/>
              <a:t>The proximal part is abducted due to the action of the deltoid muscle, unless the fracture was proximal to the insertion of the deltoid in which the distal part of the fracture will be abducted.</a:t>
            </a:r>
            <a:endParaRPr/>
          </a:p>
          <a:p>
            <a:pPr indent="-342900" lvl="1" marL="544068" rtl="0" algn="l">
              <a:lnSpc>
                <a:spcPct val="80000"/>
              </a:lnSpc>
              <a:spcBef>
                <a:spcPts val="400"/>
              </a:spcBef>
              <a:spcAft>
                <a:spcPts val="0"/>
              </a:spcAft>
              <a:buSzPts val="1850"/>
              <a:buFont typeface="Calibri"/>
              <a:buAutoNum type="arabicPeriod"/>
            </a:pPr>
            <a:r>
              <a:rPr lang="en-US" sz="1850"/>
              <a:t>If fracture is proximal to P.major and deltoid: Varus of joint (Distal adducted)</a:t>
            </a:r>
            <a:endParaRPr/>
          </a:p>
          <a:p>
            <a:pPr indent="-342900" lvl="1" marL="544068" rtl="0" algn="l">
              <a:lnSpc>
                <a:spcPct val="80000"/>
              </a:lnSpc>
              <a:spcBef>
                <a:spcPts val="600"/>
              </a:spcBef>
              <a:spcAft>
                <a:spcPts val="0"/>
              </a:spcAft>
              <a:buSzPts val="1850"/>
              <a:buFont typeface="Calibri"/>
              <a:buAutoNum type="arabicPeriod"/>
            </a:pPr>
            <a:r>
              <a:rPr lang="en-US" sz="1850"/>
              <a:t>If fracture is between the insertion of both: adduction of proximal (P.major) and abduction of distal (Deltoid)</a:t>
            </a:r>
            <a:endParaRPr/>
          </a:p>
          <a:p>
            <a:pPr indent="-342900" lvl="1" marL="544068" rtl="0" algn="l">
              <a:lnSpc>
                <a:spcPct val="80000"/>
              </a:lnSpc>
              <a:spcBef>
                <a:spcPts val="600"/>
              </a:spcBef>
              <a:spcAft>
                <a:spcPts val="0"/>
              </a:spcAft>
              <a:buSzPts val="1850"/>
              <a:buFont typeface="Calibri"/>
              <a:buAutoNum type="arabicPeriod"/>
            </a:pPr>
            <a:r>
              <a:rPr lang="en-US" sz="1850"/>
              <a:t>If fracture is distal to the deltoid: upward (coracobrachialis and triceps)</a:t>
            </a:r>
            <a:endParaRPr/>
          </a:p>
          <a:p>
            <a:pPr indent="0" lvl="0" marL="91440" rtl="0" algn="l">
              <a:lnSpc>
                <a:spcPct val="80000"/>
              </a:lnSpc>
              <a:spcBef>
                <a:spcPts val="1600"/>
              </a:spcBef>
              <a:spcAft>
                <a:spcPts val="0"/>
              </a:spcAft>
              <a:buSzPts val="1850"/>
              <a:buFont typeface="Calibri"/>
              <a:buNone/>
            </a:pPr>
            <a:r>
              <a:t/>
            </a:r>
            <a:endParaRPr sz="1850"/>
          </a:p>
          <a:p>
            <a:pPr indent="0" lvl="0" marL="91440" rtl="0" algn="l">
              <a:lnSpc>
                <a:spcPct val="80000"/>
              </a:lnSpc>
              <a:spcBef>
                <a:spcPts val="1400"/>
              </a:spcBef>
              <a:spcAft>
                <a:spcPts val="0"/>
              </a:spcAft>
              <a:buSzPts val="1850"/>
              <a:buFont typeface="Calibri"/>
              <a:buNone/>
            </a:pPr>
            <a:r>
              <a:t/>
            </a:r>
            <a:endParaRPr sz="1850"/>
          </a:p>
        </p:txBody>
      </p:sp>
      <p:sp>
        <p:nvSpPr>
          <p:cNvPr id="453" name="Google Shape;453;p2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8" name="Shape 458"/>
        <p:cNvGrpSpPr/>
        <p:nvPr/>
      </p:nvGrpSpPr>
      <p:grpSpPr>
        <a:xfrm>
          <a:off x="0" y="0"/>
          <a:ext cx="0" cy="0"/>
          <a:chOff x="0" y="0"/>
          <a:chExt cx="0" cy="0"/>
        </a:xfrm>
      </p:grpSpPr>
      <p:sp>
        <p:nvSpPr>
          <p:cNvPr id="459" name="Google Shape;459;p2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7"/>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1" name="Google Shape;461;p27"/>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462" name="Google Shape;462;p2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Humerus Shaft Fracture - Overview</a:t>
            </a:r>
            <a:endParaRPr/>
          </a:p>
        </p:txBody>
      </p:sp>
      <p:pic>
        <p:nvPicPr>
          <p:cNvPr descr="A picture containing photo, person, posing, wearing&#10;&#10;Description automatically generated" id="463" name="Google Shape;463;p27"/>
          <p:cNvPicPr preferRelativeResize="0"/>
          <p:nvPr/>
        </p:nvPicPr>
        <p:blipFill rotWithShape="1">
          <a:blip r:embed="rId3">
            <a:alphaModFix/>
          </a:blip>
          <a:srcRect b="5" l="8727" r="5" t="0"/>
          <a:stretch/>
        </p:blipFill>
        <p:spPr>
          <a:xfrm>
            <a:off x="3800954" y="1921398"/>
            <a:ext cx="2376058" cy="3471012"/>
          </a:xfrm>
          <a:prstGeom prst="rect">
            <a:avLst/>
          </a:prstGeom>
          <a:noFill/>
          <a:ln>
            <a:noFill/>
          </a:ln>
        </p:spPr>
      </p:pic>
      <p:pic>
        <p:nvPicPr>
          <p:cNvPr descr="A person posing for the camera&#10;&#10;Description automatically generated" id="464" name="Google Shape;464;p27"/>
          <p:cNvPicPr preferRelativeResize="0"/>
          <p:nvPr>
            <p:ph idx="1" type="body"/>
          </p:nvPr>
        </p:nvPicPr>
        <p:blipFill rotWithShape="1">
          <a:blip r:embed="rId4">
            <a:alphaModFix/>
          </a:blip>
          <a:srcRect b="5" l="8114" r="5" t="0"/>
          <a:stretch/>
        </p:blipFill>
        <p:spPr>
          <a:xfrm>
            <a:off x="1250270" y="1921398"/>
            <a:ext cx="2376057" cy="3471012"/>
          </a:xfrm>
          <a:prstGeom prst="rect">
            <a:avLst/>
          </a:prstGeom>
          <a:noFill/>
          <a:ln>
            <a:noFill/>
          </a:ln>
        </p:spPr>
      </p:pic>
      <p:sp>
        <p:nvSpPr>
          <p:cNvPr id="465" name="Google Shape;465;p27"/>
          <p:cNvSpPr txBox="1"/>
          <p:nvPr>
            <p:ph idx="2" type="body"/>
          </p:nvPr>
        </p:nvSpPr>
        <p:spPr>
          <a:xfrm>
            <a:off x="6351639" y="1845733"/>
            <a:ext cx="4804041" cy="4304545"/>
          </a:xfrm>
          <a:prstGeom prst="rect">
            <a:avLst/>
          </a:prstGeom>
          <a:noFill/>
          <a:ln>
            <a:noFill/>
          </a:ln>
        </p:spPr>
        <p:txBody>
          <a:bodyPr anchorCtr="0" anchor="t" bIns="45700" lIns="0" spcFirstLastPara="1" rIns="0" wrap="square" tIns="45700">
            <a:normAutofit/>
          </a:bodyPr>
          <a:lstStyle/>
          <a:p>
            <a:pPr indent="-114300" lvl="0" marL="91440" rtl="0" algn="l">
              <a:lnSpc>
                <a:spcPct val="90000"/>
              </a:lnSpc>
              <a:spcBef>
                <a:spcPts val="0"/>
              </a:spcBef>
              <a:spcAft>
                <a:spcPts val="0"/>
              </a:spcAft>
              <a:buSzPts val="1800"/>
              <a:buFont typeface="Calibri"/>
              <a:buChar char="•"/>
            </a:pPr>
            <a:r>
              <a:rPr lang="en-US" sz="1800"/>
              <a:t>It is important to know the type of fracture to determine the mechanism of injury, and therefore evaluate the degree of soft tissue:</a:t>
            </a:r>
            <a:endParaRPr/>
          </a:p>
          <a:p>
            <a:pPr indent="-182880" lvl="1" marL="384048" rtl="0" algn="l">
              <a:lnSpc>
                <a:spcPct val="90000"/>
              </a:lnSpc>
              <a:spcBef>
                <a:spcPts val="0"/>
              </a:spcBef>
              <a:spcAft>
                <a:spcPts val="0"/>
              </a:spcAft>
              <a:buSzPts val="1800"/>
              <a:buFont typeface="Noto Sans Symbols"/>
              <a:buChar char="❑"/>
            </a:pPr>
            <a:r>
              <a:rPr lang="en-US"/>
              <a:t>A direct injury is associated with more soft tissue loss than a twisting injury, and therefore the healing potential in a spiral fracture is much better than that in a transverse fracture.</a:t>
            </a:r>
            <a:endParaRPr/>
          </a:p>
          <a:p>
            <a:pPr indent="-68579" lvl="1" marL="384048" rtl="0" algn="l">
              <a:lnSpc>
                <a:spcPct val="90000"/>
              </a:lnSpc>
              <a:spcBef>
                <a:spcPts val="0"/>
              </a:spcBef>
              <a:spcAft>
                <a:spcPts val="0"/>
              </a:spcAft>
              <a:buSzPts val="1800"/>
              <a:buFont typeface="Noto Sans Symbols"/>
              <a:buNone/>
            </a:pPr>
            <a:r>
              <a:t/>
            </a:r>
            <a:endParaRPr/>
          </a:p>
          <a:p>
            <a:pPr indent="-342900" lvl="1" marL="544068" rtl="0" algn="l">
              <a:lnSpc>
                <a:spcPct val="90000"/>
              </a:lnSpc>
              <a:spcBef>
                <a:spcPts val="0"/>
              </a:spcBef>
              <a:spcAft>
                <a:spcPts val="0"/>
              </a:spcAft>
              <a:buSzPts val="1800"/>
              <a:buFont typeface="Calibri"/>
              <a:buAutoNum type="arabicPeriod"/>
            </a:pPr>
            <a:r>
              <a:rPr lang="en-US"/>
              <a:t>A fall on the hand may twist the humerus, causing a spiral fracture. </a:t>
            </a:r>
            <a:endParaRPr/>
          </a:p>
          <a:p>
            <a:pPr indent="-342900" lvl="1" marL="544068" rtl="0" algn="l">
              <a:lnSpc>
                <a:spcPct val="90000"/>
              </a:lnSpc>
              <a:spcBef>
                <a:spcPts val="0"/>
              </a:spcBef>
              <a:spcAft>
                <a:spcPts val="0"/>
              </a:spcAft>
              <a:buSzPts val="1800"/>
              <a:buFont typeface="Calibri"/>
              <a:buAutoNum type="arabicPeriod"/>
            </a:pPr>
            <a:r>
              <a:rPr lang="en-US"/>
              <a:t>A fall on the elbow with the arm abducted may hinge the bone, causing an oblique or transverse fracture. </a:t>
            </a:r>
            <a:endParaRPr/>
          </a:p>
          <a:p>
            <a:pPr indent="-342900" lvl="1" marL="544068" rtl="0" algn="l">
              <a:lnSpc>
                <a:spcPct val="90000"/>
              </a:lnSpc>
              <a:spcBef>
                <a:spcPts val="0"/>
              </a:spcBef>
              <a:spcAft>
                <a:spcPts val="0"/>
              </a:spcAft>
              <a:buSzPts val="1800"/>
              <a:buFont typeface="Calibri"/>
              <a:buAutoNum type="arabicPeriod"/>
            </a:pPr>
            <a:r>
              <a:rPr lang="en-US"/>
              <a:t>A direct blow to the arm causes a fracture which is either transverse or comminuted. A fracture of the shaft in an elderly patient may be through a metastasis.</a:t>
            </a:r>
            <a:endParaRPr/>
          </a:p>
          <a:p>
            <a:pPr indent="0" lvl="0" marL="91440" rtl="0" algn="l">
              <a:lnSpc>
                <a:spcPct val="90000"/>
              </a:lnSpc>
              <a:spcBef>
                <a:spcPts val="1200"/>
              </a:spcBef>
              <a:spcAft>
                <a:spcPts val="0"/>
              </a:spcAft>
              <a:buSzPts val="1800"/>
              <a:buFont typeface="Calibri"/>
              <a:buNone/>
            </a:pPr>
            <a:r>
              <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9" name="Shape 469"/>
        <p:cNvGrpSpPr/>
        <p:nvPr/>
      </p:nvGrpSpPr>
      <p:grpSpPr>
        <a:xfrm>
          <a:off x="0" y="0"/>
          <a:ext cx="0" cy="0"/>
          <a:chOff x="0" y="0"/>
          <a:chExt cx="0" cy="0"/>
        </a:xfrm>
      </p:grpSpPr>
      <p:sp>
        <p:nvSpPr>
          <p:cNvPr id="470" name="Google Shape;470;p2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8"/>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2" name="Google Shape;472;p28"/>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473" name="Google Shape;473;p2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28"/>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Humerus Shaft Fractures</a:t>
            </a:r>
            <a:endParaRPr/>
          </a:p>
        </p:txBody>
      </p:sp>
      <p:pic>
        <p:nvPicPr>
          <p:cNvPr descr="Image result for distal humerus shaft fracture holstein lewis" id="475" name="Google Shape;475;p28"/>
          <p:cNvPicPr preferRelativeResize="0"/>
          <p:nvPr>
            <p:ph idx="2" type="body"/>
          </p:nvPr>
        </p:nvPicPr>
        <p:blipFill rotWithShape="1">
          <a:blip r:embed="rId3">
            <a:alphaModFix/>
          </a:blip>
          <a:srcRect b="8149" l="31424" r="23501" t="51407"/>
          <a:stretch/>
        </p:blipFill>
        <p:spPr>
          <a:xfrm>
            <a:off x="643192" y="1434700"/>
            <a:ext cx="5451627" cy="3668559"/>
          </a:xfrm>
          <a:prstGeom prst="rect">
            <a:avLst/>
          </a:prstGeom>
          <a:noFill/>
          <a:ln>
            <a:noFill/>
          </a:ln>
        </p:spPr>
      </p:pic>
      <p:cxnSp>
        <p:nvCxnSpPr>
          <p:cNvPr id="476" name="Google Shape;476;p28"/>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477" name="Google Shape;477;p28"/>
          <p:cNvSpPr txBox="1"/>
          <p:nvPr>
            <p:ph idx="1" type="body"/>
          </p:nvPr>
        </p:nvSpPr>
        <p:spPr>
          <a:xfrm>
            <a:off x="6411684" y="2198914"/>
            <a:ext cx="5127172" cy="4134916"/>
          </a:xfrm>
          <a:prstGeom prst="rect">
            <a:avLst/>
          </a:prstGeom>
          <a:noFill/>
          <a:ln>
            <a:noFill/>
          </a:ln>
        </p:spPr>
        <p:txBody>
          <a:bodyPr anchorCtr="0" anchor="t" bIns="45700" lIns="0" spcFirstLastPara="1" rIns="0" wrap="square" tIns="45700">
            <a:normAutofit/>
          </a:bodyPr>
          <a:lstStyle/>
          <a:p>
            <a:pPr indent="-105727" lvl="0" marL="91440" marR="63500" rtl="0" algn="l">
              <a:lnSpc>
                <a:spcPct val="80000"/>
              </a:lnSpc>
              <a:spcBef>
                <a:spcPts val="0"/>
              </a:spcBef>
              <a:spcAft>
                <a:spcPts val="0"/>
              </a:spcAft>
              <a:buSzPts val="1665"/>
              <a:buFont typeface="Calibri"/>
              <a:buChar char="•"/>
            </a:pPr>
            <a:r>
              <a:rPr lang="en-US" sz="1665"/>
              <a:t>The arm is painful, bruised and swollen. </a:t>
            </a:r>
            <a:endParaRPr/>
          </a:p>
          <a:p>
            <a:pPr indent="0" lvl="0" marL="0" marR="63500" rtl="0" algn="l">
              <a:lnSpc>
                <a:spcPct val="80000"/>
              </a:lnSpc>
              <a:spcBef>
                <a:spcPts val="0"/>
              </a:spcBef>
              <a:spcAft>
                <a:spcPts val="0"/>
              </a:spcAft>
              <a:buSzPts val="1665"/>
              <a:buNone/>
            </a:pPr>
            <a:r>
              <a:t/>
            </a:r>
            <a:endParaRPr sz="1665"/>
          </a:p>
          <a:p>
            <a:pPr indent="-105727" lvl="0" marL="91440" marR="63500" rtl="0" algn="l">
              <a:lnSpc>
                <a:spcPct val="80000"/>
              </a:lnSpc>
              <a:spcBef>
                <a:spcPts val="0"/>
              </a:spcBef>
              <a:spcAft>
                <a:spcPts val="0"/>
              </a:spcAft>
              <a:buSzPts val="1665"/>
              <a:buFont typeface="Calibri"/>
              <a:buChar char="•"/>
            </a:pPr>
            <a:r>
              <a:rPr lang="en-US" sz="1665"/>
              <a:t>Active extension of the wrist and fingers should be tested before and after treatment because the radial nerve may be damaged.</a:t>
            </a:r>
            <a:endParaRPr/>
          </a:p>
          <a:p>
            <a:pPr indent="0" lvl="0" marL="0" marR="63500" rtl="0" algn="l">
              <a:lnSpc>
                <a:spcPct val="80000"/>
              </a:lnSpc>
              <a:spcBef>
                <a:spcPts val="0"/>
              </a:spcBef>
              <a:spcAft>
                <a:spcPts val="0"/>
              </a:spcAft>
              <a:buSzPts val="1665"/>
              <a:buNone/>
            </a:pPr>
            <a:r>
              <a:t/>
            </a:r>
            <a:endParaRPr sz="1665"/>
          </a:p>
          <a:p>
            <a:pPr indent="-105727" lvl="0" marL="91440" marR="63500" rtl="0" algn="l">
              <a:lnSpc>
                <a:spcPct val="80000"/>
              </a:lnSpc>
              <a:spcBef>
                <a:spcPts val="0"/>
              </a:spcBef>
              <a:spcAft>
                <a:spcPts val="0"/>
              </a:spcAft>
              <a:buSzPts val="1665"/>
              <a:buFont typeface="Calibri"/>
              <a:buChar char="•"/>
            </a:pPr>
            <a:r>
              <a:rPr lang="en-US" sz="1665"/>
              <a:t>In this type of fracture injury to the radial nerve is more common.</a:t>
            </a:r>
            <a:endParaRPr/>
          </a:p>
          <a:p>
            <a:pPr indent="0" lvl="0" marL="91440" marR="63500" rtl="0" algn="l">
              <a:lnSpc>
                <a:spcPct val="80000"/>
              </a:lnSpc>
              <a:spcBef>
                <a:spcPts val="0"/>
              </a:spcBef>
              <a:spcAft>
                <a:spcPts val="0"/>
              </a:spcAft>
              <a:buSzPts val="1665"/>
              <a:buFont typeface="Calibri"/>
              <a:buNone/>
            </a:pPr>
            <a:r>
              <a:t/>
            </a:r>
            <a:endParaRPr sz="1665"/>
          </a:p>
          <a:p>
            <a:pPr indent="-342900" lvl="1" marL="635508" marR="63500" rtl="0" algn="l">
              <a:lnSpc>
                <a:spcPct val="80000"/>
              </a:lnSpc>
              <a:spcBef>
                <a:spcPts val="0"/>
              </a:spcBef>
              <a:spcAft>
                <a:spcPts val="0"/>
              </a:spcAft>
              <a:buSzPts val="1665"/>
              <a:buFont typeface="Noto Sans Symbols"/>
              <a:buChar char="❑"/>
            </a:pPr>
            <a:r>
              <a:rPr lang="en-US" sz="1665"/>
              <a:t>we test for this by asking the patient to perform finger extension. (better than wrist extension because the radial nerve gives its branches very proximally)</a:t>
            </a:r>
            <a:endParaRPr/>
          </a:p>
          <a:p>
            <a:pPr indent="-237172" lvl="1" marL="635508" marR="63500" rtl="0" algn="l">
              <a:lnSpc>
                <a:spcPct val="80000"/>
              </a:lnSpc>
              <a:spcBef>
                <a:spcPts val="0"/>
              </a:spcBef>
              <a:spcAft>
                <a:spcPts val="0"/>
              </a:spcAft>
              <a:buSzPts val="1665"/>
              <a:buFont typeface="Noto Sans Symbols"/>
              <a:buNone/>
            </a:pPr>
            <a:r>
              <a:t/>
            </a:r>
            <a:endParaRPr sz="1665"/>
          </a:p>
          <a:p>
            <a:pPr indent="-342900" lvl="1" marL="635508" marR="63500" rtl="0" algn="l">
              <a:lnSpc>
                <a:spcPct val="80000"/>
              </a:lnSpc>
              <a:spcBef>
                <a:spcPts val="0"/>
              </a:spcBef>
              <a:spcAft>
                <a:spcPts val="0"/>
              </a:spcAft>
              <a:buSzPts val="1665"/>
              <a:buFont typeface="Noto Sans Symbols"/>
              <a:buChar char="❑"/>
            </a:pPr>
            <a:r>
              <a:rPr lang="en-US" sz="1665"/>
              <a:t>Holstein Lewis fracture: Distal 1/3 shaft fracture where radial nerve emerges from anterolateral aspect. Has an increased risk of radial nerve injury (18 – 33 %)</a:t>
            </a:r>
            <a:endParaRPr sz="1665"/>
          </a:p>
          <a:p>
            <a:pPr indent="-88582" lvl="0" marL="194310" marR="0" rtl="0" algn="l">
              <a:lnSpc>
                <a:spcPct val="80000"/>
              </a:lnSpc>
              <a:spcBef>
                <a:spcPts val="0"/>
              </a:spcBef>
              <a:spcAft>
                <a:spcPts val="0"/>
              </a:spcAft>
              <a:buSzPts val="1665"/>
              <a:buFont typeface="Calibri"/>
              <a:buNone/>
            </a:pPr>
            <a:r>
              <a:t/>
            </a:r>
            <a:endParaRPr sz="1665"/>
          </a:p>
          <a:p>
            <a:pPr indent="0" lvl="0" marL="91440" rtl="0" algn="l">
              <a:lnSpc>
                <a:spcPct val="80000"/>
              </a:lnSpc>
              <a:spcBef>
                <a:spcPts val="1200"/>
              </a:spcBef>
              <a:spcAft>
                <a:spcPts val="0"/>
              </a:spcAft>
              <a:buSzPts val="1665"/>
              <a:buFont typeface="Calibri"/>
              <a:buNone/>
            </a:pPr>
            <a:r>
              <a:t/>
            </a:r>
            <a:endParaRPr sz="1665"/>
          </a:p>
        </p:txBody>
      </p:sp>
      <p:sp>
        <p:nvSpPr>
          <p:cNvPr id="478" name="Google Shape;478;p2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3" name="Shape 483"/>
        <p:cNvGrpSpPr/>
        <p:nvPr/>
      </p:nvGrpSpPr>
      <p:grpSpPr>
        <a:xfrm>
          <a:off x="0" y="0"/>
          <a:ext cx="0" cy="0"/>
          <a:chOff x="0" y="0"/>
          <a:chExt cx="0" cy="0"/>
        </a:xfrm>
      </p:grpSpPr>
      <p:sp>
        <p:nvSpPr>
          <p:cNvPr id="484" name="Google Shape;484;p2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9"/>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6" name="Google Shape;486;p29"/>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487" name="Google Shape;487;p2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Humeral Shaft Fracture</a:t>
            </a:r>
            <a:endParaRPr/>
          </a:p>
        </p:txBody>
      </p:sp>
      <p:pic>
        <p:nvPicPr>
          <p:cNvPr descr="A close up of a persons face&#10;&#10;Description automatically generated" id="488" name="Google Shape;488;p29"/>
          <p:cNvPicPr preferRelativeResize="0"/>
          <p:nvPr/>
        </p:nvPicPr>
        <p:blipFill rotWithShape="1">
          <a:blip r:embed="rId3">
            <a:alphaModFix/>
          </a:blip>
          <a:srcRect b="5" l="0" r="11390" t="0"/>
          <a:stretch/>
        </p:blipFill>
        <p:spPr>
          <a:xfrm>
            <a:off x="1183017" y="1916318"/>
            <a:ext cx="2376058" cy="3471012"/>
          </a:xfrm>
          <a:prstGeom prst="rect">
            <a:avLst/>
          </a:prstGeom>
          <a:noFill/>
          <a:ln>
            <a:noFill/>
          </a:ln>
        </p:spPr>
      </p:pic>
      <p:pic>
        <p:nvPicPr>
          <p:cNvPr descr="A picture containing necktie, film, shirt, wearing&#10;&#10;Description automatically generated" id="489" name="Google Shape;489;p29"/>
          <p:cNvPicPr preferRelativeResize="0"/>
          <p:nvPr>
            <p:ph idx="2" type="body"/>
          </p:nvPr>
        </p:nvPicPr>
        <p:blipFill rotWithShape="1">
          <a:blip r:embed="rId4">
            <a:alphaModFix/>
          </a:blip>
          <a:srcRect b="5" l="0" r="13898" t="0"/>
          <a:stretch/>
        </p:blipFill>
        <p:spPr>
          <a:xfrm>
            <a:off x="3719942" y="1916318"/>
            <a:ext cx="2376057" cy="3471012"/>
          </a:xfrm>
          <a:prstGeom prst="rect">
            <a:avLst/>
          </a:prstGeom>
          <a:noFill/>
          <a:ln>
            <a:noFill/>
          </a:ln>
        </p:spPr>
      </p:pic>
      <p:sp>
        <p:nvSpPr>
          <p:cNvPr id="490" name="Google Shape;490;p29"/>
          <p:cNvSpPr txBox="1"/>
          <p:nvPr>
            <p:ph idx="1" type="body"/>
          </p:nvPr>
        </p:nvSpPr>
        <p:spPr>
          <a:xfrm>
            <a:off x="6351639" y="1845734"/>
            <a:ext cx="4804041" cy="4023360"/>
          </a:xfrm>
          <a:prstGeom prst="rect">
            <a:avLst/>
          </a:prstGeom>
          <a:noFill/>
          <a:ln>
            <a:noFill/>
          </a:ln>
        </p:spPr>
        <p:txBody>
          <a:bodyPr anchorCtr="0" anchor="t" bIns="45700" lIns="0" spcFirstLastPara="1" rIns="0" wrap="square" tIns="45700">
            <a:normAutofit/>
          </a:bodyPr>
          <a:lstStyle/>
          <a:p>
            <a:pPr indent="0" lvl="0" marL="0" marR="0" rtl="0" algn="l">
              <a:lnSpc>
                <a:spcPct val="90000"/>
              </a:lnSpc>
              <a:spcBef>
                <a:spcPts val="0"/>
              </a:spcBef>
              <a:spcAft>
                <a:spcPts val="0"/>
              </a:spcAft>
              <a:buSzPts val="1800"/>
              <a:buFont typeface="Calibri"/>
              <a:buNone/>
            </a:pPr>
            <a:r>
              <a:rPr lang="en-US" sz="1800"/>
              <a:t>Complications: </a:t>
            </a:r>
            <a:endParaRPr/>
          </a:p>
          <a:p>
            <a:pPr indent="-228600" lvl="1" marL="521208" rtl="0" algn="l">
              <a:lnSpc>
                <a:spcPct val="90000"/>
              </a:lnSpc>
              <a:spcBef>
                <a:spcPts val="600"/>
              </a:spcBef>
              <a:spcAft>
                <a:spcPts val="0"/>
              </a:spcAft>
              <a:buSzPts val="1800"/>
              <a:buFont typeface="Calibri"/>
              <a:buAutoNum type="arabicPeriod"/>
            </a:pPr>
            <a:r>
              <a:rPr lang="en-US"/>
              <a:t>Radial nerve palsy (wrist-drop and paralysis of the metacarpophalangeal [MCP] extensors)</a:t>
            </a:r>
            <a:endParaRPr/>
          </a:p>
          <a:p>
            <a:pPr indent="-228600" lvl="1" marL="521208" rtl="0" algn="l">
              <a:lnSpc>
                <a:spcPct val="90000"/>
              </a:lnSpc>
              <a:spcBef>
                <a:spcPts val="600"/>
              </a:spcBef>
              <a:spcAft>
                <a:spcPts val="0"/>
              </a:spcAft>
              <a:buSzPts val="1800"/>
              <a:buFont typeface="Calibri"/>
              <a:buAutoNum type="arabicPeriod"/>
            </a:pPr>
            <a:r>
              <a:rPr lang="en-US"/>
              <a:t>Non-union Midshaft fractures sometimes fail to unite. This is treated by bone grafting and internal fixation ( a slight malunion of humerus is forgiving due to the high range of motion of shoulder)</a:t>
            </a:r>
            <a:endParaRPr/>
          </a:p>
          <a:p>
            <a:pPr indent="-228600" lvl="1" marL="521208" rtl="0" algn="l">
              <a:lnSpc>
                <a:spcPct val="90000"/>
              </a:lnSpc>
              <a:spcBef>
                <a:spcPts val="600"/>
              </a:spcBef>
              <a:spcAft>
                <a:spcPts val="0"/>
              </a:spcAft>
              <a:buSzPts val="1800"/>
              <a:buFont typeface="Calibri"/>
              <a:buAutoNum type="arabicPeriod"/>
            </a:pPr>
            <a:r>
              <a:rPr lang="en-US"/>
              <a:t>Stiffness of the elbow (due to the cast)</a:t>
            </a:r>
            <a:endParaRPr/>
          </a:p>
          <a:p>
            <a:pPr indent="0" lvl="0" marL="0" marR="0" rtl="0" algn="l">
              <a:lnSpc>
                <a:spcPct val="90000"/>
              </a:lnSpc>
              <a:spcBef>
                <a:spcPts val="600"/>
              </a:spcBef>
              <a:spcAft>
                <a:spcPts val="0"/>
              </a:spcAft>
              <a:buSzPts val="1800"/>
              <a:buFont typeface="Calibri"/>
              <a:buNone/>
            </a:pPr>
            <a:r>
              <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id="132" name="Google Shape;132;p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4" name="Google Shape;134;p3"/>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135" name="Google Shape;135;p3"/>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6" name="Google Shape;136;p3"/>
          <p:cNvSpPr/>
          <p:nvPr/>
        </p:nvSpPr>
        <p:spPr>
          <a:xfrm>
            <a:off x="15" y="0"/>
            <a:ext cx="754787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
          <p:cNvSpPr txBox="1"/>
          <p:nvPr>
            <p:ph type="title"/>
          </p:nvPr>
        </p:nvSpPr>
        <p:spPr>
          <a:xfrm>
            <a:off x="476914" y="516836"/>
            <a:ext cx="6598303" cy="1121464"/>
          </a:xfrm>
          <a:prstGeom prst="rect">
            <a:avLst/>
          </a:prstGeom>
          <a:noFill/>
          <a:ln>
            <a:noFill/>
          </a:ln>
        </p:spPr>
        <p:txBody>
          <a:bodyPr anchorCtr="0" anchor="t"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Clavicle Fracture – Clinical Anatomy</a:t>
            </a:r>
            <a:endParaRPr/>
          </a:p>
        </p:txBody>
      </p:sp>
      <p:sp>
        <p:nvSpPr>
          <p:cNvPr id="138" name="Google Shape;138;p3"/>
          <p:cNvSpPr txBox="1"/>
          <p:nvPr>
            <p:ph idx="2" type="body"/>
          </p:nvPr>
        </p:nvSpPr>
        <p:spPr>
          <a:xfrm>
            <a:off x="482600" y="1155700"/>
            <a:ext cx="6743559" cy="5244614"/>
          </a:xfrm>
          <a:prstGeom prst="rect">
            <a:avLst/>
          </a:prstGeom>
          <a:noFill/>
          <a:ln>
            <a:noFill/>
          </a:ln>
        </p:spPr>
        <p:txBody>
          <a:bodyPr anchorCtr="0" anchor="t" bIns="45700" lIns="0" spcFirstLastPara="1" rIns="0" wrap="square" tIns="45700">
            <a:normAutofit/>
          </a:bodyPr>
          <a:lstStyle/>
          <a:p>
            <a:pPr indent="-105727" lvl="0" marL="91440" rtl="0" algn="l">
              <a:lnSpc>
                <a:spcPct val="80000"/>
              </a:lnSpc>
              <a:spcBef>
                <a:spcPts val="0"/>
              </a:spcBef>
              <a:spcAft>
                <a:spcPts val="0"/>
              </a:spcAft>
              <a:buSzPts val="1665"/>
              <a:buFont typeface="Calibri"/>
              <a:buChar char="•"/>
            </a:pPr>
            <a:r>
              <a:rPr i="0" lang="en-US" sz="1665">
                <a:solidFill>
                  <a:srgbClr val="FFFFFF"/>
                </a:solidFill>
              </a:rPr>
              <a:t>Sternal (medial) End </a:t>
            </a:r>
            <a:endParaRPr/>
          </a:p>
          <a:p>
            <a:pPr indent="-182879" lvl="1" marL="384048" rtl="0" algn="l">
              <a:lnSpc>
                <a:spcPct val="80000"/>
              </a:lnSpc>
              <a:spcBef>
                <a:spcPts val="400"/>
              </a:spcBef>
              <a:spcAft>
                <a:spcPts val="0"/>
              </a:spcAft>
              <a:buSzPts val="1665"/>
              <a:buFont typeface="Noto Sans Symbols"/>
              <a:buChar char="⮚"/>
            </a:pPr>
            <a:r>
              <a:rPr i="0" lang="en-US" sz="1665">
                <a:solidFill>
                  <a:srgbClr val="FFFFFF"/>
                </a:solidFill>
              </a:rPr>
              <a:t>Contains a large facet – for articulation with the manubrium of the sternum at the sternoclavicular joint,</a:t>
            </a:r>
            <a:endParaRPr/>
          </a:p>
          <a:p>
            <a:pPr indent="-182879" lvl="1" marL="384048" rtl="0" algn="l">
              <a:lnSpc>
                <a:spcPct val="80000"/>
              </a:lnSpc>
              <a:spcBef>
                <a:spcPts val="600"/>
              </a:spcBef>
              <a:spcAft>
                <a:spcPts val="0"/>
              </a:spcAft>
              <a:buSzPts val="1665"/>
              <a:buFont typeface="Noto Sans Symbols"/>
              <a:buChar char="⮚"/>
            </a:pPr>
            <a:r>
              <a:rPr i="0" lang="en-US" sz="1665">
                <a:solidFill>
                  <a:srgbClr val="FFFFFF"/>
                </a:solidFill>
              </a:rPr>
              <a:t>The inferior surface of the sternal end is marked by a rough oval depression for the costoclavicular ligament (a ligament of the SC joint).</a:t>
            </a:r>
            <a:endParaRPr/>
          </a:p>
          <a:p>
            <a:pPr indent="-105727" lvl="0" marL="91440" rtl="0" algn="l">
              <a:lnSpc>
                <a:spcPct val="80000"/>
              </a:lnSpc>
              <a:spcBef>
                <a:spcPts val="1600"/>
              </a:spcBef>
              <a:spcAft>
                <a:spcPts val="0"/>
              </a:spcAft>
              <a:buSzPts val="1665"/>
              <a:buFont typeface="Calibri"/>
              <a:buChar char="•"/>
            </a:pPr>
            <a:r>
              <a:rPr i="0" lang="en-US" sz="1665">
                <a:solidFill>
                  <a:srgbClr val="FFFFFF"/>
                </a:solidFill>
              </a:rPr>
              <a:t>Shaft:</a:t>
            </a:r>
            <a:endParaRPr/>
          </a:p>
          <a:p>
            <a:pPr indent="-182879" lvl="1" marL="384048" rtl="0" algn="l">
              <a:lnSpc>
                <a:spcPct val="80000"/>
              </a:lnSpc>
              <a:spcBef>
                <a:spcPts val="400"/>
              </a:spcBef>
              <a:spcAft>
                <a:spcPts val="0"/>
              </a:spcAft>
              <a:buSzPts val="1665"/>
              <a:buFont typeface="Noto Sans Symbols"/>
              <a:buChar char="⮚"/>
            </a:pPr>
            <a:r>
              <a:rPr i="0" lang="en-US" sz="1665">
                <a:solidFill>
                  <a:srgbClr val="FFFFFF"/>
                </a:solidFill>
              </a:rPr>
              <a:t>Acts a point of origin and attachment for several muscles – deltoid, trapezius, subclavius, pectoralis major, sternocleidomastoid and sternohyoid</a:t>
            </a:r>
            <a:endParaRPr/>
          </a:p>
          <a:p>
            <a:pPr indent="-105727" lvl="0" marL="91440" rtl="0" algn="l">
              <a:lnSpc>
                <a:spcPct val="80000"/>
              </a:lnSpc>
              <a:spcBef>
                <a:spcPts val="1600"/>
              </a:spcBef>
              <a:spcAft>
                <a:spcPts val="0"/>
              </a:spcAft>
              <a:buSzPts val="1665"/>
              <a:buFont typeface="Calibri"/>
              <a:buChar char="•"/>
            </a:pPr>
            <a:r>
              <a:rPr i="0" lang="en-US" sz="1665">
                <a:solidFill>
                  <a:srgbClr val="FFFFFF"/>
                </a:solidFill>
              </a:rPr>
              <a:t>Acromial (lateral) End:</a:t>
            </a:r>
            <a:endParaRPr/>
          </a:p>
          <a:p>
            <a:pPr indent="-182879" lvl="1" marL="384048" rtl="0" algn="l">
              <a:lnSpc>
                <a:spcPct val="80000"/>
              </a:lnSpc>
              <a:spcBef>
                <a:spcPts val="400"/>
              </a:spcBef>
              <a:spcAft>
                <a:spcPts val="0"/>
              </a:spcAft>
              <a:buSzPts val="1665"/>
              <a:buFont typeface="Noto Sans Symbols"/>
              <a:buChar char="⮚"/>
            </a:pPr>
            <a:r>
              <a:rPr i="0" lang="en-US" sz="1665">
                <a:solidFill>
                  <a:srgbClr val="FFFFFF"/>
                </a:solidFill>
              </a:rPr>
              <a:t>Has a small facet for articulation with the acromion of the scapula at the acromioclavicular joint. It also serves as an attachment point for two ligaments:</a:t>
            </a:r>
            <a:endParaRPr/>
          </a:p>
          <a:p>
            <a:pPr indent="-182880" lvl="2" marL="566928" rtl="0" algn="l">
              <a:lnSpc>
                <a:spcPct val="80000"/>
              </a:lnSpc>
              <a:spcBef>
                <a:spcPts val="600"/>
              </a:spcBef>
              <a:spcAft>
                <a:spcPts val="0"/>
              </a:spcAft>
              <a:buSzPts val="1665"/>
              <a:buFont typeface="Courier New"/>
              <a:buChar char="o"/>
            </a:pPr>
            <a:r>
              <a:rPr i="0" lang="en-US" sz="1665">
                <a:solidFill>
                  <a:srgbClr val="FFFFFF"/>
                </a:solidFill>
              </a:rPr>
              <a:t>Conoid tubercle – attachment point of the conoid ligament, the medial part of the coracoclavicular ligament.</a:t>
            </a:r>
            <a:endParaRPr/>
          </a:p>
          <a:p>
            <a:pPr indent="-182880" lvl="2" marL="566928" rtl="0" algn="l">
              <a:lnSpc>
                <a:spcPct val="80000"/>
              </a:lnSpc>
              <a:spcBef>
                <a:spcPts val="600"/>
              </a:spcBef>
              <a:spcAft>
                <a:spcPts val="0"/>
              </a:spcAft>
              <a:buSzPts val="1665"/>
              <a:buFont typeface="Courier New"/>
              <a:buChar char="o"/>
            </a:pPr>
            <a:r>
              <a:rPr i="0" lang="en-US" sz="1665">
                <a:solidFill>
                  <a:srgbClr val="FFFFFF"/>
                </a:solidFill>
              </a:rPr>
              <a:t>Trapezoid line – attachment point of the trapezoid ligament, the lateral part of the coracoclavicular ligament.</a:t>
            </a:r>
            <a:endParaRPr/>
          </a:p>
          <a:p>
            <a:pPr indent="-182880" lvl="2" marL="566928" rtl="0" algn="l">
              <a:lnSpc>
                <a:spcPct val="80000"/>
              </a:lnSpc>
              <a:spcBef>
                <a:spcPts val="600"/>
              </a:spcBef>
              <a:spcAft>
                <a:spcPts val="0"/>
              </a:spcAft>
              <a:buSzPts val="1665"/>
              <a:buFont typeface="Courier New"/>
              <a:buChar char="o"/>
            </a:pPr>
            <a:r>
              <a:rPr i="0" lang="en-US" sz="1665">
                <a:solidFill>
                  <a:srgbClr val="FFFFFF"/>
                </a:solidFill>
              </a:rPr>
              <a:t>The coracoclavicular ligament is a very strong structure, effectively suspending the weight of the upper limb from the clavicle.</a:t>
            </a:r>
            <a:endParaRPr/>
          </a:p>
          <a:p>
            <a:pPr indent="0" lvl="0" marL="91440" rtl="0" algn="l">
              <a:lnSpc>
                <a:spcPct val="80000"/>
              </a:lnSpc>
              <a:spcBef>
                <a:spcPts val="1600"/>
              </a:spcBef>
              <a:spcAft>
                <a:spcPts val="0"/>
              </a:spcAft>
              <a:buSzPts val="1665"/>
              <a:buFont typeface="Calibri"/>
              <a:buNone/>
            </a:pPr>
            <a:r>
              <a:t/>
            </a:r>
            <a:endParaRPr i="0" sz="1665">
              <a:solidFill>
                <a:srgbClr val="FFFFFF"/>
              </a:solidFill>
            </a:endParaRPr>
          </a:p>
        </p:txBody>
      </p:sp>
      <p:sp>
        <p:nvSpPr>
          <p:cNvPr id="139" name="Google Shape;139;p3"/>
          <p:cNvSpPr/>
          <p:nvPr/>
        </p:nvSpPr>
        <p:spPr>
          <a:xfrm>
            <a:off x="7547894"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upper limb osteology" id="140" name="Google Shape;140;p3"/>
          <p:cNvPicPr preferRelativeResize="0"/>
          <p:nvPr>
            <p:ph idx="1" type="body"/>
          </p:nvPr>
        </p:nvPicPr>
        <p:blipFill rotWithShape="1">
          <a:blip r:embed="rId3">
            <a:alphaModFix/>
          </a:blip>
          <a:srcRect b="0" l="0" r="0" t="0"/>
          <a:stretch/>
        </p:blipFill>
        <p:spPr>
          <a:xfrm>
            <a:off x="8251982" y="2147464"/>
            <a:ext cx="3294253" cy="25412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4" name="Shape 494"/>
        <p:cNvGrpSpPr/>
        <p:nvPr/>
      </p:nvGrpSpPr>
      <p:grpSpPr>
        <a:xfrm>
          <a:off x="0" y="0"/>
          <a:ext cx="0" cy="0"/>
          <a:chOff x="0" y="0"/>
          <a:chExt cx="0" cy="0"/>
        </a:xfrm>
      </p:grpSpPr>
      <p:sp>
        <p:nvSpPr>
          <p:cNvPr id="495" name="Google Shape;495;p3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30"/>
          <p:cNvSpPr txBox="1"/>
          <p:nvPr>
            <p:ph type="title"/>
          </p:nvPr>
        </p:nvSpPr>
        <p:spPr>
          <a:xfrm>
            <a:off x="7859485" y="634946"/>
            <a:ext cx="3690257"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400"/>
              <a:buFont typeface="Calibri"/>
              <a:buNone/>
            </a:pPr>
            <a:r>
              <a:rPr lang="en-US" sz="3400"/>
              <a:t>Humerus Shaft Fracture - Treatment</a:t>
            </a:r>
            <a:endParaRPr/>
          </a:p>
        </p:txBody>
      </p:sp>
      <p:pic>
        <p:nvPicPr>
          <p:cNvPr id="497" name="Google Shape;497;p30"/>
          <p:cNvPicPr preferRelativeResize="0"/>
          <p:nvPr/>
        </p:nvPicPr>
        <p:blipFill rotWithShape="1">
          <a:blip r:embed="rId3">
            <a:alphaModFix/>
          </a:blip>
          <a:srcRect b="0" l="0" r="0" t="0"/>
          <a:stretch/>
        </p:blipFill>
        <p:spPr>
          <a:xfrm>
            <a:off x="633999" y="1949873"/>
            <a:ext cx="6909801" cy="2694821"/>
          </a:xfrm>
          <a:prstGeom prst="rect">
            <a:avLst/>
          </a:prstGeom>
          <a:noFill/>
          <a:ln>
            <a:noFill/>
          </a:ln>
        </p:spPr>
      </p:pic>
      <p:cxnSp>
        <p:nvCxnSpPr>
          <p:cNvPr id="498" name="Google Shape;498;p30"/>
          <p:cNvCxnSpPr/>
          <p:nvPr/>
        </p:nvCxnSpPr>
        <p:spPr>
          <a:xfrm>
            <a:off x="7892143" y="2085703"/>
            <a:ext cx="356616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499" name="Google Shape;499;p30"/>
          <p:cNvSpPr txBox="1"/>
          <p:nvPr>
            <p:ph idx="1" type="body"/>
          </p:nvPr>
        </p:nvSpPr>
        <p:spPr>
          <a:xfrm>
            <a:off x="7859485" y="2198913"/>
            <a:ext cx="3690257" cy="3901255"/>
          </a:xfrm>
          <a:prstGeom prst="rect">
            <a:avLst/>
          </a:prstGeom>
          <a:noFill/>
          <a:ln>
            <a:noFill/>
          </a:ln>
        </p:spPr>
        <p:txBody>
          <a:bodyPr anchorCtr="0" anchor="t" bIns="45700" lIns="0" spcFirstLastPara="1" rIns="0" wrap="square" tIns="45700">
            <a:normAutofit/>
          </a:bodyPr>
          <a:lstStyle/>
          <a:p>
            <a:pPr indent="0" lvl="0" marL="0" marR="0" rtl="0" algn="l">
              <a:lnSpc>
                <a:spcPct val="70000"/>
              </a:lnSpc>
              <a:spcBef>
                <a:spcPts val="0"/>
              </a:spcBef>
              <a:spcAft>
                <a:spcPts val="0"/>
              </a:spcAft>
              <a:buSzPts val="1850"/>
              <a:buNone/>
            </a:pPr>
            <a:r>
              <a:rPr lang="en-US" sz="1850"/>
              <a:t>Treatment:</a:t>
            </a:r>
            <a:endParaRPr/>
          </a:p>
          <a:p>
            <a:pPr indent="0" lvl="0" marL="0" marR="0" rtl="0" algn="l">
              <a:lnSpc>
                <a:spcPct val="70000"/>
              </a:lnSpc>
              <a:spcBef>
                <a:spcPts val="0"/>
              </a:spcBef>
              <a:spcAft>
                <a:spcPts val="0"/>
              </a:spcAft>
              <a:buSzPts val="1850"/>
              <a:buNone/>
            </a:pPr>
            <a:r>
              <a:t/>
            </a:r>
            <a:endParaRPr sz="1850"/>
          </a:p>
          <a:p>
            <a:pPr indent="-117475" lvl="0" marL="91440" marR="0" rtl="0" algn="l">
              <a:lnSpc>
                <a:spcPct val="70000"/>
              </a:lnSpc>
              <a:spcBef>
                <a:spcPts val="0"/>
              </a:spcBef>
              <a:spcAft>
                <a:spcPts val="0"/>
              </a:spcAft>
              <a:buSzPts val="1850"/>
              <a:buFont typeface="Arial"/>
              <a:buChar char="•"/>
            </a:pPr>
            <a:r>
              <a:rPr lang="en-US" sz="1850"/>
              <a:t>Any diaphyseal fracture we need to restore length alignment and rotation.</a:t>
            </a:r>
            <a:endParaRPr/>
          </a:p>
          <a:p>
            <a:pPr indent="0" lvl="0" marL="91440" marR="0" rtl="0" algn="l">
              <a:lnSpc>
                <a:spcPct val="70000"/>
              </a:lnSpc>
              <a:spcBef>
                <a:spcPts val="0"/>
              </a:spcBef>
              <a:spcAft>
                <a:spcPts val="0"/>
              </a:spcAft>
              <a:buSzPts val="1850"/>
              <a:buFont typeface="Arial"/>
              <a:buNone/>
            </a:pPr>
            <a:r>
              <a:t/>
            </a:r>
            <a:endParaRPr sz="1850"/>
          </a:p>
          <a:p>
            <a:pPr indent="-117475" lvl="0" marL="91440" marR="76200" rtl="0" algn="l">
              <a:lnSpc>
                <a:spcPct val="70000"/>
              </a:lnSpc>
              <a:spcBef>
                <a:spcPts val="0"/>
              </a:spcBef>
              <a:spcAft>
                <a:spcPts val="0"/>
              </a:spcAft>
              <a:buSzPts val="1850"/>
              <a:buFont typeface="Arial"/>
              <a:buChar char="•"/>
            </a:pPr>
            <a:r>
              <a:rPr lang="en-US" sz="1850"/>
              <a:t>The cast is applied from the shoulder to the wrist with the elbow flexed to 90 degrees; after 2–3 weeks, it may be replaced by a shorter cast (shoulder to elbow) or by a removable brace.</a:t>
            </a:r>
            <a:endParaRPr/>
          </a:p>
          <a:p>
            <a:pPr indent="0" lvl="0" marL="91440" marR="76200" rtl="0" algn="l">
              <a:lnSpc>
                <a:spcPct val="70000"/>
              </a:lnSpc>
              <a:spcBef>
                <a:spcPts val="0"/>
              </a:spcBef>
              <a:spcAft>
                <a:spcPts val="0"/>
              </a:spcAft>
              <a:buSzPts val="1850"/>
              <a:buFont typeface="Arial"/>
              <a:buNone/>
            </a:pPr>
            <a:r>
              <a:t/>
            </a:r>
            <a:endParaRPr sz="1850"/>
          </a:p>
          <a:p>
            <a:pPr indent="-171450" lvl="1" marL="464058" marR="76200" rtl="0" algn="l">
              <a:lnSpc>
                <a:spcPct val="70000"/>
              </a:lnSpc>
              <a:spcBef>
                <a:spcPts val="0"/>
              </a:spcBef>
              <a:spcAft>
                <a:spcPts val="0"/>
              </a:spcAft>
              <a:buSzPts val="1850"/>
              <a:buFont typeface="Noto Sans Symbols"/>
              <a:buChar char="❑"/>
            </a:pPr>
            <a:r>
              <a:rPr lang="en-US" sz="1850"/>
              <a:t>The weight of the arm with an external cast is usually enough to pull the fragments into alignment.</a:t>
            </a:r>
            <a:endParaRPr/>
          </a:p>
          <a:p>
            <a:pPr indent="0" lvl="2" marL="475487" rtl="0" algn="l">
              <a:lnSpc>
                <a:spcPct val="70000"/>
              </a:lnSpc>
              <a:spcBef>
                <a:spcPts val="200"/>
              </a:spcBef>
              <a:spcAft>
                <a:spcPts val="0"/>
              </a:spcAft>
              <a:buSzPts val="1850"/>
              <a:buNone/>
            </a:pPr>
            <a:r>
              <a:t/>
            </a:r>
            <a:endParaRPr sz="1850"/>
          </a:p>
        </p:txBody>
      </p:sp>
      <p:sp>
        <p:nvSpPr>
          <p:cNvPr id="500" name="Google Shape;500;p3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5" name="Shape 505"/>
        <p:cNvGrpSpPr/>
        <p:nvPr/>
      </p:nvGrpSpPr>
      <p:grpSpPr>
        <a:xfrm>
          <a:off x="0" y="0"/>
          <a:ext cx="0" cy="0"/>
          <a:chOff x="0" y="0"/>
          <a:chExt cx="0" cy="0"/>
        </a:xfrm>
      </p:grpSpPr>
      <p:sp>
        <p:nvSpPr>
          <p:cNvPr id="506" name="Google Shape;506;p3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31"/>
          <p:cNvSpPr txBox="1"/>
          <p:nvPr>
            <p:ph type="title"/>
          </p:nvPr>
        </p:nvSpPr>
        <p:spPr>
          <a:xfrm>
            <a:off x="7859485" y="634946"/>
            <a:ext cx="3690257"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400"/>
              <a:buFont typeface="Calibri"/>
              <a:buNone/>
            </a:pPr>
            <a:r>
              <a:rPr lang="en-US" sz="3400"/>
              <a:t>Humerus Shaft Fracture - Treatment</a:t>
            </a:r>
            <a:endParaRPr/>
          </a:p>
        </p:txBody>
      </p:sp>
      <p:pic>
        <p:nvPicPr>
          <p:cNvPr descr="A screen shot of a social media post&#10;&#10;Description automatically generated" id="508" name="Google Shape;508;p31"/>
          <p:cNvPicPr preferRelativeResize="0"/>
          <p:nvPr/>
        </p:nvPicPr>
        <p:blipFill rotWithShape="1">
          <a:blip r:embed="rId3">
            <a:alphaModFix/>
          </a:blip>
          <a:srcRect b="0" l="0" r="0" t="0"/>
          <a:stretch/>
        </p:blipFill>
        <p:spPr>
          <a:xfrm>
            <a:off x="633999" y="697472"/>
            <a:ext cx="6909801" cy="5199624"/>
          </a:xfrm>
          <a:prstGeom prst="rect">
            <a:avLst/>
          </a:prstGeom>
          <a:noFill/>
          <a:ln>
            <a:noFill/>
          </a:ln>
        </p:spPr>
      </p:pic>
      <p:cxnSp>
        <p:nvCxnSpPr>
          <p:cNvPr id="509" name="Google Shape;509;p31"/>
          <p:cNvCxnSpPr/>
          <p:nvPr/>
        </p:nvCxnSpPr>
        <p:spPr>
          <a:xfrm>
            <a:off x="7892143" y="2085703"/>
            <a:ext cx="356616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510" name="Google Shape;510;p31"/>
          <p:cNvSpPr txBox="1"/>
          <p:nvPr>
            <p:ph idx="1" type="body"/>
          </p:nvPr>
        </p:nvSpPr>
        <p:spPr>
          <a:xfrm>
            <a:off x="7859485" y="2198914"/>
            <a:ext cx="3690257"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Open reduction and internal fixation</a:t>
            </a:r>
            <a:endParaRPr/>
          </a:p>
          <a:p>
            <a:pPr indent="-171450" lvl="1" marL="464058" rtl="0" algn="l">
              <a:lnSpc>
                <a:spcPct val="90000"/>
              </a:lnSpc>
              <a:spcBef>
                <a:spcPts val="400"/>
              </a:spcBef>
              <a:spcAft>
                <a:spcPts val="0"/>
              </a:spcAft>
              <a:buSzPts val="1800"/>
              <a:buFont typeface="Noto Sans Symbols"/>
              <a:buChar char="❑"/>
            </a:pPr>
            <a:r>
              <a:rPr lang="en-US"/>
              <a:t>Indications for surgery:</a:t>
            </a:r>
            <a:endParaRPr/>
          </a:p>
          <a:p>
            <a:pPr indent="-228600" lvl="2" marL="704088" rtl="0" algn="l">
              <a:lnSpc>
                <a:spcPct val="90000"/>
              </a:lnSpc>
              <a:spcBef>
                <a:spcPts val="600"/>
              </a:spcBef>
              <a:spcAft>
                <a:spcPts val="0"/>
              </a:spcAft>
              <a:buSzPts val="1400"/>
              <a:buFont typeface="Calibri"/>
              <a:buAutoNum type="arabicPeriod"/>
            </a:pPr>
            <a:r>
              <a:rPr lang="en-US"/>
              <a:t>Fracture is very unstable</a:t>
            </a:r>
            <a:endParaRPr/>
          </a:p>
          <a:p>
            <a:pPr indent="-228600" lvl="2" marL="704088" rtl="0" algn="l">
              <a:lnSpc>
                <a:spcPct val="90000"/>
              </a:lnSpc>
              <a:spcBef>
                <a:spcPts val="600"/>
              </a:spcBef>
              <a:spcAft>
                <a:spcPts val="0"/>
              </a:spcAft>
              <a:buSzPts val="1400"/>
              <a:buFont typeface="Calibri"/>
              <a:buAutoNum type="arabicPeriod"/>
            </a:pPr>
            <a:r>
              <a:rPr lang="en-US"/>
              <a:t>Open fracture</a:t>
            </a:r>
            <a:endParaRPr/>
          </a:p>
          <a:p>
            <a:pPr indent="-228600" lvl="2" marL="704088" rtl="0" algn="l">
              <a:lnSpc>
                <a:spcPct val="90000"/>
              </a:lnSpc>
              <a:spcBef>
                <a:spcPts val="600"/>
              </a:spcBef>
              <a:spcAft>
                <a:spcPts val="0"/>
              </a:spcAft>
              <a:buSzPts val="1400"/>
              <a:buFont typeface="Calibri"/>
              <a:buAutoNum type="arabicPeriod"/>
            </a:pPr>
            <a:r>
              <a:rPr lang="en-US"/>
              <a:t>Floating elbow or shoulder</a:t>
            </a:r>
            <a:endParaRPr/>
          </a:p>
          <a:p>
            <a:pPr indent="-228600" lvl="2" marL="704088" rtl="0" algn="l">
              <a:lnSpc>
                <a:spcPct val="90000"/>
              </a:lnSpc>
              <a:spcBef>
                <a:spcPts val="600"/>
              </a:spcBef>
              <a:spcAft>
                <a:spcPts val="0"/>
              </a:spcAft>
              <a:buSzPts val="1400"/>
              <a:buFont typeface="Calibri"/>
              <a:buAutoNum type="arabicPeriod"/>
            </a:pPr>
            <a:r>
              <a:rPr lang="en-US"/>
              <a:t>Bilateral</a:t>
            </a:r>
            <a:endParaRPr/>
          </a:p>
          <a:p>
            <a:pPr indent="-228600" lvl="2" marL="704088" rtl="0" algn="l">
              <a:lnSpc>
                <a:spcPct val="90000"/>
              </a:lnSpc>
              <a:spcBef>
                <a:spcPts val="600"/>
              </a:spcBef>
              <a:spcAft>
                <a:spcPts val="0"/>
              </a:spcAft>
              <a:buSzPts val="1400"/>
              <a:buFont typeface="Calibri"/>
              <a:buAutoNum type="arabicPeriod"/>
            </a:pPr>
            <a:r>
              <a:rPr lang="en-US"/>
              <a:t>Pathological fracture</a:t>
            </a:r>
            <a:endParaRPr/>
          </a:p>
          <a:p>
            <a:pPr indent="-228600" lvl="2" marL="704088" rtl="0" algn="l">
              <a:lnSpc>
                <a:spcPct val="90000"/>
              </a:lnSpc>
              <a:spcBef>
                <a:spcPts val="600"/>
              </a:spcBef>
              <a:spcAft>
                <a:spcPts val="0"/>
              </a:spcAft>
              <a:buSzPts val="1400"/>
              <a:buFont typeface="Calibri"/>
              <a:buAutoNum type="arabicPeriod"/>
            </a:pPr>
            <a:r>
              <a:rPr lang="en-US"/>
              <a:t>Severe multiple injuries </a:t>
            </a:r>
            <a:endParaRPr/>
          </a:p>
          <a:p>
            <a:pPr indent="-228600" lvl="2" marL="704088" rtl="0" algn="l">
              <a:lnSpc>
                <a:spcPct val="90000"/>
              </a:lnSpc>
              <a:spcBef>
                <a:spcPts val="600"/>
              </a:spcBef>
              <a:spcAft>
                <a:spcPts val="0"/>
              </a:spcAft>
              <a:buSzPts val="1400"/>
              <a:buFont typeface="Calibri"/>
              <a:buAutoNum type="arabicPeriod"/>
            </a:pPr>
            <a:r>
              <a:rPr lang="en-US"/>
              <a:t>Segmental fractures </a:t>
            </a:r>
            <a:endParaRPr/>
          </a:p>
          <a:p>
            <a:pPr indent="-228600" lvl="2" marL="704088" rtl="0" algn="l">
              <a:lnSpc>
                <a:spcPct val="90000"/>
              </a:lnSpc>
              <a:spcBef>
                <a:spcPts val="600"/>
              </a:spcBef>
              <a:spcAft>
                <a:spcPts val="0"/>
              </a:spcAft>
              <a:buSzPts val="1400"/>
              <a:buFont typeface="Calibri"/>
              <a:buAutoNum type="arabicPeriod"/>
            </a:pPr>
            <a:r>
              <a:rPr lang="en-US"/>
              <a:t>Displaced intra-articular extension of the fracture</a:t>
            </a:r>
            <a:endParaRPr/>
          </a:p>
          <a:p>
            <a:pPr indent="0" lvl="0" marL="0" rtl="0" algn="l">
              <a:lnSpc>
                <a:spcPct val="90000"/>
              </a:lnSpc>
              <a:spcBef>
                <a:spcPts val="1600"/>
              </a:spcBef>
              <a:spcAft>
                <a:spcPts val="0"/>
              </a:spcAft>
              <a:buSzPts val="2000"/>
              <a:buNone/>
            </a:pPr>
            <a:r>
              <a:t/>
            </a:r>
            <a:endParaRPr/>
          </a:p>
        </p:txBody>
      </p:sp>
      <p:sp>
        <p:nvSpPr>
          <p:cNvPr id="511" name="Google Shape;511;p3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7" name="Shape 517"/>
        <p:cNvGrpSpPr/>
        <p:nvPr/>
      </p:nvGrpSpPr>
      <p:grpSpPr>
        <a:xfrm>
          <a:off x="0" y="0"/>
          <a:ext cx="0" cy="0"/>
          <a:chOff x="0" y="0"/>
          <a:chExt cx="0" cy="0"/>
        </a:xfrm>
      </p:grpSpPr>
      <p:sp>
        <p:nvSpPr>
          <p:cNvPr id="518" name="Google Shape;518;p3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2"/>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0" name="Google Shape;520;p32"/>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521" name="Google Shape;521;p3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32"/>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Distal Humerus – Anatomy </a:t>
            </a:r>
            <a:endParaRPr/>
          </a:p>
        </p:txBody>
      </p:sp>
      <p:pic>
        <p:nvPicPr>
          <p:cNvPr id="523" name="Google Shape;523;p32"/>
          <p:cNvPicPr preferRelativeResize="0"/>
          <p:nvPr>
            <p:ph idx="2" type="body"/>
          </p:nvPr>
        </p:nvPicPr>
        <p:blipFill rotWithShape="1">
          <a:blip r:embed="rId3">
            <a:alphaModFix/>
          </a:blip>
          <a:srcRect b="0" l="0" r="0" t="0"/>
          <a:stretch/>
        </p:blipFill>
        <p:spPr>
          <a:xfrm>
            <a:off x="633999" y="1906827"/>
            <a:ext cx="4001315" cy="2780914"/>
          </a:xfrm>
          <a:prstGeom prst="rect">
            <a:avLst/>
          </a:prstGeom>
          <a:noFill/>
          <a:ln>
            <a:noFill/>
          </a:ln>
        </p:spPr>
      </p:pic>
      <p:cxnSp>
        <p:nvCxnSpPr>
          <p:cNvPr id="524" name="Google Shape;524;p32"/>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525" name="Google Shape;525;p32"/>
          <p:cNvSpPr txBox="1"/>
          <p:nvPr>
            <p:ph idx="1" type="body"/>
          </p:nvPr>
        </p:nvSpPr>
        <p:spPr>
          <a:xfrm>
            <a:off x="4974770" y="2198914"/>
            <a:ext cx="6574972" cy="4068430"/>
          </a:xfrm>
          <a:prstGeom prst="rect">
            <a:avLst/>
          </a:prstGeom>
          <a:noFill/>
          <a:ln>
            <a:noFill/>
          </a:ln>
        </p:spPr>
        <p:txBody>
          <a:bodyPr anchorCtr="0" anchor="t" bIns="45700" lIns="0" spcFirstLastPara="1" rIns="0" wrap="square" tIns="45700">
            <a:noAutofit/>
          </a:bodyPr>
          <a:lstStyle/>
          <a:p>
            <a:pPr indent="-95250" lvl="0" marL="91440" rtl="0" algn="l">
              <a:lnSpc>
                <a:spcPct val="90000"/>
              </a:lnSpc>
              <a:spcBef>
                <a:spcPts val="0"/>
              </a:spcBef>
              <a:spcAft>
                <a:spcPts val="0"/>
              </a:spcAft>
              <a:buSzPts val="1500"/>
              <a:buFont typeface="Arial"/>
              <a:buChar char="•"/>
            </a:pPr>
            <a:r>
              <a:rPr i="0" lang="en-US" sz="1500">
                <a:solidFill>
                  <a:schemeClr val="dk1"/>
                </a:solidFill>
              </a:rPr>
              <a:t>The lateral and medial borders of the distal humerus form medial and lateral supra-epicondylar ridges. </a:t>
            </a:r>
            <a:endParaRPr/>
          </a:p>
          <a:p>
            <a:pPr indent="-182880" lvl="1" marL="384048" rtl="0" algn="l">
              <a:lnSpc>
                <a:spcPct val="90000"/>
              </a:lnSpc>
              <a:spcBef>
                <a:spcPts val="400"/>
              </a:spcBef>
              <a:spcAft>
                <a:spcPts val="0"/>
              </a:spcAft>
              <a:buSzPts val="1500"/>
              <a:buFont typeface="Noto Sans Symbols"/>
              <a:buChar char="❑"/>
            </a:pPr>
            <a:r>
              <a:rPr i="0" lang="en-US" sz="1500">
                <a:solidFill>
                  <a:schemeClr val="dk1"/>
                </a:solidFill>
              </a:rPr>
              <a:t>The lateral supra-epicondylar ridge is more roughened, providing the site of common origin of the forearm extensor muscles.</a:t>
            </a:r>
            <a:endParaRPr/>
          </a:p>
          <a:p>
            <a:pPr indent="-95250" lvl="0" marL="91440" rtl="0" algn="l">
              <a:lnSpc>
                <a:spcPct val="90000"/>
              </a:lnSpc>
              <a:spcBef>
                <a:spcPts val="1600"/>
              </a:spcBef>
              <a:spcAft>
                <a:spcPts val="0"/>
              </a:spcAft>
              <a:buSzPts val="1500"/>
              <a:buFont typeface="Arial"/>
              <a:buChar char="•"/>
            </a:pPr>
            <a:r>
              <a:rPr i="0" lang="en-US" sz="1500">
                <a:solidFill>
                  <a:schemeClr val="dk1"/>
                </a:solidFill>
              </a:rPr>
              <a:t>Immediately distal to the supra-epicondylar ridges are extracapsular projections of bone, the lateral and medial epicondyles.</a:t>
            </a:r>
            <a:endParaRPr/>
          </a:p>
          <a:p>
            <a:pPr indent="-171450" lvl="1" marL="464058" rtl="0" algn="l">
              <a:lnSpc>
                <a:spcPct val="90000"/>
              </a:lnSpc>
              <a:spcBef>
                <a:spcPts val="400"/>
              </a:spcBef>
              <a:spcAft>
                <a:spcPts val="0"/>
              </a:spcAft>
              <a:buSzPts val="1500"/>
              <a:buFont typeface="Noto Sans Symbols"/>
              <a:buChar char="❑"/>
            </a:pPr>
            <a:r>
              <a:rPr i="0" lang="en-US" sz="1500">
                <a:solidFill>
                  <a:schemeClr val="dk1"/>
                </a:solidFill>
              </a:rPr>
              <a:t>Both can be palpated at the elbow. </a:t>
            </a:r>
            <a:endParaRPr/>
          </a:p>
          <a:p>
            <a:pPr indent="-171450" lvl="1" marL="464058" rtl="0" algn="l">
              <a:lnSpc>
                <a:spcPct val="90000"/>
              </a:lnSpc>
              <a:spcBef>
                <a:spcPts val="600"/>
              </a:spcBef>
              <a:spcAft>
                <a:spcPts val="0"/>
              </a:spcAft>
              <a:buSzPts val="1500"/>
              <a:buFont typeface="Noto Sans Symbols"/>
              <a:buChar char="❑"/>
            </a:pPr>
            <a:r>
              <a:rPr i="0" lang="en-US" sz="1500">
                <a:solidFill>
                  <a:schemeClr val="dk1"/>
                </a:solidFill>
              </a:rPr>
              <a:t>The medial is the larger of the two and extends more distally. </a:t>
            </a:r>
            <a:endParaRPr/>
          </a:p>
          <a:p>
            <a:pPr indent="-171450" lvl="1" marL="464058" rtl="0" algn="l">
              <a:lnSpc>
                <a:spcPct val="90000"/>
              </a:lnSpc>
              <a:spcBef>
                <a:spcPts val="600"/>
              </a:spcBef>
              <a:spcAft>
                <a:spcPts val="0"/>
              </a:spcAft>
              <a:buSzPts val="1500"/>
              <a:buFont typeface="Noto Sans Symbols"/>
              <a:buChar char="❑"/>
            </a:pPr>
            <a:r>
              <a:rPr i="0" lang="en-US" sz="1500">
                <a:solidFill>
                  <a:schemeClr val="dk1"/>
                </a:solidFill>
              </a:rPr>
              <a:t>The </a:t>
            </a:r>
            <a:r>
              <a:rPr i="0" lang="en-US" sz="1500" strike="noStrike">
                <a:solidFill>
                  <a:schemeClr val="dk1"/>
                </a:solidFill>
              </a:rPr>
              <a:t>ulnar nerve</a:t>
            </a:r>
            <a:r>
              <a:rPr i="0" lang="en-US" sz="1500">
                <a:solidFill>
                  <a:schemeClr val="dk1"/>
                </a:solidFill>
              </a:rPr>
              <a:t> passes in a groove on the posterior aspect of the medial epicondyle where it is palpable.</a:t>
            </a:r>
            <a:endParaRPr/>
          </a:p>
          <a:p>
            <a:pPr indent="-95250" lvl="0" marL="91440" rtl="0" algn="l">
              <a:lnSpc>
                <a:spcPct val="90000"/>
              </a:lnSpc>
              <a:spcBef>
                <a:spcPts val="1600"/>
              </a:spcBef>
              <a:spcAft>
                <a:spcPts val="0"/>
              </a:spcAft>
              <a:buSzPts val="1500"/>
              <a:buFont typeface="Arial"/>
              <a:buChar char="•"/>
            </a:pPr>
            <a:r>
              <a:rPr i="0" lang="en-US" sz="1500">
                <a:solidFill>
                  <a:schemeClr val="dk1"/>
                </a:solidFill>
              </a:rPr>
              <a:t>Distally, the trochlea is located medially, and extends onto the posterior aspect of the bone. Lateral to the trochlea is the capitulum, which articulates with the radius.</a:t>
            </a:r>
            <a:endParaRPr/>
          </a:p>
          <a:p>
            <a:pPr indent="-95250" lvl="0" marL="91440" rtl="0" algn="l">
              <a:lnSpc>
                <a:spcPct val="90000"/>
              </a:lnSpc>
              <a:spcBef>
                <a:spcPts val="1400"/>
              </a:spcBef>
              <a:spcAft>
                <a:spcPts val="0"/>
              </a:spcAft>
              <a:buSzPts val="1500"/>
              <a:buFont typeface="Arial"/>
              <a:buChar char="•"/>
            </a:pPr>
            <a:r>
              <a:rPr i="0" lang="en-US" sz="1500">
                <a:solidFill>
                  <a:schemeClr val="dk1"/>
                </a:solidFill>
              </a:rPr>
              <a:t>Also located on the distal portion of the humerus are three depressions, known as the coronoid, radial and olecranon fossae. They accommodate the forearm bones during flexion or extension at the elbow.</a:t>
            </a:r>
            <a:endParaRPr/>
          </a:p>
          <a:p>
            <a:pPr indent="0" lvl="0" marL="91440" rtl="0" algn="l">
              <a:lnSpc>
                <a:spcPct val="90000"/>
              </a:lnSpc>
              <a:spcBef>
                <a:spcPts val="1400"/>
              </a:spcBef>
              <a:spcAft>
                <a:spcPts val="0"/>
              </a:spcAft>
              <a:buSzPts val="1500"/>
              <a:buFont typeface="Arial"/>
              <a:buNone/>
            </a:pPr>
            <a:r>
              <a:t/>
            </a:r>
            <a:endParaRPr sz="1500">
              <a:solidFill>
                <a:schemeClr val="dk1"/>
              </a:solidFill>
            </a:endParaRPr>
          </a:p>
        </p:txBody>
      </p:sp>
      <p:sp>
        <p:nvSpPr>
          <p:cNvPr id="526" name="Google Shape;526;p3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1" name="Shape 531"/>
        <p:cNvGrpSpPr/>
        <p:nvPr/>
      </p:nvGrpSpPr>
      <p:grpSpPr>
        <a:xfrm>
          <a:off x="0" y="0"/>
          <a:ext cx="0" cy="0"/>
          <a:chOff x="0" y="0"/>
          <a:chExt cx="0" cy="0"/>
        </a:xfrm>
      </p:grpSpPr>
      <p:sp>
        <p:nvSpPr>
          <p:cNvPr id="532" name="Google Shape;532;p3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3"/>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4" name="Google Shape;534;p33"/>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535" name="Google Shape;535;p3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33"/>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Distal Humerus Fractures - Types</a:t>
            </a:r>
            <a:endParaRPr/>
          </a:p>
        </p:txBody>
      </p:sp>
      <p:pic>
        <p:nvPicPr>
          <p:cNvPr descr="Image result for distal humerus fracture" id="537" name="Google Shape;537;p33"/>
          <p:cNvPicPr preferRelativeResize="0"/>
          <p:nvPr>
            <p:ph idx="1" type="body"/>
          </p:nvPr>
        </p:nvPicPr>
        <p:blipFill rotWithShape="1">
          <a:blip r:embed="rId3">
            <a:alphaModFix/>
          </a:blip>
          <a:srcRect b="0" l="0" r="0" t="0"/>
          <a:stretch/>
        </p:blipFill>
        <p:spPr>
          <a:xfrm>
            <a:off x="643192" y="1735709"/>
            <a:ext cx="5451627" cy="3066540"/>
          </a:xfrm>
          <a:prstGeom prst="rect">
            <a:avLst/>
          </a:prstGeom>
          <a:noFill/>
          <a:ln>
            <a:noFill/>
          </a:ln>
        </p:spPr>
      </p:pic>
      <p:cxnSp>
        <p:nvCxnSpPr>
          <p:cNvPr id="538" name="Google Shape;538;p33"/>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539" name="Google Shape;539;p33"/>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52400" lvl="0" marL="91440" rtl="0" algn="l">
              <a:lnSpc>
                <a:spcPct val="90000"/>
              </a:lnSpc>
              <a:spcBef>
                <a:spcPts val="0"/>
              </a:spcBef>
              <a:spcAft>
                <a:spcPts val="0"/>
              </a:spcAft>
              <a:buSzPts val="2400"/>
              <a:buFont typeface="Calibri"/>
              <a:buChar char="•"/>
            </a:pPr>
            <a:r>
              <a:rPr lang="en-US" sz="2400"/>
              <a:t> There are three types of distal humeral fracture:</a:t>
            </a:r>
            <a:endParaRPr/>
          </a:p>
          <a:p>
            <a:pPr indent="-342900" lvl="1" marL="635508" rtl="0" algn="l">
              <a:lnSpc>
                <a:spcPct val="90000"/>
              </a:lnSpc>
              <a:spcBef>
                <a:spcPts val="600"/>
              </a:spcBef>
              <a:spcAft>
                <a:spcPts val="0"/>
              </a:spcAft>
              <a:buSzPts val="2400"/>
              <a:buFont typeface="Calibri"/>
              <a:buAutoNum type="arabicPeriod"/>
            </a:pPr>
            <a:r>
              <a:rPr lang="en-US" sz="2400"/>
              <a:t>Extra-articular supracondylar fracture.</a:t>
            </a:r>
            <a:endParaRPr/>
          </a:p>
          <a:p>
            <a:pPr indent="-342900" lvl="1" marL="635508" rtl="0" algn="l">
              <a:lnSpc>
                <a:spcPct val="90000"/>
              </a:lnSpc>
              <a:spcBef>
                <a:spcPts val="600"/>
              </a:spcBef>
              <a:spcAft>
                <a:spcPts val="0"/>
              </a:spcAft>
              <a:buSzPts val="2400"/>
              <a:buFont typeface="Calibri"/>
              <a:buAutoNum type="arabicPeriod"/>
            </a:pPr>
            <a:r>
              <a:rPr lang="en-US" sz="2400"/>
              <a:t>Intra articular uni-condylar fracture.</a:t>
            </a:r>
            <a:endParaRPr/>
          </a:p>
          <a:p>
            <a:pPr indent="-342900" lvl="1" marL="635508" rtl="0" algn="l">
              <a:lnSpc>
                <a:spcPct val="90000"/>
              </a:lnSpc>
              <a:spcBef>
                <a:spcPts val="600"/>
              </a:spcBef>
              <a:spcAft>
                <a:spcPts val="0"/>
              </a:spcAft>
              <a:buSzPts val="2400"/>
              <a:buFont typeface="Calibri"/>
              <a:buAutoNum type="arabicPeriod"/>
            </a:pPr>
            <a:r>
              <a:rPr lang="en-US" sz="2400"/>
              <a:t>Bicondylar fractures.</a:t>
            </a:r>
            <a:endParaRPr sz="2400"/>
          </a:p>
        </p:txBody>
      </p:sp>
      <p:sp>
        <p:nvSpPr>
          <p:cNvPr id="540" name="Google Shape;540;p3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5" name="Shape 545"/>
        <p:cNvGrpSpPr/>
        <p:nvPr/>
      </p:nvGrpSpPr>
      <p:grpSpPr>
        <a:xfrm>
          <a:off x="0" y="0"/>
          <a:ext cx="0" cy="0"/>
          <a:chOff x="0" y="0"/>
          <a:chExt cx="0" cy="0"/>
        </a:xfrm>
      </p:grpSpPr>
      <p:sp>
        <p:nvSpPr>
          <p:cNvPr id="546" name="Google Shape;546;p3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4"/>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8" name="Google Shape;548;p34"/>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549" name="Google Shape;549;p3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Distal Humerus Fracture – Supracondylar </a:t>
            </a:r>
            <a:endParaRPr/>
          </a:p>
        </p:txBody>
      </p:sp>
      <p:pic>
        <p:nvPicPr>
          <p:cNvPr descr="A picture containing indoor, photo, view, sitting&#10;&#10;Description automatically generated" id="550" name="Google Shape;550;p34"/>
          <p:cNvPicPr preferRelativeResize="0"/>
          <p:nvPr>
            <p:ph idx="2" type="body"/>
          </p:nvPr>
        </p:nvPicPr>
        <p:blipFill rotWithShape="1">
          <a:blip r:embed="rId3">
            <a:alphaModFix/>
          </a:blip>
          <a:srcRect b="0" l="0" r="0" t="0"/>
          <a:stretch/>
        </p:blipFill>
        <p:spPr>
          <a:xfrm>
            <a:off x="1170491" y="1924768"/>
            <a:ext cx="2530546" cy="3686891"/>
          </a:xfrm>
          <a:prstGeom prst="rect">
            <a:avLst/>
          </a:prstGeom>
          <a:noFill/>
          <a:ln>
            <a:noFill/>
          </a:ln>
        </p:spPr>
      </p:pic>
      <p:pic>
        <p:nvPicPr>
          <p:cNvPr descr="A picture containing sitting, table, phone&#10;&#10;Description automatically generated" id="551" name="Google Shape;551;p34"/>
          <p:cNvPicPr preferRelativeResize="0"/>
          <p:nvPr/>
        </p:nvPicPr>
        <p:blipFill rotWithShape="1">
          <a:blip r:embed="rId4">
            <a:alphaModFix/>
          </a:blip>
          <a:srcRect b="0" l="0" r="0" t="0"/>
          <a:stretch/>
        </p:blipFill>
        <p:spPr>
          <a:xfrm>
            <a:off x="3719942" y="1910842"/>
            <a:ext cx="2530546" cy="3716621"/>
          </a:xfrm>
          <a:prstGeom prst="rect">
            <a:avLst/>
          </a:prstGeom>
          <a:noFill/>
          <a:ln>
            <a:noFill/>
          </a:ln>
        </p:spPr>
      </p:pic>
      <p:sp>
        <p:nvSpPr>
          <p:cNvPr id="552" name="Google Shape;552;p34"/>
          <p:cNvSpPr txBox="1"/>
          <p:nvPr>
            <p:ph idx="1" type="body"/>
          </p:nvPr>
        </p:nvSpPr>
        <p:spPr>
          <a:xfrm>
            <a:off x="6351639" y="1845733"/>
            <a:ext cx="4921786" cy="4367173"/>
          </a:xfrm>
          <a:prstGeom prst="rect">
            <a:avLst/>
          </a:prstGeom>
          <a:noFill/>
          <a:ln>
            <a:noFill/>
          </a:ln>
        </p:spPr>
        <p:txBody>
          <a:bodyPr anchorCtr="0" anchor="t" bIns="45700" lIns="0" spcFirstLastPara="1" rIns="0" wrap="square" tIns="45700">
            <a:noAutofit/>
          </a:bodyPr>
          <a:lstStyle/>
          <a:p>
            <a:pPr indent="-107950" lvl="0" marL="91440" rtl="0" algn="l">
              <a:lnSpc>
                <a:spcPct val="90000"/>
              </a:lnSpc>
              <a:spcBef>
                <a:spcPts val="0"/>
              </a:spcBef>
              <a:spcAft>
                <a:spcPts val="0"/>
              </a:spcAft>
              <a:buSzPts val="1700"/>
              <a:buFont typeface="Calibri"/>
              <a:buChar char="•"/>
            </a:pPr>
            <a:r>
              <a:rPr lang="en-US" sz="1700"/>
              <a:t>More common in children. When in adults it’s usually displaced or unstable and due to a high energy trauma.</a:t>
            </a:r>
            <a:endParaRPr/>
          </a:p>
          <a:p>
            <a:pPr indent="-107950" lvl="0" marL="91440" rtl="0" algn="l">
              <a:lnSpc>
                <a:spcPct val="90000"/>
              </a:lnSpc>
              <a:spcBef>
                <a:spcPts val="1400"/>
              </a:spcBef>
              <a:spcAft>
                <a:spcPts val="0"/>
              </a:spcAft>
              <a:buSzPts val="1700"/>
              <a:buFont typeface="Calibri"/>
              <a:buChar char="•"/>
            </a:pPr>
            <a:r>
              <a:rPr lang="en-US" sz="1700"/>
              <a:t>The brachial artery runs just above the condyles of the humerus. Also, the median nerve might be injured in the case of a supracondylar fracture.</a:t>
            </a:r>
            <a:endParaRPr/>
          </a:p>
          <a:p>
            <a:pPr indent="-107950" lvl="0" marL="91440" rtl="0" algn="l">
              <a:lnSpc>
                <a:spcPct val="90000"/>
              </a:lnSpc>
              <a:spcBef>
                <a:spcPts val="200"/>
              </a:spcBef>
              <a:spcAft>
                <a:spcPts val="0"/>
              </a:spcAft>
              <a:buSzPts val="1700"/>
              <a:buFont typeface="Arial"/>
              <a:buChar char="•"/>
            </a:pPr>
            <a:r>
              <a:rPr lang="en-US" sz="1700"/>
              <a:t>The elbow is second only to the distal forearm for frequency of fractures in children. Most of these injuries are supracondylar fractures, the remainder being divided between condylar, epicondylar and proximal radial and ulnar fractures.</a:t>
            </a:r>
            <a:endParaRPr/>
          </a:p>
          <a:p>
            <a:pPr indent="-182880" lvl="1" marL="384048" rtl="0" algn="l">
              <a:lnSpc>
                <a:spcPct val="90000"/>
              </a:lnSpc>
              <a:spcBef>
                <a:spcPts val="0"/>
              </a:spcBef>
              <a:spcAft>
                <a:spcPts val="0"/>
              </a:spcAft>
              <a:buSzPts val="1700"/>
              <a:buFont typeface="Noto Sans Symbols"/>
              <a:buChar char="❑"/>
            </a:pPr>
            <a:r>
              <a:rPr lang="en-US" sz="1700"/>
              <a:t>Boys are injured more often than girls and more than one half of the patients are under 10 years old.</a:t>
            </a:r>
            <a:endParaRPr sz="1700"/>
          </a:p>
          <a:p>
            <a:pPr indent="-182880" lvl="1" marL="384048" rtl="0" algn="l">
              <a:lnSpc>
                <a:spcPct val="90000"/>
              </a:lnSpc>
              <a:spcBef>
                <a:spcPts val="0"/>
              </a:spcBef>
              <a:spcAft>
                <a:spcPts val="0"/>
              </a:spcAft>
              <a:buSzPts val="1700"/>
              <a:buFont typeface="Noto Sans Symbols"/>
              <a:buChar char="❑"/>
            </a:pPr>
            <a:r>
              <a:rPr lang="en-US" sz="1700"/>
              <a:t>The usual accident is a fall directly on the point of the elbow or onto the outstretched hand with the elbow forced into valgus or Varus. Pain and swelling are often marked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6" name="Shape 556"/>
        <p:cNvGrpSpPr/>
        <p:nvPr/>
      </p:nvGrpSpPr>
      <p:grpSpPr>
        <a:xfrm>
          <a:off x="0" y="0"/>
          <a:ext cx="0" cy="0"/>
          <a:chOff x="0" y="0"/>
          <a:chExt cx="0" cy="0"/>
        </a:xfrm>
      </p:grpSpPr>
      <p:sp>
        <p:nvSpPr>
          <p:cNvPr id="557" name="Google Shape;557;p3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5"/>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9" name="Google Shape;559;p35"/>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560" name="Google Shape;560;p3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Distal Humerus Fracture – Supracondylar </a:t>
            </a:r>
            <a:endParaRPr/>
          </a:p>
        </p:txBody>
      </p:sp>
      <p:pic>
        <p:nvPicPr>
          <p:cNvPr descr="A picture containing indoor, sitting, cup, tattoo&#10;&#10;Description automatically generated" id="561" name="Google Shape;561;p35"/>
          <p:cNvPicPr preferRelativeResize="0"/>
          <p:nvPr/>
        </p:nvPicPr>
        <p:blipFill rotWithShape="1">
          <a:blip r:embed="rId3">
            <a:alphaModFix/>
          </a:blip>
          <a:srcRect b="0" l="0" r="0" t="0"/>
          <a:stretch/>
        </p:blipFill>
        <p:spPr>
          <a:xfrm>
            <a:off x="3737507" y="1991044"/>
            <a:ext cx="2487845" cy="3833532"/>
          </a:xfrm>
          <a:prstGeom prst="rect">
            <a:avLst/>
          </a:prstGeom>
          <a:noFill/>
          <a:ln>
            <a:noFill/>
          </a:ln>
        </p:spPr>
      </p:pic>
      <p:pic>
        <p:nvPicPr>
          <p:cNvPr descr="A picture containing film, indoor, dark, vase&#10;&#10;Description automatically generated" id="562" name="Google Shape;562;p35"/>
          <p:cNvPicPr preferRelativeResize="0"/>
          <p:nvPr>
            <p:ph idx="2" type="body"/>
          </p:nvPr>
        </p:nvPicPr>
        <p:blipFill rotWithShape="1">
          <a:blip r:embed="rId4">
            <a:alphaModFix/>
          </a:blip>
          <a:srcRect b="0" l="0" r="0" t="0"/>
          <a:stretch/>
        </p:blipFill>
        <p:spPr>
          <a:xfrm>
            <a:off x="1186518" y="1991044"/>
            <a:ext cx="2487845" cy="3833536"/>
          </a:xfrm>
          <a:prstGeom prst="rect">
            <a:avLst/>
          </a:prstGeom>
          <a:noFill/>
          <a:ln>
            <a:noFill/>
          </a:ln>
        </p:spPr>
      </p:pic>
      <p:sp>
        <p:nvSpPr>
          <p:cNvPr id="563" name="Google Shape;563;p35"/>
          <p:cNvSpPr txBox="1"/>
          <p:nvPr>
            <p:ph idx="1" type="body"/>
          </p:nvPr>
        </p:nvSpPr>
        <p:spPr>
          <a:xfrm>
            <a:off x="6351639" y="1845733"/>
            <a:ext cx="4804041" cy="4422581"/>
          </a:xfrm>
          <a:prstGeom prst="rect">
            <a:avLst/>
          </a:prstGeom>
          <a:noFill/>
          <a:ln>
            <a:noFill/>
          </a:ln>
        </p:spPr>
        <p:txBody>
          <a:bodyPr anchorCtr="0" anchor="t" bIns="45700" lIns="0" spcFirstLastPara="1" rIns="0" wrap="square" tIns="45700">
            <a:normAutofit/>
          </a:bodyPr>
          <a:lstStyle/>
          <a:p>
            <a:pPr indent="-285750" lvl="0" marL="323850" rtl="0" algn="l">
              <a:lnSpc>
                <a:spcPct val="80000"/>
              </a:lnSpc>
              <a:spcBef>
                <a:spcPts val="0"/>
              </a:spcBef>
              <a:spcAft>
                <a:spcPts val="0"/>
              </a:spcAft>
              <a:buSzPts val="1800"/>
              <a:buFont typeface="Arial"/>
              <a:buChar char="•"/>
            </a:pPr>
            <a:r>
              <a:rPr lang="en-US" sz="1800"/>
              <a:t>Supracondylar fractures are among the commonest fractures in children. The distal fragment may be displaced and/ or tilted either posteriorly or anteriorly, medially or laterally; sometimes it is also rotated. Posterior displacement and tilt is the commonest (95% of all cases), suggesting a hyperextension injury, usually due to a fall on the outstretched hand.</a:t>
            </a:r>
            <a:endParaRPr/>
          </a:p>
          <a:p>
            <a:pPr indent="-171450" lvl="0" marL="323850" rtl="0" algn="l">
              <a:lnSpc>
                <a:spcPct val="80000"/>
              </a:lnSpc>
              <a:spcBef>
                <a:spcPts val="0"/>
              </a:spcBef>
              <a:spcAft>
                <a:spcPts val="0"/>
              </a:spcAft>
              <a:buSzPts val="1800"/>
              <a:buFont typeface="Arial"/>
              <a:buNone/>
            </a:pPr>
            <a:r>
              <a:t/>
            </a:r>
            <a:endParaRPr sz="1800"/>
          </a:p>
          <a:p>
            <a:pPr indent="-285750" lvl="0" marL="323850" rtl="0" algn="l">
              <a:lnSpc>
                <a:spcPct val="80000"/>
              </a:lnSpc>
              <a:spcBef>
                <a:spcPts val="0"/>
              </a:spcBef>
              <a:spcAft>
                <a:spcPts val="0"/>
              </a:spcAft>
              <a:buSzPts val="1800"/>
              <a:buFont typeface="Arial"/>
              <a:buChar char="•"/>
            </a:pPr>
            <a:r>
              <a:rPr lang="en-US" sz="1800"/>
              <a:t>Management:</a:t>
            </a:r>
            <a:endParaRPr/>
          </a:p>
          <a:p>
            <a:pPr indent="-285750" lvl="1" marL="616458" rtl="0" algn="l">
              <a:lnSpc>
                <a:spcPct val="80000"/>
              </a:lnSpc>
              <a:spcBef>
                <a:spcPts val="0"/>
              </a:spcBef>
              <a:spcAft>
                <a:spcPts val="0"/>
              </a:spcAft>
              <a:buSzPts val="1800"/>
              <a:buFont typeface="Noto Sans Symbols"/>
              <a:buChar char="❑"/>
            </a:pPr>
            <a:r>
              <a:rPr lang="en-US"/>
              <a:t>If there is even a suspicion of a fracture, the elbow is gently splinted in 30 degrees of flexion to prevent movement and possible neurovascular injury during the x-ray examination</a:t>
            </a:r>
            <a:endParaRPr/>
          </a:p>
          <a:p>
            <a:pPr indent="-182880" lvl="2" marL="566928" rtl="0" algn="l">
              <a:lnSpc>
                <a:spcPct val="80000"/>
              </a:lnSpc>
              <a:spcBef>
                <a:spcPts val="0"/>
              </a:spcBef>
              <a:spcAft>
                <a:spcPts val="0"/>
              </a:spcAft>
              <a:buSzPts val="1800"/>
              <a:buFont typeface="Noto Sans Symbols"/>
              <a:buChar char="❑"/>
            </a:pPr>
            <a:r>
              <a:rPr lang="en-US" sz="1800"/>
              <a:t>Posteriorly displaced fractures, associated with severe swelling; reduction under general anesthesia (ORIF) and the arm is held in a collar and cuff.</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7" name="Shape 567"/>
        <p:cNvGrpSpPr/>
        <p:nvPr/>
      </p:nvGrpSpPr>
      <p:grpSpPr>
        <a:xfrm>
          <a:off x="0" y="0"/>
          <a:ext cx="0" cy="0"/>
          <a:chOff x="0" y="0"/>
          <a:chExt cx="0" cy="0"/>
        </a:xfrm>
      </p:grpSpPr>
      <p:sp>
        <p:nvSpPr>
          <p:cNvPr id="568" name="Google Shape;568;p3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6"/>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0" name="Google Shape;570;p36"/>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571" name="Google Shape;571;p3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2" name="Google Shape;572;p36"/>
          <p:cNvSpPr txBox="1"/>
          <p:nvPr>
            <p:ph type="title"/>
          </p:nvPr>
        </p:nvSpPr>
        <p:spPr>
          <a:xfrm>
            <a:off x="642256" y="642257"/>
            <a:ext cx="3417677" cy="5226837"/>
          </a:xfrm>
          <a:prstGeom prst="rect">
            <a:avLst/>
          </a:prstGeom>
          <a:noFill/>
          <a:ln>
            <a:noFill/>
          </a:ln>
        </p:spPr>
        <p:txBody>
          <a:bodyPr anchorCtr="0" anchor="t" bIns="45700" lIns="91425" spcFirstLastPara="1" rIns="91425" wrap="square" tIns="45700">
            <a:normAutofit/>
          </a:bodyPr>
          <a:lstStyle/>
          <a:p>
            <a:pPr indent="0" lvl="0" marL="0" rtl="0" algn="l">
              <a:lnSpc>
                <a:spcPct val="85000"/>
              </a:lnSpc>
              <a:spcBef>
                <a:spcPts val="0"/>
              </a:spcBef>
              <a:spcAft>
                <a:spcPts val="0"/>
              </a:spcAft>
              <a:buClr>
                <a:srgbClr val="3F3F3F"/>
              </a:buClr>
              <a:buSzPts val="4400"/>
              <a:buFont typeface="Calibri"/>
              <a:buNone/>
            </a:pPr>
            <a:r>
              <a:rPr lang="en-US" sz="4400"/>
              <a:t>Distal Humerus Fracture – Supracondylar </a:t>
            </a:r>
            <a:endParaRPr/>
          </a:p>
        </p:txBody>
      </p:sp>
      <p:sp>
        <p:nvSpPr>
          <p:cNvPr id="573" name="Google Shape;573;p36"/>
          <p:cNvSpPr txBox="1"/>
          <p:nvPr>
            <p:ph idx="1" type="body"/>
          </p:nvPr>
        </p:nvSpPr>
        <p:spPr>
          <a:xfrm>
            <a:off x="4713512" y="642258"/>
            <a:ext cx="6847117" cy="3091682"/>
          </a:xfrm>
          <a:prstGeom prst="rect">
            <a:avLst/>
          </a:prstGeom>
          <a:noFill/>
          <a:ln>
            <a:noFill/>
          </a:ln>
        </p:spPr>
        <p:txBody>
          <a:bodyPr anchorCtr="0" anchor="t" bIns="45700" lIns="0" spcFirstLastPara="1" rIns="0" wrap="square" tIns="45700">
            <a:normAutofit/>
          </a:bodyPr>
          <a:lstStyle/>
          <a:p>
            <a:pPr indent="-105727" lvl="0" marL="91440" rtl="0" algn="l">
              <a:lnSpc>
                <a:spcPct val="90000"/>
              </a:lnSpc>
              <a:spcBef>
                <a:spcPts val="0"/>
              </a:spcBef>
              <a:spcAft>
                <a:spcPts val="0"/>
              </a:spcAft>
              <a:buSzPts val="1665"/>
              <a:buFont typeface="Calibri"/>
              <a:buChar char="•"/>
            </a:pPr>
            <a:r>
              <a:rPr lang="en-US" sz="1665"/>
              <a:t>Complications:</a:t>
            </a:r>
            <a:endParaRPr/>
          </a:p>
          <a:p>
            <a:pPr indent="-342900" lvl="1" marL="544068" rtl="0" algn="l">
              <a:lnSpc>
                <a:spcPct val="90000"/>
              </a:lnSpc>
              <a:spcBef>
                <a:spcPts val="400"/>
              </a:spcBef>
              <a:spcAft>
                <a:spcPts val="0"/>
              </a:spcAft>
              <a:buSzPts val="1665"/>
              <a:buFont typeface="Calibri"/>
              <a:buAutoNum type="arabicPeriod"/>
            </a:pPr>
            <a:r>
              <a:rPr lang="en-US" sz="1665"/>
              <a:t>Vascular injury: brachial artery (Direct or due to the swelling), compartment syndrome (Volkmann's ischemic contracture.)</a:t>
            </a:r>
            <a:endParaRPr/>
          </a:p>
          <a:p>
            <a:pPr indent="-342900" lvl="1" marL="544068" rtl="0" algn="l">
              <a:lnSpc>
                <a:spcPct val="90000"/>
              </a:lnSpc>
              <a:spcBef>
                <a:spcPts val="600"/>
              </a:spcBef>
              <a:spcAft>
                <a:spcPts val="0"/>
              </a:spcAft>
              <a:buSzPts val="1665"/>
              <a:buFont typeface="Calibri"/>
              <a:buAutoNum type="arabicPeriod"/>
            </a:pPr>
            <a:r>
              <a:rPr lang="en-US" sz="1665"/>
              <a:t>Nerve injury: median (anterior interosseous nerve) nerve (Patient won’t be able to do “okay” sign due to weakness of flexor pollicis longus </a:t>
            </a:r>
            <a:endParaRPr/>
          </a:p>
          <a:p>
            <a:pPr indent="-342900" lvl="1" marL="544068" rtl="0" algn="l">
              <a:lnSpc>
                <a:spcPct val="90000"/>
              </a:lnSpc>
              <a:spcBef>
                <a:spcPts val="600"/>
              </a:spcBef>
              <a:spcAft>
                <a:spcPts val="0"/>
              </a:spcAft>
              <a:buSzPts val="1665"/>
              <a:buFont typeface="Calibri"/>
              <a:buAutoNum type="arabicPeriod"/>
            </a:pPr>
            <a:r>
              <a:rPr lang="en-US" sz="1665"/>
              <a:t>Malunion: common, Cubitus Varus or cubitus valgus.</a:t>
            </a:r>
            <a:endParaRPr/>
          </a:p>
          <a:p>
            <a:pPr indent="-105727" lvl="0" marL="91440" rtl="0" algn="l">
              <a:lnSpc>
                <a:spcPct val="90000"/>
              </a:lnSpc>
              <a:spcBef>
                <a:spcPts val="1600"/>
              </a:spcBef>
              <a:spcAft>
                <a:spcPts val="0"/>
              </a:spcAft>
              <a:buSzPts val="1665"/>
              <a:buFont typeface="Calibri"/>
              <a:buChar char="•"/>
            </a:pPr>
            <a:r>
              <a:rPr lang="en-US" sz="1665"/>
              <a:t>Gartland Classification:</a:t>
            </a:r>
            <a:endParaRPr/>
          </a:p>
          <a:p>
            <a:pPr indent="-182879" lvl="1" marL="384048" rtl="0" algn="l">
              <a:lnSpc>
                <a:spcPct val="90000"/>
              </a:lnSpc>
              <a:spcBef>
                <a:spcPts val="400"/>
              </a:spcBef>
              <a:spcAft>
                <a:spcPts val="0"/>
              </a:spcAft>
              <a:buSzPts val="1665"/>
              <a:buFont typeface="Noto Sans Symbols"/>
              <a:buChar char="❑"/>
            </a:pPr>
            <a:r>
              <a:rPr lang="en-US" sz="1665"/>
              <a:t>Type I: minimally displaced</a:t>
            </a:r>
            <a:endParaRPr/>
          </a:p>
          <a:p>
            <a:pPr indent="-182879" lvl="1" marL="384048" rtl="0" algn="l">
              <a:lnSpc>
                <a:spcPct val="90000"/>
              </a:lnSpc>
              <a:spcBef>
                <a:spcPts val="600"/>
              </a:spcBef>
              <a:spcAft>
                <a:spcPts val="0"/>
              </a:spcAft>
              <a:buSzPts val="1665"/>
              <a:buFont typeface="Noto Sans Symbols"/>
              <a:buChar char="❑"/>
            </a:pPr>
            <a:r>
              <a:rPr lang="en-US" sz="1665"/>
              <a:t>Type II: displaced with an intact posterior cortex</a:t>
            </a:r>
            <a:endParaRPr/>
          </a:p>
          <a:p>
            <a:pPr indent="-182879" lvl="1" marL="384048" rtl="0" algn="l">
              <a:lnSpc>
                <a:spcPct val="90000"/>
              </a:lnSpc>
              <a:spcBef>
                <a:spcPts val="600"/>
              </a:spcBef>
              <a:spcAft>
                <a:spcPts val="0"/>
              </a:spcAft>
              <a:buSzPts val="1665"/>
              <a:buFont typeface="Noto Sans Symbols"/>
              <a:buChar char="❑"/>
            </a:pPr>
            <a:r>
              <a:rPr lang="en-US" sz="1665"/>
              <a:t>Type III: completely offended.</a:t>
            </a:r>
            <a:endParaRPr/>
          </a:p>
          <a:p>
            <a:pPr indent="0" lvl="0" marL="91440" rtl="0" algn="l">
              <a:lnSpc>
                <a:spcPct val="90000"/>
              </a:lnSpc>
              <a:spcBef>
                <a:spcPts val="1600"/>
              </a:spcBef>
              <a:spcAft>
                <a:spcPts val="0"/>
              </a:spcAft>
              <a:buSzPts val="1665"/>
              <a:buFont typeface="Calibri"/>
              <a:buNone/>
            </a:pPr>
            <a:r>
              <a:t/>
            </a:r>
            <a:endParaRPr sz="1665"/>
          </a:p>
          <a:p>
            <a:pPr indent="0" lvl="0" marL="91440" rtl="0" algn="l">
              <a:lnSpc>
                <a:spcPct val="90000"/>
              </a:lnSpc>
              <a:spcBef>
                <a:spcPts val="1400"/>
              </a:spcBef>
              <a:spcAft>
                <a:spcPts val="0"/>
              </a:spcAft>
              <a:buSzPts val="1665"/>
              <a:buFont typeface="Calibri"/>
              <a:buNone/>
            </a:pPr>
            <a:r>
              <a:t/>
            </a:r>
            <a:endParaRPr sz="1665"/>
          </a:p>
        </p:txBody>
      </p:sp>
      <p:pic>
        <p:nvPicPr>
          <p:cNvPr id="574" name="Google Shape;574;p36"/>
          <p:cNvPicPr preferRelativeResize="0"/>
          <p:nvPr>
            <p:ph idx="2" type="body"/>
          </p:nvPr>
        </p:nvPicPr>
        <p:blipFill rotWithShape="1">
          <a:blip r:embed="rId3">
            <a:alphaModFix/>
          </a:blip>
          <a:srcRect b="0" l="0" r="0" t="0"/>
          <a:stretch/>
        </p:blipFill>
        <p:spPr>
          <a:xfrm>
            <a:off x="751562" y="3733940"/>
            <a:ext cx="10412780" cy="2143177"/>
          </a:xfrm>
          <a:prstGeom prst="rect">
            <a:avLst/>
          </a:prstGeom>
          <a:noFill/>
          <a:ln>
            <a:noFill/>
          </a:ln>
        </p:spPr>
      </p:pic>
      <p:sp>
        <p:nvSpPr>
          <p:cNvPr id="575" name="Google Shape;575;p3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0" name="Shape 580"/>
        <p:cNvGrpSpPr/>
        <p:nvPr/>
      </p:nvGrpSpPr>
      <p:grpSpPr>
        <a:xfrm>
          <a:off x="0" y="0"/>
          <a:ext cx="0" cy="0"/>
          <a:chOff x="0" y="0"/>
          <a:chExt cx="0" cy="0"/>
        </a:xfrm>
      </p:grpSpPr>
      <p:sp>
        <p:nvSpPr>
          <p:cNvPr id="581" name="Google Shape;581;p3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2" name="Google Shape;582;p37"/>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Distal Humerus Fracture – Condylar </a:t>
            </a:r>
            <a:endParaRPr/>
          </a:p>
        </p:txBody>
      </p:sp>
      <p:pic>
        <p:nvPicPr>
          <p:cNvPr descr="Image result for distal humerus fracture orif" id="583" name="Google Shape;583;p37"/>
          <p:cNvPicPr preferRelativeResize="0"/>
          <p:nvPr/>
        </p:nvPicPr>
        <p:blipFill rotWithShape="1">
          <a:blip r:embed="rId3">
            <a:alphaModFix/>
          </a:blip>
          <a:srcRect b="0" l="0" r="0" t="0"/>
          <a:stretch/>
        </p:blipFill>
        <p:spPr>
          <a:xfrm>
            <a:off x="643192" y="1285950"/>
            <a:ext cx="5451627" cy="3966058"/>
          </a:xfrm>
          <a:prstGeom prst="rect">
            <a:avLst/>
          </a:prstGeom>
          <a:noFill/>
          <a:ln>
            <a:noFill/>
          </a:ln>
        </p:spPr>
      </p:pic>
      <p:cxnSp>
        <p:nvCxnSpPr>
          <p:cNvPr id="584" name="Google Shape;584;p37"/>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585" name="Google Shape;585;p37"/>
          <p:cNvSpPr txBox="1"/>
          <p:nvPr>
            <p:ph idx="1" type="body"/>
          </p:nvPr>
        </p:nvSpPr>
        <p:spPr>
          <a:xfrm>
            <a:off x="6411684" y="2198913"/>
            <a:ext cx="5127172" cy="4024139"/>
          </a:xfrm>
          <a:prstGeom prst="rect">
            <a:avLst/>
          </a:prstGeom>
          <a:noFill/>
          <a:ln>
            <a:noFill/>
          </a:ln>
        </p:spPr>
        <p:txBody>
          <a:bodyPr anchorCtr="0" anchor="t" bIns="45700" lIns="0" spcFirstLastPara="1" rIns="0" wrap="square" tIns="45700">
            <a:normAutofit/>
          </a:bodyPr>
          <a:lstStyle/>
          <a:p>
            <a:pPr indent="-114300" lvl="0" marL="91440" rtl="0" algn="l">
              <a:lnSpc>
                <a:spcPct val="80000"/>
              </a:lnSpc>
              <a:spcBef>
                <a:spcPts val="0"/>
              </a:spcBef>
              <a:spcAft>
                <a:spcPts val="0"/>
              </a:spcAft>
              <a:buSzPts val="1800"/>
              <a:buFont typeface="Arial"/>
              <a:buChar char="•"/>
            </a:pPr>
            <a:r>
              <a:rPr lang="en-US" sz="1800"/>
              <a:t>Patients usually present with swelling, limited range of movement and tenderness over injured condyle. </a:t>
            </a:r>
            <a:endParaRPr/>
          </a:p>
          <a:p>
            <a:pPr indent="-114300" lvl="0" marL="91440" rtl="0" algn="l">
              <a:lnSpc>
                <a:spcPct val="80000"/>
              </a:lnSpc>
              <a:spcBef>
                <a:spcPts val="1400"/>
              </a:spcBef>
              <a:spcAft>
                <a:spcPts val="0"/>
              </a:spcAft>
              <a:buSzPts val="1800"/>
              <a:buFont typeface="Arial"/>
              <a:buChar char="•"/>
            </a:pPr>
            <a:r>
              <a:rPr lang="en-US" sz="1800"/>
              <a:t>Crepitus with motion is frequently present.</a:t>
            </a:r>
            <a:endParaRPr/>
          </a:p>
          <a:p>
            <a:pPr indent="-114300" lvl="0" marL="91440" rtl="0" algn="l">
              <a:lnSpc>
                <a:spcPct val="80000"/>
              </a:lnSpc>
              <a:spcBef>
                <a:spcPts val="1400"/>
              </a:spcBef>
              <a:spcAft>
                <a:spcPts val="0"/>
              </a:spcAft>
              <a:buSzPts val="1800"/>
              <a:buFont typeface="Arial"/>
              <a:buChar char="•"/>
            </a:pPr>
            <a:r>
              <a:rPr lang="en-US" sz="1800"/>
              <a:t>A severe blow on the point of the elbow drives the olecranon process upwards, splitting the condyles apart.</a:t>
            </a:r>
            <a:endParaRPr/>
          </a:p>
          <a:p>
            <a:pPr indent="-114300" lvl="0" marL="91440" rtl="0" algn="l">
              <a:lnSpc>
                <a:spcPct val="80000"/>
              </a:lnSpc>
              <a:spcBef>
                <a:spcPts val="1400"/>
              </a:spcBef>
              <a:spcAft>
                <a:spcPts val="0"/>
              </a:spcAft>
              <a:buSzPts val="1800"/>
              <a:buFont typeface="Arial"/>
              <a:buChar char="•"/>
            </a:pPr>
            <a:r>
              <a:rPr lang="en-US" sz="1800"/>
              <a:t>It is an intra-articular fracture due o a high energy trauma with soft tissue damage (except in osteoporotic patients)</a:t>
            </a:r>
            <a:endParaRPr/>
          </a:p>
          <a:p>
            <a:pPr indent="-114300" lvl="0" marL="91440" rtl="0" algn="l">
              <a:lnSpc>
                <a:spcPct val="80000"/>
              </a:lnSpc>
              <a:spcBef>
                <a:spcPts val="1400"/>
              </a:spcBef>
              <a:spcAft>
                <a:spcPts val="0"/>
              </a:spcAft>
              <a:buSzPts val="1800"/>
              <a:buFont typeface="Arial"/>
              <a:buChar char="•"/>
            </a:pPr>
            <a:r>
              <a:rPr lang="en-US" sz="1800"/>
              <a:t>In case of fracture of the medial condyle, injury to the ulnar nerve is likely.</a:t>
            </a:r>
            <a:endParaRPr/>
          </a:p>
          <a:p>
            <a:pPr indent="-114300" lvl="0" marL="91440" rtl="0" algn="l">
              <a:lnSpc>
                <a:spcPct val="80000"/>
              </a:lnSpc>
              <a:spcBef>
                <a:spcPts val="1400"/>
              </a:spcBef>
              <a:spcAft>
                <a:spcPts val="0"/>
              </a:spcAft>
              <a:buSzPts val="1800"/>
              <a:buFont typeface="Arial"/>
              <a:buChar char="•"/>
            </a:pPr>
            <a:r>
              <a:rPr lang="en-US" sz="1800"/>
              <a:t>On x-ray the fracture extends from lower humers to the elbow joint</a:t>
            </a:r>
            <a:endParaRPr/>
          </a:p>
          <a:p>
            <a:pPr indent="0" lvl="0" marL="91440" rtl="0" algn="l">
              <a:lnSpc>
                <a:spcPct val="80000"/>
              </a:lnSpc>
              <a:spcBef>
                <a:spcPts val="1400"/>
              </a:spcBef>
              <a:spcAft>
                <a:spcPts val="0"/>
              </a:spcAft>
              <a:buSzPts val="1800"/>
              <a:buFont typeface="Arial"/>
              <a:buNone/>
            </a:pPr>
            <a:r>
              <a:t/>
            </a:r>
            <a:endParaRPr sz="1800"/>
          </a:p>
        </p:txBody>
      </p:sp>
      <p:sp>
        <p:nvSpPr>
          <p:cNvPr id="586" name="Google Shape;586;p3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descr="blob:https://web.whatsapp.com/6ad2f6ac-8a71-4182-89c0-3c30a49962dd" id="592" name="Google Shape;592;p3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blob:https://web.whatsapp.com/6ad2f6ac-8a71-4182-89c0-3c30a49962dd" id="593" name="Google Shape;593;p3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blob:https://web.whatsapp.com/c52f9b86-3123-48e7-8b5b-3129f69e2856" id="594" name="Google Shape;594;p38"/>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3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Distal Humerus Fracture – Condylar </a:t>
            </a:r>
            <a:endParaRPr/>
          </a:p>
        </p:txBody>
      </p:sp>
      <p:sp>
        <p:nvSpPr>
          <p:cNvPr id="596" name="Google Shape;596;p38"/>
          <p:cNvSpPr txBox="1"/>
          <p:nvPr>
            <p:ph idx="1" type="body"/>
          </p:nvPr>
        </p:nvSpPr>
        <p:spPr>
          <a:xfrm>
            <a:off x="1097279" y="1845734"/>
            <a:ext cx="4366543" cy="4453466"/>
          </a:xfrm>
          <a:prstGeom prst="rect">
            <a:avLst/>
          </a:prstGeom>
          <a:noFill/>
          <a:ln>
            <a:noFill/>
          </a:ln>
        </p:spPr>
        <p:txBody>
          <a:bodyPr anchorCtr="0" anchor="t" bIns="45700" lIns="0" spcFirstLastPara="1" rIns="0" wrap="square" tIns="45700">
            <a:noAutofit/>
          </a:bodyPr>
          <a:lstStyle/>
          <a:p>
            <a:pPr indent="-107950" lvl="0" marL="91440" rtl="0" algn="l">
              <a:lnSpc>
                <a:spcPct val="90000"/>
              </a:lnSpc>
              <a:spcBef>
                <a:spcPts val="0"/>
              </a:spcBef>
              <a:spcAft>
                <a:spcPts val="0"/>
              </a:spcAft>
              <a:buSzPts val="1700"/>
              <a:buFont typeface="Arial"/>
              <a:buChar char="•"/>
            </a:pPr>
            <a:r>
              <a:rPr lang="en-US" sz="1700"/>
              <a:t>Treatment</a:t>
            </a:r>
            <a:endParaRPr/>
          </a:p>
          <a:p>
            <a:pPr indent="-342900" lvl="1" marL="635508" rtl="0" algn="l">
              <a:lnSpc>
                <a:spcPct val="90000"/>
              </a:lnSpc>
              <a:spcBef>
                <a:spcPts val="400"/>
              </a:spcBef>
              <a:spcAft>
                <a:spcPts val="0"/>
              </a:spcAft>
              <a:buSzPts val="1700"/>
              <a:buFont typeface="Calibri"/>
              <a:buAutoNum type="arabicPeriod"/>
            </a:pPr>
            <a:r>
              <a:rPr lang="en-US" sz="1700"/>
              <a:t>Undisplaced fractures: posterior slab with the elbow flexed almost 90 degrees</a:t>
            </a:r>
            <a:endParaRPr/>
          </a:p>
          <a:p>
            <a:pPr indent="-342900" lvl="1" marL="635508" rtl="0" algn="l">
              <a:lnSpc>
                <a:spcPct val="90000"/>
              </a:lnSpc>
              <a:spcBef>
                <a:spcPts val="600"/>
              </a:spcBef>
              <a:spcAft>
                <a:spcPts val="0"/>
              </a:spcAft>
              <a:buSzPts val="1700"/>
              <a:buFont typeface="Calibri"/>
              <a:buAutoNum type="arabicPeriod"/>
            </a:pPr>
            <a:r>
              <a:rPr lang="en-US" sz="1700"/>
              <a:t>Displaced condylar fractures: Open reduction and internal fixation through a posterior approach is the treatment of choice.</a:t>
            </a:r>
            <a:endParaRPr/>
          </a:p>
          <a:p>
            <a:pPr indent="-342900" lvl="1" marL="635508" rtl="0" algn="l">
              <a:lnSpc>
                <a:spcPct val="90000"/>
              </a:lnSpc>
              <a:spcBef>
                <a:spcPts val="600"/>
              </a:spcBef>
              <a:spcAft>
                <a:spcPts val="0"/>
              </a:spcAft>
              <a:buSzPts val="1700"/>
              <a:buFont typeface="Calibri"/>
              <a:buAutoNum type="arabicPeriod"/>
            </a:pPr>
            <a:r>
              <a:rPr lang="en-US" sz="1700"/>
              <a:t>Osteoporotic: Elbow joint replacement.</a:t>
            </a:r>
            <a:endParaRPr/>
          </a:p>
          <a:p>
            <a:pPr indent="-107950" lvl="0" marL="91440" rtl="0" algn="l">
              <a:lnSpc>
                <a:spcPct val="90000"/>
              </a:lnSpc>
              <a:spcBef>
                <a:spcPts val="1600"/>
              </a:spcBef>
              <a:spcAft>
                <a:spcPts val="0"/>
              </a:spcAft>
              <a:buSzPts val="1700"/>
              <a:buFont typeface="Arial"/>
              <a:buChar char="•"/>
            </a:pPr>
            <a:r>
              <a:rPr lang="en-US" sz="1700"/>
              <a:t>Complications</a:t>
            </a:r>
            <a:endParaRPr/>
          </a:p>
          <a:p>
            <a:pPr indent="-342900" lvl="1" marL="635508" rtl="0" algn="l">
              <a:lnSpc>
                <a:spcPct val="90000"/>
              </a:lnSpc>
              <a:spcBef>
                <a:spcPts val="400"/>
              </a:spcBef>
              <a:spcAft>
                <a:spcPts val="0"/>
              </a:spcAft>
              <a:buSzPts val="1700"/>
              <a:buFont typeface="Calibri"/>
              <a:buAutoNum type="arabicPeriod"/>
            </a:pPr>
            <a:r>
              <a:rPr lang="en-US" sz="1700"/>
              <a:t>Vascular injury (brachial)</a:t>
            </a:r>
            <a:endParaRPr/>
          </a:p>
          <a:p>
            <a:pPr indent="-342900" lvl="1" marL="635508" rtl="0" algn="l">
              <a:lnSpc>
                <a:spcPct val="90000"/>
              </a:lnSpc>
              <a:spcBef>
                <a:spcPts val="600"/>
              </a:spcBef>
              <a:spcAft>
                <a:spcPts val="0"/>
              </a:spcAft>
              <a:buSzPts val="1700"/>
              <a:buFont typeface="Calibri"/>
              <a:buAutoNum type="arabicPeriod"/>
            </a:pPr>
            <a:r>
              <a:rPr lang="en-US" sz="1700"/>
              <a:t>Nerve Injury (radial, median, ulnar - most common -)</a:t>
            </a:r>
            <a:endParaRPr/>
          </a:p>
          <a:p>
            <a:pPr indent="-342900" lvl="1" marL="635508" rtl="0" algn="l">
              <a:lnSpc>
                <a:spcPct val="90000"/>
              </a:lnSpc>
              <a:spcBef>
                <a:spcPts val="600"/>
              </a:spcBef>
              <a:spcAft>
                <a:spcPts val="0"/>
              </a:spcAft>
              <a:buSzPts val="1700"/>
              <a:buFont typeface="Calibri"/>
              <a:buAutoNum type="arabicPeriod"/>
            </a:pPr>
            <a:r>
              <a:rPr lang="en-US" sz="1700"/>
              <a:t>Stiffness: most common</a:t>
            </a:r>
            <a:endParaRPr/>
          </a:p>
          <a:p>
            <a:pPr indent="-342900" lvl="1" marL="635508" rtl="0" algn="l">
              <a:lnSpc>
                <a:spcPct val="90000"/>
              </a:lnSpc>
              <a:spcBef>
                <a:spcPts val="600"/>
              </a:spcBef>
              <a:spcAft>
                <a:spcPts val="0"/>
              </a:spcAft>
              <a:buSzPts val="1700"/>
              <a:buFont typeface="Calibri"/>
              <a:buAutoNum type="arabicPeriod"/>
            </a:pPr>
            <a:r>
              <a:rPr lang="en-US" sz="1700"/>
              <a:t>Heterotopic Ossification</a:t>
            </a:r>
            <a:endParaRPr/>
          </a:p>
          <a:p>
            <a:pPr indent="0" lvl="0" marL="91440" rtl="0" algn="l">
              <a:lnSpc>
                <a:spcPct val="90000"/>
              </a:lnSpc>
              <a:spcBef>
                <a:spcPts val="1600"/>
              </a:spcBef>
              <a:spcAft>
                <a:spcPts val="0"/>
              </a:spcAft>
              <a:buSzPts val="1700"/>
              <a:buNone/>
            </a:pPr>
            <a:r>
              <a:t/>
            </a:r>
            <a:endParaRPr sz="1700"/>
          </a:p>
        </p:txBody>
      </p:sp>
      <p:pic>
        <p:nvPicPr>
          <p:cNvPr descr="A picture containing film&#10;&#10;Description automatically generated" id="597" name="Google Shape;597;p38"/>
          <p:cNvPicPr preferRelativeResize="0"/>
          <p:nvPr>
            <p:ph idx="2" type="body"/>
          </p:nvPr>
        </p:nvPicPr>
        <p:blipFill rotWithShape="1">
          <a:blip r:embed="rId3">
            <a:alphaModFix/>
          </a:blip>
          <a:srcRect b="0" l="0" r="0" t="0"/>
          <a:stretch/>
        </p:blipFill>
        <p:spPr>
          <a:xfrm>
            <a:off x="5599290" y="1845734"/>
            <a:ext cx="5804430" cy="418253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1" name="Shape 601"/>
        <p:cNvGrpSpPr/>
        <p:nvPr/>
      </p:nvGrpSpPr>
      <p:grpSpPr>
        <a:xfrm>
          <a:off x="0" y="0"/>
          <a:ext cx="0" cy="0"/>
          <a:chOff x="0" y="0"/>
          <a:chExt cx="0" cy="0"/>
        </a:xfrm>
      </p:grpSpPr>
      <p:sp>
        <p:nvSpPr>
          <p:cNvPr id="602" name="Google Shape;602;p3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39"/>
          <p:cNvSpPr/>
          <p:nvPr/>
        </p:nvSpPr>
        <p:spPr>
          <a:xfrm>
            <a:off x="321564" y="320040"/>
            <a:ext cx="11548872" cy="621792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39"/>
          <p:cNvSpPr txBox="1"/>
          <p:nvPr>
            <p:ph type="title"/>
          </p:nvPr>
        </p:nvSpPr>
        <p:spPr>
          <a:xfrm>
            <a:off x="965030" y="963997"/>
            <a:ext cx="3254691" cy="4938361"/>
          </a:xfrm>
          <a:prstGeom prst="rect">
            <a:avLst/>
          </a:prstGeom>
          <a:noFill/>
          <a:ln>
            <a:noFill/>
          </a:ln>
        </p:spPr>
        <p:txBody>
          <a:bodyPr anchorCtr="0" anchor="ctr" bIns="45700" lIns="91425" spcFirstLastPara="1" rIns="91425" wrap="square" tIns="45700">
            <a:normAutofit/>
          </a:bodyPr>
          <a:lstStyle/>
          <a:p>
            <a:pPr indent="0" lvl="0" marL="0" rtl="0" algn="r">
              <a:lnSpc>
                <a:spcPct val="85000"/>
              </a:lnSpc>
              <a:spcBef>
                <a:spcPts val="0"/>
              </a:spcBef>
              <a:spcAft>
                <a:spcPts val="0"/>
              </a:spcAft>
              <a:buClr>
                <a:srgbClr val="3F3F3F"/>
              </a:buClr>
              <a:buSzPts val="4400"/>
              <a:buFont typeface="Calibri"/>
              <a:buNone/>
            </a:pPr>
            <a:r>
              <a:rPr lang="en-US" sz="4400"/>
              <a:t>Forearm fractures</a:t>
            </a:r>
            <a:endParaRPr/>
          </a:p>
        </p:txBody>
      </p:sp>
      <p:cxnSp>
        <p:nvCxnSpPr>
          <p:cNvPr id="605" name="Google Shape;605;p39"/>
          <p:cNvCxnSpPr/>
          <p:nvPr/>
        </p:nvCxnSpPr>
        <p:spPr>
          <a:xfrm>
            <a:off x="4650251" y="2057399"/>
            <a:ext cx="0" cy="2743200"/>
          </a:xfrm>
          <a:prstGeom prst="straightConnector1">
            <a:avLst/>
          </a:prstGeom>
          <a:noFill/>
          <a:ln cap="flat" cmpd="sng" w="19050">
            <a:solidFill>
              <a:schemeClr val="dk2"/>
            </a:solidFill>
            <a:prstDash val="solid"/>
            <a:round/>
            <a:headEnd len="sm" w="sm" type="none"/>
            <a:tailEnd len="sm" w="sm" type="none"/>
          </a:ln>
        </p:spPr>
      </p:cxnSp>
      <p:sp>
        <p:nvSpPr>
          <p:cNvPr id="606" name="Google Shape;606;p39"/>
          <p:cNvSpPr txBox="1"/>
          <p:nvPr>
            <p:ph idx="1" type="body"/>
          </p:nvPr>
        </p:nvSpPr>
        <p:spPr>
          <a:xfrm>
            <a:off x="5134882" y="963507"/>
            <a:ext cx="6135097" cy="4938851"/>
          </a:xfrm>
          <a:prstGeom prst="rect">
            <a:avLst/>
          </a:prstGeom>
          <a:noFill/>
          <a:ln>
            <a:noFill/>
          </a:ln>
        </p:spPr>
        <p:txBody>
          <a:bodyPr anchorCtr="0" anchor="ctr" bIns="45700" lIns="0" spcFirstLastPara="1" rIns="0" wrap="square" tIns="45700">
            <a:normAutofit/>
          </a:bodyPr>
          <a:lstStyle/>
          <a:p>
            <a:pPr indent="-114300" lvl="0" marL="91440" rtl="0" algn="l">
              <a:lnSpc>
                <a:spcPct val="90000"/>
              </a:lnSpc>
              <a:spcBef>
                <a:spcPts val="0"/>
              </a:spcBef>
              <a:spcAft>
                <a:spcPts val="0"/>
              </a:spcAft>
              <a:buSzPts val="1800"/>
              <a:buChar char=" "/>
            </a:pPr>
            <a:r>
              <a:rPr lang="en-US" sz="1800"/>
              <a:t>Radial head and Neck Fractures.</a:t>
            </a:r>
            <a:endParaRPr/>
          </a:p>
          <a:p>
            <a:pPr indent="-114300" lvl="0" marL="91440" rtl="0" algn="l">
              <a:lnSpc>
                <a:spcPct val="90000"/>
              </a:lnSpc>
              <a:spcBef>
                <a:spcPts val="1400"/>
              </a:spcBef>
              <a:spcAft>
                <a:spcPts val="0"/>
              </a:spcAft>
              <a:buSzPts val="1800"/>
              <a:buChar char=" "/>
            </a:pPr>
            <a:r>
              <a:rPr lang="en-US" sz="1800"/>
              <a:t>Olecranon Fractures. </a:t>
            </a:r>
            <a:endParaRPr/>
          </a:p>
          <a:p>
            <a:pPr indent="-114300" lvl="0" marL="91440" rtl="0" algn="l">
              <a:lnSpc>
                <a:spcPct val="90000"/>
              </a:lnSpc>
              <a:spcBef>
                <a:spcPts val="1400"/>
              </a:spcBef>
              <a:spcAft>
                <a:spcPts val="0"/>
              </a:spcAft>
              <a:buSzPts val="1800"/>
              <a:buChar char=" "/>
            </a:pPr>
            <a:r>
              <a:rPr lang="en-US" sz="1800"/>
              <a:t>Monteggia Fracture Dislocation</a:t>
            </a:r>
            <a:endParaRPr/>
          </a:p>
          <a:p>
            <a:pPr indent="-114300" lvl="0" marL="91440" rtl="0" algn="l">
              <a:lnSpc>
                <a:spcPct val="90000"/>
              </a:lnSpc>
              <a:spcBef>
                <a:spcPts val="1400"/>
              </a:spcBef>
              <a:spcAft>
                <a:spcPts val="0"/>
              </a:spcAft>
              <a:buSzPts val="1800"/>
              <a:buChar char=" "/>
            </a:pPr>
            <a:r>
              <a:rPr lang="en-US" sz="1800"/>
              <a:t>Galeazzi Fracture Dislocation .</a:t>
            </a:r>
            <a:endParaRPr/>
          </a:p>
          <a:p>
            <a:pPr indent="-114300" lvl="0" marL="91440" rtl="0" algn="l">
              <a:lnSpc>
                <a:spcPct val="90000"/>
              </a:lnSpc>
              <a:spcBef>
                <a:spcPts val="1400"/>
              </a:spcBef>
              <a:spcAft>
                <a:spcPts val="0"/>
              </a:spcAft>
              <a:buSzPts val="1800"/>
              <a:buChar char=" "/>
            </a:pPr>
            <a:r>
              <a:rPr lang="en-US" sz="1800"/>
              <a:t>Both Bones Radius and Ulna Shaft</a:t>
            </a:r>
            <a:endParaRPr/>
          </a:p>
          <a:p>
            <a:pPr indent="-114300" lvl="0" marL="91440" rtl="0" algn="l">
              <a:lnSpc>
                <a:spcPct val="90000"/>
              </a:lnSpc>
              <a:spcBef>
                <a:spcPts val="1400"/>
              </a:spcBef>
              <a:spcAft>
                <a:spcPts val="0"/>
              </a:spcAft>
              <a:buSzPts val="1800"/>
              <a:buChar char=" "/>
            </a:pPr>
            <a:r>
              <a:rPr lang="en-US" sz="1800"/>
              <a:t>Distal Radius Fracture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4"/>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8" name="Google Shape;148;p4"/>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149" name="Google Shape;149;p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0" name="Google Shape;150;p4"/>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400"/>
              <a:buFont typeface="Calibri"/>
              <a:buNone/>
            </a:pPr>
            <a:r>
              <a:rPr lang="en-US" sz="4400"/>
              <a:t>Clavicle Fracture - Overview</a:t>
            </a:r>
            <a:endParaRPr/>
          </a:p>
        </p:txBody>
      </p:sp>
      <p:pic>
        <p:nvPicPr>
          <p:cNvPr id="151" name="Google Shape;151;p4"/>
          <p:cNvPicPr preferRelativeResize="0"/>
          <p:nvPr>
            <p:ph idx="1" type="body"/>
          </p:nvPr>
        </p:nvPicPr>
        <p:blipFill rotWithShape="1">
          <a:blip r:embed="rId3">
            <a:alphaModFix/>
          </a:blip>
          <a:srcRect b="0" l="0" r="0" t="0"/>
          <a:stretch/>
        </p:blipFill>
        <p:spPr>
          <a:xfrm>
            <a:off x="633999" y="1710096"/>
            <a:ext cx="4001315" cy="3174376"/>
          </a:xfrm>
          <a:prstGeom prst="rect">
            <a:avLst/>
          </a:prstGeom>
          <a:noFill/>
          <a:ln>
            <a:noFill/>
          </a:ln>
        </p:spPr>
      </p:pic>
      <p:cxnSp>
        <p:nvCxnSpPr>
          <p:cNvPr id="152" name="Google Shape;152;p4"/>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53" name="Google Shape;153;p4"/>
          <p:cNvSpPr txBox="1"/>
          <p:nvPr>
            <p:ph idx="2" type="body"/>
          </p:nvPr>
        </p:nvSpPr>
        <p:spPr>
          <a:xfrm>
            <a:off x="4974769" y="2198914"/>
            <a:ext cx="6574973" cy="3670180"/>
          </a:xfrm>
          <a:prstGeom prst="rect">
            <a:avLst/>
          </a:prstGeom>
          <a:noFill/>
          <a:ln>
            <a:noFill/>
          </a:ln>
        </p:spPr>
        <p:txBody>
          <a:bodyPr anchorCtr="0" anchor="t" bIns="45700" lIns="0" spcFirstLastPara="1" rIns="0" wrap="square" tIns="45700">
            <a:normAutofit/>
          </a:bodyPr>
          <a:lstStyle/>
          <a:p>
            <a:pPr indent="-105727" lvl="0" marL="91440" rtl="0" algn="l">
              <a:lnSpc>
                <a:spcPct val="90000"/>
              </a:lnSpc>
              <a:spcBef>
                <a:spcPts val="0"/>
              </a:spcBef>
              <a:spcAft>
                <a:spcPts val="0"/>
              </a:spcAft>
              <a:buSzPts val="1665"/>
              <a:buFont typeface="Arial"/>
              <a:buChar char="•"/>
            </a:pPr>
            <a:r>
              <a:rPr lang="en-US" sz="1665"/>
              <a:t>Mechanism of injury: Fall on outstretched hand or fall on shoulder</a:t>
            </a:r>
            <a:endParaRPr/>
          </a:p>
          <a:p>
            <a:pPr indent="-105727" lvl="0" marL="91440" rtl="0" algn="l">
              <a:lnSpc>
                <a:spcPct val="90000"/>
              </a:lnSpc>
              <a:spcBef>
                <a:spcPts val="1400"/>
              </a:spcBef>
              <a:spcAft>
                <a:spcPts val="0"/>
              </a:spcAft>
              <a:buSzPts val="1665"/>
              <a:buFont typeface="Arial"/>
              <a:buChar char="•"/>
            </a:pPr>
            <a:r>
              <a:rPr lang="en-US" sz="1665"/>
              <a:t>Lateral third fractures of the clavicle are always unstable.</a:t>
            </a:r>
            <a:endParaRPr/>
          </a:p>
          <a:p>
            <a:pPr indent="-105727" lvl="0" marL="91440" marR="12700" rtl="0" algn="l">
              <a:lnSpc>
                <a:spcPct val="90000"/>
              </a:lnSpc>
              <a:spcBef>
                <a:spcPts val="200"/>
              </a:spcBef>
              <a:spcAft>
                <a:spcPts val="0"/>
              </a:spcAft>
              <a:buSzPts val="1665"/>
              <a:buFont typeface="Arial"/>
              <a:buChar char="•"/>
            </a:pPr>
            <a:r>
              <a:rPr lang="en-US" sz="1665"/>
              <a:t>In case of fracture of the clavicle, we always go for conservative management (even if it was displaced, there will be no functional deficit). </a:t>
            </a:r>
            <a:endParaRPr/>
          </a:p>
          <a:p>
            <a:pPr indent="0" lvl="0" marL="0" marR="12700" rtl="0" algn="l">
              <a:lnSpc>
                <a:spcPct val="90000"/>
              </a:lnSpc>
              <a:spcBef>
                <a:spcPts val="0"/>
              </a:spcBef>
              <a:spcAft>
                <a:spcPts val="0"/>
              </a:spcAft>
              <a:buSzPts val="1665"/>
              <a:buNone/>
            </a:pPr>
            <a:r>
              <a:t/>
            </a:r>
            <a:endParaRPr sz="1665"/>
          </a:p>
          <a:p>
            <a:pPr indent="-285750" lvl="1" marL="578358" marR="12700" rtl="0" algn="l">
              <a:lnSpc>
                <a:spcPct val="90000"/>
              </a:lnSpc>
              <a:spcBef>
                <a:spcPts val="0"/>
              </a:spcBef>
              <a:spcAft>
                <a:spcPts val="0"/>
              </a:spcAft>
              <a:buSzPts val="1665"/>
              <a:buFont typeface="Noto Sans Symbols"/>
              <a:buChar char="⮚"/>
            </a:pPr>
            <a:r>
              <a:rPr lang="en-US" sz="1665"/>
              <a:t>However, we alert the patient that there might be a lump formed. </a:t>
            </a:r>
            <a:endParaRPr/>
          </a:p>
          <a:p>
            <a:pPr indent="-180022" lvl="1" marL="578358" marR="12700" rtl="0" algn="l">
              <a:lnSpc>
                <a:spcPct val="90000"/>
              </a:lnSpc>
              <a:spcBef>
                <a:spcPts val="0"/>
              </a:spcBef>
              <a:spcAft>
                <a:spcPts val="0"/>
              </a:spcAft>
              <a:buSzPts val="1665"/>
              <a:buFont typeface="Noto Sans Symbols"/>
              <a:buNone/>
            </a:pPr>
            <a:r>
              <a:t/>
            </a:r>
            <a:endParaRPr sz="1665"/>
          </a:p>
          <a:p>
            <a:pPr indent="-105727" lvl="0" marL="91440" marR="12700" rtl="0" algn="l">
              <a:lnSpc>
                <a:spcPct val="90000"/>
              </a:lnSpc>
              <a:spcBef>
                <a:spcPts val="0"/>
              </a:spcBef>
              <a:spcAft>
                <a:spcPts val="0"/>
              </a:spcAft>
              <a:buSzPts val="1665"/>
              <a:buFont typeface="Arial"/>
              <a:buChar char="•"/>
            </a:pPr>
            <a:r>
              <a:rPr lang="en-US" sz="1665"/>
              <a:t>Only fractures of the clavicle that are very distal which compromise the stability of the acromioclavicular joint might require surgical intervention.</a:t>
            </a:r>
            <a:endParaRPr/>
          </a:p>
          <a:p>
            <a:pPr indent="0" lvl="0" marL="0" marR="0" rtl="0" algn="l">
              <a:lnSpc>
                <a:spcPct val="90000"/>
              </a:lnSpc>
              <a:spcBef>
                <a:spcPts val="0"/>
              </a:spcBef>
              <a:spcAft>
                <a:spcPts val="0"/>
              </a:spcAft>
              <a:buSzPts val="1665"/>
              <a:buNone/>
            </a:pPr>
            <a:r>
              <a:t/>
            </a:r>
            <a:endParaRPr sz="1665"/>
          </a:p>
          <a:p>
            <a:pPr indent="-105727" lvl="0" marL="91440" marR="0" rtl="0" algn="l">
              <a:lnSpc>
                <a:spcPct val="90000"/>
              </a:lnSpc>
              <a:spcBef>
                <a:spcPts val="0"/>
              </a:spcBef>
              <a:spcAft>
                <a:spcPts val="0"/>
              </a:spcAft>
              <a:buSzPts val="1665"/>
              <a:buFont typeface="Arial"/>
              <a:buChar char="•"/>
            </a:pPr>
            <a:r>
              <a:rPr lang="en-US" sz="1665"/>
              <a:t>Usually, the medial part of the clavicle is pulled upward due to action of the sternocleidomastoid muscle that is inserted in it, and the lateral part is pulled downwards due to the weight of the arm.</a:t>
            </a:r>
            <a:endParaRPr/>
          </a:p>
        </p:txBody>
      </p:sp>
      <p:sp>
        <p:nvSpPr>
          <p:cNvPr id="154" name="Google Shape;154;p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0" name="Shape 610"/>
        <p:cNvGrpSpPr/>
        <p:nvPr/>
      </p:nvGrpSpPr>
      <p:grpSpPr>
        <a:xfrm>
          <a:off x="0" y="0"/>
          <a:ext cx="0" cy="0"/>
          <a:chOff x="0" y="0"/>
          <a:chExt cx="0" cy="0"/>
        </a:xfrm>
      </p:grpSpPr>
      <p:sp>
        <p:nvSpPr>
          <p:cNvPr id="611" name="Google Shape;611;p4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40"/>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400"/>
              <a:buFont typeface="Calibri"/>
              <a:buNone/>
            </a:pPr>
            <a:r>
              <a:rPr lang="en-US" sz="3400"/>
              <a:t>Proximal Region of the Radius - Anatomy</a:t>
            </a:r>
            <a:endParaRPr/>
          </a:p>
        </p:txBody>
      </p:sp>
      <p:pic>
        <p:nvPicPr>
          <p:cNvPr descr="A close up of a logo&#10;&#10;Description automatically generated" id="613" name="Google Shape;613;p40"/>
          <p:cNvPicPr preferRelativeResize="0"/>
          <p:nvPr/>
        </p:nvPicPr>
        <p:blipFill rotWithShape="1">
          <a:blip r:embed="rId3">
            <a:alphaModFix/>
          </a:blip>
          <a:srcRect b="0" l="0" r="0" t="0"/>
          <a:stretch/>
        </p:blipFill>
        <p:spPr>
          <a:xfrm>
            <a:off x="661683" y="640081"/>
            <a:ext cx="3945946" cy="5314406"/>
          </a:xfrm>
          <a:prstGeom prst="rect">
            <a:avLst/>
          </a:prstGeom>
          <a:noFill/>
          <a:ln>
            <a:noFill/>
          </a:ln>
        </p:spPr>
      </p:pic>
      <p:cxnSp>
        <p:nvCxnSpPr>
          <p:cNvPr id="614" name="Google Shape;614;p40"/>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615" name="Google Shape;615;p40"/>
          <p:cNvSpPr txBox="1"/>
          <p:nvPr>
            <p:ph idx="1" type="body"/>
          </p:nvPr>
        </p:nvSpPr>
        <p:spPr>
          <a:xfrm>
            <a:off x="4974769" y="2198914"/>
            <a:ext cx="6574973" cy="3670180"/>
          </a:xfrm>
          <a:prstGeom prst="rect">
            <a:avLst/>
          </a:prstGeom>
          <a:noFill/>
          <a:ln>
            <a:noFill/>
          </a:ln>
        </p:spPr>
        <p:txBody>
          <a:bodyPr anchorCtr="0" anchor="t" bIns="45700" lIns="0" spcFirstLastPara="1" rIns="0" wrap="square" tIns="45700">
            <a:noAutofit/>
          </a:bodyPr>
          <a:lstStyle/>
          <a:p>
            <a:pPr indent="-127000" lvl="0" marL="91440" rtl="0" algn="l">
              <a:lnSpc>
                <a:spcPct val="90000"/>
              </a:lnSpc>
              <a:spcBef>
                <a:spcPts val="0"/>
              </a:spcBef>
              <a:spcAft>
                <a:spcPts val="0"/>
              </a:spcAft>
              <a:buSzPts val="2000"/>
              <a:buFont typeface="Arial"/>
              <a:buChar char="•"/>
            </a:pPr>
            <a:r>
              <a:rPr i="0" lang="en-US"/>
              <a:t>The proximal end of the radius articulates in both the elbow and proximal radioulnar joints.</a:t>
            </a:r>
            <a:endParaRPr/>
          </a:p>
          <a:p>
            <a:pPr indent="-127000" lvl="0" marL="91440" rtl="0" algn="l">
              <a:lnSpc>
                <a:spcPct val="90000"/>
              </a:lnSpc>
              <a:spcBef>
                <a:spcPts val="1400"/>
              </a:spcBef>
              <a:spcAft>
                <a:spcPts val="0"/>
              </a:spcAft>
              <a:buSzPts val="2000"/>
              <a:buFont typeface="Arial"/>
              <a:buChar char="•"/>
            </a:pPr>
            <a:r>
              <a:rPr i="0" lang="en-US"/>
              <a:t>Important bony landmarks include the head, neck and radial tuberosity:</a:t>
            </a:r>
            <a:endParaRPr/>
          </a:p>
          <a:p>
            <a:pPr indent="-182880" lvl="1" marL="384048" rtl="0" algn="l">
              <a:lnSpc>
                <a:spcPct val="90000"/>
              </a:lnSpc>
              <a:spcBef>
                <a:spcPts val="400"/>
              </a:spcBef>
              <a:spcAft>
                <a:spcPts val="0"/>
              </a:spcAft>
              <a:buSzPts val="2000"/>
              <a:buFont typeface="Noto Sans Symbols"/>
              <a:buChar char="❑"/>
            </a:pPr>
            <a:r>
              <a:rPr i="0" lang="en-US" sz="2000"/>
              <a:t>Head of radius: A disk shaped structure, with a concave articulating surface. It is thicker medially, where it takes part in the proximal radioulnar joint.</a:t>
            </a:r>
            <a:endParaRPr/>
          </a:p>
          <a:p>
            <a:pPr indent="-182880" lvl="1" marL="384048" rtl="0" algn="l">
              <a:lnSpc>
                <a:spcPct val="90000"/>
              </a:lnSpc>
              <a:spcBef>
                <a:spcPts val="600"/>
              </a:spcBef>
              <a:spcAft>
                <a:spcPts val="0"/>
              </a:spcAft>
              <a:buSzPts val="2000"/>
              <a:buFont typeface="Noto Sans Symbols"/>
              <a:buChar char="❑"/>
            </a:pPr>
            <a:r>
              <a:rPr i="0" lang="en-US" sz="2000"/>
              <a:t>Neck: A narrow area of bone, which lies between the radial head and radial tuberosity.</a:t>
            </a:r>
            <a:endParaRPr/>
          </a:p>
          <a:p>
            <a:pPr indent="-182880" lvl="1" marL="384048" rtl="0" algn="l">
              <a:lnSpc>
                <a:spcPct val="90000"/>
              </a:lnSpc>
              <a:spcBef>
                <a:spcPts val="600"/>
              </a:spcBef>
              <a:spcAft>
                <a:spcPts val="0"/>
              </a:spcAft>
              <a:buSzPts val="2000"/>
              <a:buFont typeface="Noto Sans Symbols"/>
              <a:buChar char="❑"/>
            </a:pPr>
            <a:r>
              <a:rPr i="0" lang="en-US" sz="2000"/>
              <a:t>Radial tuberosity: A bony projection.</a:t>
            </a:r>
            <a:endParaRPr/>
          </a:p>
          <a:p>
            <a:pPr indent="-182880" lvl="2" marL="566928" rtl="0" algn="l">
              <a:lnSpc>
                <a:spcPct val="90000"/>
              </a:lnSpc>
              <a:spcBef>
                <a:spcPts val="600"/>
              </a:spcBef>
              <a:spcAft>
                <a:spcPts val="0"/>
              </a:spcAft>
              <a:buSzPts val="2000"/>
              <a:buFont typeface="Noto Sans Symbols"/>
              <a:buChar char="⮚"/>
            </a:pPr>
            <a:r>
              <a:rPr lang="en-US" sz="2000"/>
              <a:t>S</a:t>
            </a:r>
            <a:r>
              <a:rPr i="0" lang="en-US" sz="2000"/>
              <a:t>erves as the place of attachment of the biceps brachii muscle.</a:t>
            </a:r>
            <a:endParaRPr/>
          </a:p>
          <a:p>
            <a:pPr indent="0" lvl="0" marL="91440" rtl="0" algn="l">
              <a:lnSpc>
                <a:spcPct val="90000"/>
              </a:lnSpc>
              <a:spcBef>
                <a:spcPts val="1600"/>
              </a:spcBef>
              <a:spcAft>
                <a:spcPts val="0"/>
              </a:spcAft>
              <a:buSzPts val="2000"/>
              <a:buNone/>
            </a:pPr>
            <a:r>
              <a:t/>
            </a:r>
            <a:endParaRPr/>
          </a:p>
        </p:txBody>
      </p:sp>
      <p:sp>
        <p:nvSpPr>
          <p:cNvPr id="616" name="Google Shape;616;p4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1" name="Shape 621"/>
        <p:cNvGrpSpPr/>
        <p:nvPr/>
      </p:nvGrpSpPr>
      <p:grpSpPr>
        <a:xfrm>
          <a:off x="0" y="0"/>
          <a:ext cx="0" cy="0"/>
          <a:chOff x="0" y="0"/>
          <a:chExt cx="0" cy="0"/>
        </a:xfrm>
      </p:grpSpPr>
      <p:sp>
        <p:nvSpPr>
          <p:cNvPr id="622" name="Google Shape;622;p4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3" name="Google Shape;623;p41"/>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Radial Head Fracture</a:t>
            </a:r>
            <a:endParaRPr/>
          </a:p>
        </p:txBody>
      </p:sp>
      <p:pic>
        <p:nvPicPr>
          <p:cNvPr descr="A close up of a blur&#10;&#10;Description automatically generated" id="624" name="Google Shape;624;p41"/>
          <p:cNvPicPr preferRelativeResize="0"/>
          <p:nvPr/>
        </p:nvPicPr>
        <p:blipFill rotWithShape="1">
          <a:blip r:embed="rId3">
            <a:alphaModFix/>
          </a:blip>
          <a:srcRect b="2" l="0" r="3" t="18422"/>
          <a:stretch/>
        </p:blipFill>
        <p:spPr>
          <a:xfrm>
            <a:off x="633999" y="581098"/>
            <a:ext cx="4020297" cy="2476136"/>
          </a:xfrm>
          <a:prstGeom prst="rect">
            <a:avLst/>
          </a:prstGeom>
          <a:noFill/>
          <a:ln>
            <a:noFill/>
          </a:ln>
        </p:spPr>
      </p:pic>
      <p:cxnSp>
        <p:nvCxnSpPr>
          <p:cNvPr id="625" name="Google Shape;625;p41"/>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A picture containing indoor, sitting, photo, table&#10;&#10;Description automatically generated" id="626" name="Google Shape;626;p41"/>
          <p:cNvPicPr preferRelativeResize="0"/>
          <p:nvPr/>
        </p:nvPicPr>
        <p:blipFill rotWithShape="1">
          <a:blip r:embed="rId4">
            <a:alphaModFix/>
          </a:blip>
          <a:srcRect b="7506" l="0" r="3" t="12765"/>
          <a:stretch/>
        </p:blipFill>
        <p:spPr>
          <a:xfrm>
            <a:off x="633999" y="3218101"/>
            <a:ext cx="4020296" cy="2476136"/>
          </a:xfrm>
          <a:prstGeom prst="rect">
            <a:avLst/>
          </a:prstGeom>
          <a:noFill/>
          <a:ln>
            <a:noFill/>
          </a:ln>
        </p:spPr>
      </p:pic>
      <p:sp>
        <p:nvSpPr>
          <p:cNvPr id="627" name="Google Shape;627;p41"/>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Among the most common elbow fractures.</a:t>
            </a:r>
            <a:endParaRPr/>
          </a:p>
          <a:p>
            <a:pPr indent="0" lvl="0" marL="91440" rtl="0" algn="l">
              <a:lnSpc>
                <a:spcPct val="90000"/>
              </a:lnSpc>
              <a:spcBef>
                <a:spcPts val="0"/>
              </a:spcBef>
              <a:spcAft>
                <a:spcPts val="0"/>
              </a:spcAft>
              <a:buSzPts val="2000"/>
              <a:buFont typeface="Arial"/>
              <a:buNone/>
            </a:pPr>
            <a:r>
              <a:t/>
            </a:r>
            <a:endParaRPr/>
          </a:p>
          <a:p>
            <a:pPr indent="-127000" lvl="0" marL="91440" rtl="0" algn="l">
              <a:lnSpc>
                <a:spcPct val="90000"/>
              </a:lnSpc>
              <a:spcBef>
                <a:spcPts val="0"/>
              </a:spcBef>
              <a:spcAft>
                <a:spcPts val="0"/>
              </a:spcAft>
              <a:buSzPts val="2000"/>
              <a:buFont typeface="Arial"/>
              <a:buChar char="•"/>
            </a:pPr>
            <a:r>
              <a:rPr lang="en-US"/>
              <a:t>The patient experiences pain on supination and pronation. Pain and local tenderness posterolateral of proximal radius end.</a:t>
            </a:r>
            <a:endParaRPr/>
          </a:p>
          <a:p>
            <a:pPr indent="0" lvl="0" marL="91440" rtl="0" algn="l">
              <a:lnSpc>
                <a:spcPct val="90000"/>
              </a:lnSpc>
              <a:spcBef>
                <a:spcPts val="0"/>
              </a:spcBef>
              <a:spcAft>
                <a:spcPts val="0"/>
              </a:spcAft>
              <a:buSzPts val="2000"/>
              <a:buFont typeface="Arial"/>
              <a:buNone/>
            </a:pPr>
            <a:r>
              <a:t/>
            </a:r>
            <a:endParaRPr/>
          </a:p>
          <a:p>
            <a:pPr indent="-127000" lvl="0" marL="91440" rtl="0" algn="l">
              <a:lnSpc>
                <a:spcPct val="90000"/>
              </a:lnSpc>
              <a:spcBef>
                <a:spcPts val="0"/>
              </a:spcBef>
              <a:spcAft>
                <a:spcPts val="0"/>
              </a:spcAft>
              <a:buSzPts val="2000"/>
              <a:buFont typeface="Arial"/>
              <a:buChar char="•"/>
            </a:pPr>
            <a:r>
              <a:rPr lang="en-US"/>
              <a:t>A fall on the outstretched hand with the elbow extended and the forearm pronated causes impaction of the radial head against the capitulum. </a:t>
            </a:r>
            <a:endParaRPr/>
          </a:p>
          <a:p>
            <a:pPr indent="0" lvl="0" marL="91440" rtl="0" algn="l">
              <a:lnSpc>
                <a:spcPct val="90000"/>
              </a:lnSpc>
              <a:spcBef>
                <a:spcPts val="0"/>
              </a:spcBef>
              <a:spcAft>
                <a:spcPts val="0"/>
              </a:spcAft>
              <a:buSzPts val="2000"/>
              <a:buFont typeface="Arial"/>
              <a:buNone/>
            </a:pPr>
            <a:r>
              <a:t/>
            </a:r>
            <a:endParaRPr/>
          </a:p>
          <a:p>
            <a:pPr indent="-127000" lvl="0" marL="91440" rtl="0" algn="l">
              <a:lnSpc>
                <a:spcPct val="90000"/>
              </a:lnSpc>
              <a:spcBef>
                <a:spcPts val="0"/>
              </a:spcBef>
              <a:spcAft>
                <a:spcPts val="0"/>
              </a:spcAft>
              <a:buSzPts val="2000"/>
              <a:buFont typeface="Arial"/>
              <a:buChar char="•"/>
            </a:pPr>
            <a:r>
              <a:rPr lang="en-US"/>
              <a:t>In adults this may fracture the head of the radius; in children, it is more likely to fracture the neck of the radius (possibly because the head is largely cartilaginous).</a:t>
            </a:r>
            <a:endParaRPr/>
          </a:p>
          <a:p>
            <a:pPr indent="-124459" lvl="0" marL="251459" marR="0" rtl="0" algn="l">
              <a:lnSpc>
                <a:spcPct val="90000"/>
              </a:lnSpc>
              <a:spcBef>
                <a:spcPts val="0"/>
              </a:spcBef>
              <a:spcAft>
                <a:spcPts val="0"/>
              </a:spcAft>
              <a:buSzPts val="2000"/>
              <a:buFont typeface="Arial"/>
              <a:buNone/>
            </a:pPr>
            <a:r>
              <a:t/>
            </a:r>
            <a:endParaRPr/>
          </a:p>
        </p:txBody>
      </p:sp>
      <p:sp>
        <p:nvSpPr>
          <p:cNvPr id="628" name="Google Shape;628;p4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3" name="Shape 633"/>
        <p:cNvGrpSpPr/>
        <p:nvPr/>
      </p:nvGrpSpPr>
      <p:grpSpPr>
        <a:xfrm>
          <a:off x="0" y="0"/>
          <a:ext cx="0" cy="0"/>
          <a:chOff x="0" y="0"/>
          <a:chExt cx="0" cy="0"/>
        </a:xfrm>
      </p:grpSpPr>
      <p:sp>
        <p:nvSpPr>
          <p:cNvPr id="634" name="Google Shape;634;p4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5" name="Google Shape;635;p42"/>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Radial Head Fracture</a:t>
            </a:r>
            <a:endParaRPr/>
          </a:p>
        </p:txBody>
      </p:sp>
      <p:pic>
        <p:nvPicPr>
          <p:cNvPr descr="A picture containing map&#10;&#10;Description automatically generated" id="636" name="Google Shape;636;p42"/>
          <p:cNvPicPr preferRelativeResize="0"/>
          <p:nvPr/>
        </p:nvPicPr>
        <p:blipFill rotWithShape="1">
          <a:blip r:embed="rId3">
            <a:alphaModFix/>
          </a:blip>
          <a:srcRect b="0" l="0" r="0" t="0"/>
          <a:stretch/>
        </p:blipFill>
        <p:spPr>
          <a:xfrm>
            <a:off x="643192" y="2049178"/>
            <a:ext cx="5451627" cy="2439602"/>
          </a:xfrm>
          <a:prstGeom prst="rect">
            <a:avLst/>
          </a:prstGeom>
          <a:noFill/>
          <a:ln>
            <a:noFill/>
          </a:ln>
        </p:spPr>
      </p:pic>
      <p:cxnSp>
        <p:nvCxnSpPr>
          <p:cNvPr id="637" name="Google Shape;637;p42"/>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638" name="Google Shape;638;p42"/>
          <p:cNvSpPr txBox="1"/>
          <p:nvPr>
            <p:ph idx="1" type="body"/>
          </p:nvPr>
        </p:nvSpPr>
        <p:spPr>
          <a:xfrm>
            <a:off x="6411684" y="2198913"/>
            <a:ext cx="5127172" cy="4024127"/>
          </a:xfrm>
          <a:prstGeom prst="rect">
            <a:avLst/>
          </a:prstGeom>
          <a:noFill/>
          <a:ln>
            <a:noFill/>
          </a:ln>
        </p:spPr>
        <p:txBody>
          <a:bodyPr anchorCtr="0" anchor="t" bIns="45700" lIns="0" spcFirstLastPara="1" rIns="0" wrap="square" tIns="45700">
            <a:normAutofit/>
          </a:bodyPr>
          <a:lstStyle/>
          <a:p>
            <a:pPr indent="0" lvl="0" marL="0" rtl="0" algn="l">
              <a:lnSpc>
                <a:spcPct val="80000"/>
              </a:lnSpc>
              <a:spcBef>
                <a:spcPts val="0"/>
              </a:spcBef>
              <a:spcAft>
                <a:spcPts val="0"/>
              </a:spcAft>
              <a:buSzPts val="1850"/>
              <a:buNone/>
            </a:pPr>
            <a:r>
              <a:rPr lang="en-US" sz="1850"/>
              <a:t>Classification</a:t>
            </a:r>
            <a:endParaRPr/>
          </a:p>
          <a:p>
            <a:pPr indent="-182880" lvl="1" marL="384048" rtl="0" algn="l">
              <a:lnSpc>
                <a:spcPct val="80000"/>
              </a:lnSpc>
              <a:spcBef>
                <a:spcPts val="600"/>
              </a:spcBef>
              <a:spcAft>
                <a:spcPts val="0"/>
              </a:spcAft>
              <a:buSzPts val="1850"/>
              <a:buFont typeface="Arial"/>
              <a:buChar char="•"/>
            </a:pPr>
            <a:r>
              <a:rPr lang="en-US" sz="1850"/>
              <a:t>Type I:Simple split wedge fragment (maybe displaced or not) – One piece; arm sling.</a:t>
            </a:r>
            <a:endParaRPr/>
          </a:p>
          <a:p>
            <a:pPr indent="-182880" lvl="1" marL="384048" rtl="0" algn="l">
              <a:lnSpc>
                <a:spcPct val="80000"/>
              </a:lnSpc>
              <a:spcBef>
                <a:spcPts val="600"/>
              </a:spcBef>
              <a:spcAft>
                <a:spcPts val="0"/>
              </a:spcAft>
              <a:buSzPts val="1850"/>
              <a:buFont typeface="Arial"/>
              <a:buChar char="•"/>
            </a:pPr>
            <a:r>
              <a:rPr lang="en-US" sz="1850"/>
              <a:t>Type II: Part of head and neck remain intact, the portion involved in fracture is tilted and impacted – Two piece; Plate and screws.</a:t>
            </a:r>
            <a:endParaRPr/>
          </a:p>
          <a:p>
            <a:pPr indent="-182880" lvl="1" marL="384048" rtl="0" algn="l">
              <a:lnSpc>
                <a:spcPct val="80000"/>
              </a:lnSpc>
              <a:spcBef>
                <a:spcPts val="600"/>
              </a:spcBef>
              <a:spcAft>
                <a:spcPts val="0"/>
              </a:spcAft>
              <a:buSzPts val="1850"/>
              <a:buFont typeface="Arial"/>
              <a:buChar char="•"/>
            </a:pPr>
            <a:r>
              <a:rPr lang="en-US" sz="1850"/>
              <a:t>Type III: Severely comminuted fracture, no portion of head and neck remain in continuity – Three parts; If reducible, plate and screws. If not, replacement.</a:t>
            </a:r>
            <a:endParaRPr/>
          </a:p>
          <a:p>
            <a:pPr indent="-182880" lvl="1" marL="384048" rtl="0" algn="l">
              <a:lnSpc>
                <a:spcPct val="80000"/>
              </a:lnSpc>
              <a:spcBef>
                <a:spcPts val="600"/>
              </a:spcBef>
              <a:spcAft>
                <a:spcPts val="0"/>
              </a:spcAft>
              <a:buSzPts val="1850"/>
              <a:buFont typeface="Arial"/>
              <a:buChar char="•"/>
            </a:pPr>
            <a:r>
              <a:rPr lang="en-US" sz="1850"/>
              <a:t>Type IV: Fracture of radial head with dislocation of the elbow joint – Reduction/Fixation or replacement</a:t>
            </a:r>
            <a:endParaRPr/>
          </a:p>
          <a:p>
            <a:pPr indent="0" lvl="2" marL="384048" rtl="0" algn="l">
              <a:lnSpc>
                <a:spcPct val="80000"/>
              </a:lnSpc>
              <a:spcBef>
                <a:spcPts val="600"/>
              </a:spcBef>
              <a:spcAft>
                <a:spcPts val="0"/>
              </a:spcAft>
              <a:buSzPts val="1850"/>
              <a:buNone/>
            </a:pPr>
            <a:r>
              <a:rPr lang="en-US" sz="1850"/>
              <a:t>+ Distal radioulnar joint injury – Essex Lopresti.</a:t>
            </a:r>
            <a:endParaRPr sz="1850"/>
          </a:p>
        </p:txBody>
      </p:sp>
      <p:sp>
        <p:nvSpPr>
          <p:cNvPr id="639" name="Google Shape;639;p4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4" name="Shape 644"/>
        <p:cNvGrpSpPr/>
        <p:nvPr/>
      </p:nvGrpSpPr>
      <p:grpSpPr>
        <a:xfrm>
          <a:off x="0" y="0"/>
          <a:ext cx="0" cy="0"/>
          <a:chOff x="0" y="0"/>
          <a:chExt cx="0" cy="0"/>
        </a:xfrm>
      </p:grpSpPr>
      <p:sp>
        <p:nvSpPr>
          <p:cNvPr id="645" name="Google Shape;645;p4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43"/>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Radial Head Fracture</a:t>
            </a:r>
            <a:endParaRPr/>
          </a:p>
        </p:txBody>
      </p:sp>
      <p:pic>
        <p:nvPicPr>
          <p:cNvPr descr="Image result for radial head fracture orif" id="647" name="Google Shape;647;p43"/>
          <p:cNvPicPr preferRelativeResize="0"/>
          <p:nvPr/>
        </p:nvPicPr>
        <p:blipFill rotWithShape="1">
          <a:blip r:embed="rId3">
            <a:alphaModFix/>
          </a:blip>
          <a:srcRect b="0" l="0" r="0" t="0"/>
          <a:stretch/>
        </p:blipFill>
        <p:spPr>
          <a:xfrm>
            <a:off x="643192" y="1599419"/>
            <a:ext cx="5451627" cy="3339121"/>
          </a:xfrm>
          <a:prstGeom prst="rect">
            <a:avLst/>
          </a:prstGeom>
          <a:noFill/>
          <a:ln>
            <a:noFill/>
          </a:ln>
        </p:spPr>
      </p:pic>
      <p:cxnSp>
        <p:nvCxnSpPr>
          <p:cNvPr id="648" name="Google Shape;648;p43"/>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649" name="Google Shape;649;p43"/>
          <p:cNvSpPr txBox="1"/>
          <p:nvPr>
            <p:ph idx="1" type="body"/>
          </p:nvPr>
        </p:nvSpPr>
        <p:spPr>
          <a:xfrm>
            <a:off x="6411684" y="2198913"/>
            <a:ext cx="5127172" cy="4024131"/>
          </a:xfrm>
          <a:prstGeom prst="rect">
            <a:avLst/>
          </a:prstGeom>
          <a:noFill/>
          <a:ln>
            <a:noFill/>
          </a:ln>
        </p:spPr>
        <p:txBody>
          <a:bodyPr anchorCtr="0" anchor="t" bIns="45700" lIns="0" spcFirstLastPara="1" rIns="0" wrap="square" tIns="45700">
            <a:noAutofit/>
          </a:bodyPr>
          <a:lstStyle/>
          <a:p>
            <a:pPr indent="-114300" lvl="0" marL="91440" rtl="0" algn="l">
              <a:lnSpc>
                <a:spcPct val="90000"/>
              </a:lnSpc>
              <a:spcBef>
                <a:spcPts val="0"/>
              </a:spcBef>
              <a:spcAft>
                <a:spcPts val="0"/>
              </a:spcAft>
              <a:buSzPts val="1800"/>
              <a:buFont typeface="Arial"/>
              <a:buChar char="•"/>
            </a:pPr>
            <a:r>
              <a:rPr lang="en-US" sz="1800"/>
              <a:t>Treatment: </a:t>
            </a:r>
            <a:endParaRPr/>
          </a:p>
          <a:p>
            <a:pPr indent="-285750" lvl="1" marL="578358" rtl="0" algn="l">
              <a:lnSpc>
                <a:spcPct val="90000"/>
              </a:lnSpc>
              <a:spcBef>
                <a:spcPts val="0"/>
              </a:spcBef>
              <a:spcAft>
                <a:spcPts val="0"/>
              </a:spcAft>
              <a:buSzPts val="1800"/>
              <a:buFont typeface="Noto Sans Symbols"/>
              <a:buChar char="❑"/>
            </a:pPr>
            <a:r>
              <a:rPr lang="en-US"/>
              <a:t>Adults:</a:t>
            </a:r>
            <a:endParaRPr/>
          </a:p>
          <a:p>
            <a:pPr indent="-342900" lvl="2" marL="818388" rtl="0" algn="l">
              <a:lnSpc>
                <a:spcPct val="90000"/>
              </a:lnSpc>
              <a:spcBef>
                <a:spcPts val="0"/>
              </a:spcBef>
              <a:spcAft>
                <a:spcPts val="0"/>
              </a:spcAft>
              <a:buSzPts val="1800"/>
              <a:buFont typeface="Calibri"/>
              <a:buAutoNum type="arabicPeriod"/>
            </a:pPr>
            <a:r>
              <a:rPr lang="en-US" sz="1800"/>
              <a:t>Undisplaced fractures: supporting the elbow in a collar and cuff</a:t>
            </a:r>
            <a:endParaRPr/>
          </a:p>
          <a:p>
            <a:pPr indent="-342900" lvl="2" marL="818388" rtl="0" algn="l">
              <a:lnSpc>
                <a:spcPct val="90000"/>
              </a:lnSpc>
              <a:spcBef>
                <a:spcPts val="0"/>
              </a:spcBef>
              <a:spcAft>
                <a:spcPts val="0"/>
              </a:spcAft>
              <a:buSzPts val="1800"/>
              <a:buFont typeface="Calibri"/>
              <a:buAutoNum type="arabicPeriod"/>
            </a:pPr>
            <a:r>
              <a:rPr lang="en-US" sz="1800"/>
              <a:t>Displaced fractures: open reduction and fixation</a:t>
            </a:r>
            <a:endParaRPr/>
          </a:p>
          <a:p>
            <a:pPr indent="-342900" lvl="2" marL="818388" rtl="0" algn="l">
              <a:lnSpc>
                <a:spcPct val="90000"/>
              </a:lnSpc>
              <a:spcBef>
                <a:spcPts val="0"/>
              </a:spcBef>
              <a:spcAft>
                <a:spcPts val="0"/>
              </a:spcAft>
              <a:buSzPts val="1800"/>
              <a:buFont typeface="Calibri"/>
              <a:buAutoNum type="arabicPeriod"/>
            </a:pPr>
            <a:r>
              <a:rPr lang="en-US" sz="1800"/>
              <a:t>Comminuted fractures: reconstruct the radial head or, if it has to be excised, it should be replaced by a metal prosthesis.</a:t>
            </a:r>
            <a:endParaRPr/>
          </a:p>
          <a:p>
            <a:pPr indent="-171450" lvl="2" marL="761238" rtl="0" algn="l">
              <a:lnSpc>
                <a:spcPct val="90000"/>
              </a:lnSpc>
              <a:spcBef>
                <a:spcPts val="0"/>
              </a:spcBef>
              <a:spcAft>
                <a:spcPts val="0"/>
              </a:spcAft>
              <a:buSzPts val="1800"/>
              <a:buFont typeface="Arial"/>
              <a:buNone/>
            </a:pPr>
            <a:r>
              <a:t/>
            </a:r>
            <a:endParaRPr sz="1800"/>
          </a:p>
          <a:p>
            <a:pPr indent="-114300" lvl="0" marL="91440" rtl="0" algn="l">
              <a:lnSpc>
                <a:spcPct val="90000"/>
              </a:lnSpc>
              <a:spcBef>
                <a:spcPts val="0"/>
              </a:spcBef>
              <a:spcAft>
                <a:spcPts val="0"/>
              </a:spcAft>
              <a:buSzPts val="1800"/>
              <a:buFont typeface="Arial"/>
              <a:buChar char="•"/>
            </a:pPr>
            <a:r>
              <a:rPr lang="en-US" sz="1800"/>
              <a:t>Complications</a:t>
            </a:r>
            <a:endParaRPr/>
          </a:p>
          <a:p>
            <a:pPr indent="-342900" lvl="1" marL="635508" rtl="0" algn="l">
              <a:lnSpc>
                <a:spcPct val="90000"/>
              </a:lnSpc>
              <a:spcBef>
                <a:spcPts val="0"/>
              </a:spcBef>
              <a:spcAft>
                <a:spcPts val="0"/>
              </a:spcAft>
              <a:buSzPts val="1800"/>
              <a:buFont typeface="Calibri"/>
              <a:buAutoNum type="arabicPeriod"/>
            </a:pPr>
            <a:r>
              <a:rPr lang="en-US"/>
              <a:t>Joint stiffness.</a:t>
            </a:r>
            <a:endParaRPr/>
          </a:p>
          <a:p>
            <a:pPr indent="-342900" lvl="1" marL="635508" rtl="0" algn="l">
              <a:lnSpc>
                <a:spcPct val="90000"/>
              </a:lnSpc>
              <a:spcBef>
                <a:spcPts val="0"/>
              </a:spcBef>
              <a:spcAft>
                <a:spcPts val="0"/>
              </a:spcAft>
              <a:buSzPts val="1800"/>
              <a:buFont typeface="Calibri"/>
              <a:buAutoNum type="arabicPeriod"/>
            </a:pPr>
            <a:r>
              <a:rPr lang="en-US"/>
              <a:t>Recurrent instability (if MCL is injured and radial head excised.)</a:t>
            </a:r>
            <a:endParaRPr/>
          </a:p>
          <a:p>
            <a:pPr indent="-342900" lvl="1" marL="635508" rtl="0" algn="l">
              <a:lnSpc>
                <a:spcPct val="90000"/>
              </a:lnSpc>
              <a:spcBef>
                <a:spcPts val="0"/>
              </a:spcBef>
              <a:spcAft>
                <a:spcPts val="0"/>
              </a:spcAft>
              <a:buSzPts val="1800"/>
              <a:buFont typeface="Calibri"/>
              <a:buAutoNum type="arabicPeriod"/>
            </a:pPr>
            <a:r>
              <a:rPr lang="en-US"/>
              <a:t>Osteoarthritis</a:t>
            </a:r>
            <a:endParaRPr/>
          </a:p>
          <a:p>
            <a:pPr indent="0" lvl="0" marL="91440" rtl="0" algn="l">
              <a:lnSpc>
                <a:spcPct val="90000"/>
              </a:lnSpc>
              <a:spcBef>
                <a:spcPts val="1200"/>
              </a:spcBef>
              <a:spcAft>
                <a:spcPts val="0"/>
              </a:spcAft>
              <a:buSzPts val="1800"/>
              <a:buFont typeface="Arial"/>
              <a:buNone/>
            </a:pPr>
            <a:r>
              <a:t/>
            </a:r>
            <a:endParaRPr sz="1800"/>
          </a:p>
        </p:txBody>
      </p:sp>
      <p:sp>
        <p:nvSpPr>
          <p:cNvPr id="650" name="Google Shape;650;p4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5" name="Shape 655"/>
        <p:cNvGrpSpPr/>
        <p:nvPr/>
      </p:nvGrpSpPr>
      <p:grpSpPr>
        <a:xfrm>
          <a:off x="0" y="0"/>
          <a:ext cx="0" cy="0"/>
          <a:chOff x="0" y="0"/>
          <a:chExt cx="0" cy="0"/>
        </a:xfrm>
      </p:grpSpPr>
      <p:sp>
        <p:nvSpPr>
          <p:cNvPr id="656" name="Google Shape;656;p4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4"/>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8" name="Google Shape;658;p44"/>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659" name="Google Shape;659;p4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0" name="Google Shape;660;p44"/>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Radial Neck Fracture</a:t>
            </a:r>
            <a:endParaRPr/>
          </a:p>
        </p:txBody>
      </p:sp>
      <p:pic>
        <p:nvPicPr>
          <p:cNvPr descr="Image result for radial neck fracture" id="661" name="Google Shape;661;p44"/>
          <p:cNvPicPr preferRelativeResize="0"/>
          <p:nvPr>
            <p:ph idx="1" type="body"/>
          </p:nvPr>
        </p:nvPicPr>
        <p:blipFill rotWithShape="1">
          <a:blip r:embed="rId3">
            <a:alphaModFix/>
          </a:blip>
          <a:srcRect b="0" l="0" r="0" t="0"/>
          <a:stretch/>
        </p:blipFill>
        <p:spPr>
          <a:xfrm>
            <a:off x="633999" y="728661"/>
            <a:ext cx="4020297" cy="2181010"/>
          </a:xfrm>
          <a:prstGeom prst="rect">
            <a:avLst/>
          </a:prstGeom>
          <a:noFill/>
          <a:ln>
            <a:noFill/>
          </a:ln>
        </p:spPr>
      </p:pic>
      <p:cxnSp>
        <p:nvCxnSpPr>
          <p:cNvPr id="662" name="Google Shape;662;p44"/>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Image result for radial neck fracture nail" id="663" name="Google Shape;663;p44"/>
          <p:cNvPicPr preferRelativeResize="0"/>
          <p:nvPr/>
        </p:nvPicPr>
        <p:blipFill rotWithShape="1">
          <a:blip r:embed="rId4">
            <a:alphaModFix/>
          </a:blip>
          <a:srcRect b="0" l="0" r="0" t="0"/>
          <a:stretch/>
        </p:blipFill>
        <p:spPr>
          <a:xfrm>
            <a:off x="1279885" y="3218101"/>
            <a:ext cx="2728524" cy="2476136"/>
          </a:xfrm>
          <a:prstGeom prst="rect">
            <a:avLst/>
          </a:prstGeom>
          <a:noFill/>
          <a:ln>
            <a:noFill/>
          </a:ln>
        </p:spPr>
      </p:pic>
      <p:sp>
        <p:nvSpPr>
          <p:cNvPr id="664" name="Google Shape;664;p44"/>
          <p:cNvSpPr txBox="1"/>
          <p:nvPr>
            <p:ph idx="2"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14300" lvl="0" marL="91440" rtl="0" algn="l">
              <a:lnSpc>
                <a:spcPct val="90000"/>
              </a:lnSpc>
              <a:spcBef>
                <a:spcPts val="0"/>
              </a:spcBef>
              <a:spcAft>
                <a:spcPts val="0"/>
              </a:spcAft>
              <a:buSzPts val="1800"/>
              <a:buFont typeface="Calibri"/>
              <a:buChar char="•"/>
            </a:pPr>
            <a:r>
              <a:rPr lang="en-US" sz="1800"/>
              <a:t>Treatment:</a:t>
            </a:r>
            <a:endParaRPr/>
          </a:p>
          <a:p>
            <a:pPr indent="-285750" lvl="1" marL="578358" rtl="0" algn="l">
              <a:lnSpc>
                <a:spcPct val="90000"/>
              </a:lnSpc>
              <a:spcBef>
                <a:spcPts val="0"/>
              </a:spcBef>
              <a:spcAft>
                <a:spcPts val="0"/>
              </a:spcAft>
              <a:buSzPts val="1800"/>
              <a:buFont typeface="Noto Sans Symbols"/>
              <a:buChar char="❑"/>
            </a:pPr>
            <a:r>
              <a:rPr lang="en-US"/>
              <a:t>Children</a:t>
            </a:r>
            <a:endParaRPr/>
          </a:p>
          <a:p>
            <a:pPr indent="-342900" lvl="2" marL="818388" rtl="0" algn="l">
              <a:lnSpc>
                <a:spcPct val="90000"/>
              </a:lnSpc>
              <a:spcBef>
                <a:spcPts val="0"/>
              </a:spcBef>
              <a:spcAft>
                <a:spcPts val="0"/>
              </a:spcAft>
              <a:buSzPts val="1800"/>
              <a:buFont typeface="Calibri"/>
              <a:buAutoNum type="arabicPeriod"/>
            </a:pPr>
            <a:r>
              <a:rPr lang="en-US" sz="1800"/>
              <a:t>Arm is rested in a collar and cuff, and exercises are commenced after 1 week.</a:t>
            </a:r>
            <a:endParaRPr/>
          </a:p>
          <a:p>
            <a:pPr indent="-342900" lvl="2" marL="818388" rtl="0" algn="l">
              <a:lnSpc>
                <a:spcPct val="90000"/>
              </a:lnSpc>
              <a:spcBef>
                <a:spcPts val="0"/>
              </a:spcBef>
              <a:spcAft>
                <a:spcPts val="0"/>
              </a:spcAft>
              <a:buSzPts val="1800"/>
              <a:buFont typeface="Calibri"/>
              <a:buAutoNum type="arabicPeriod"/>
            </a:pPr>
            <a:r>
              <a:rPr lang="en-US" sz="1800"/>
              <a:t>Displacement of more than 30 degrees should be corrected: closed reduction (percutaneous reduction and fixation with Nancy nail or wires.)</a:t>
            </a:r>
            <a:endParaRPr/>
          </a:p>
          <a:p>
            <a:pPr indent="-342900" lvl="2" marL="818388" rtl="0" algn="l">
              <a:lnSpc>
                <a:spcPct val="90000"/>
              </a:lnSpc>
              <a:spcBef>
                <a:spcPts val="0"/>
              </a:spcBef>
              <a:spcAft>
                <a:spcPts val="0"/>
              </a:spcAft>
              <a:buSzPts val="1800"/>
              <a:buFont typeface="Calibri"/>
              <a:buAutoNum type="arabicPeriod"/>
            </a:pPr>
            <a:r>
              <a:rPr lang="en-US" sz="1800"/>
              <a:t>If this fails, open reduction without internal fixation.</a:t>
            </a:r>
            <a:endParaRPr/>
          </a:p>
          <a:p>
            <a:pPr indent="-342899" lvl="3" marL="1001267" rtl="0" algn="l">
              <a:lnSpc>
                <a:spcPct val="90000"/>
              </a:lnSpc>
              <a:spcBef>
                <a:spcPts val="0"/>
              </a:spcBef>
              <a:spcAft>
                <a:spcPts val="0"/>
              </a:spcAft>
              <a:buSzPts val="1800"/>
              <a:buFont typeface="Noto Sans Symbols"/>
              <a:buChar char="⮚"/>
            </a:pPr>
            <a:r>
              <a:rPr lang="en-US" sz="1800"/>
              <a:t>The head of the radius must never be excised in children because this will interfere with the synchronous growth of radius and ulna</a:t>
            </a:r>
            <a:endParaRPr/>
          </a:p>
          <a:p>
            <a:pPr indent="0" lvl="0" marL="91440" rtl="0" algn="l">
              <a:lnSpc>
                <a:spcPct val="90000"/>
              </a:lnSpc>
              <a:spcBef>
                <a:spcPts val="1200"/>
              </a:spcBef>
              <a:spcAft>
                <a:spcPts val="0"/>
              </a:spcAft>
              <a:buSzPts val="1800"/>
              <a:buNone/>
            </a:pPr>
            <a:r>
              <a:t/>
            </a:r>
            <a:endParaRPr sz="1800"/>
          </a:p>
        </p:txBody>
      </p:sp>
      <p:sp>
        <p:nvSpPr>
          <p:cNvPr id="665" name="Google Shape;665;p4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0" name="Shape 670"/>
        <p:cNvGrpSpPr/>
        <p:nvPr/>
      </p:nvGrpSpPr>
      <p:grpSpPr>
        <a:xfrm>
          <a:off x="0" y="0"/>
          <a:ext cx="0" cy="0"/>
          <a:chOff x="0" y="0"/>
          <a:chExt cx="0" cy="0"/>
        </a:xfrm>
      </p:grpSpPr>
      <p:sp>
        <p:nvSpPr>
          <p:cNvPr id="671" name="Google Shape;671;p4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5"/>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3" name="Google Shape;673;p45"/>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674" name="Google Shape;674;p4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5" name="Google Shape;675;p45"/>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Proximal Ulna - Anatomy</a:t>
            </a:r>
            <a:endParaRPr/>
          </a:p>
        </p:txBody>
      </p:sp>
      <p:pic>
        <p:nvPicPr>
          <p:cNvPr descr="A close up of a logo&#10;&#10;Description automatically generated" id="676" name="Google Shape;676;p45"/>
          <p:cNvPicPr preferRelativeResize="0"/>
          <p:nvPr>
            <p:ph idx="2" type="body"/>
          </p:nvPr>
        </p:nvPicPr>
        <p:blipFill rotWithShape="1">
          <a:blip r:embed="rId3">
            <a:alphaModFix/>
          </a:blip>
          <a:srcRect b="0" l="0" r="0" t="0"/>
          <a:stretch/>
        </p:blipFill>
        <p:spPr>
          <a:xfrm>
            <a:off x="633999" y="2191921"/>
            <a:ext cx="4001315" cy="2210726"/>
          </a:xfrm>
          <a:prstGeom prst="rect">
            <a:avLst/>
          </a:prstGeom>
          <a:noFill/>
          <a:ln>
            <a:noFill/>
          </a:ln>
        </p:spPr>
      </p:pic>
      <p:cxnSp>
        <p:nvCxnSpPr>
          <p:cNvPr id="677" name="Google Shape;677;p45"/>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678" name="Google Shape;678;p45"/>
          <p:cNvSpPr txBox="1"/>
          <p:nvPr>
            <p:ph idx="1" type="body"/>
          </p:nvPr>
        </p:nvSpPr>
        <p:spPr>
          <a:xfrm>
            <a:off x="4974769" y="2198914"/>
            <a:ext cx="6574973" cy="4069404"/>
          </a:xfrm>
          <a:prstGeom prst="rect">
            <a:avLst/>
          </a:prstGeom>
          <a:noFill/>
          <a:ln>
            <a:noFill/>
          </a:ln>
        </p:spPr>
        <p:txBody>
          <a:bodyPr anchorCtr="0" anchor="t" bIns="45700" lIns="0" spcFirstLastPara="1" rIns="0" wrap="square" tIns="45700">
            <a:noAutofit/>
          </a:bodyPr>
          <a:lstStyle/>
          <a:p>
            <a:pPr indent="-101600" lvl="0" marL="91440" rtl="0" algn="l">
              <a:lnSpc>
                <a:spcPct val="90000"/>
              </a:lnSpc>
              <a:spcBef>
                <a:spcPts val="0"/>
              </a:spcBef>
              <a:spcAft>
                <a:spcPts val="0"/>
              </a:spcAft>
              <a:buSzPts val="1600"/>
              <a:buFont typeface="Arial"/>
              <a:buChar char="•"/>
            </a:pPr>
            <a:r>
              <a:rPr lang="en-US" sz="1600"/>
              <a:t>Articulates with the trochlea of the humerus. </a:t>
            </a:r>
            <a:endParaRPr sz="1600"/>
          </a:p>
          <a:p>
            <a:pPr indent="-101600" lvl="0" marL="91440" rtl="0" algn="l">
              <a:lnSpc>
                <a:spcPct val="90000"/>
              </a:lnSpc>
              <a:spcBef>
                <a:spcPts val="1400"/>
              </a:spcBef>
              <a:spcAft>
                <a:spcPts val="0"/>
              </a:spcAft>
              <a:buSzPts val="1600"/>
              <a:buFont typeface="Arial"/>
              <a:buChar char="•"/>
            </a:pPr>
            <a:r>
              <a:rPr lang="en-US" sz="1600"/>
              <a:t>Important landmarks of the proximal ulna are </a:t>
            </a:r>
            <a:endParaRPr/>
          </a:p>
          <a:p>
            <a:pPr indent="-182880" lvl="1" marL="384048" rtl="0" algn="l">
              <a:lnSpc>
                <a:spcPct val="90000"/>
              </a:lnSpc>
              <a:spcBef>
                <a:spcPts val="400"/>
              </a:spcBef>
              <a:spcAft>
                <a:spcPts val="0"/>
              </a:spcAft>
              <a:buSzPts val="1600"/>
              <a:buFont typeface="Noto Sans Symbols"/>
              <a:buChar char="❑"/>
            </a:pPr>
            <a:r>
              <a:rPr lang="en-US" sz="1600"/>
              <a:t>Olecranon: a large projection of bone that extends proximally, forming part of trochlear notch. It can be palpated as the ‘tip’ of the elbow. </a:t>
            </a:r>
            <a:endParaRPr/>
          </a:p>
          <a:p>
            <a:pPr indent="-182880" lvl="2" marL="566928" rtl="0" algn="l">
              <a:lnSpc>
                <a:spcPct val="90000"/>
              </a:lnSpc>
              <a:spcBef>
                <a:spcPts val="600"/>
              </a:spcBef>
              <a:spcAft>
                <a:spcPts val="0"/>
              </a:spcAft>
              <a:buSzPts val="1600"/>
              <a:buFont typeface="Noto Sans Symbols"/>
              <a:buChar char="⮚"/>
            </a:pPr>
            <a:r>
              <a:rPr lang="en-US" sz="1600"/>
              <a:t>The triceps brachii muscle attaches to its superior surface.</a:t>
            </a:r>
            <a:endParaRPr/>
          </a:p>
          <a:p>
            <a:pPr indent="-182880" lvl="1" marL="384048" rtl="0" algn="l">
              <a:lnSpc>
                <a:spcPct val="90000"/>
              </a:lnSpc>
              <a:spcBef>
                <a:spcPts val="600"/>
              </a:spcBef>
              <a:spcAft>
                <a:spcPts val="0"/>
              </a:spcAft>
              <a:buSzPts val="1600"/>
              <a:buFont typeface="Noto Sans Symbols"/>
              <a:buChar char="❑"/>
            </a:pPr>
            <a:r>
              <a:rPr lang="en-US" sz="1600"/>
              <a:t>Coronoid process: this ridge of bone projects outwards anteriorly, forming part of the trochlear notch.</a:t>
            </a:r>
            <a:endParaRPr/>
          </a:p>
          <a:p>
            <a:pPr indent="-182880" lvl="1" marL="384048" rtl="0" algn="l">
              <a:lnSpc>
                <a:spcPct val="90000"/>
              </a:lnSpc>
              <a:spcBef>
                <a:spcPts val="600"/>
              </a:spcBef>
              <a:spcAft>
                <a:spcPts val="0"/>
              </a:spcAft>
              <a:buSzPts val="1600"/>
              <a:buFont typeface="Noto Sans Symbols"/>
              <a:buChar char="❑"/>
            </a:pPr>
            <a:r>
              <a:rPr lang="en-US" sz="1600"/>
              <a:t>Trochlear notch: formed by the olecranon and coronoid process. It is wrench shaped and articulates with the trochlea of the humerus.</a:t>
            </a:r>
            <a:endParaRPr/>
          </a:p>
          <a:p>
            <a:pPr indent="-182880" lvl="1" marL="384048" rtl="0" algn="l">
              <a:lnSpc>
                <a:spcPct val="90000"/>
              </a:lnSpc>
              <a:spcBef>
                <a:spcPts val="600"/>
              </a:spcBef>
              <a:spcAft>
                <a:spcPts val="0"/>
              </a:spcAft>
              <a:buSzPts val="1600"/>
              <a:buFont typeface="Noto Sans Symbols"/>
              <a:buChar char="❑"/>
            </a:pPr>
            <a:r>
              <a:rPr lang="en-US" sz="1600"/>
              <a:t>Radial notch: located on the lateral surface of the trochlear notch, this area articulates with the head of the radius.</a:t>
            </a:r>
            <a:endParaRPr/>
          </a:p>
          <a:p>
            <a:pPr indent="-182880" lvl="1" marL="384048" rtl="0" algn="l">
              <a:lnSpc>
                <a:spcPct val="90000"/>
              </a:lnSpc>
              <a:spcBef>
                <a:spcPts val="600"/>
              </a:spcBef>
              <a:spcAft>
                <a:spcPts val="0"/>
              </a:spcAft>
              <a:buSzPts val="1600"/>
              <a:buFont typeface="Noto Sans Symbols"/>
              <a:buChar char="❑"/>
            </a:pPr>
            <a:r>
              <a:rPr lang="en-US" sz="1600"/>
              <a:t>Tuberosity of ulna: a roughening immediately distal to the coronoid process. </a:t>
            </a:r>
            <a:endParaRPr/>
          </a:p>
          <a:p>
            <a:pPr indent="-182880" lvl="2" marL="566928" rtl="0" algn="l">
              <a:lnSpc>
                <a:spcPct val="90000"/>
              </a:lnSpc>
              <a:spcBef>
                <a:spcPts val="600"/>
              </a:spcBef>
              <a:spcAft>
                <a:spcPts val="0"/>
              </a:spcAft>
              <a:buSzPts val="1600"/>
              <a:buFont typeface="Noto Sans Symbols"/>
              <a:buChar char="⮚"/>
            </a:pPr>
            <a:r>
              <a:rPr lang="en-US" sz="1600"/>
              <a:t>It is where the brachialis muscle attaches.</a:t>
            </a:r>
            <a:endParaRPr/>
          </a:p>
          <a:p>
            <a:pPr indent="0" lvl="0" marL="91440" rtl="0" algn="l">
              <a:lnSpc>
                <a:spcPct val="90000"/>
              </a:lnSpc>
              <a:spcBef>
                <a:spcPts val="1600"/>
              </a:spcBef>
              <a:spcAft>
                <a:spcPts val="0"/>
              </a:spcAft>
              <a:buSzPts val="1600"/>
              <a:buFont typeface="Arial"/>
              <a:buNone/>
            </a:pPr>
            <a:r>
              <a:t/>
            </a:r>
            <a:endParaRPr sz="1600"/>
          </a:p>
        </p:txBody>
      </p:sp>
      <p:sp>
        <p:nvSpPr>
          <p:cNvPr id="679" name="Google Shape;679;p4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4" name="Shape 684"/>
        <p:cNvGrpSpPr/>
        <p:nvPr/>
      </p:nvGrpSpPr>
      <p:grpSpPr>
        <a:xfrm>
          <a:off x="0" y="0"/>
          <a:ext cx="0" cy="0"/>
          <a:chOff x="0" y="0"/>
          <a:chExt cx="0" cy="0"/>
        </a:xfrm>
      </p:grpSpPr>
      <p:sp>
        <p:nvSpPr>
          <p:cNvPr id="685" name="Google Shape;685;p4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6"/>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87" name="Google Shape;687;p46"/>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688" name="Google Shape;688;p4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9" name="Google Shape;689;p46"/>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400"/>
              <a:buFont typeface="Calibri"/>
              <a:buNone/>
            </a:pPr>
            <a:r>
              <a:rPr lang="en-US" sz="4400"/>
              <a:t>Fractures of The Olecranon</a:t>
            </a:r>
            <a:endParaRPr/>
          </a:p>
        </p:txBody>
      </p:sp>
      <p:pic>
        <p:nvPicPr>
          <p:cNvPr descr="A close up of a piece of paper&#10;&#10;Description automatically generated" id="690" name="Google Shape;690;p46"/>
          <p:cNvPicPr preferRelativeResize="0"/>
          <p:nvPr>
            <p:ph idx="2" type="body"/>
          </p:nvPr>
        </p:nvPicPr>
        <p:blipFill rotWithShape="1">
          <a:blip r:embed="rId3">
            <a:alphaModFix/>
          </a:blip>
          <a:srcRect b="0" l="0" r="0" t="0"/>
          <a:stretch/>
        </p:blipFill>
        <p:spPr>
          <a:xfrm>
            <a:off x="633999" y="1034245"/>
            <a:ext cx="4001315" cy="4526077"/>
          </a:xfrm>
          <a:prstGeom prst="rect">
            <a:avLst/>
          </a:prstGeom>
          <a:noFill/>
          <a:ln>
            <a:noFill/>
          </a:ln>
        </p:spPr>
      </p:pic>
      <p:cxnSp>
        <p:nvCxnSpPr>
          <p:cNvPr id="691" name="Google Shape;691;p46"/>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692" name="Google Shape;692;p46"/>
          <p:cNvSpPr txBox="1"/>
          <p:nvPr>
            <p:ph idx="1" type="body"/>
          </p:nvPr>
        </p:nvSpPr>
        <p:spPr>
          <a:xfrm>
            <a:off x="4974769" y="2198914"/>
            <a:ext cx="6574973" cy="3670180"/>
          </a:xfrm>
          <a:prstGeom prst="rect">
            <a:avLst/>
          </a:prstGeom>
          <a:noFill/>
          <a:ln>
            <a:noFill/>
          </a:ln>
        </p:spPr>
        <p:txBody>
          <a:bodyPr anchorCtr="0" anchor="t" bIns="45700" lIns="0" spcFirstLastPara="1" rIns="0" wrap="square" tIns="45700">
            <a:noAutofit/>
          </a:bodyPr>
          <a:lstStyle/>
          <a:p>
            <a:pPr indent="-114300" lvl="0" marL="91440" marR="0" rtl="0" algn="l">
              <a:lnSpc>
                <a:spcPct val="90000"/>
              </a:lnSpc>
              <a:spcBef>
                <a:spcPts val="0"/>
              </a:spcBef>
              <a:spcAft>
                <a:spcPts val="0"/>
              </a:spcAft>
              <a:buSzPts val="1800"/>
              <a:buFont typeface="Calibri"/>
              <a:buChar char="•"/>
            </a:pPr>
            <a:r>
              <a:rPr lang="en-US" sz="1800"/>
              <a:t>Two types:</a:t>
            </a:r>
            <a:endParaRPr/>
          </a:p>
          <a:p>
            <a:pPr indent="-342900" lvl="1" marL="635508" rtl="0" algn="l">
              <a:lnSpc>
                <a:spcPct val="90000"/>
              </a:lnSpc>
              <a:spcBef>
                <a:spcPts val="600"/>
              </a:spcBef>
              <a:spcAft>
                <a:spcPts val="0"/>
              </a:spcAft>
              <a:buSzPts val="1800"/>
              <a:buFont typeface="Calibri"/>
              <a:buAutoNum type="arabicPeriod"/>
            </a:pPr>
            <a:r>
              <a:rPr lang="en-US"/>
              <a:t>Comminuted fracture:</a:t>
            </a:r>
            <a:endParaRPr/>
          </a:p>
          <a:p>
            <a:pPr indent="-285750" lvl="2" marL="761238" rtl="0" algn="l">
              <a:lnSpc>
                <a:spcPct val="90000"/>
              </a:lnSpc>
              <a:spcBef>
                <a:spcPts val="600"/>
              </a:spcBef>
              <a:spcAft>
                <a:spcPts val="0"/>
              </a:spcAft>
              <a:buSzPts val="1800"/>
              <a:buFont typeface="Noto Sans Symbols"/>
              <a:buChar char="❑"/>
            </a:pPr>
            <a:r>
              <a:rPr lang="en-US" sz="1800"/>
              <a:t>The injury was a direct blow or fall on the elbow. There would be a bruise over the elbow, elbow can be extended against gravity. </a:t>
            </a:r>
            <a:endParaRPr/>
          </a:p>
          <a:p>
            <a:pPr indent="-342900" lvl="1" marL="635508" rtl="0" algn="l">
              <a:lnSpc>
                <a:spcPct val="90000"/>
              </a:lnSpc>
              <a:spcBef>
                <a:spcPts val="600"/>
              </a:spcBef>
              <a:spcAft>
                <a:spcPts val="0"/>
              </a:spcAft>
              <a:buSzPts val="1800"/>
              <a:buFont typeface="Calibri"/>
              <a:buAutoNum type="arabicPeriod"/>
            </a:pPr>
            <a:r>
              <a:rPr lang="en-US"/>
              <a:t>Transverse fracture</a:t>
            </a:r>
            <a:endParaRPr/>
          </a:p>
          <a:p>
            <a:pPr indent="-285750" lvl="2" marL="761238" rtl="0" algn="l">
              <a:lnSpc>
                <a:spcPct val="90000"/>
              </a:lnSpc>
              <a:spcBef>
                <a:spcPts val="600"/>
              </a:spcBef>
              <a:spcAft>
                <a:spcPts val="0"/>
              </a:spcAft>
              <a:buSzPts val="1800"/>
              <a:buFont typeface="Noto Sans Symbols"/>
              <a:buChar char="❑"/>
            </a:pPr>
            <a:r>
              <a:rPr lang="en-US" sz="1800"/>
              <a:t>Injury due to traction when the patient falls onto the hand while the triceps muscle is contracted, the patient is unable to extend the elbow against resistance (the pull of the triceps will increase the gap between the two segments; distraction of the articular surface)</a:t>
            </a:r>
            <a:endParaRPr/>
          </a:p>
          <a:p>
            <a:pPr indent="-114300" lvl="0" marL="91440" marR="0" rtl="0" algn="l">
              <a:lnSpc>
                <a:spcPct val="90000"/>
              </a:lnSpc>
              <a:spcBef>
                <a:spcPts val="600"/>
              </a:spcBef>
              <a:spcAft>
                <a:spcPts val="0"/>
              </a:spcAft>
              <a:buSzPts val="1800"/>
              <a:buFont typeface="Calibri"/>
              <a:buChar char="•"/>
            </a:pPr>
            <a:r>
              <a:rPr lang="en-US" sz="1800"/>
              <a:t>Diagnosis: x-ray lateral view.</a:t>
            </a:r>
            <a:endParaRPr/>
          </a:p>
        </p:txBody>
      </p:sp>
      <p:sp>
        <p:nvSpPr>
          <p:cNvPr id="693" name="Google Shape;693;p4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8" name="Shape 698"/>
        <p:cNvGrpSpPr/>
        <p:nvPr/>
      </p:nvGrpSpPr>
      <p:grpSpPr>
        <a:xfrm>
          <a:off x="0" y="0"/>
          <a:ext cx="0" cy="0"/>
          <a:chOff x="0" y="0"/>
          <a:chExt cx="0" cy="0"/>
        </a:xfrm>
      </p:grpSpPr>
      <p:sp>
        <p:nvSpPr>
          <p:cNvPr id="699" name="Google Shape;699;p4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7"/>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1" name="Google Shape;701;p47"/>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702" name="Google Shape;702;p4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3" name="Google Shape;703;p47"/>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400"/>
              <a:buFont typeface="Calibri"/>
              <a:buNone/>
            </a:pPr>
            <a:r>
              <a:rPr lang="en-US" sz="3400"/>
              <a:t>Fractures of The Olecranon</a:t>
            </a:r>
            <a:endParaRPr/>
          </a:p>
        </p:txBody>
      </p:sp>
      <p:pic>
        <p:nvPicPr>
          <p:cNvPr descr="A picture containing cat, screen, monitor, photo&#10;&#10;Description automatically generated" id="704" name="Google Shape;704;p47"/>
          <p:cNvPicPr preferRelativeResize="0"/>
          <p:nvPr>
            <p:ph idx="2" type="body"/>
          </p:nvPr>
        </p:nvPicPr>
        <p:blipFill rotWithShape="1">
          <a:blip r:embed="rId3">
            <a:alphaModFix/>
          </a:blip>
          <a:srcRect b="0" l="0" r="0" t="0"/>
          <a:stretch/>
        </p:blipFill>
        <p:spPr>
          <a:xfrm>
            <a:off x="533749" y="2478494"/>
            <a:ext cx="5643263" cy="2895016"/>
          </a:xfrm>
          <a:prstGeom prst="rect">
            <a:avLst/>
          </a:prstGeom>
          <a:noFill/>
          <a:ln>
            <a:noFill/>
          </a:ln>
        </p:spPr>
      </p:pic>
      <p:cxnSp>
        <p:nvCxnSpPr>
          <p:cNvPr id="705" name="Google Shape;705;p47"/>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706" name="Google Shape;706;p47"/>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Treatment:</a:t>
            </a:r>
            <a:endParaRPr/>
          </a:p>
          <a:p>
            <a:pPr indent="-342900" lvl="1" marL="635508" rtl="0" algn="l">
              <a:lnSpc>
                <a:spcPct val="90000"/>
              </a:lnSpc>
              <a:spcBef>
                <a:spcPts val="600"/>
              </a:spcBef>
              <a:spcAft>
                <a:spcPts val="0"/>
              </a:spcAft>
              <a:buSzPts val="1800"/>
              <a:buFont typeface="Calibri"/>
              <a:buAutoNum type="arabicPeriod"/>
            </a:pPr>
            <a:r>
              <a:rPr lang="en-US"/>
              <a:t>Transverse fracture: </a:t>
            </a:r>
            <a:endParaRPr/>
          </a:p>
          <a:p>
            <a:pPr indent="-285750" lvl="2" marL="761238" rtl="0" algn="l">
              <a:lnSpc>
                <a:spcPct val="90000"/>
              </a:lnSpc>
              <a:spcBef>
                <a:spcPts val="600"/>
              </a:spcBef>
              <a:spcAft>
                <a:spcPts val="0"/>
              </a:spcAft>
              <a:buSzPts val="1400"/>
              <a:buFont typeface="Noto Sans Symbols"/>
              <a:buChar char="❑"/>
            </a:pPr>
            <a:r>
              <a:rPr lang="en-US"/>
              <a:t>Undisplaced: immobilization, figure of eight tension band wiring using two K – wires (converts distraction force to compression force at fracture site when flexing elbow)</a:t>
            </a:r>
            <a:endParaRPr/>
          </a:p>
          <a:p>
            <a:pPr indent="-285750" lvl="2" marL="761238" rtl="0" algn="l">
              <a:lnSpc>
                <a:spcPct val="90000"/>
              </a:lnSpc>
              <a:spcBef>
                <a:spcPts val="600"/>
              </a:spcBef>
              <a:spcAft>
                <a:spcPts val="0"/>
              </a:spcAft>
              <a:buSzPts val="1400"/>
              <a:buFont typeface="Noto Sans Symbols"/>
              <a:buChar char="❑"/>
            </a:pPr>
            <a:r>
              <a:rPr lang="en-US"/>
              <a:t>Displaced: operative treatment , reduction and rigid fixation.</a:t>
            </a:r>
            <a:endParaRPr/>
          </a:p>
          <a:p>
            <a:pPr indent="-342900" lvl="1" marL="635508" rtl="0" algn="l">
              <a:lnSpc>
                <a:spcPct val="90000"/>
              </a:lnSpc>
              <a:spcBef>
                <a:spcPts val="600"/>
              </a:spcBef>
              <a:spcAft>
                <a:spcPts val="0"/>
              </a:spcAft>
              <a:buSzPts val="1800"/>
              <a:buFont typeface="Calibri"/>
              <a:buAutoNum type="arabicPeriod"/>
            </a:pPr>
            <a:r>
              <a:rPr lang="en-US"/>
              <a:t>Comminuted fractures: open reduction, internal fixation.</a:t>
            </a:r>
            <a:endParaRPr/>
          </a:p>
          <a:p>
            <a:pPr indent="0" lvl="0" marL="0" marR="0" rtl="0" algn="l">
              <a:lnSpc>
                <a:spcPct val="90000"/>
              </a:lnSpc>
              <a:spcBef>
                <a:spcPts val="600"/>
              </a:spcBef>
              <a:spcAft>
                <a:spcPts val="0"/>
              </a:spcAft>
              <a:buSzPts val="2000"/>
              <a:buFont typeface="Calibri"/>
              <a:buNone/>
            </a:pPr>
            <a:r>
              <a:t/>
            </a:r>
            <a:endParaRPr/>
          </a:p>
        </p:txBody>
      </p:sp>
      <p:sp>
        <p:nvSpPr>
          <p:cNvPr id="707" name="Google Shape;707;p4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2" name="Shape 712"/>
        <p:cNvGrpSpPr/>
        <p:nvPr/>
      </p:nvGrpSpPr>
      <p:grpSpPr>
        <a:xfrm>
          <a:off x="0" y="0"/>
          <a:ext cx="0" cy="0"/>
          <a:chOff x="0" y="0"/>
          <a:chExt cx="0" cy="0"/>
        </a:xfrm>
      </p:grpSpPr>
      <p:sp>
        <p:nvSpPr>
          <p:cNvPr id="713" name="Google Shape;713;p4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5" name="Google Shape;715;p48"/>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716" name="Google Shape;716;p4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7" name="Google Shape;717;p48"/>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Olecranon Fracture – X-ray</a:t>
            </a:r>
            <a:endParaRPr/>
          </a:p>
        </p:txBody>
      </p:sp>
      <p:pic>
        <p:nvPicPr>
          <p:cNvPr descr="Image result for transverse olecranon fracture" id="718" name="Google Shape;718;p48"/>
          <p:cNvPicPr preferRelativeResize="0"/>
          <p:nvPr>
            <p:ph idx="1" type="body"/>
          </p:nvPr>
        </p:nvPicPr>
        <p:blipFill rotWithShape="1">
          <a:blip r:embed="rId3">
            <a:alphaModFix/>
          </a:blip>
          <a:srcRect b="0" l="0" r="0" t="0"/>
          <a:stretch/>
        </p:blipFill>
        <p:spPr>
          <a:xfrm>
            <a:off x="635458" y="886968"/>
            <a:ext cx="2484888" cy="3108956"/>
          </a:xfrm>
          <a:prstGeom prst="rect">
            <a:avLst/>
          </a:prstGeom>
          <a:noFill/>
          <a:ln>
            <a:noFill/>
          </a:ln>
        </p:spPr>
      </p:pic>
      <p:sp>
        <p:nvSpPr>
          <p:cNvPr id="719" name="Google Shape;719;p48"/>
          <p:cNvSpPr/>
          <p:nvPr/>
        </p:nvSpPr>
        <p:spPr>
          <a:xfrm>
            <a:off x="3246201"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result for transverse olecranon fracture" id="720" name="Google Shape;720;p48"/>
          <p:cNvPicPr preferRelativeResize="0"/>
          <p:nvPr/>
        </p:nvPicPr>
        <p:blipFill rotWithShape="1">
          <a:blip r:embed="rId4">
            <a:alphaModFix/>
          </a:blip>
          <a:srcRect b="0" l="0" r="0" t="0"/>
          <a:stretch/>
        </p:blipFill>
        <p:spPr>
          <a:xfrm>
            <a:off x="3436064" y="886968"/>
            <a:ext cx="2476811" cy="3108954"/>
          </a:xfrm>
          <a:prstGeom prst="rect">
            <a:avLst/>
          </a:prstGeom>
          <a:noFill/>
          <a:ln>
            <a:noFill/>
          </a:ln>
        </p:spPr>
      </p:pic>
      <p:sp>
        <p:nvSpPr>
          <p:cNvPr id="721" name="Google Shape;721;p48"/>
          <p:cNvSpPr/>
          <p:nvPr/>
        </p:nvSpPr>
        <p:spPr>
          <a:xfrm>
            <a:off x="6038730"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Radiographs show olecranon fracture of type IIB with proximal ulna comminution. (B) Three-dimensional reconstructed computed tomography scan shows olecranon fracture of type IIA with proximal ulna comminution. (C) Radiographs show internal fixation of olecranon fracture with locking compression plate (LCP) postoperatively. (D) Radiographs of postoperative 12 months show LCP with good congruity of the elbow." id="722" name="Google Shape;722;p48"/>
          <p:cNvPicPr preferRelativeResize="0"/>
          <p:nvPr/>
        </p:nvPicPr>
        <p:blipFill rotWithShape="1">
          <a:blip r:embed="rId5">
            <a:alphaModFix/>
          </a:blip>
          <a:srcRect b="57080" l="68667" r="4" t="1751"/>
          <a:stretch/>
        </p:blipFill>
        <p:spPr>
          <a:xfrm>
            <a:off x="9071656" y="919745"/>
            <a:ext cx="2511016" cy="3108951"/>
          </a:xfrm>
          <a:prstGeom prst="rect">
            <a:avLst/>
          </a:prstGeom>
          <a:noFill/>
          <a:ln>
            <a:noFill/>
          </a:ln>
        </p:spPr>
      </p:pic>
      <p:sp>
        <p:nvSpPr>
          <p:cNvPr id="723" name="Google Shape;723;p48"/>
          <p:cNvSpPr/>
          <p:nvPr/>
        </p:nvSpPr>
        <p:spPr>
          <a:xfrm>
            <a:off x="8865464"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Radiographs show olecranon fracture of type IIB with proximal ulna comminution. (B) Three-dimensional reconstructed computed tomography scan shows olecranon fracture of type IIA with proximal ulna comminution. (C) Radiographs show internal fixation of olecranon fracture with locking compression plate (LCP) postoperatively. (D) Radiographs of postoperative 12 months show LCP with good congruity of the elbow." id="724" name="Google Shape;724;p48"/>
          <p:cNvPicPr preferRelativeResize="0"/>
          <p:nvPr/>
        </p:nvPicPr>
        <p:blipFill rotWithShape="1">
          <a:blip r:embed="rId5">
            <a:alphaModFix/>
          </a:blip>
          <a:srcRect b="54710" l="22658" r="53935" t="416"/>
          <a:stretch/>
        </p:blipFill>
        <p:spPr>
          <a:xfrm>
            <a:off x="6251863" y="906771"/>
            <a:ext cx="2487746" cy="3134901"/>
          </a:xfrm>
          <a:prstGeom prst="rect">
            <a:avLst/>
          </a:prstGeom>
          <a:noFill/>
          <a:ln>
            <a:noFill/>
          </a:ln>
        </p:spPr>
      </p:pic>
      <p:cxnSp>
        <p:nvCxnSpPr>
          <p:cNvPr id="725" name="Google Shape;725;p48"/>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726" name="Google Shape;726;p4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1" name="Shape 731"/>
        <p:cNvGrpSpPr/>
        <p:nvPr/>
      </p:nvGrpSpPr>
      <p:grpSpPr>
        <a:xfrm>
          <a:off x="0" y="0"/>
          <a:ext cx="0" cy="0"/>
          <a:chOff x="0" y="0"/>
          <a:chExt cx="0" cy="0"/>
        </a:xfrm>
      </p:grpSpPr>
      <p:sp>
        <p:nvSpPr>
          <p:cNvPr id="732" name="Google Shape;732;p4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3" name="Google Shape;733;p49"/>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Anatomy of the Shaft of the Radius/Ulna</a:t>
            </a:r>
            <a:endParaRPr/>
          </a:p>
        </p:txBody>
      </p:sp>
      <p:pic>
        <p:nvPicPr>
          <p:cNvPr descr="A picture containing table, game, mirror&#10;&#10;Description automatically generated" id="734" name="Google Shape;734;p49"/>
          <p:cNvPicPr preferRelativeResize="0"/>
          <p:nvPr/>
        </p:nvPicPr>
        <p:blipFill rotWithShape="1">
          <a:blip r:embed="rId3">
            <a:alphaModFix/>
          </a:blip>
          <a:srcRect b="0" l="0" r="0" t="0"/>
          <a:stretch/>
        </p:blipFill>
        <p:spPr>
          <a:xfrm>
            <a:off x="633999" y="1539384"/>
            <a:ext cx="4001315" cy="3515799"/>
          </a:xfrm>
          <a:prstGeom prst="rect">
            <a:avLst/>
          </a:prstGeom>
          <a:noFill/>
          <a:ln>
            <a:noFill/>
          </a:ln>
        </p:spPr>
      </p:pic>
      <p:cxnSp>
        <p:nvCxnSpPr>
          <p:cNvPr id="735" name="Google Shape;735;p49"/>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736" name="Google Shape;736;p49"/>
          <p:cNvSpPr txBox="1"/>
          <p:nvPr>
            <p:ph idx="1" type="body"/>
          </p:nvPr>
        </p:nvSpPr>
        <p:spPr>
          <a:xfrm>
            <a:off x="4974769" y="2198914"/>
            <a:ext cx="6574973" cy="4024140"/>
          </a:xfrm>
          <a:prstGeom prst="rect">
            <a:avLst/>
          </a:prstGeom>
          <a:noFill/>
          <a:ln>
            <a:noFill/>
          </a:ln>
        </p:spPr>
        <p:txBody>
          <a:bodyPr anchorCtr="0" anchor="t" bIns="45700" lIns="0" spcFirstLastPara="1" rIns="0" wrap="square" tIns="45700">
            <a:normAutofit/>
          </a:bodyPr>
          <a:lstStyle/>
          <a:p>
            <a:pPr indent="-91440" lvl="0" marL="91440" rtl="0" algn="l">
              <a:lnSpc>
                <a:spcPct val="80000"/>
              </a:lnSpc>
              <a:spcBef>
                <a:spcPts val="0"/>
              </a:spcBef>
              <a:spcAft>
                <a:spcPts val="0"/>
              </a:spcAft>
              <a:buSzPts val="1295"/>
              <a:buFont typeface="Arial"/>
              <a:buChar char="•"/>
            </a:pPr>
            <a:r>
              <a:rPr i="0" lang="en-US" sz="1295"/>
              <a:t>Shaft of the Ulna</a:t>
            </a:r>
            <a:endParaRPr/>
          </a:p>
          <a:p>
            <a:pPr indent="-285750" lvl="1" marL="578358" rtl="0" algn="l">
              <a:lnSpc>
                <a:spcPct val="80000"/>
              </a:lnSpc>
              <a:spcBef>
                <a:spcPts val="400"/>
              </a:spcBef>
              <a:spcAft>
                <a:spcPts val="0"/>
              </a:spcAft>
              <a:buSzPts val="1295"/>
              <a:buFont typeface="Noto Sans Symbols"/>
              <a:buChar char="❑"/>
            </a:pPr>
            <a:r>
              <a:rPr i="0" lang="en-US" sz="1295"/>
              <a:t>The ulnar shaft is triangular in shape, with three borders and three surfaces. As it moves distally, it decreases in width.</a:t>
            </a:r>
            <a:endParaRPr/>
          </a:p>
          <a:p>
            <a:pPr indent="-285750" lvl="1" marL="578358" rtl="0" algn="l">
              <a:lnSpc>
                <a:spcPct val="80000"/>
              </a:lnSpc>
              <a:spcBef>
                <a:spcPts val="600"/>
              </a:spcBef>
              <a:spcAft>
                <a:spcPts val="0"/>
              </a:spcAft>
              <a:buSzPts val="1295"/>
              <a:buFont typeface="Noto Sans Symbols"/>
              <a:buChar char="❑"/>
            </a:pPr>
            <a:r>
              <a:rPr i="0" lang="en-US" sz="1295"/>
              <a:t>The three surfaces:</a:t>
            </a:r>
            <a:endParaRPr/>
          </a:p>
          <a:p>
            <a:pPr indent="-182880" lvl="2" marL="566928" rtl="0" algn="l">
              <a:lnSpc>
                <a:spcPct val="80000"/>
              </a:lnSpc>
              <a:spcBef>
                <a:spcPts val="600"/>
              </a:spcBef>
              <a:spcAft>
                <a:spcPts val="0"/>
              </a:spcAft>
              <a:buSzPts val="1295"/>
              <a:buFont typeface="Noto Sans Symbols"/>
              <a:buChar char="⮚"/>
            </a:pPr>
            <a:r>
              <a:rPr i="0" lang="en-US" sz="1295"/>
              <a:t>Anterior: site of attachment for the pronator quadratus muscle distally.</a:t>
            </a:r>
            <a:endParaRPr/>
          </a:p>
          <a:p>
            <a:pPr indent="-182880" lvl="2" marL="566928" rtl="0" algn="l">
              <a:lnSpc>
                <a:spcPct val="80000"/>
              </a:lnSpc>
              <a:spcBef>
                <a:spcPts val="600"/>
              </a:spcBef>
              <a:spcAft>
                <a:spcPts val="0"/>
              </a:spcAft>
              <a:buSzPts val="1295"/>
              <a:buFont typeface="Noto Sans Symbols"/>
              <a:buChar char="⮚"/>
            </a:pPr>
            <a:r>
              <a:rPr i="0" lang="en-US" sz="1295"/>
              <a:t>Posterior: site of attachment for many muscles.</a:t>
            </a:r>
            <a:endParaRPr/>
          </a:p>
          <a:p>
            <a:pPr indent="-182880" lvl="2" marL="566928" rtl="0" algn="l">
              <a:lnSpc>
                <a:spcPct val="80000"/>
              </a:lnSpc>
              <a:spcBef>
                <a:spcPts val="600"/>
              </a:spcBef>
              <a:spcAft>
                <a:spcPts val="0"/>
              </a:spcAft>
              <a:buSzPts val="1295"/>
              <a:buFont typeface="Noto Sans Symbols"/>
              <a:buChar char="⮚"/>
            </a:pPr>
            <a:r>
              <a:rPr i="0" lang="en-US" sz="1295"/>
              <a:t>Medial: unremarkable.</a:t>
            </a:r>
            <a:endParaRPr/>
          </a:p>
          <a:p>
            <a:pPr indent="-285750" lvl="1" marL="578358" rtl="0" algn="l">
              <a:lnSpc>
                <a:spcPct val="80000"/>
              </a:lnSpc>
              <a:spcBef>
                <a:spcPts val="600"/>
              </a:spcBef>
              <a:spcAft>
                <a:spcPts val="0"/>
              </a:spcAft>
              <a:buSzPts val="1295"/>
              <a:buFont typeface="Noto Sans Symbols"/>
              <a:buChar char="❑"/>
            </a:pPr>
            <a:r>
              <a:rPr i="0" lang="en-US" sz="1295"/>
              <a:t>The three borders:</a:t>
            </a:r>
            <a:endParaRPr/>
          </a:p>
          <a:p>
            <a:pPr indent="-182880" lvl="2" marL="566928" rtl="0" algn="l">
              <a:lnSpc>
                <a:spcPct val="80000"/>
              </a:lnSpc>
              <a:spcBef>
                <a:spcPts val="600"/>
              </a:spcBef>
              <a:spcAft>
                <a:spcPts val="0"/>
              </a:spcAft>
              <a:buSzPts val="1295"/>
              <a:buFont typeface="Noto Sans Symbols"/>
              <a:buChar char="⮚"/>
            </a:pPr>
            <a:r>
              <a:rPr i="0" lang="en-US" sz="1295"/>
              <a:t>Posterior: palpable along the entire length of the forearm posteriorly</a:t>
            </a:r>
            <a:endParaRPr/>
          </a:p>
          <a:p>
            <a:pPr indent="-182880" lvl="2" marL="566928" rtl="0" algn="l">
              <a:lnSpc>
                <a:spcPct val="80000"/>
              </a:lnSpc>
              <a:spcBef>
                <a:spcPts val="600"/>
              </a:spcBef>
              <a:spcAft>
                <a:spcPts val="0"/>
              </a:spcAft>
              <a:buSzPts val="1295"/>
              <a:buFont typeface="Noto Sans Symbols"/>
              <a:buChar char="⮚"/>
            </a:pPr>
            <a:r>
              <a:rPr i="0" lang="en-US" sz="1295"/>
              <a:t>Interosseous: site of attachment for the interosseous membrane, which spans the distance between the two forearm bones.</a:t>
            </a:r>
            <a:endParaRPr/>
          </a:p>
          <a:p>
            <a:pPr indent="-182880" lvl="2" marL="566928" rtl="0" algn="l">
              <a:lnSpc>
                <a:spcPct val="80000"/>
              </a:lnSpc>
              <a:spcBef>
                <a:spcPts val="600"/>
              </a:spcBef>
              <a:spcAft>
                <a:spcPts val="0"/>
              </a:spcAft>
              <a:buSzPts val="1295"/>
              <a:buFont typeface="Noto Sans Symbols"/>
              <a:buChar char="⮚"/>
            </a:pPr>
            <a:r>
              <a:rPr i="0" lang="en-US" sz="1295"/>
              <a:t>Anterior: unremarkable.</a:t>
            </a:r>
            <a:endParaRPr/>
          </a:p>
          <a:p>
            <a:pPr indent="-91440" lvl="0" marL="91440" rtl="0" algn="l">
              <a:lnSpc>
                <a:spcPct val="80000"/>
              </a:lnSpc>
              <a:spcBef>
                <a:spcPts val="1600"/>
              </a:spcBef>
              <a:spcAft>
                <a:spcPts val="0"/>
              </a:spcAft>
              <a:buSzPts val="1295"/>
              <a:buFont typeface="Arial"/>
              <a:buChar char="•"/>
            </a:pPr>
            <a:r>
              <a:rPr i="0" lang="en-US" sz="1295"/>
              <a:t>Shaft of the Radius</a:t>
            </a:r>
            <a:endParaRPr/>
          </a:p>
          <a:p>
            <a:pPr indent="-285750" lvl="1" marL="578358" rtl="0" algn="l">
              <a:lnSpc>
                <a:spcPct val="80000"/>
              </a:lnSpc>
              <a:spcBef>
                <a:spcPts val="400"/>
              </a:spcBef>
              <a:spcAft>
                <a:spcPts val="0"/>
              </a:spcAft>
              <a:buSzPts val="1295"/>
              <a:buFont typeface="Noto Sans Symbols"/>
              <a:buChar char="❑"/>
            </a:pPr>
            <a:r>
              <a:rPr i="0" lang="en-US" sz="1295"/>
              <a:t>The radial shaft expands in diameter as it moves distally. Much like the ulna, it is triangular in shape, with three borders and three surfaces.</a:t>
            </a:r>
            <a:endParaRPr/>
          </a:p>
          <a:p>
            <a:pPr indent="-285750" lvl="1" marL="578358" rtl="0" algn="l">
              <a:lnSpc>
                <a:spcPct val="80000"/>
              </a:lnSpc>
              <a:spcBef>
                <a:spcPts val="600"/>
              </a:spcBef>
              <a:spcAft>
                <a:spcPts val="0"/>
              </a:spcAft>
              <a:buSzPts val="1295"/>
              <a:buFont typeface="Noto Sans Symbols"/>
              <a:buChar char="❑"/>
            </a:pPr>
            <a:r>
              <a:rPr i="0" lang="en-US" sz="1295"/>
              <a:t>In the middle of the lateral surface, there is a small roughening for the attachment of the pronator teres muscle.</a:t>
            </a:r>
            <a:endParaRPr/>
          </a:p>
          <a:p>
            <a:pPr indent="-9207" lvl="0" marL="91440" rtl="0" algn="l">
              <a:lnSpc>
                <a:spcPct val="80000"/>
              </a:lnSpc>
              <a:spcBef>
                <a:spcPts val="1600"/>
              </a:spcBef>
              <a:spcAft>
                <a:spcPts val="0"/>
              </a:spcAft>
              <a:buSzPts val="1295"/>
              <a:buNone/>
            </a:pPr>
            <a:r>
              <a:t/>
            </a:r>
            <a:endParaRPr sz="1295"/>
          </a:p>
        </p:txBody>
      </p:sp>
      <p:sp>
        <p:nvSpPr>
          <p:cNvPr id="737" name="Google Shape;737;p4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p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 name="Google Shape;163;p5"/>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164" name="Google Shape;164;p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5" name="Google Shape;165;p5"/>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Clavicle Fracture – X-ray</a:t>
            </a:r>
            <a:endParaRPr/>
          </a:p>
        </p:txBody>
      </p:sp>
      <p:pic>
        <p:nvPicPr>
          <p:cNvPr descr="A picture containing film, laying, sitting, photo&#10;&#10;Description automatically generated" id="166" name="Google Shape;166;p5"/>
          <p:cNvPicPr preferRelativeResize="0"/>
          <p:nvPr>
            <p:ph idx="1" type="body"/>
          </p:nvPr>
        </p:nvPicPr>
        <p:blipFill rotWithShape="1">
          <a:blip r:embed="rId3">
            <a:alphaModFix/>
          </a:blip>
          <a:srcRect b="0" l="0" r="0" t="0"/>
          <a:stretch/>
        </p:blipFill>
        <p:spPr>
          <a:xfrm>
            <a:off x="635458" y="1377216"/>
            <a:ext cx="3312784" cy="2128463"/>
          </a:xfrm>
          <a:prstGeom prst="rect">
            <a:avLst/>
          </a:prstGeom>
          <a:noFill/>
          <a:ln>
            <a:noFill/>
          </a:ln>
        </p:spPr>
      </p:pic>
      <p:sp>
        <p:nvSpPr>
          <p:cNvPr id="167" name="Google Shape;167;p5"/>
          <p:cNvSpPr/>
          <p:nvPr/>
        </p:nvSpPr>
        <p:spPr>
          <a:xfrm>
            <a:off x="4158553"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film, photo, bed, laying&#10;&#10;Description automatically generated" id="168" name="Google Shape;168;p5"/>
          <p:cNvPicPr preferRelativeResize="0"/>
          <p:nvPr/>
        </p:nvPicPr>
        <p:blipFill rotWithShape="1">
          <a:blip r:embed="rId4">
            <a:alphaModFix/>
          </a:blip>
          <a:srcRect b="0" l="0" r="0" t="0"/>
          <a:stretch/>
        </p:blipFill>
        <p:spPr>
          <a:xfrm>
            <a:off x="4432872" y="1385498"/>
            <a:ext cx="3312785" cy="2111900"/>
          </a:xfrm>
          <a:prstGeom prst="rect">
            <a:avLst/>
          </a:prstGeom>
          <a:noFill/>
          <a:ln>
            <a:noFill/>
          </a:ln>
        </p:spPr>
      </p:pic>
      <p:sp>
        <p:nvSpPr>
          <p:cNvPr id="169" name="Google Shape;169;p5"/>
          <p:cNvSpPr/>
          <p:nvPr/>
        </p:nvSpPr>
        <p:spPr>
          <a:xfrm>
            <a:off x="7955969"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holding, sitting, table, person&#10;&#10;Description automatically generated" id="170" name="Google Shape;170;p5"/>
          <p:cNvPicPr preferRelativeResize="0"/>
          <p:nvPr/>
        </p:nvPicPr>
        <p:blipFill rotWithShape="1">
          <a:blip r:embed="rId5">
            <a:alphaModFix/>
          </a:blip>
          <a:srcRect b="0" l="0" r="0" t="0"/>
          <a:stretch/>
        </p:blipFill>
        <p:spPr>
          <a:xfrm>
            <a:off x="8230289" y="1385498"/>
            <a:ext cx="3312784" cy="2111899"/>
          </a:xfrm>
          <a:prstGeom prst="rect">
            <a:avLst/>
          </a:prstGeom>
          <a:noFill/>
          <a:ln>
            <a:noFill/>
          </a:ln>
        </p:spPr>
      </p:pic>
      <p:cxnSp>
        <p:nvCxnSpPr>
          <p:cNvPr id="171" name="Google Shape;171;p5"/>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172" name="Google Shape;172;p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2" name="Shape 742"/>
        <p:cNvGrpSpPr/>
        <p:nvPr/>
      </p:nvGrpSpPr>
      <p:grpSpPr>
        <a:xfrm>
          <a:off x="0" y="0"/>
          <a:ext cx="0" cy="0"/>
          <a:chOff x="0" y="0"/>
          <a:chExt cx="0" cy="0"/>
        </a:xfrm>
      </p:grpSpPr>
      <p:sp>
        <p:nvSpPr>
          <p:cNvPr id="743" name="Google Shape;743;p5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4" name="Google Shape;744;p50"/>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Fractures of both the Radius and Ulna</a:t>
            </a:r>
            <a:endParaRPr/>
          </a:p>
        </p:txBody>
      </p:sp>
      <p:pic>
        <p:nvPicPr>
          <p:cNvPr descr="A person wearing a suit and tie&#10;&#10;Description automatically generated" id="745" name="Google Shape;745;p50"/>
          <p:cNvPicPr preferRelativeResize="0"/>
          <p:nvPr/>
        </p:nvPicPr>
        <p:blipFill rotWithShape="1">
          <a:blip r:embed="rId3">
            <a:alphaModFix/>
          </a:blip>
          <a:srcRect b="0" l="0" r="0" t="0"/>
          <a:stretch/>
        </p:blipFill>
        <p:spPr>
          <a:xfrm>
            <a:off x="1145273" y="645106"/>
            <a:ext cx="4447465" cy="5247747"/>
          </a:xfrm>
          <a:prstGeom prst="rect">
            <a:avLst/>
          </a:prstGeom>
          <a:noFill/>
          <a:ln>
            <a:noFill/>
          </a:ln>
        </p:spPr>
      </p:pic>
      <p:cxnSp>
        <p:nvCxnSpPr>
          <p:cNvPr id="746" name="Google Shape;746;p50"/>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747" name="Google Shape;747;p50"/>
          <p:cNvSpPr txBox="1"/>
          <p:nvPr>
            <p:ph idx="1" type="body"/>
          </p:nvPr>
        </p:nvSpPr>
        <p:spPr>
          <a:xfrm>
            <a:off x="6411684" y="2198913"/>
            <a:ext cx="5127172" cy="4068429"/>
          </a:xfrm>
          <a:prstGeom prst="rect">
            <a:avLst/>
          </a:prstGeom>
          <a:noFill/>
          <a:ln>
            <a:noFill/>
          </a:ln>
        </p:spPr>
        <p:txBody>
          <a:bodyPr anchorCtr="0" anchor="t" bIns="45700" lIns="0" spcFirstLastPara="1" rIns="0" wrap="square" tIns="45700">
            <a:normAutofit/>
          </a:bodyPr>
          <a:lstStyle/>
          <a:p>
            <a:pPr indent="-93980" lvl="0" marL="91440" marR="0" rtl="0" algn="l">
              <a:lnSpc>
                <a:spcPct val="80000"/>
              </a:lnSpc>
              <a:spcBef>
                <a:spcPts val="0"/>
              </a:spcBef>
              <a:spcAft>
                <a:spcPts val="0"/>
              </a:spcAft>
              <a:buSzPts val="1480"/>
              <a:buFont typeface="Arial"/>
              <a:buChar char="•"/>
            </a:pPr>
            <a:r>
              <a:rPr lang="en-US" sz="1480"/>
              <a:t>If the cause was a twisting force, it produce a spiral fracture and the two bones might be broken at different levels. However; a direct blow causes a transverse fracture in either or both bones at the same level.</a:t>
            </a:r>
            <a:endParaRPr sz="1480"/>
          </a:p>
          <a:p>
            <a:pPr indent="-93980" lvl="0" marL="91440" marR="0" rtl="0" algn="l">
              <a:lnSpc>
                <a:spcPct val="80000"/>
              </a:lnSpc>
              <a:spcBef>
                <a:spcPts val="0"/>
              </a:spcBef>
              <a:spcAft>
                <a:spcPts val="0"/>
              </a:spcAft>
              <a:buSzPts val="1480"/>
              <a:buFont typeface="Arial"/>
              <a:buChar char="•"/>
            </a:pPr>
            <a:r>
              <a:rPr lang="en-US" sz="1480"/>
              <a:t>Treatment:</a:t>
            </a:r>
            <a:endParaRPr sz="1480"/>
          </a:p>
          <a:p>
            <a:pPr indent="-285750" lvl="1" marL="578358" rtl="0" algn="l">
              <a:lnSpc>
                <a:spcPct val="80000"/>
              </a:lnSpc>
              <a:spcBef>
                <a:spcPts val="0"/>
              </a:spcBef>
              <a:spcAft>
                <a:spcPts val="0"/>
              </a:spcAft>
              <a:buSzPts val="1480"/>
              <a:buFont typeface="Noto Sans Symbols"/>
              <a:buChar char="❑"/>
            </a:pPr>
            <a:r>
              <a:rPr lang="en-US" sz="1480"/>
              <a:t>Children: closed reduction is usually successful, Rigid fixation is not required in children because they have a higher ability to remodel. (nails might be used)</a:t>
            </a:r>
            <a:endParaRPr sz="1480"/>
          </a:p>
          <a:p>
            <a:pPr indent="-285750" lvl="1" marL="578358" rtl="0" algn="l">
              <a:lnSpc>
                <a:spcPct val="80000"/>
              </a:lnSpc>
              <a:spcBef>
                <a:spcPts val="0"/>
              </a:spcBef>
              <a:spcAft>
                <a:spcPts val="0"/>
              </a:spcAft>
              <a:buSzPts val="1480"/>
              <a:buFont typeface="Noto Sans Symbols"/>
              <a:buChar char="❑"/>
            </a:pPr>
            <a:r>
              <a:rPr lang="en-US" sz="1480"/>
              <a:t>Adults: Fractures of the forearm are considered intra-articular fractures, because the two bones share a joint that aids in pronation/supination. So open reduction is the treatment of choice as well as fixation with plates and screws.</a:t>
            </a:r>
            <a:endParaRPr sz="1480"/>
          </a:p>
          <a:p>
            <a:pPr indent="-93980" lvl="0" marL="91440" marR="0" rtl="0" algn="l">
              <a:lnSpc>
                <a:spcPct val="80000"/>
              </a:lnSpc>
              <a:spcBef>
                <a:spcPts val="0"/>
              </a:spcBef>
              <a:spcAft>
                <a:spcPts val="0"/>
              </a:spcAft>
              <a:buSzPts val="1480"/>
              <a:buFont typeface="Arial"/>
              <a:buChar char="•"/>
            </a:pPr>
            <a:r>
              <a:rPr lang="en-US" sz="1480"/>
              <a:t>Most fractures of the radius and ulna heal within 8–12 weeks. </a:t>
            </a:r>
            <a:endParaRPr sz="1480"/>
          </a:p>
          <a:p>
            <a:pPr indent="-93980" lvl="0" marL="91440" marR="0" rtl="0" algn="l">
              <a:lnSpc>
                <a:spcPct val="80000"/>
              </a:lnSpc>
              <a:spcBef>
                <a:spcPts val="0"/>
              </a:spcBef>
              <a:spcAft>
                <a:spcPts val="0"/>
              </a:spcAft>
              <a:buSzPts val="1480"/>
              <a:buFont typeface="Arial"/>
              <a:buChar char="•"/>
            </a:pPr>
            <a:r>
              <a:rPr lang="en-US" sz="1480"/>
              <a:t>One of the complications is compartment syndrome resulting from increased interstitial pressure as a result of the trauma. </a:t>
            </a:r>
            <a:endParaRPr/>
          </a:p>
          <a:p>
            <a:pPr indent="-285750" lvl="1" marL="578358" rtl="0" algn="l">
              <a:lnSpc>
                <a:spcPct val="80000"/>
              </a:lnSpc>
              <a:spcBef>
                <a:spcPts val="0"/>
              </a:spcBef>
              <a:spcAft>
                <a:spcPts val="0"/>
              </a:spcAft>
              <a:buSzPts val="1480"/>
              <a:buFont typeface="Noto Sans Symbols"/>
              <a:buChar char="❑"/>
            </a:pPr>
            <a:r>
              <a:rPr lang="en-US" sz="1480"/>
              <a:t>Signs and symptoms of compartment syndrome include pain out of proportion, paresthesia, a tense swelling and difficulty moving the limb. </a:t>
            </a:r>
            <a:endParaRPr/>
          </a:p>
          <a:p>
            <a:pPr indent="-93980" lvl="0" marL="91440" marR="0" rtl="0" algn="l">
              <a:lnSpc>
                <a:spcPct val="80000"/>
              </a:lnSpc>
              <a:spcBef>
                <a:spcPts val="0"/>
              </a:spcBef>
              <a:spcAft>
                <a:spcPts val="0"/>
              </a:spcAft>
              <a:buSzPts val="1480"/>
              <a:buFont typeface="Arial"/>
              <a:buChar char="•"/>
            </a:pPr>
            <a:r>
              <a:rPr lang="en-US" sz="1480"/>
              <a:t>Other complications are nonunion and malunion.</a:t>
            </a:r>
            <a:endParaRPr sz="1480"/>
          </a:p>
          <a:p>
            <a:pPr indent="0" lvl="0" marL="91440" rtl="0" algn="l">
              <a:lnSpc>
                <a:spcPct val="80000"/>
              </a:lnSpc>
              <a:spcBef>
                <a:spcPts val="1200"/>
              </a:spcBef>
              <a:spcAft>
                <a:spcPts val="0"/>
              </a:spcAft>
              <a:buSzPts val="1480"/>
              <a:buFont typeface="Arial"/>
              <a:buNone/>
            </a:pPr>
            <a:r>
              <a:t/>
            </a:r>
            <a:endParaRPr sz="1480"/>
          </a:p>
        </p:txBody>
      </p:sp>
      <p:sp>
        <p:nvSpPr>
          <p:cNvPr id="748" name="Google Shape;748;p5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3" name="Shape 753"/>
        <p:cNvGrpSpPr/>
        <p:nvPr/>
      </p:nvGrpSpPr>
      <p:grpSpPr>
        <a:xfrm>
          <a:off x="0" y="0"/>
          <a:ext cx="0" cy="0"/>
          <a:chOff x="0" y="0"/>
          <a:chExt cx="0" cy="0"/>
        </a:xfrm>
      </p:grpSpPr>
      <p:sp>
        <p:nvSpPr>
          <p:cNvPr id="754" name="Google Shape;754;p51"/>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1"/>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6" name="Google Shape;756;p51"/>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757" name="Google Shape;757;p5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8" name="Google Shape;758;p51"/>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4700"/>
              <a:buFont typeface="Calibri"/>
              <a:buNone/>
            </a:pPr>
            <a:r>
              <a:rPr lang="en-US" sz="4700">
                <a:solidFill>
                  <a:srgbClr val="262626"/>
                </a:solidFill>
              </a:rPr>
              <a:t>Fractures of both the Radius and Ulna – X-ray</a:t>
            </a:r>
            <a:endParaRPr/>
          </a:p>
        </p:txBody>
      </p:sp>
      <p:pic>
        <p:nvPicPr>
          <p:cNvPr descr="Image result for Both bones radius and ulna shaft" id="759" name="Google Shape;759;p51"/>
          <p:cNvPicPr preferRelativeResize="0"/>
          <p:nvPr/>
        </p:nvPicPr>
        <p:blipFill rotWithShape="1">
          <a:blip r:embed="rId3">
            <a:alphaModFix/>
          </a:blip>
          <a:srcRect b="0" l="0" r="0" t="0"/>
          <a:stretch/>
        </p:blipFill>
        <p:spPr>
          <a:xfrm>
            <a:off x="635457" y="1299655"/>
            <a:ext cx="5131653" cy="2283585"/>
          </a:xfrm>
          <a:prstGeom prst="rect">
            <a:avLst/>
          </a:prstGeom>
          <a:noFill/>
          <a:ln>
            <a:noFill/>
          </a:ln>
        </p:spPr>
      </p:pic>
      <p:sp>
        <p:nvSpPr>
          <p:cNvPr id="760" name="Google Shape;760;p51"/>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result for Both bones radius and ulna shaft" id="761" name="Google Shape;761;p51"/>
          <p:cNvPicPr preferRelativeResize="0"/>
          <p:nvPr/>
        </p:nvPicPr>
        <p:blipFill rotWithShape="1">
          <a:blip r:embed="rId4">
            <a:alphaModFix/>
          </a:blip>
          <a:srcRect b="0" l="0" r="0" t="0"/>
          <a:stretch/>
        </p:blipFill>
        <p:spPr>
          <a:xfrm>
            <a:off x="6424891" y="640080"/>
            <a:ext cx="3916017" cy="3602736"/>
          </a:xfrm>
          <a:prstGeom prst="rect">
            <a:avLst/>
          </a:prstGeom>
          <a:noFill/>
          <a:ln>
            <a:noFill/>
          </a:ln>
        </p:spPr>
      </p:pic>
      <p:cxnSp>
        <p:nvCxnSpPr>
          <p:cNvPr id="762" name="Google Shape;762;p51"/>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763" name="Google Shape;763;p5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8" name="Shape 768"/>
        <p:cNvGrpSpPr/>
        <p:nvPr/>
      </p:nvGrpSpPr>
      <p:grpSpPr>
        <a:xfrm>
          <a:off x="0" y="0"/>
          <a:ext cx="0" cy="0"/>
          <a:chOff x="0" y="0"/>
          <a:chExt cx="0" cy="0"/>
        </a:xfrm>
      </p:grpSpPr>
      <p:sp>
        <p:nvSpPr>
          <p:cNvPr id="769" name="Google Shape;769;p5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0" name="Google Shape;770;p52"/>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Monteggia’s Fracture - Dislocation</a:t>
            </a:r>
            <a:endParaRPr/>
          </a:p>
        </p:txBody>
      </p:sp>
      <p:pic>
        <p:nvPicPr>
          <p:cNvPr descr="A picture containing sitting, table, knife, person&#10;&#10;Description automatically generated" id="771" name="Google Shape;771;p52"/>
          <p:cNvPicPr preferRelativeResize="0"/>
          <p:nvPr/>
        </p:nvPicPr>
        <p:blipFill rotWithShape="1">
          <a:blip r:embed="rId3">
            <a:alphaModFix/>
          </a:blip>
          <a:srcRect b="0" l="0" r="0" t="0"/>
          <a:stretch/>
        </p:blipFill>
        <p:spPr>
          <a:xfrm>
            <a:off x="874260" y="640081"/>
            <a:ext cx="3520793" cy="5314406"/>
          </a:xfrm>
          <a:prstGeom prst="rect">
            <a:avLst/>
          </a:prstGeom>
          <a:noFill/>
          <a:ln>
            <a:noFill/>
          </a:ln>
        </p:spPr>
      </p:pic>
      <p:cxnSp>
        <p:nvCxnSpPr>
          <p:cNvPr id="772" name="Google Shape;772;p52"/>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773" name="Google Shape;773;p52"/>
          <p:cNvSpPr txBox="1"/>
          <p:nvPr>
            <p:ph idx="1" type="body"/>
          </p:nvPr>
        </p:nvSpPr>
        <p:spPr>
          <a:xfrm>
            <a:off x="4974769" y="2198914"/>
            <a:ext cx="6574973" cy="4024140"/>
          </a:xfrm>
          <a:prstGeom prst="rect">
            <a:avLst/>
          </a:prstGeom>
          <a:noFill/>
          <a:ln>
            <a:noFill/>
          </a:ln>
        </p:spPr>
        <p:txBody>
          <a:bodyPr anchorCtr="0" anchor="t" bIns="45700" lIns="0" spcFirstLastPara="1" rIns="0" wrap="square" tIns="45700">
            <a:noAutofit/>
          </a:bodyPr>
          <a:lstStyle/>
          <a:p>
            <a:pPr indent="-101600" lvl="0" marL="91440" rtl="0" algn="l">
              <a:lnSpc>
                <a:spcPct val="90000"/>
              </a:lnSpc>
              <a:spcBef>
                <a:spcPts val="0"/>
              </a:spcBef>
              <a:spcAft>
                <a:spcPts val="0"/>
              </a:spcAft>
              <a:buSzPts val="1600"/>
              <a:buFont typeface="Arial"/>
              <a:buChar char="•"/>
            </a:pPr>
            <a:r>
              <a:rPr lang="en-US" sz="1600"/>
              <a:t>Fracture of the proximal third of the ulna with dislocation of the proximal head of the radius; occurring at the proximal part of the ulna causing its shortening, therefore the radial head dislocates in the direction of the angulation of the broken ulna.</a:t>
            </a:r>
            <a:endParaRPr/>
          </a:p>
          <a:p>
            <a:pPr indent="-101600" lvl="0" marL="91440" rtl="0" algn="l">
              <a:lnSpc>
                <a:spcPct val="90000"/>
              </a:lnSpc>
              <a:spcBef>
                <a:spcPts val="0"/>
              </a:spcBef>
              <a:spcAft>
                <a:spcPts val="0"/>
              </a:spcAft>
              <a:buSzPts val="1600"/>
              <a:buFont typeface="Arial"/>
              <a:buChar char="•"/>
            </a:pPr>
            <a:r>
              <a:rPr lang="en-US" sz="1600"/>
              <a:t>Usually the cause is a fall on the hand and forced pronation of the forearm</a:t>
            </a:r>
            <a:endParaRPr sz="1600"/>
          </a:p>
          <a:p>
            <a:pPr indent="-101600" lvl="0" marL="91440" rtl="0" algn="l">
              <a:lnSpc>
                <a:spcPct val="90000"/>
              </a:lnSpc>
              <a:spcBef>
                <a:spcPts val="0"/>
              </a:spcBef>
              <a:spcAft>
                <a:spcPts val="0"/>
              </a:spcAft>
              <a:buSzPts val="1600"/>
              <a:buFont typeface="Arial"/>
              <a:buChar char="•"/>
            </a:pPr>
            <a:r>
              <a:rPr lang="en-US" sz="1600"/>
              <a:t>Any apparently isolated fracture of the ulna should raise the suspicion of a proximal radial dislocation. Suspect in pediatrics with disrupted radio-capitellar line.</a:t>
            </a:r>
            <a:endParaRPr sz="1600"/>
          </a:p>
          <a:p>
            <a:pPr indent="-101600" lvl="0" marL="91440" rtl="0" algn="l">
              <a:lnSpc>
                <a:spcPct val="90000"/>
              </a:lnSpc>
              <a:spcBef>
                <a:spcPts val="0"/>
              </a:spcBef>
              <a:spcAft>
                <a:spcPts val="0"/>
              </a:spcAft>
              <a:buSzPts val="1600"/>
              <a:buFont typeface="Arial"/>
              <a:buChar char="•"/>
            </a:pPr>
            <a:r>
              <a:rPr lang="en-US" sz="1600"/>
              <a:t>On x-ray: there’s no obvious fracture of the ulna, could be a plastic deformation sometimes, so you have to notice fracture from radius.</a:t>
            </a:r>
            <a:endParaRPr/>
          </a:p>
          <a:p>
            <a:pPr indent="-101600" lvl="0" marL="91440" rtl="0" algn="l">
              <a:lnSpc>
                <a:spcPct val="90000"/>
              </a:lnSpc>
              <a:spcBef>
                <a:spcPts val="0"/>
              </a:spcBef>
              <a:spcAft>
                <a:spcPts val="0"/>
              </a:spcAft>
              <a:buSzPts val="1600"/>
              <a:buFont typeface="Arial"/>
              <a:buChar char="•"/>
            </a:pPr>
            <a:r>
              <a:rPr lang="en-US" sz="1600"/>
              <a:t>Restore the length of the fractured ulna; only then can the dislocated proximal radioulnar joint be fully reduced and remain stable. </a:t>
            </a:r>
            <a:endParaRPr/>
          </a:p>
          <a:p>
            <a:pPr indent="-285750" lvl="1" marL="578358" rtl="0" algn="l">
              <a:lnSpc>
                <a:spcPct val="90000"/>
              </a:lnSpc>
              <a:spcBef>
                <a:spcPts val="0"/>
              </a:spcBef>
              <a:spcAft>
                <a:spcPts val="0"/>
              </a:spcAft>
              <a:buSzPts val="1600"/>
              <a:buFont typeface="Noto Sans Symbols"/>
              <a:buChar char="❑"/>
            </a:pPr>
            <a:r>
              <a:rPr lang="en-US" sz="1600"/>
              <a:t>The radial head is only reduced after the ulna is put back in place and fixated.</a:t>
            </a:r>
            <a:endParaRPr/>
          </a:p>
          <a:p>
            <a:pPr indent="-101600" lvl="0" marL="91440" rtl="0" algn="l">
              <a:lnSpc>
                <a:spcPct val="90000"/>
              </a:lnSpc>
              <a:spcBef>
                <a:spcPts val="0"/>
              </a:spcBef>
              <a:spcAft>
                <a:spcPts val="0"/>
              </a:spcAft>
              <a:buSzPts val="1600"/>
              <a:buFont typeface="Arial"/>
              <a:buChar char="•"/>
            </a:pPr>
            <a:r>
              <a:rPr lang="en-US" sz="1600"/>
              <a:t>Treatment: ORIF with plates/screws on the ulna and reduction of the radius.</a:t>
            </a:r>
            <a:endParaRPr/>
          </a:p>
          <a:p>
            <a:pPr indent="-101600" lvl="0" marL="91440" rtl="0" algn="l">
              <a:lnSpc>
                <a:spcPct val="90000"/>
              </a:lnSpc>
              <a:spcBef>
                <a:spcPts val="0"/>
              </a:spcBef>
              <a:spcAft>
                <a:spcPts val="0"/>
              </a:spcAft>
              <a:buSzPts val="1600"/>
              <a:buFont typeface="Arial"/>
              <a:buChar char="•"/>
            </a:pPr>
            <a:r>
              <a:rPr lang="en-US" sz="1600"/>
              <a:t>Can cause injury to the radial nerve (posterior interosseous nerve injury); finger drop.</a:t>
            </a:r>
            <a:endParaRPr sz="1600"/>
          </a:p>
          <a:p>
            <a:pPr indent="0" lvl="0" marL="0" marR="0" rtl="0" algn="l">
              <a:lnSpc>
                <a:spcPct val="90000"/>
              </a:lnSpc>
              <a:spcBef>
                <a:spcPts val="0"/>
              </a:spcBef>
              <a:spcAft>
                <a:spcPts val="0"/>
              </a:spcAft>
              <a:buSzPts val="1600"/>
              <a:buNone/>
            </a:pPr>
            <a:r>
              <a:t/>
            </a:r>
            <a:endParaRPr sz="1600"/>
          </a:p>
          <a:p>
            <a:pPr indent="0" lvl="0" marL="91440" rtl="0" algn="l">
              <a:lnSpc>
                <a:spcPct val="90000"/>
              </a:lnSpc>
              <a:spcBef>
                <a:spcPts val="1200"/>
              </a:spcBef>
              <a:spcAft>
                <a:spcPts val="0"/>
              </a:spcAft>
              <a:buSzPts val="1600"/>
              <a:buFont typeface="Arial"/>
              <a:buNone/>
            </a:pPr>
            <a:r>
              <a:t/>
            </a:r>
            <a:endParaRPr sz="1600"/>
          </a:p>
        </p:txBody>
      </p:sp>
      <p:sp>
        <p:nvSpPr>
          <p:cNvPr id="774" name="Google Shape;774;p5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9" name="Shape 779"/>
        <p:cNvGrpSpPr/>
        <p:nvPr/>
      </p:nvGrpSpPr>
      <p:grpSpPr>
        <a:xfrm>
          <a:off x="0" y="0"/>
          <a:ext cx="0" cy="0"/>
          <a:chOff x="0" y="0"/>
          <a:chExt cx="0" cy="0"/>
        </a:xfrm>
      </p:grpSpPr>
      <p:sp>
        <p:nvSpPr>
          <p:cNvPr id="780" name="Google Shape;780;p53"/>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3"/>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2" name="Google Shape;782;p53"/>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783" name="Google Shape;783;p5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4" name="Google Shape;784;p53"/>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5100"/>
              <a:buFont typeface="Calibri"/>
              <a:buNone/>
            </a:pPr>
            <a:r>
              <a:rPr lang="en-US" sz="5100">
                <a:solidFill>
                  <a:srgbClr val="262626"/>
                </a:solidFill>
              </a:rPr>
              <a:t>Monteggia’s Fracture – Dislocation – X-ray</a:t>
            </a:r>
            <a:endParaRPr/>
          </a:p>
        </p:txBody>
      </p:sp>
      <p:pic>
        <p:nvPicPr>
          <p:cNvPr descr="A picture containing sitting, pair, table, toothbrush&#10;&#10;Description automatically generated" id="785" name="Google Shape;785;p53"/>
          <p:cNvPicPr preferRelativeResize="0"/>
          <p:nvPr/>
        </p:nvPicPr>
        <p:blipFill rotWithShape="1">
          <a:blip r:embed="rId3">
            <a:alphaModFix/>
          </a:blip>
          <a:srcRect b="0" l="0" r="0" t="0"/>
          <a:stretch/>
        </p:blipFill>
        <p:spPr>
          <a:xfrm>
            <a:off x="3310209" y="886966"/>
            <a:ext cx="2728520" cy="3108948"/>
          </a:xfrm>
          <a:prstGeom prst="rect">
            <a:avLst/>
          </a:prstGeom>
          <a:noFill/>
          <a:ln>
            <a:noFill/>
          </a:ln>
        </p:spPr>
      </p:pic>
      <p:sp>
        <p:nvSpPr>
          <p:cNvPr id="786" name="Google Shape;786;p53"/>
          <p:cNvSpPr/>
          <p:nvPr/>
        </p:nvSpPr>
        <p:spPr>
          <a:xfrm>
            <a:off x="3246201"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photo, person, shirt, sitting&#10;&#10;Description automatically generated" id="787" name="Google Shape;787;p53"/>
          <p:cNvPicPr preferRelativeResize="0"/>
          <p:nvPr/>
        </p:nvPicPr>
        <p:blipFill rotWithShape="1">
          <a:blip r:embed="rId4">
            <a:alphaModFix/>
          </a:blip>
          <a:srcRect b="0" l="0" r="0" t="0"/>
          <a:stretch/>
        </p:blipFill>
        <p:spPr>
          <a:xfrm>
            <a:off x="626433" y="886965"/>
            <a:ext cx="2626505" cy="3108945"/>
          </a:xfrm>
          <a:prstGeom prst="rect">
            <a:avLst/>
          </a:prstGeom>
          <a:noFill/>
          <a:ln>
            <a:noFill/>
          </a:ln>
        </p:spPr>
      </p:pic>
      <p:sp>
        <p:nvSpPr>
          <p:cNvPr id="788" name="Google Shape;788;p53"/>
          <p:cNvSpPr/>
          <p:nvPr/>
        </p:nvSpPr>
        <p:spPr>
          <a:xfrm>
            <a:off x="6038730"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indoor, sitting, table, close&#10;&#10;Description automatically generated" id="789" name="Google Shape;789;p53"/>
          <p:cNvPicPr preferRelativeResize="0"/>
          <p:nvPr>
            <p:ph idx="1" type="body"/>
          </p:nvPr>
        </p:nvPicPr>
        <p:blipFill rotWithShape="1">
          <a:blip r:embed="rId5">
            <a:alphaModFix/>
          </a:blip>
          <a:srcRect b="0" l="0" r="0" t="0"/>
          <a:stretch/>
        </p:blipFill>
        <p:spPr>
          <a:xfrm>
            <a:off x="6096000" y="886966"/>
            <a:ext cx="2769463" cy="3108960"/>
          </a:xfrm>
          <a:prstGeom prst="rect">
            <a:avLst/>
          </a:prstGeom>
          <a:noFill/>
          <a:ln>
            <a:noFill/>
          </a:ln>
        </p:spPr>
      </p:pic>
      <p:sp>
        <p:nvSpPr>
          <p:cNvPr id="790" name="Google Shape;790;p53"/>
          <p:cNvSpPr/>
          <p:nvPr/>
        </p:nvSpPr>
        <p:spPr>
          <a:xfrm>
            <a:off x="8865464"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indoor, sitting, monitor, photo&#10;&#10;Description automatically generated" id="791" name="Google Shape;791;p53"/>
          <p:cNvPicPr preferRelativeResize="0"/>
          <p:nvPr/>
        </p:nvPicPr>
        <p:blipFill rotWithShape="1">
          <a:blip r:embed="rId6">
            <a:alphaModFix/>
          </a:blip>
          <a:srcRect b="0" l="0" r="0" t="0"/>
          <a:stretch/>
        </p:blipFill>
        <p:spPr>
          <a:xfrm>
            <a:off x="8922732" y="886966"/>
            <a:ext cx="2728521" cy="3108951"/>
          </a:xfrm>
          <a:prstGeom prst="rect">
            <a:avLst/>
          </a:prstGeom>
          <a:noFill/>
          <a:ln>
            <a:noFill/>
          </a:ln>
        </p:spPr>
      </p:pic>
      <p:cxnSp>
        <p:nvCxnSpPr>
          <p:cNvPr id="792" name="Google Shape;792;p53"/>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793" name="Google Shape;793;p5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5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8" name="Shape 798"/>
        <p:cNvGrpSpPr/>
        <p:nvPr/>
      </p:nvGrpSpPr>
      <p:grpSpPr>
        <a:xfrm>
          <a:off x="0" y="0"/>
          <a:ext cx="0" cy="0"/>
          <a:chOff x="0" y="0"/>
          <a:chExt cx="0" cy="0"/>
        </a:xfrm>
      </p:grpSpPr>
      <p:sp>
        <p:nvSpPr>
          <p:cNvPr id="799" name="Google Shape;799;p5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0" name="Google Shape;800;p54"/>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Galeazzi Fracture Dislocation</a:t>
            </a:r>
            <a:endParaRPr/>
          </a:p>
        </p:txBody>
      </p:sp>
      <p:pic>
        <p:nvPicPr>
          <p:cNvPr descr="A person wearing a suit and tie&#10;&#10;Description automatically generated" id="801" name="Google Shape;801;p54"/>
          <p:cNvPicPr preferRelativeResize="0"/>
          <p:nvPr/>
        </p:nvPicPr>
        <p:blipFill rotWithShape="1">
          <a:blip r:embed="rId3">
            <a:alphaModFix/>
          </a:blip>
          <a:srcRect b="0" l="0" r="0" t="0"/>
          <a:stretch/>
        </p:blipFill>
        <p:spPr>
          <a:xfrm>
            <a:off x="643192" y="685206"/>
            <a:ext cx="5451627" cy="5167547"/>
          </a:xfrm>
          <a:prstGeom prst="rect">
            <a:avLst/>
          </a:prstGeom>
          <a:noFill/>
          <a:ln>
            <a:noFill/>
          </a:ln>
        </p:spPr>
      </p:pic>
      <p:cxnSp>
        <p:nvCxnSpPr>
          <p:cNvPr id="802" name="Google Shape;802;p54"/>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803" name="Google Shape;803;p54"/>
          <p:cNvSpPr txBox="1"/>
          <p:nvPr>
            <p:ph idx="1" type="body"/>
          </p:nvPr>
        </p:nvSpPr>
        <p:spPr>
          <a:xfrm>
            <a:off x="6411684" y="2198913"/>
            <a:ext cx="5127172" cy="3930951"/>
          </a:xfrm>
          <a:prstGeom prst="rect">
            <a:avLst/>
          </a:prstGeom>
          <a:noFill/>
          <a:ln>
            <a:noFill/>
          </a:ln>
        </p:spPr>
        <p:txBody>
          <a:bodyPr anchorCtr="0" anchor="t" bIns="45700" lIns="0" spcFirstLastPara="1" rIns="0" wrap="square" tIns="45700">
            <a:noAutofit/>
          </a:bodyPr>
          <a:lstStyle/>
          <a:p>
            <a:pPr indent="-127000" lvl="0" marL="91440" rtl="0" algn="l">
              <a:lnSpc>
                <a:spcPct val="100000"/>
              </a:lnSpc>
              <a:spcBef>
                <a:spcPts val="0"/>
              </a:spcBef>
              <a:spcAft>
                <a:spcPts val="0"/>
              </a:spcAft>
              <a:buSzPts val="2000"/>
              <a:buFont typeface="Arial"/>
              <a:buChar char="•"/>
            </a:pPr>
            <a:r>
              <a:rPr lang="en-US"/>
              <a:t>Fracture at the distal part of the radius causing its shortening with dislocation of the distal radioulnar joint.</a:t>
            </a:r>
            <a:endParaRPr/>
          </a:p>
          <a:p>
            <a:pPr indent="-127000" lvl="0" marL="91440" rtl="0" algn="l">
              <a:lnSpc>
                <a:spcPct val="100000"/>
              </a:lnSpc>
              <a:spcBef>
                <a:spcPts val="0"/>
              </a:spcBef>
              <a:spcAft>
                <a:spcPts val="0"/>
              </a:spcAft>
              <a:buSzPts val="2000"/>
              <a:buFont typeface="Arial"/>
              <a:buChar char="•"/>
            </a:pPr>
            <a:r>
              <a:rPr lang="en-US"/>
              <a:t>You manage the fracture by first reducing the radius and then reducing the radioulnar joint.</a:t>
            </a:r>
            <a:endParaRPr/>
          </a:p>
          <a:p>
            <a:pPr indent="-127000" lvl="0" marL="91440" rtl="0" algn="l">
              <a:lnSpc>
                <a:spcPct val="100000"/>
              </a:lnSpc>
              <a:spcBef>
                <a:spcPts val="0"/>
              </a:spcBef>
              <a:spcAft>
                <a:spcPts val="0"/>
              </a:spcAft>
              <a:buSzPts val="2000"/>
              <a:buFont typeface="Arial"/>
              <a:buChar char="•"/>
            </a:pPr>
            <a:r>
              <a:rPr lang="en-US"/>
              <a:t>Can cause injury to the ulnar nerve.</a:t>
            </a:r>
            <a:endParaRPr/>
          </a:p>
          <a:p>
            <a:pPr indent="-127000" lvl="0" marL="91440" rtl="0" algn="l">
              <a:lnSpc>
                <a:spcPct val="100000"/>
              </a:lnSpc>
              <a:spcBef>
                <a:spcPts val="0"/>
              </a:spcBef>
              <a:spcAft>
                <a:spcPts val="0"/>
              </a:spcAft>
              <a:buSzPts val="2000"/>
              <a:buFont typeface="Arial"/>
              <a:buChar char="•"/>
            </a:pPr>
            <a:r>
              <a:rPr lang="en-US"/>
              <a:t>Prominence or tenderness over the lower end of the ulna is the striking feature</a:t>
            </a:r>
            <a:endParaRPr/>
          </a:p>
          <a:p>
            <a:pPr indent="-127000" lvl="0" marL="91440" rtl="0" algn="l">
              <a:lnSpc>
                <a:spcPct val="100000"/>
              </a:lnSpc>
              <a:spcBef>
                <a:spcPts val="0"/>
              </a:spcBef>
              <a:spcAft>
                <a:spcPts val="0"/>
              </a:spcAft>
              <a:buSzPts val="2000"/>
              <a:buFont typeface="Arial"/>
              <a:buChar char="•"/>
            </a:pPr>
            <a:r>
              <a:rPr lang="en-US"/>
              <a:t>Treatment:</a:t>
            </a:r>
            <a:endParaRPr/>
          </a:p>
          <a:p>
            <a:pPr indent="-171450" lvl="1" marL="464058" rtl="0" algn="l">
              <a:lnSpc>
                <a:spcPct val="100000"/>
              </a:lnSpc>
              <a:spcBef>
                <a:spcPts val="0"/>
              </a:spcBef>
              <a:spcAft>
                <a:spcPts val="0"/>
              </a:spcAft>
              <a:buSzPts val="2000"/>
              <a:buFont typeface="Noto Sans Symbols"/>
              <a:buChar char="❑"/>
            </a:pPr>
            <a:r>
              <a:rPr lang="en-US" sz="2000"/>
              <a:t>Adults: ORIF and fixation of distal radioulnar joint with k – wires.</a:t>
            </a:r>
            <a:endParaRPr sz="2000"/>
          </a:p>
          <a:p>
            <a:pPr indent="-171450" lvl="1" marL="464058" rtl="0" algn="l">
              <a:lnSpc>
                <a:spcPct val="100000"/>
              </a:lnSpc>
              <a:spcBef>
                <a:spcPts val="0"/>
              </a:spcBef>
              <a:spcAft>
                <a:spcPts val="0"/>
              </a:spcAft>
              <a:buSzPts val="2000"/>
              <a:buFont typeface="Noto Sans Symbols"/>
              <a:buChar char="❑"/>
            </a:pPr>
            <a:r>
              <a:rPr lang="en-US" sz="2000"/>
              <a:t>Children: closed reduction</a:t>
            </a:r>
            <a:endParaRPr sz="2000"/>
          </a:p>
          <a:p>
            <a:pPr indent="0" lvl="0" marL="91440" rtl="0" algn="l">
              <a:lnSpc>
                <a:spcPct val="100000"/>
              </a:lnSpc>
              <a:spcBef>
                <a:spcPts val="1200"/>
              </a:spcBef>
              <a:spcAft>
                <a:spcPts val="0"/>
              </a:spcAft>
              <a:buSzPts val="2000"/>
              <a:buFont typeface="Arial"/>
              <a:buNone/>
            </a:pPr>
            <a:r>
              <a:t/>
            </a:r>
            <a:endParaRPr/>
          </a:p>
        </p:txBody>
      </p:sp>
      <p:sp>
        <p:nvSpPr>
          <p:cNvPr id="804" name="Google Shape;804;p5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9" name="Shape 809"/>
        <p:cNvGrpSpPr/>
        <p:nvPr/>
      </p:nvGrpSpPr>
      <p:grpSpPr>
        <a:xfrm>
          <a:off x="0" y="0"/>
          <a:ext cx="0" cy="0"/>
          <a:chOff x="0" y="0"/>
          <a:chExt cx="0" cy="0"/>
        </a:xfrm>
      </p:grpSpPr>
      <p:sp>
        <p:nvSpPr>
          <p:cNvPr id="810" name="Google Shape;810;p5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5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2" name="Google Shape;812;p55"/>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813" name="Google Shape;813;p5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4" name="Google Shape;814;p55"/>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5400"/>
              <a:buFont typeface="Calibri"/>
              <a:buNone/>
            </a:pPr>
            <a:r>
              <a:rPr lang="en-US" sz="5400">
                <a:solidFill>
                  <a:srgbClr val="262626"/>
                </a:solidFill>
              </a:rPr>
              <a:t>Galeazzi</a:t>
            </a:r>
            <a:r>
              <a:rPr lang="en-US" sz="5100">
                <a:solidFill>
                  <a:srgbClr val="262626"/>
                </a:solidFill>
              </a:rPr>
              <a:t> Fracture Dislocation – X-ray</a:t>
            </a:r>
            <a:endParaRPr/>
          </a:p>
        </p:txBody>
      </p:sp>
      <p:sp>
        <p:nvSpPr>
          <p:cNvPr id="815" name="Google Shape;815;p55"/>
          <p:cNvSpPr/>
          <p:nvPr/>
        </p:nvSpPr>
        <p:spPr>
          <a:xfrm>
            <a:off x="3246201"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6" name="Google Shape;816;p55"/>
          <p:cNvSpPr/>
          <p:nvPr/>
        </p:nvSpPr>
        <p:spPr>
          <a:xfrm>
            <a:off x="6038730"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7" name="Google Shape;817;p55"/>
          <p:cNvSpPr/>
          <p:nvPr/>
        </p:nvSpPr>
        <p:spPr>
          <a:xfrm>
            <a:off x="8865464"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818" name="Google Shape;818;p55"/>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819" name="Google Shape;819;p5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5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erson wearing a shirt and tie&#10;&#10;Description automatically generated" id="821" name="Google Shape;821;p55"/>
          <p:cNvPicPr preferRelativeResize="0"/>
          <p:nvPr/>
        </p:nvPicPr>
        <p:blipFill rotWithShape="1">
          <a:blip r:embed="rId3">
            <a:alphaModFix/>
          </a:blip>
          <a:srcRect b="0" l="0" r="0" t="0"/>
          <a:stretch/>
        </p:blipFill>
        <p:spPr>
          <a:xfrm>
            <a:off x="648927" y="813610"/>
            <a:ext cx="2597274" cy="3401980"/>
          </a:xfrm>
          <a:prstGeom prst="rect">
            <a:avLst/>
          </a:prstGeom>
          <a:noFill/>
          <a:ln>
            <a:noFill/>
          </a:ln>
        </p:spPr>
      </p:pic>
      <p:pic>
        <p:nvPicPr>
          <p:cNvPr descr="A close up of a tattoo&#10;&#10;Description automatically generated" id="822" name="Google Shape;822;p55"/>
          <p:cNvPicPr preferRelativeResize="0"/>
          <p:nvPr/>
        </p:nvPicPr>
        <p:blipFill rotWithShape="1">
          <a:blip r:embed="rId4">
            <a:alphaModFix/>
          </a:blip>
          <a:srcRect b="0" l="0" r="0" t="0"/>
          <a:stretch/>
        </p:blipFill>
        <p:spPr>
          <a:xfrm>
            <a:off x="3310209" y="813610"/>
            <a:ext cx="2728521" cy="3401980"/>
          </a:xfrm>
          <a:prstGeom prst="rect">
            <a:avLst/>
          </a:prstGeom>
          <a:noFill/>
          <a:ln>
            <a:noFill/>
          </a:ln>
        </p:spPr>
      </p:pic>
      <p:pic>
        <p:nvPicPr>
          <p:cNvPr descr="A picture containing film, table, person&#10;&#10;Description automatically generated" id="823" name="Google Shape;823;p55"/>
          <p:cNvPicPr preferRelativeResize="0"/>
          <p:nvPr>
            <p:ph idx="1" type="body"/>
          </p:nvPr>
        </p:nvPicPr>
        <p:blipFill rotWithShape="1">
          <a:blip r:embed="rId5">
            <a:alphaModFix/>
          </a:blip>
          <a:srcRect b="0" l="0" r="0" t="0"/>
          <a:stretch/>
        </p:blipFill>
        <p:spPr>
          <a:xfrm>
            <a:off x="8922734" y="838006"/>
            <a:ext cx="2641826" cy="3401980"/>
          </a:xfrm>
          <a:prstGeom prst="rect">
            <a:avLst/>
          </a:prstGeom>
          <a:noFill/>
          <a:ln>
            <a:noFill/>
          </a:ln>
        </p:spPr>
      </p:pic>
      <p:pic>
        <p:nvPicPr>
          <p:cNvPr descr="A picture containing film, necktie, wearing, shirt&#10;&#10;Description automatically generated" id="824" name="Google Shape;824;p55"/>
          <p:cNvPicPr preferRelativeResize="0"/>
          <p:nvPr/>
        </p:nvPicPr>
        <p:blipFill rotWithShape="1">
          <a:blip r:embed="rId6">
            <a:alphaModFix/>
          </a:blip>
          <a:srcRect b="0" l="0" r="0" t="0"/>
          <a:stretch/>
        </p:blipFill>
        <p:spPr>
          <a:xfrm>
            <a:off x="6096000" y="815856"/>
            <a:ext cx="2769464" cy="339973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8" name="Shape 828"/>
        <p:cNvGrpSpPr/>
        <p:nvPr/>
      </p:nvGrpSpPr>
      <p:grpSpPr>
        <a:xfrm>
          <a:off x="0" y="0"/>
          <a:ext cx="0" cy="0"/>
          <a:chOff x="0" y="0"/>
          <a:chExt cx="0" cy="0"/>
        </a:xfrm>
      </p:grpSpPr>
      <p:sp>
        <p:nvSpPr>
          <p:cNvPr id="829" name="Google Shape;829;p5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1" name="Google Shape;831;p56"/>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832" name="Google Shape;832;p5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3" name="Google Shape;833;p56"/>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5400"/>
              <a:buFont typeface="Calibri"/>
              <a:buNone/>
            </a:pPr>
            <a:r>
              <a:rPr lang="en-US" sz="5400">
                <a:solidFill>
                  <a:srgbClr val="262626"/>
                </a:solidFill>
              </a:rPr>
              <a:t>Galeazzi Fracture Dislocation – x-ray</a:t>
            </a:r>
            <a:endParaRPr/>
          </a:p>
        </p:txBody>
      </p:sp>
      <p:pic>
        <p:nvPicPr>
          <p:cNvPr descr="Image result for Galeazzi fracture dislocation" id="834" name="Google Shape;834;p56"/>
          <p:cNvPicPr preferRelativeResize="0"/>
          <p:nvPr/>
        </p:nvPicPr>
        <p:blipFill rotWithShape="1">
          <a:blip r:embed="rId3">
            <a:alphaModFix/>
          </a:blip>
          <a:srcRect b="0" l="0" r="0" t="0"/>
          <a:stretch/>
        </p:blipFill>
        <p:spPr>
          <a:xfrm>
            <a:off x="2461599" y="640080"/>
            <a:ext cx="3305510" cy="3602736"/>
          </a:xfrm>
          <a:prstGeom prst="rect">
            <a:avLst/>
          </a:prstGeom>
          <a:noFill/>
          <a:ln>
            <a:noFill/>
          </a:ln>
        </p:spPr>
      </p:pic>
      <p:sp>
        <p:nvSpPr>
          <p:cNvPr id="835" name="Google Shape;835;p56"/>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result for Galeazzi fracture dislocation" id="836" name="Google Shape;836;p56"/>
          <p:cNvPicPr preferRelativeResize="0"/>
          <p:nvPr/>
        </p:nvPicPr>
        <p:blipFill rotWithShape="1">
          <a:blip r:embed="rId4">
            <a:alphaModFix/>
          </a:blip>
          <a:srcRect b="0" l="0" r="0" t="0"/>
          <a:stretch/>
        </p:blipFill>
        <p:spPr>
          <a:xfrm>
            <a:off x="6424891" y="640080"/>
            <a:ext cx="2873181" cy="3602736"/>
          </a:xfrm>
          <a:prstGeom prst="rect">
            <a:avLst/>
          </a:prstGeom>
          <a:noFill/>
          <a:ln>
            <a:noFill/>
          </a:ln>
        </p:spPr>
      </p:pic>
      <p:cxnSp>
        <p:nvCxnSpPr>
          <p:cNvPr id="837" name="Google Shape;837;p56"/>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838" name="Google Shape;838;p5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3" name="Shape 843"/>
        <p:cNvGrpSpPr/>
        <p:nvPr/>
      </p:nvGrpSpPr>
      <p:grpSpPr>
        <a:xfrm>
          <a:off x="0" y="0"/>
          <a:ext cx="0" cy="0"/>
          <a:chOff x="0" y="0"/>
          <a:chExt cx="0" cy="0"/>
        </a:xfrm>
      </p:grpSpPr>
      <p:sp>
        <p:nvSpPr>
          <p:cNvPr id="844" name="Google Shape;844;p5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5" name="Google Shape;845;p57"/>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Arial"/>
              <a:buNone/>
            </a:pPr>
            <a:r>
              <a:rPr lang="en-US">
                <a:latin typeface="Arial"/>
                <a:ea typeface="Arial"/>
                <a:cs typeface="Arial"/>
                <a:sym typeface="Arial"/>
              </a:rPr>
              <a:t>Distal Region of the Radius - Anatomy</a:t>
            </a:r>
            <a:endParaRPr/>
          </a:p>
        </p:txBody>
      </p:sp>
      <p:pic>
        <p:nvPicPr>
          <p:cNvPr descr="A picture containing tree&#10;&#10;Description automatically generated" id="846" name="Google Shape;846;p57"/>
          <p:cNvPicPr preferRelativeResize="0"/>
          <p:nvPr/>
        </p:nvPicPr>
        <p:blipFill rotWithShape="1">
          <a:blip r:embed="rId3">
            <a:alphaModFix/>
          </a:blip>
          <a:srcRect b="0" l="0" r="0" t="0"/>
          <a:stretch/>
        </p:blipFill>
        <p:spPr>
          <a:xfrm>
            <a:off x="643192" y="1374539"/>
            <a:ext cx="5451627" cy="3788880"/>
          </a:xfrm>
          <a:prstGeom prst="rect">
            <a:avLst/>
          </a:prstGeom>
          <a:noFill/>
          <a:ln>
            <a:noFill/>
          </a:ln>
        </p:spPr>
      </p:pic>
      <p:cxnSp>
        <p:nvCxnSpPr>
          <p:cNvPr id="847" name="Google Shape;847;p57"/>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848" name="Google Shape;848;p57"/>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i="0" lang="en-US"/>
              <a:t>In the distal region, the radial shaft expands to form a rectangular end. </a:t>
            </a:r>
            <a:endParaRPr/>
          </a:p>
          <a:p>
            <a:pPr indent="-127000" lvl="0" marL="91440" rtl="0" algn="l">
              <a:lnSpc>
                <a:spcPct val="90000"/>
              </a:lnSpc>
              <a:spcBef>
                <a:spcPts val="1400"/>
              </a:spcBef>
              <a:spcAft>
                <a:spcPts val="0"/>
              </a:spcAft>
              <a:buSzPts val="2000"/>
              <a:buFont typeface="Arial"/>
              <a:buChar char="•"/>
            </a:pPr>
            <a:r>
              <a:rPr i="0" lang="en-US"/>
              <a:t>The lateral side projects distally as the styloid process. In the medial surface, there is a concavity, called the ulnar notch, which articulates with the head of ulna, forming the distal radioulnar joint.</a:t>
            </a:r>
            <a:endParaRPr/>
          </a:p>
          <a:p>
            <a:pPr indent="-127000" lvl="0" marL="91440" rtl="0" algn="l">
              <a:lnSpc>
                <a:spcPct val="90000"/>
              </a:lnSpc>
              <a:spcBef>
                <a:spcPts val="1400"/>
              </a:spcBef>
              <a:spcAft>
                <a:spcPts val="0"/>
              </a:spcAft>
              <a:buSzPts val="2000"/>
              <a:buFont typeface="Arial"/>
              <a:buChar char="•"/>
            </a:pPr>
            <a:r>
              <a:rPr i="0" lang="en-US"/>
              <a:t>The distal surface of the radius has two facets, for articulation with the scaphoid and lunate carpal bones. This makes up the wrist joint.</a:t>
            </a:r>
            <a:endParaRPr/>
          </a:p>
          <a:p>
            <a:pPr indent="0" lvl="0" marL="91440" rtl="0" algn="l">
              <a:lnSpc>
                <a:spcPct val="90000"/>
              </a:lnSpc>
              <a:spcBef>
                <a:spcPts val="1400"/>
              </a:spcBef>
              <a:spcAft>
                <a:spcPts val="0"/>
              </a:spcAft>
              <a:buSzPts val="2000"/>
              <a:buFont typeface="Arial"/>
              <a:buNone/>
            </a:pPr>
            <a:r>
              <a:t/>
            </a:r>
            <a:endParaRPr/>
          </a:p>
        </p:txBody>
      </p:sp>
      <p:sp>
        <p:nvSpPr>
          <p:cNvPr id="849" name="Google Shape;849;p5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4" name="Shape 854"/>
        <p:cNvGrpSpPr/>
        <p:nvPr/>
      </p:nvGrpSpPr>
      <p:grpSpPr>
        <a:xfrm>
          <a:off x="0" y="0"/>
          <a:ext cx="0" cy="0"/>
          <a:chOff x="0" y="0"/>
          <a:chExt cx="0" cy="0"/>
        </a:xfrm>
      </p:grpSpPr>
      <p:sp>
        <p:nvSpPr>
          <p:cNvPr id="855" name="Google Shape;855;p5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Colles’ Fracture</a:t>
            </a:r>
            <a:endParaRPr/>
          </a:p>
        </p:txBody>
      </p:sp>
      <p:pic>
        <p:nvPicPr>
          <p:cNvPr descr="A picture containing sitting, table, different, group&#10;&#10;Description automatically generated" id="856" name="Google Shape;856;p58"/>
          <p:cNvPicPr preferRelativeResize="0"/>
          <p:nvPr/>
        </p:nvPicPr>
        <p:blipFill rotWithShape="1">
          <a:blip r:embed="rId3">
            <a:alphaModFix/>
          </a:blip>
          <a:srcRect b="0" l="0" r="0" t="0"/>
          <a:stretch/>
        </p:blipFill>
        <p:spPr>
          <a:xfrm>
            <a:off x="1214927" y="1920241"/>
            <a:ext cx="2298924" cy="3880466"/>
          </a:xfrm>
          <a:prstGeom prst="rect">
            <a:avLst/>
          </a:prstGeom>
          <a:noFill/>
          <a:ln>
            <a:noFill/>
          </a:ln>
        </p:spPr>
      </p:pic>
      <p:pic>
        <p:nvPicPr>
          <p:cNvPr descr="A picture containing film, sitting, table, close&#10;&#10;Description automatically generated" id="857" name="Google Shape;857;p58"/>
          <p:cNvPicPr preferRelativeResize="0"/>
          <p:nvPr/>
        </p:nvPicPr>
        <p:blipFill rotWithShape="1">
          <a:blip r:embed="rId4">
            <a:alphaModFix/>
          </a:blip>
          <a:srcRect b="0" l="0" r="0" t="0"/>
          <a:stretch/>
        </p:blipFill>
        <p:spPr>
          <a:xfrm>
            <a:off x="3541438" y="1920241"/>
            <a:ext cx="2298924" cy="3880466"/>
          </a:xfrm>
          <a:prstGeom prst="rect">
            <a:avLst/>
          </a:prstGeom>
          <a:noFill/>
          <a:ln>
            <a:noFill/>
          </a:ln>
        </p:spPr>
      </p:pic>
      <p:sp>
        <p:nvSpPr>
          <p:cNvPr id="858" name="Google Shape;858;p58"/>
          <p:cNvSpPr txBox="1"/>
          <p:nvPr>
            <p:ph idx="1" type="body"/>
          </p:nvPr>
        </p:nvSpPr>
        <p:spPr>
          <a:xfrm>
            <a:off x="6351639" y="1845733"/>
            <a:ext cx="4804041" cy="4317999"/>
          </a:xfrm>
          <a:prstGeom prst="rect">
            <a:avLst/>
          </a:prstGeom>
          <a:noFill/>
          <a:ln>
            <a:noFill/>
          </a:ln>
        </p:spPr>
        <p:txBody>
          <a:bodyPr anchorCtr="0" anchor="t" bIns="45700" lIns="0" spcFirstLastPara="1" rIns="0" wrap="square" tIns="45700">
            <a:normAutofit/>
          </a:bodyPr>
          <a:lstStyle/>
          <a:p>
            <a:pPr indent="-114300" lvl="0" marL="91440" marR="0" rtl="0" algn="l">
              <a:lnSpc>
                <a:spcPct val="80000"/>
              </a:lnSpc>
              <a:spcBef>
                <a:spcPts val="0"/>
              </a:spcBef>
              <a:spcAft>
                <a:spcPts val="0"/>
              </a:spcAft>
              <a:buSzPts val="1800"/>
              <a:buFont typeface="Arial"/>
              <a:buChar char="•"/>
            </a:pPr>
            <a:r>
              <a:rPr lang="en-US" sz="1800"/>
              <a:t>Distal radius </a:t>
            </a:r>
            <a:r>
              <a:rPr lang="en-US" sz="1800">
                <a:latin typeface="Arial"/>
                <a:ea typeface="Arial"/>
                <a:cs typeface="Arial"/>
                <a:sym typeface="Arial"/>
              </a:rPr>
              <a:t>​</a:t>
            </a:r>
            <a:r>
              <a:rPr lang="en-US" sz="1800"/>
              <a:t>extra-articular </a:t>
            </a:r>
            <a:r>
              <a:rPr lang="en-US" sz="1800">
                <a:latin typeface="Arial"/>
                <a:ea typeface="Arial"/>
                <a:cs typeface="Arial"/>
                <a:sym typeface="Arial"/>
              </a:rPr>
              <a:t>​</a:t>
            </a:r>
            <a:r>
              <a:rPr lang="en-US" sz="1800"/>
              <a:t>fracture with </a:t>
            </a:r>
            <a:r>
              <a:rPr lang="en-US" sz="1800">
                <a:latin typeface="Arial"/>
                <a:ea typeface="Arial"/>
                <a:cs typeface="Arial"/>
                <a:sym typeface="Arial"/>
              </a:rPr>
              <a:t>​</a:t>
            </a:r>
            <a:r>
              <a:rPr lang="en-US" sz="1800"/>
              <a:t>dorsal </a:t>
            </a:r>
            <a:r>
              <a:rPr lang="en-US" sz="1800">
                <a:latin typeface="Arial"/>
                <a:ea typeface="Arial"/>
                <a:cs typeface="Arial"/>
                <a:sym typeface="Arial"/>
              </a:rPr>
              <a:t>​</a:t>
            </a:r>
            <a:r>
              <a:rPr lang="en-US" sz="1800"/>
              <a:t>displacement of the distal fragment.</a:t>
            </a:r>
            <a:endParaRPr sz="1800"/>
          </a:p>
          <a:p>
            <a:pPr indent="-114300" lvl="0" marL="91440" marR="0" rtl="0" algn="l">
              <a:lnSpc>
                <a:spcPct val="80000"/>
              </a:lnSpc>
              <a:spcBef>
                <a:spcPts val="600"/>
              </a:spcBef>
              <a:spcAft>
                <a:spcPts val="0"/>
              </a:spcAft>
              <a:buSzPts val="1800"/>
              <a:buFont typeface="Arial"/>
              <a:buChar char="•"/>
            </a:pPr>
            <a:r>
              <a:rPr lang="en-US" sz="1800"/>
              <a:t>The fracture is most commonly caused by people falling onto a hard surface and breaking their fall with outstretched hand (FOOSH)–falling with wrists flexed would lead to a Smith's fracture.</a:t>
            </a:r>
            <a:endParaRPr sz="1800"/>
          </a:p>
          <a:p>
            <a:pPr indent="-114300" lvl="0" marL="91440" marR="0" rtl="0" algn="l">
              <a:lnSpc>
                <a:spcPct val="80000"/>
              </a:lnSpc>
              <a:spcBef>
                <a:spcPts val="600"/>
              </a:spcBef>
              <a:spcAft>
                <a:spcPts val="0"/>
              </a:spcAft>
              <a:buSzPts val="1800"/>
              <a:buFont typeface="Arial"/>
              <a:buChar char="•"/>
            </a:pPr>
            <a:r>
              <a:rPr lang="en-US" sz="1800"/>
              <a:t>Risk factors include osteoporosis. Originally it was described in elderly and/or post-menopausal women.</a:t>
            </a:r>
            <a:endParaRPr sz="1800"/>
          </a:p>
          <a:p>
            <a:pPr indent="-114300" lvl="0" marL="91440" marR="0" rtl="0" algn="l">
              <a:lnSpc>
                <a:spcPct val="80000"/>
              </a:lnSpc>
              <a:spcBef>
                <a:spcPts val="600"/>
              </a:spcBef>
              <a:spcAft>
                <a:spcPts val="0"/>
              </a:spcAft>
              <a:buSzPts val="1800"/>
              <a:buFont typeface="Arial"/>
              <a:buChar char="•"/>
            </a:pPr>
            <a:r>
              <a:rPr lang="en-US" sz="1800"/>
              <a:t>It is the most common of all fractures in older people, the high incidence being related to the onset of postmenopausal osteoporosis. Thus the patient is usually an older woman who gives a history of falling on her outstretched hand</a:t>
            </a:r>
            <a:endParaRPr sz="1800"/>
          </a:p>
          <a:p>
            <a:pPr indent="-114300" lvl="0" marL="91440" marR="0" rtl="0" algn="l">
              <a:lnSpc>
                <a:spcPct val="80000"/>
              </a:lnSpc>
              <a:spcBef>
                <a:spcPts val="600"/>
              </a:spcBef>
              <a:spcAft>
                <a:spcPts val="0"/>
              </a:spcAft>
              <a:buSzPts val="1800"/>
              <a:buFont typeface="Arial"/>
              <a:buChar char="•"/>
            </a:pPr>
            <a:r>
              <a:rPr lang="en-US" sz="1800"/>
              <a:t>Displaced fractures produce a distinctive dorsal tilt just above the wrist – the so-called ‘dinner-fork deformity’.</a:t>
            </a:r>
            <a:endParaRPr/>
          </a:p>
          <a:p>
            <a:pPr indent="0" lvl="0" marL="91440" marR="0" rtl="0" algn="l">
              <a:lnSpc>
                <a:spcPct val="80000"/>
              </a:lnSpc>
              <a:spcBef>
                <a:spcPts val="600"/>
              </a:spcBef>
              <a:spcAft>
                <a:spcPts val="0"/>
              </a:spcAft>
              <a:buSzPts val="1800"/>
              <a:buFont typeface="Arial"/>
              <a:buNone/>
            </a:pPr>
            <a:r>
              <a:t/>
            </a:r>
            <a:endParaRPr sz="1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2" name="Shape 862"/>
        <p:cNvGrpSpPr/>
        <p:nvPr/>
      </p:nvGrpSpPr>
      <p:grpSpPr>
        <a:xfrm>
          <a:off x="0" y="0"/>
          <a:ext cx="0" cy="0"/>
          <a:chOff x="0" y="0"/>
          <a:chExt cx="0" cy="0"/>
        </a:xfrm>
      </p:grpSpPr>
      <p:sp>
        <p:nvSpPr>
          <p:cNvPr id="863" name="Google Shape;863;p59"/>
          <p:cNvSpPr/>
          <p:nvPr/>
        </p:nvSpPr>
        <p:spPr>
          <a:xfrm>
            <a:off x="0" y="1"/>
            <a:ext cx="12192000"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4" name="Google Shape;864;p5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5" name="Google Shape;865;p59"/>
          <p:cNvSpPr txBox="1"/>
          <p:nvPr>
            <p:ph type="title"/>
          </p:nvPr>
        </p:nvSpPr>
        <p:spPr>
          <a:xfrm>
            <a:off x="5181601" y="634946"/>
            <a:ext cx="636814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Colles’ Fracture</a:t>
            </a:r>
            <a:endParaRPr/>
          </a:p>
        </p:txBody>
      </p:sp>
      <p:pic>
        <p:nvPicPr>
          <p:cNvPr descr="A picture containing photo, person, double&#10;&#10;Description automatically generated" id="866" name="Google Shape;866;p59"/>
          <p:cNvPicPr preferRelativeResize="0"/>
          <p:nvPr/>
        </p:nvPicPr>
        <p:blipFill rotWithShape="1">
          <a:blip r:embed="rId3">
            <a:alphaModFix/>
          </a:blip>
          <a:srcRect b="-2" l="0" r="2870" t="0"/>
          <a:stretch/>
        </p:blipFill>
        <p:spPr>
          <a:xfrm>
            <a:off x="20" y="-12128"/>
            <a:ext cx="4654276" cy="6870127"/>
          </a:xfrm>
          <a:prstGeom prst="rect">
            <a:avLst/>
          </a:prstGeom>
          <a:noFill/>
          <a:ln>
            <a:noFill/>
          </a:ln>
        </p:spPr>
      </p:pic>
      <p:cxnSp>
        <p:nvCxnSpPr>
          <p:cNvPr id="867" name="Google Shape;867;p59"/>
          <p:cNvCxnSpPr/>
          <p:nvPr/>
        </p:nvCxnSpPr>
        <p:spPr>
          <a:xfrm>
            <a:off x="5287617" y="2085703"/>
            <a:ext cx="6170686"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868" name="Google Shape;868;p59"/>
          <p:cNvSpPr txBox="1"/>
          <p:nvPr>
            <p:ph idx="1" type="body"/>
          </p:nvPr>
        </p:nvSpPr>
        <p:spPr>
          <a:xfrm>
            <a:off x="5181601" y="2198914"/>
            <a:ext cx="6368142" cy="3670180"/>
          </a:xfrm>
          <a:prstGeom prst="rect">
            <a:avLst/>
          </a:prstGeom>
          <a:noFill/>
          <a:ln>
            <a:noFill/>
          </a:ln>
        </p:spPr>
        <p:txBody>
          <a:bodyPr anchorCtr="0" anchor="t" bIns="45700" lIns="0" spcFirstLastPara="1" rIns="0" wrap="square" tIns="45700">
            <a:normAutofit/>
          </a:bodyPr>
          <a:lstStyle/>
          <a:p>
            <a:pPr indent="-127000" lvl="0" marL="91440" marR="0" rtl="0" algn="l">
              <a:lnSpc>
                <a:spcPct val="90000"/>
              </a:lnSpc>
              <a:spcBef>
                <a:spcPts val="0"/>
              </a:spcBef>
              <a:spcAft>
                <a:spcPts val="0"/>
              </a:spcAft>
              <a:buSzPts val="2000"/>
              <a:buFont typeface="Arial"/>
              <a:buChar char="•"/>
            </a:pPr>
            <a:r>
              <a:rPr lang="en-US"/>
              <a:t>Complications:</a:t>
            </a:r>
            <a:endParaRPr/>
          </a:p>
          <a:p>
            <a:pPr indent="-228600" lvl="1" marL="429768" rtl="0" algn="l">
              <a:lnSpc>
                <a:spcPct val="90000"/>
              </a:lnSpc>
              <a:spcBef>
                <a:spcPts val="0"/>
              </a:spcBef>
              <a:spcAft>
                <a:spcPts val="0"/>
              </a:spcAft>
              <a:buSzPts val="1800"/>
              <a:buFont typeface="Calibri"/>
              <a:buAutoNum type="arabicPeriod"/>
            </a:pPr>
            <a:r>
              <a:rPr lang="en-US"/>
              <a:t>Complex regional pain syndrome which is very common and occurs as a result of the trauma. High doses of vitamin C as well as exercise can help in the prevention of this syndrome.</a:t>
            </a:r>
            <a:endParaRPr/>
          </a:p>
          <a:p>
            <a:pPr indent="-228600" lvl="1" marL="429768" rtl="0" algn="l">
              <a:lnSpc>
                <a:spcPct val="90000"/>
              </a:lnSpc>
              <a:spcBef>
                <a:spcPts val="0"/>
              </a:spcBef>
              <a:spcAft>
                <a:spcPts val="0"/>
              </a:spcAft>
              <a:buSzPts val="1800"/>
              <a:buFont typeface="Calibri"/>
              <a:buAutoNum type="arabicPeriod"/>
            </a:pPr>
            <a:r>
              <a:rPr lang="en-US"/>
              <a:t>Circulatory impairment</a:t>
            </a:r>
            <a:endParaRPr/>
          </a:p>
          <a:p>
            <a:pPr indent="-228600" lvl="1" marL="429768" rtl="0" algn="l">
              <a:lnSpc>
                <a:spcPct val="90000"/>
              </a:lnSpc>
              <a:spcBef>
                <a:spcPts val="0"/>
              </a:spcBef>
              <a:spcAft>
                <a:spcPts val="0"/>
              </a:spcAft>
              <a:buSzPts val="1800"/>
              <a:buFont typeface="Calibri"/>
              <a:buAutoNum type="arabicPeriod"/>
            </a:pPr>
            <a:r>
              <a:rPr lang="en-US"/>
              <a:t>Nerve injury: median nerve (carpel tunnel)</a:t>
            </a:r>
            <a:endParaRPr/>
          </a:p>
          <a:p>
            <a:pPr indent="-228600" lvl="1" marL="429768" rtl="0" algn="l">
              <a:lnSpc>
                <a:spcPct val="90000"/>
              </a:lnSpc>
              <a:spcBef>
                <a:spcPts val="0"/>
              </a:spcBef>
              <a:spcAft>
                <a:spcPts val="0"/>
              </a:spcAft>
              <a:buSzPts val="1800"/>
              <a:buFont typeface="Calibri"/>
              <a:buAutoNum type="arabicPeriod"/>
            </a:pPr>
            <a:r>
              <a:rPr lang="en-US"/>
              <a:t>Rupture of the extensor pollicis longus tendon can occur several weeks after the fracture.</a:t>
            </a:r>
            <a:endParaRPr/>
          </a:p>
          <a:p>
            <a:pPr indent="0" lvl="0" marL="91440" marR="0" rtl="0" algn="l">
              <a:lnSpc>
                <a:spcPct val="90000"/>
              </a:lnSpc>
              <a:spcBef>
                <a:spcPts val="0"/>
              </a:spcBef>
              <a:spcAft>
                <a:spcPts val="0"/>
              </a:spcAft>
              <a:buSzPts val="2000"/>
              <a:buFont typeface="Arial"/>
              <a:buNone/>
            </a:pPr>
            <a:r>
              <a:t/>
            </a:r>
            <a:endParaRPr/>
          </a:p>
          <a:p>
            <a:pPr indent="-127000" lvl="0" marL="91440" marR="0" rtl="0" algn="l">
              <a:lnSpc>
                <a:spcPct val="90000"/>
              </a:lnSpc>
              <a:spcBef>
                <a:spcPts val="0"/>
              </a:spcBef>
              <a:spcAft>
                <a:spcPts val="0"/>
              </a:spcAft>
              <a:buSzPts val="2000"/>
              <a:buFont typeface="Arial"/>
              <a:buChar char="•"/>
            </a:pPr>
            <a:r>
              <a:rPr lang="en-US"/>
              <a:t>Treatment: Closed reduction and fixation with cast (4 – 6 weeks) + early ROM.</a:t>
            </a:r>
            <a:endParaRPr/>
          </a:p>
          <a:p>
            <a:pPr indent="0" lvl="0" marL="91440" rtl="0" algn="l">
              <a:lnSpc>
                <a:spcPct val="90000"/>
              </a:lnSpc>
              <a:spcBef>
                <a:spcPts val="1200"/>
              </a:spcBef>
              <a:spcAft>
                <a:spcPts val="0"/>
              </a:spcAft>
              <a:buSzPts val="2000"/>
              <a:buFont typeface="Arial"/>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sp>
        <p:nvSpPr>
          <p:cNvPr id="178" name="Google Shape;178;p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0" name="Google Shape;180;p6"/>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181" name="Google Shape;181;p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2" name="Google Shape;182;p6"/>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Clavicle Fracture – X-ray </a:t>
            </a:r>
            <a:endParaRPr/>
          </a:p>
        </p:txBody>
      </p:sp>
      <p:pic>
        <p:nvPicPr>
          <p:cNvPr descr="A picture containing sitting, laying, person, light&#10;&#10;Description automatically generated" id="183" name="Google Shape;183;p6"/>
          <p:cNvPicPr preferRelativeResize="0"/>
          <p:nvPr>
            <p:ph idx="1" type="body"/>
          </p:nvPr>
        </p:nvPicPr>
        <p:blipFill rotWithShape="1">
          <a:blip r:embed="rId3">
            <a:alphaModFix/>
          </a:blip>
          <a:srcRect b="0" l="0" r="0" t="0"/>
          <a:stretch/>
        </p:blipFill>
        <p:spPr>
          <a:xfrm>
            <a:off x="3414923" y="886965"/>
            <a:ext cx="2484888" cy="3108954"/>
          </a:xfrm>
          <a:prstGeom prst="rect">
            <a:avLst/>
          </a:prstGeom>
          <a:noFill/>
          <a:ln>
            <a:noFill/>
          </a:ln>
        </p:spPr>
      </p:pic>
      <p:sp>
        <p:nvSpPr>
          <p:cNvPr id="184" name="Google Shape;184;p6"/>
          <p:cNvSpPr/>
          <p:nvPr/>
        </p:nvSpPr>
        <p:spPr>
          <a:xfrm>
            <a:off x="3246201"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photo, laying, sitting&#10;&#10;Description automatically generated" id="185" name="Google Shape;185;p6"/>
          <p:cNvPicPr preferRelativeResize="0"/>
          <p:nvPr/>
        </p:nvPicPr>
        <p:blipFill rotWithShape="1">
          <a:blip r:embed="rId4">
            <a:alphaModFix/>
          </a:blip>
          <a:srcRect b="0" l="0" r="0" t="0"/>
          <a:stretch/>
        </p:blipFill>
        <p:spPr>
          <a:xfrm>
            <a:off x="611531" y="897136"/>
            <a:ext cx="2476811" cy="3108953"/>
          </a:xfrm>
          <a:prstGeom prst="rect">
            <a:avLst/>
          </a:prstGeom>
          <a:noFill/>
          <a:ln>
            <a:noFill/>
          </a:ln>
        </p:spPr>
      </p:pic>
      <p:sp>
        <p:nvSpPr>
          <p:cNvPr id="186" name="Google Shape;186;p6"/>
          <p:cNvSpPr/>
          <p:nvPr/>
        </p:nvSpPr>
        <p:spPr>
          <a:xfrm>
            <a:off x="6038730"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film, close, person, sitting&#10;&#10;Description automatically generated" id="187" name="Google Shape;187;p6"/>
          <p:cNvPicPr preferRelativeResize="0"/>
          <p:nvPr/>
        </p:nvPicPr>
        <p:blipFill rotWithShape="1">
          <a:blip r:embed="rId5">
            <a:alphaModFix/>
          </a:blip>
          <a:srcRect b="0" l="0" r="0" t="0"/>
          <a:stretch/>
        </p:blipFill>
        <p:spPr>
          <a:xfrm>
            <a:off x="6228593" y="886966"/>
            <a:ext cx="2511016" cy="3108960"/>
          </a:xfrm>
          <a:prstGeom prst="rect">
            <a:avLst/>
          </a:prstGeom>
          <a:noFill/>
          <a:ln>
            <a:noFill/>
          </a:ln>
        </p:spPr>
      </p:pic>
      <p:sp>
        <p:nvSpPr>
          <p:cNvPr id="188" name="Google Shape;188;p6"/>
          <p:cNvSpPr/>
          <p:nvPr/>
        </p:nvSpPr>
        <p:spPr>
          <a:xfrm>
            <a:off x="8865464"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erson, light&#10;&#10;Description automatically generated" id="189" name="Google Shape;189;p6"/>
          <p:cNvPicPr preferRelativeResize="0"/>
          <p:nvPr/>
        </p:nvPicPr>
        <p:blipFill rotWithShape="1">
          <a:blip r:embed="rId6">
            <a:alphaModFix/>
          </a:blip>
          <a:srcRect b="0" l="0" r="0" t="0"/>
          <a:stretch/>
        </p:blipFill>
        <p:spPr>
          <a:xfrm>
            <a:off x="9055327" y="886965"/>
            <a:ext cx="2487746" cy="3108957"/>
          </a:xfrm>
          <a:prstGeom prst="rect">
            <a:avLst/>
          </a:prstGeom>
          <a:noFill/>
          <a:ln>
            <a:noFill/>
          </a:ln>
        </p:spPr>
      </p:pic>
      <p:cxnSp>
        <p:nvCxnSpPr>
          <p:cNvPr id="190" name="Google Shape;190;p6"/>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191" name="Google Shape;191;p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2" name="Shape 872"/>
        <p:cNvGrpSpPr/>
        <p:nvPr/>
      </p:nvGrpSpPr>
      <p:grpSpPr>
        <a:xfrm>
          <a:off x="0" y="0"/>
          <a:ext cx="0" cy="0"/>
          <a:chOff x="0" y="0"/>
          <a:chExt cx="0" cy="0"/>
        </a:xfrm>
      </p:grpSpPr>
      <p:sp>
        <p:nvSpPr>
          <p:cNvPr id="873" name="Google Shape;873;p6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6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75" name="Google Shape;875;p60"/>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876" name="Google Shape;876;p6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7" name="Google Shape;877;p60"/>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Colles’ Fracture</a:t>
            </a:r>
            <a:endParaRPr/>
          </a:p>
        </p:txBody>
      </p:sp>
      <p:pic>
        <p:nvPicPr>
          <p:cNvPr descr="A picture containing phone&#10;&#10;Description automatically generated" id="878" name="Google Shape;878;p60"/>
          <p:cNvPicPr preferRelativeResize="0"/>
          <p:nvPr/>
        </p:nvPicPr>
        <p:blipFill rotWithShape="1">
          <a:blip r:embed="rId3">
            <a:alphaModFix/>
          </a:blip>
          <a:srcRect b="0" l="0" r="0" t="0"/>
          <a:stretch/>
        </p:blipFill>
        <p:spPr>
          <a:xfrm>
            <a:off x="3310209" y="886968"/>
            <a:ext cx="2728521" cy="3124060"/>
          </a:xfrm>
          <a:prstGeom prst="rect">
            <a:avLst/>
          </a:prstGeom>
          <a:noFill/>
          <a:ln>
            <a:noFill/>
          </a:ln>
        </p:spPr>
      </p:pic>
      <p:sp>
        <p:nvSpPr>
          <p:cNvPr id="879" name="Google Shape;879;p60"/>
          <p:cNvSpPr/>
          <p:nvPr/>
        </p:nvSpPr>
        <p:spPr>
          <a:xfrm>
            <a:off x="3246201"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tattoo&#10;&#10;Description automatically generated" id="880" name="Google Shape;880;p60"/>
          <p:cNvPicPr preferRelativeResize="0"/>
          <p:nvPr/>
        </p:nvPicPr>
        <p:blipFill rotWithShape="1">
          <a:blip r:embed="rId4">
            <a:alphaModFix/>
          </a:blip>
          <a:srcRect b="0" l="0" r="0" t="0"/>
          <a:stretch/>
        </p:blipFill>
        <p:spPr>
          <a:xfrm>
            <a:off x="8929472" y="877574"/>
            <a:ext cx="2792529" cy="3133454"/>
          </a:xfrm>
          <a:prstGeom prst="rect">
            <a:avLst/>
          </a:prstGeom>
          <a:noFill/>
          <a:ln>
            <a:noFill/>
          </a:ln>
        </p:spPr>
      </p:pic>
      <p:sp>
        <p:nvSpPr>
          <p:cNvPr id="881" name="Google Shape;881;p60"/>
          <p:cNvSpPr/>
          <p:nvPr/>
        </p:nvSpPr>
        <p:spPr>
          <a:xfrm>
            <a:off x="6038730"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person in a dress shirt and tie&#10;&#10;Description automatically generated" id="882" name="Google Shape;882;p60"/>
          <p:cNvPicPr preferRelativeResize="0"/>
          <p:nvPr/>
        </p:nvPicPr>
        <p:blipFill rotWithShape="1">
          <a:blip r:embed="rId5">
            <a:alphaModFix/>
          </a:blip>
          <a:srcRect b="0" l="0" r="0" t="0"/>
          <a:stretch/>
        </p:blipFill>
        <p:spPr>
          <a:xfrm>
            <a:off x="526015" y="906963"/>
            <a:ext cx="2711851" cy="3101525"/>
          </a:xfrm>
          <a:prstGeom prst="rect">
            <a:avLst/>
          </a:prstGeom>
          <a:noFill/>
          <a:ln>
            <a:noFill/>
          </a:ln>
        </p:spPr>
      </p:pic>
      <p:sp>
        <p:nvSpPr>
          <p:cNvPr id="883" name="Google Shape;883;p60"/>
          <p:cNvSpPr/>
          <p:nvPr/>
        </p:nvSpPr>
        <p:spPr>
          <a:xfrm>
            <a:off x="8865464"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film, indoor, photo, sitting&#10;&#10;Description automatically generated" id="884" name="Google Shape;884;p60"/>
          <p:cNvPicPr preferRelativeResize="0"/>
          <p:nvPr>
            <p:ph idx="1" type="body"/>
          </p:nvPr>
        </p:nvPicPr>
        <p:blipFill rotWithShape="1">
          <a:blip r:embed="rId6">
            <a:alphaModFix/>
          </a:blip>
          <a:srcRect b="0" l="0" r="0" t="0"/>
          <a:stretch/>
        </p:blipFill>
        <p:spPr>
          <a:xfrm>
            <a:off x="6096000" y="888643"/>
            <a:ext cx="2780210" cy="3119845"/>
          </a:xfrm>
          <a:prstGeom prst="rect">
            <a:avLst/>
          </a:prstGeom>
          <a:noFill/>
          <a:ln>
            <a:noFill/>
          </a:ln>
        </p:spPr>
      </p:pic>
      <p:cxnSp>
        <p:nvCxnSpPr>
          <p:cNvPr id="885" name="Google Shape;885;p60"/>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886" name="Google Shape;886;p6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6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1" name="Shape 891"/>
        <p:cNvGrpSpPr/>
        <p:nvPr/>
      </p:nvGrpSpPr>
      <p:grpSpPr>
        <a:xfrm>
          <a:off x="0" y="0"/>
          <a:ext cx="0" cy="0"/>
          <a:chOff x="0" y="0"/>
          <a:chExt cx="0" cy="0"/>
        </a:xfrm>
      </p:grpSpPr>
      <p:sp>
        <p:nvSpPr>
          <p:cNvPr id="892" name="Google Shape;892;p6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3" name="Google Shape;893;p61"/>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Smith’s Fracture</a:t>
            </a:r>
            <a:endParaRPr/>
          </a:p>
        </p:txBody>
      </p:sp>
      <p:pic>
        <p:nvPicPr>
          <p:cNvPr id="894" name="Google Shape;894;p61"/>
          <p:cNvPicPr preferRelativeResize="0"/>
          <p:nvPr/>
        </p:nvPicPr>
        <p:blipFill rotWithShape="1">
          <a:blip r:embed="rId3">
            <a:alphaModFix/>
          </a:blip>
          <a:srcRect b="0" l="0" r="0" t="0"/>
          <a:stretch/>
        </p:blipFill>
        <p:spPr>
          <a:xfrm>
            <a:off x="643192" y="2151396"/>
            <a:ext cx="5451627" cy="2235167"/>
          </a:xfrm>
          <a:prstGeom prst="rect">
            <a:avLst/>
          </a:prstGeom>
          <a:noFill/>
          <a:ln>
            <a:noFill/>
          </a:ln>
        </p:spPr>
      </p:pic>
      <p:cxnSp>
        <p:nvCxnSpPr>
          <p:cNvPr id="895" name="Google Shape;895;p61"/>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896" name="Google Shape;896;p61"/>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marR="0" rtl="0" algn="l">
              <a:lnSpc>
                <a:spcPct val="90000"/>
              </a:lnSpc>
              <a:spcBef>
                <a:spcPts val="0"/>
              </a:spcBef>
              <a:spcAft>
                <a:spcPts val="0"/>
              </a:spcAft>
              <a:buSzPts val="2000"/>
              <a:buFont typeface="Arial"/>
              <a:buChar char="•"/>
            </a:pPr>
            <a:r>
              <a:rPr lang="en-US"/>
              <a:t>Reversed colles’, in this injury the distal fragment is displaced anteriorly.</a:t>
            </a:r>
            <a:endParaRPr/>
          </a:p>
          <a:p>
            <a:pPr indent="-127000" lvl="0" marL="91440" marR="0" rtl="0" algn="l">
              <a:lnSpc>
                <a:spcPct val="90000"/>
              </a:lnSpc>
              <a:spcBef>
                <a:spcPts val="0"/>
              </a:spcBef>
              <a:spcAft>
                <a:spcPts val="0"/>
              </a:spcAft>
              <a:buSzPts val="2000"/>
              <a:buFont typeface="Arial"/>
              <a:buChar char="•"/>
            </a:pPr>
            <a:r>
              <a:rPr lang="en-US"/>
              <a:t>Treatment is reduction and fixation; the forearm can be immobilized in a cast for 6 weeks.</a:t>
            </a:r>
            <a:endParaRPr/>
          </a:p>
          <a:p>
            <a:pPr indent="-127000" lvl="0" marL="91440" marR="0" rtl="0" algn="l">
              <a:lnSpc>
                <a:spcPct val="90000"/>
              </a:lnSpc>
              <a:spcBef>
                <a:spcPts val="0"/>
              </a:spcBef>
              <a:spcAft>
                <a:spcPts val="0"/>
              </a:spcAft>
              <a:buSzPts val="2000"/>
              <a:buFont typeface="Arial"/>
              <a:buChar char="•"/>
            </a:pPr>
            <a:r>
              <a:rPr lang="en-US"/>
              <a:t>Complications:</a:t>
            </a:r>
            <a:endParaRPr/>
          </a:p>
          <a:p>
            <a:pPr indent="-342900" lvl="1" marL="635508" rtl="0" algn="l">
              <a:lnSpc>
                <a:spcPct val="90000"/>
              </a:lnSpc>
              <a:spcBef>
                <a:spcPts val="0"/>
              </a:spcBef>
              <a:spcAft>
                <a:spcPts val="0"/>
              </a:spcAft>
              <a:buSzPts val="1800"/>
              <a:buFont typeface="Calibri"/>
              <a:buAutoNum type="arabicPeriod"/>
            </a:pPr>
            <a:r>
              <a:rPr lang="en-US"/>
              <a:t>Median nerve compression (carpal tunnel syndrome)</a:t>
            </a:r>
            <a:endParaRPr/>
          </a:p>
          <a:p>
            <a:pPr indent="-342900" lvl="1" marL="635508" rtl="0" algn="l">
              <a:lnSpc>
                <a:spcPct val="90000"/>
              </a:lnSpc>
              <a:spcBef>
                <a:spcPts val="0"/>
              </a:spcBef>
              <a:spcAft>
                <a:spcPts val="0"/>
              </a:spcAft>
              <a:buSzPts val="1800"/>
              <a:buFont typeface="Calibri"/>
              <a:buAutoNum type="arabicPeriod"/>
            </a:pPr>
            <a:r>
              <a:rPr lang="en-US"/>
              <a:t>Distal radio-scaphoid arthritis; chronic wrist pain</a:t>
            </a:r>
            <a:endParaRPr/>
          </a:p>
          <a:p>
            <a:pPr indent="0" lvl="0" marL="91440" rtl="0" algn="l">
              <a:lnSpc>
                <a:spcPct val="90000"/>
              </a:lnSpc>
              <a:spcBef>
                <a:spcPts val="1200"/>
              </a:spcBef>
              <a:spcAft>
                <a:spcPts val="0"/>
              </a:spcAft>
              <a:buSzPts val="2000"/>
              <a:buFont typeface="Arial"/>
              <a:buNone/>
            </a:pPr>
            <a:r>
              <a:t/>
            </a:r>
            <a:endParaRPr/>
          </a:p>
        </p:txBody>
      </p:sp>
      <p:sp>
        <p:nvSpPr>
          <p:cNvPr id="897" name="Google Shape;897;p6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6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2" name="Shape 902"/>
        <p:cNvGrpSpPr/>
        <p:nvPr/>
      </p:nvGrpSpPr>
      <p:grpSpPr>
        <a:xfrm>
          <a:off x="0" y="0"/>
          <a:ext cx="0" cy="0"/>
          <a:chOff x="0" y="0"/>
          <a:chExt cx="0" cy="0"/>
        </a:xfrm>
      </p:grpSpPr>
      <p:sp>
        <p:nvSpPr>
          <p:cNvPr id="903" name="Google Shape;903;p62"/>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62"/>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5" name="Google Shape;905;p62"/>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906" name="Google Shape;906;p6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7" name="Google Shape;907;p62"/>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Smith’s Fracture</a:t>
            </a:r>
            <a:endParaRPr/>
          </a:p>
        </p:txBody>
      </p:sp>
      <p:pic>
        <p:nvPicPr>
          <p:cNvPr descr="A close up of a person in a dress shirt and tie&#10;&#10;Description automatically generated" id="908" name="Google Shape;908;p62"/>
          <p:cNvPicPr preferRelativeResize="0"/>
          <p:nvPr>
            <p:ph idx="1" type="body"/>
          </p:nvPr>
        </p:nvPicPr>
        <p:blipFill rotWithShape="1">
          <a:blip r:embed="rId3">
            <a:alphaModFix/>
          </a:blip>
          <a:srcRect b="0" l="0" r="0" t="0"/>
          <a:stretch/>
        </p:blipFill>
        <p:spPr>
          <a:xfrm>
            <a:off x="1285419" y="640080"/>
            <a:ext cx="4744709" cy="3602736"/>
          </a:xfrm>
          <a:prstGeom prst="rect">
            <a:avLst/>
          </a:prstGeom>
          <a:noFill/>
          <a:ln>
            <a:noFill/>
          </a:ln>
        </p:spPr>
      </p:pic>
      <p:sp>
        <p:nvSpPr>
          <p:cNvPr id="909" name="Google Shape;909;p62"/>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thing, underwear, shirt, person&#10;&#10;Description automatically generated" id="910" name="Google Shape;910;p62"/>
          <p:cNvPicPr preferRelativeResize="0"/>
          <p:nvPr/>
        </p:nvPicPr>
        <p:blipFill rotWithShape="1">
          <a:blip r:embed="rId4">
            <a:alphaModFix/>
          </a:blip>
          <a:srcRect b="0" l="0" r="0" t="0"/>
          <a:stretch/>
        </p:blipFill>
        <p:spPr>
          <a:xfrm>
            <a:off x="6150583" y="640080"/>
            <a:ext cx="4650646" cy="3602736"/>
          </a:xfrm>
          <a:prstGeom prst="rect">
            <a:avLst/>
          </a:prstGeom>
          <a:noFill/>
          <a:ln>
            <a:noFill/>
          </a:ln>
        </p:spPr>
      </p:pic>
      <p:cxnSp>
        <p:nvCxnSpPr>
          <p:cNvPr id="911" name="Google Shape;911;p62"/>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912" name="Google Shape;912;p6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6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8" name="Shape 918"/>
        <p:cNvGrpSpPr/>
        <p:nvPr/>
      </p:nvGrpSpPr>
      <p:grpSpPr>
        <a:xfrm>
          <a:off x="0" y="0"/>
          <a:ext cx="0" cy="0"/>
          <a:chOff x="0" y="0"/>
          <a:chExt cx="0" cy="0"/>
        </a:xfrm>
      </p:grpSpPr>
      <p:sp>
        <p:nvSpPr>
          <p:cNvPr id="919" name="Google Shape;919;p6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0" name="Google Shape;920;p63"/>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400"/>
              <a:buFont typeface="Calibri"/>
              <a:buNone/>
            </a:pPr>
            <a:r>
              <a:rPr lang="en-US" sz="4400"/>
              <a:t>Fracture of the Radial Styloid Process</a:t>
            </a:r>
            <a:endParaRPr sz="4400"/>
          </a:p>
        </p:txBody>
      </p:sp>
      <p:pic>
        <p:nvPicPr>
          <p:cNvPr descr="A picture containing underwear, vase, tattoo&#10;&#10;Description automatically generated" id="921" name="Google Shape;921;p63"/>
          <p:cNvPicPr preferRelativeResize="0"/>
          <p:nvPr/>
        </p:nvPicPr>
        <p:blipFill rotWithShape="1">
          <a:blip r:embed="rId3">
            <a:alphaModFix/>
          </a:blip>
          <a:srcRect b="0" l="0" r="0" t="0"/>
          <a:stretch/>
        </p:blipFill>
        <p:spPr>
          <a:xfrm>
            <a:off x="643192" y="768046"/>
            <a:ext cx="5451627" cy="5001867"/>
          </a:xfrm>
          <a:prstGeom prst="rect">
            <a:avLst/>
          </a:prstGeom>
          <a:noFill/>
          <a:ln>
            <a:noFill/>
          </a:ln>
        </p:spPr>
      </p:pic>
      <p:cxnSp>
        <p:nvCxnSpPr>
          <p:cNvPr id="922" name="Google Shape;922;p63"/>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923" name="Google Shape;923;p63"/>
          <p:cNvSpPr txBox="1"/>
          <p:nvPr>
            <p:ph idx="1" type="body"/>
          </p:nvPr>
        </p:nvSpPr>
        <p:spPr>
          <a:xfrm>
            <a:off x="6411684" y="2198913"/>
            <a:ext cx="5127172" cy="3840641"/>
          </a:xfrm>
          <a:prstGeom prst="rect">
            <a:avLst/>
          </a:prstGeom>
          <a:noFill/>
          <a:ln>
            <a:noFill/>
          </a:ln>
        </p:spPr>
        <p:txBody>
          <a:bodyPr anchorCtr="0" anchor="t" bIns="45700" lIns="0" spcFirstLastPara="1" rIns="0" wrap="square" tIns="45700">
            <a:normAutofit/>
          </a:bodyPr>
          <a:lstStyle/>
          <a:p>
            <a:pPr indent="-127000" lvl="0" marL="91440" marR="0" rtl="0" algn="l">
              <a:lnSpc>
                <a:spcPct val="100000"/>
              </a:lnSpc>
              <a:spcBef>
                <a:spcPts val="0"/>
              </a:spcBef>
              <a:spcAft>
                <a:spcPts val="0"/>
              </a:spcAft>
              <a:buSzPts val="2000"/>
              <a:buFont typeface="Arial"/>
              <a:buChar char="•"/>
            </a:pPr>
            <a:r>
              <a:rPr lang="en-US"/>
              <a:t>Also called “Chauffeur’s fracture”; early chauffeurs who sustained these injuries when the car back-fired while the chauffeur was hand-cranking to start the car. The back-fire forced the crank backward into the chauffeur's palm and produced the characteristic styloid fracture.</a:t>
            </a:r>
            <a:endParaRPr/>
          </a:p>
          <a:p>
            <a:pPr indent="-127000" lvl="0" marL="91440" marR="0" rtl="0" algn="l">
              <a:lnSpc>
                <a:spcPct val="100000"/>
              </a:lnSpc>
              <a:spcBef>
                <a:spcPts val="0"/>
              </a:spcBef>
              <a:spcAft>
                <a:spcPts val="0"/>
              </a:spcAft>
              <a:buSzPts val="2000"/>
              <a:buFont typeface="Arial"/>
              <a:buChar char="•"/>
            </a:pPr>
            <a:r>
              <a:rPr lang="en-US"/>
              <a:t>The injury is typically caused by compression of the scaphoid bone of the hand against the styloid process.</a:t>
            </a:r>
            <a:endParaRPr/>
          </a:p>
          <a:p>
            <a:pPr indent="-127000" lvl="0" marL="91440" marR="0" rtl="0" algn="l">
              <a:lnSpc>
                <a:spcPct val="100000"/>
              </a:lnSpc>
              <a:spcBef>
                <a:spcPts val="0"/>
              </a:spcBef>
              <a:spcAft>
                <a:spcPts val="0"/>
              </a:spcAft>
              <a:buSzPts val="2000"/>
              <a:buFont typeface="Arial"/>
              <a:buChar char="•"/>
            </a:pPr>
            <a:r>
              <a:rPr lang="en-US"/>
              <a:t>The fracture line is transverse.</a:t>
            </a:r>
            <a:endParaRPr/>
          </a:p>
          <a:p>
            <a:pPr indent="-127000" lvl="0" marL="91440" marR="0" rtl="0" algn="l">
              <a:lnSpc>
                <a:spcPct val="100000"/>
              </a:lnSpc>
              <a:spcBef>
                <a:spcPts val="0"/>
              </a:spcBef>
              <a:spcAft>
                <a:spcPts val="0"/>
              </a:spcAft>
              <a:buSzPts val="2000"/>
              <a:buFont typeface="Arial"/>
              <a:buChar char="•"/>
            </a:pPr>
            <a:r>
              <a:rPr lang="en-US"/>
              <a:t>Treatment is often open reduction and internal fixation.</a:t>
            </a:r>
            <a:endParaRPr/>
          </a:p>
          <a:p>
            <a:pPr indent="0" lvl="0" marL="91440" rtl="0" algn="l">
              <a:lnSpc>
                <a:spcPct val="100000"/>
              </a:lnSpc>
              <a:spcBef>
                <a:spcPts val="1200"/>
              </a:spcBef>
              <a:spcAft>
                <a:spcPts val="0"/>
              </a:spcAft>
              <a:buSzPts val="2000"/>
              <a:buFont typeface="Arial"/>
              <a:buNone/>
            </a:pPr>
            <a:r>
              <a:t/>
            </a:r>
            <a:endParaRPr/>
          </a:p>
        </p:txBody>
      </p:sp>
      <p:sp>
        <p:nvSpPr>
          <p:cNvPr id="924" name="Google Shape;924;p6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6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9" name="Shape 929"/>
        <p:cNvGrpSpPr/>
        <p:nvPr/>
      </p:nvGrpSpPr>
      <p:grpSpPr>
        <a:xfrm>
          <a:off x="0" y="0"/>
          <a:ext cx="0" cy="0"/>
          <a:chOff x="0" y="0"/>
          <a:chExt cx="0" cy="0"/>
        </a:xfrm>
      </p:grpSpPr>
      <p:sp>
        <p:nvSpPr>
          <p:cNvPr id="930" name="Google Shape;930;p64"/>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64"/>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2" name="Google Shape;932;p64"/>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933" name="Google Shape;933;p6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4" name="Google Shape;934;p64"/>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5600"/>
              <a:buFont typeface="Calibri"/>
              <a:buNone/>
            </a:pPr>
            <a:r>
              <a:rPr lang="en-US" sz="5600">
                <a:solidFill>
                  <a:srgbClr val="262626"/>
                </a:solidFill>
              </a:rPr>
              <a:t>Fracture of the Radial Styloid Process</a:t>
            </a:r>
            <a:endParaRPr/>
          </a:p>
        </p:txBody>
      </p:sp>
      <p:pic>
        <p:nvPicPr>
          <p:cNvPr id="935" name="Google Shape;935;p64"/>
          <p:cNvPicPr preferRelativeResize="0"/>
          <p:nvPr/>
        </p:nvPicPr>
        <p:blipFill rotWithShape="1">
          <a:blip r:embed="rId3">
            <a:alphaModFix/>
          </a:blip>
          <a:srcRect b="0" l="0" r="0" t="0"/>
          <a:stretch/>
        </p:blipFill>
        <p:spPr>
          <a:xfrm>
            <a:off x="3317789" y="865009"/>
            <a:ext cx="2716538" cy="3137434"/>
          </a:xfrm>
          <a:prstGeom prst="rect">
            <a:avLst/>
          </a:prstGeom>
          <a:noFill/>
          <a:ln>
            <a:noFill/>
          </a:ln>
        </p:spPr>
      </p:pic>
      <p:sp>
        <p:nvSpPr>
          <p:cNvPr id="936" name="Google Shape;936;p64"/>
          <p:cNvSpPr/>
          <p:nvPr/>
        </p:nvSpPr>
        <p:spPr>
          <a:xfrm>
            <a:off x="3246201"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37" name="Google Shape;937;p64"/>
          <p:cNvPicPr preferRelativeResize="0"/>
          <p:nvPr/>
        </p:nvPicPr>
        <p:blipFill rotWithShape="1">
          <a:blip r:embed="rId4">
            <a:alphaModFix/>
          </a:blip>
          <a:srcRect b="0" l="0" r="0" t="0"/>
          <a:stretch/>
        </p:blipFill>
        <p:spPr>
          <a:xfrm>
            <a:off x="513278" y="871712"/>
            <a:ext cx="2728520" cy="3130731"/>
          </a:xfrm>
          <a:prstGeom prst="rect">
            <a:avLst/>
          </a:prstGeom>
          <a:noFill/>
          <a:ln>
            <a:noFill/>
          </a:ln>
        </p:spPr>
      </p:pic>
      <p:sp>
        <p:nvSpPr>
          <p:cNvPr id="938" name="Google Shape;938;p64"/>
          <p:cNvSpPr/>
          <p:nvPr/>
        </p:nvSpPr>
        <p:spPr>
          <a:xfrm>
            <a:off x="6038730"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39" name="Google Shape;939;p64"/>
          <p:cNvPicPr preferRelativeResize="0"/>
          <p:nvPr>
            <p:ph idx="1" type="body"/>
          </p:nvPr>
        </p:nvPicPr>
        <p:blipFill rotWithShape="1">
          <a:blip r:embed="rId5">
            <a:alphaModFix/>
          </a:blip>
          <a:srcRect b="0" l="0" r="0" t="0"/>
          <a:stretch/>
        </p:blipFill>
        <p:spPr>
          <a:xfrm>
            <a:off x="6102738" y="876082"/>
            <a:ext cx="2762726" cy="3130732"/>
          </a:xfrm>
          <a:prstGeom prst="rect">
            <a:avLst/>
          </a:prstGeom>
          <a:noFill/>
          <a:ln>
            <a:noFill/>
          </a:ln>
        </p:spPr>
      </p:pic>
      <p:sp>
        <p:nvSpPr>
          <p:cNvPr id="940" name="Google Shape;940;p64"/>
          <p:cNvSpPr/>
          <p:nvPr/>
        </p:nvSpPr>
        <p:spPr>
          <a:xfrm>
            <a:off x="8865464"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41" name="Google Shape;941;p64"/>
          <p:cNvPicPr preferRelativeResize="0"/>
          <p:nvPr/>
        </p:nvPicPr>
        <p:blipFill rotWithShape="1">
          <a:blip r:embed="rId6">
            <a:alphaModFix/>
          </a:blip>
          <a:srcRect b="0" l="0" r="0" t="0"/>
          <a:stretch/>
        </p:blipFill>
        <p:spPr>
          <a:xfrm>
            <a:off x="8929472" y="876082"/>
            <a:ext cx="2698718" cy="3108957"/>
          </a:xfrm>
          <a:prstGeom prst="rect">
            <a:avLst/>
          </a:prstGeom>
          <a:noFill/>
          <a:ln>
            <a:noFill/>
          </a:ln>
        </p:spPr>
      </p:pic>
      <p:cxnSp>
        <p:nvCxnSpPr>
          <p:cNvPr id="942" name="Google Shape;942;p64"/>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943" name="Google Shape;943;p6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6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8" name="Shape 948"/>
        <p:cNvGrpSpPr/>
        <p:nvPr/>
      </p:nvGrpSpPr>
      <p:grpSpPr>
        <a:xfrm>
          <a:off x="0" y="0"/>
          <a:ext cx="0" cy="0"/>
          <a:chOff x="0" y="0"/>
          <a:chExt cx="0" cy="0"/>
        </a:xfrm>
      </p:grpSpPr>
      <p:sp>
        <p:nvSpPr>
          <p:cNvPr id="949" name="Google Shape;949;p6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0" name="Google Shape;950;p65"/>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Bones of the Hand – Anatomy  </a:t>
            </a:r>
            <a:endParaRPr/>
          </a:p>
        </p:txBody>
      </p:sp>
      <p:pic>
        <p:nvPicPr>
          <p:cNvPr descr="A close up of a logo&#10;&#10;Description automatically generated" id="951" name="Google Shape;951;p65"/>
          <p:cNvPicPr preferRelativeResize="0"/>
          <p:nvPr/>
        </p:nvPicPr>
        <p:blipFill rotWithShape="1">
          <a:blip r:embed="rId3">
            <a:alphaModFix/>
          </a:blip>
          <a:srcRect b="0" l="0" r="0" t="0"/>
          <a:stretch/>
        </p:blipFill>
        <p:spPr>
          <a:xfrm>
            <a:off x="643192" y="1129216"/>
            <a:ext cx="5451627" cy="4279527"/>
          </a:xfrm>
          <a:prstGeom prst="rect">
            <a:avLst/>
          </a:prstGeom>
          <a:noFill/>
          <a:ln>
            <a:noFill/>
          </a:ln>
        </p:spPr>
      </p:pic>
      <p:cxnSp>
        <p:nvCxnSpPr>
          <p:cNvPr id="952" name="Google Shape;952;p65"/>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953" name="Google Shape;953;p65"/>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i="0" lang="en-US"/>
              <a:t>The bones of the hand provide support and flexibility to the soft tissues. They can be divided into three categories:</a:t>
            </a:r>
            <a:endParaRPr/>
          </a:p>
          <a:p>
            <a:pPr indent="-127000" lvl="0" marL="91440" rtl="0" algn="l">
              <a:lnSpc>
                <a:spcPct val="90000"/>
              </a:lnSpc>
              <a:spcBef>
                <a:spcPts val="1400"/>
              </a:spcBef>
              <a:spcAft>
                <a:spcPts val="0"/>
              </a:spcAft>
              <a:buSzPts val="2000"/>
              <a:buFont typeface="Arial"/>
              <a:buChar char="•"/>
            </a:pPr>
            <a:r>
              <a:rPr i="0" lang="en-US"/>
              <a:t>Carpal bones (Proximal) – A set of eight irregularly shaped bones. These are located in the wrist area.</a:t>
            </a:r>
            <a:endParaRPr/>
          </a:p>
          <a:p>
            <a:pPr indent="-127000" lvl="0" marL="91440" rtl="0" algn="l">
              <a:lnSpc>
                <a:spcPct val="90000"/>
              </a:lnSpc>
              <a:spcBef>
                <a:spcPts val="1400"/>
              </a:spcBef>
              <a:spcAft>
                <a:spcPts val="0"/>
              </a:spcAft>
              <a:buSzPts val="2000"/>
              <a:buFont typeface="Arial"/>
              <a:buChar char="•"/>
            </a:pPr>
            <a:r>
              <a:rPr i="0" lang="en-US"/>
              <a:t>Metacarpals – There are five metacarpals, each one related to a digit</a:t>
            </a:r>
            <a:endParaRPr/>
          </a:p>
          <a:p>
            <a:pPr indent="-127000" lvl="0" marL="91440" rtl="0" algn="l">
              <a:lnSpc>
                <a:spcPct val="90000"/>
              </a:lnSpc>
              <a:spcBef>
                <a:spcPts val="1400"/>
              </a:spcBef>
              <a:spcAft>
                <a:spcPts val="0"/>
              </a:spcAft>
              <a:buSzPts val="2000"/>
              <a:buFont typeface="Arial"/>
              <a:buChar char="•"/>
            </a:pPr>
            <a:r>
              <a:rPr i="0" lang="en-US"/>
              <a:t>Phalanges (Distal) – The bones of the fingers. Each finger has three phalanges, except for the thumb, which has two.</a:t>
            </a:r>
            <a:endParaRPr/>
          </a:p>
          <a:p>
            <a:pPr indent="0" lvl="0" marL="91440" rtl="0" algn="l">
              <a:lnSpc>
                <a:spcPct val="90000"/>
              </a:lnSpc>
              <a:spcBef>
                <a:spcPts val="1400"/>
              </a:spcBef>
              <a:spcAft>
                <a:spcPts val="0"/>
              </a:spcAft>
              <a:buSzPts val="2000"/>
              <a:buNone/>
            </a:pPr>
            <a:r>
              <a:t/>
            </a:r>
            <a:endParaRPr/>
          </a:p>
        </p:txBody>
      </p:sp>
      <p:sp>
        <p:nvSpPr>
          <p:cNvPr id="954" name="Google Shape;954;p6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6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9" name="Shape 959"/>
        <p:cNvGrpSpPr/>
        <p:nvPr/>
      </p:nvGrpSpPr>
      <p:grpSpPr>
        <a:xfrm>
          <a:off x="0" y="0"/>
          <a:ext cx="0" cy="0"/>
          <a:chOff x="0" y="0"/>
          <a:chExt cx="0" cy="0"/>
        </a:xfrm>
      </p:grpSpPr>
      <p:sp>
        <p:nvSpPr>
          <p:cNvPr id="960" name="Google Shape;960;p6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1" name="Google Shape;961;p66"/>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Carpal Bones - Anatomy</a:t>
            </a:r>
            <a:endParaRPr/>
          </a:p>
        </p:txBody>
      </p:sp>
      <p:pic>
        <p:nvPicPr>
          <p:cNvPr descr="A picture containing drawing&#10;&#10;Description automatically generated" id="962" name="Google Shape;962;p66"/>
          <p:cNvPicPr preferRelativeResize="0"/>
          <p:nvPr/>
        </p:nvPicPr>
        <p:blipFill rotWithShape="1">
          <a:blip r:embed="rId3">
            <a:alphaModFix/>
          </a:blip>
          <a:srcRect b="0" l="0" r="0" t="0"/>
          <a:stretch/>
        </p:blipFill>
        <p:spPr>
          <a:xfrm>
            <a:off x="633999" y="1836804"/>
            <a:ext cx="4001315" cy="2920959"/>
          </a:xfrm>
          <a:prstGeom prst="rect">
            <a:avLst/>
          </a:prstGeom>
          <a:noFill/>
          <a:ln>
            <a:noFill/>
          </a:ln>
        </p:spPr>
      </p:pic>
      <p:cxnSp>
        <p:nvCxnSpPr>
          <p:cNvPr id="963" name="Google Shape;963;p66"/>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964" name="Google Shape;964;p66"/>
          <p:cNvSpPr txBox="1"/>
          <p:nvPr>
            <p:ph idx="1" type="body"/>
          </p:nvPr>
        </p:nvSpPr>
        <p:spPr>
          <a:xfrm>
            <a:off x="4974769" y="2198913"/>
            <a:ext cx="6574973" cy="4024135"/>
          </a:xfrm>
          <a:prstGeom prst="rect">
            <a:avLst/>
          </a:prstGeom>
          <a:noFill/>
          <a:ln>
            <a:noFill/>
          </a:ln>
        </p:spPr>
        <p:txBody>
          <a:bodyPr anchorCtr="0" anchor="t" bIns="45700" lIns="0" spcFirstLastPara="1" rIns="0" wrap="square" tIns="45700">
            <a:noAutofit/>
          </a:bodyPr>
          <a:lstStyle/>
          <a:p>
            <a:pPr indent="-91440" lvl="0" marL="91440" rtl="0" algn="l">
              <a:lnSpc>
                <a:spcPct val="70000"/>
              </a:lnSpc>
              <a:spcBef>
                <a:spcPts val="0"/>
              </a:spcBef>
              <a:spcAft>
                <a:spcPts val="0"/>
              </a:spcAft>
              <a:buSzPts val="1400"/>
              <a:buFont typeface="Arial"/>
              <a:buChar char="•"/>
            </a:pPr>
            <a:r>
              <a:rPr lang="en-US" sz="1400"/>
              <a:t>The carpal bones are a group of eight, irregularly shaped bones. They are organized into two rows: proximal and distal.</a:t>
            </a:r>
            <a:endParaRPr/>
          </a:p>
          <a:p>
            <a:pPr indent="-91440" lvl="0" marL="91440" rtl="0" algn="l">
              <a:lnSpc>
                <a:spcPct val="70000"/>
              </a:lnSpc>
              <a:spcBef>
                <a:spcPts val="1400"/>
              </a:spcBef>
              <a:spcAft>
                <a:spcPts val="0"/>
              </a:spcAft>
              <a:buSzPts val="1400"/>
              <a:buFont typeface="Arial"/>
              <a:buChar char="•"/>
            </a:pPr>
            <a:r>
              <a:rPr lang="en-US" sz="1400"/>
              <a:t>Proximal Row (lateral to medial)	</a:t>
            </a:r>
            <a:endParaRPr/>
          </a:p>
          <a:p>
            <a:pPr indent="-285750" lvl="1" marL="578358" rtl="0" algn="l">
              <a:lnSpc>
                <a:spcPct val="70000"/>
              </a:lnSpc>
              <a:spcBef>
                <a:spcPts val="400"/>
              </a:spcBef>
              <a:spcAft>
                <a:spcPts val="0"/>
              </a:spcAft>
              <a:buSzPts val="1400"/>
              <a:buFont typeface="Noto Sans Symbols"/>
              <a:buChar char="❑"/>
            </a:pPr>
            <a:r>
              <a:rPr lang="en-US" sz="1400"/>
              <a:t>Scaphoid</a:t>
            </a:r>
            <a:endParaRPr/>
          </a:p>
          <a:p>
            <a:pPr indent="-285750" lvl="1" marL="578358" rtl="0" algn="l">
              <a:lnSpc>
                <a:spcPct val="70000"/>
              </a:lnSpc>
              <a:spcBef>
                <a:spcPts val="600"/>
              </a:spcBef>
              <a:spcAft>
                <a:spcPts val="0"/>
              </a:spcAft>
              <a:buSzPts val="1400"/>
              <a:buFont typeface="Noto Sans Symbols"/>
              <a:buChar char="❑"/>
            </a:pPr>
            <a:r>
              <a:rPr lang="en-US" sz="1400"/>
              <a:t>Lunate</a:t>
            </a:r>
            <a:endParaRPr/>
          </a:p>
          <a:p>
            <a:pPr indent="-285750" lvl="1" marL="578358" rtl="0" algn="l">
              <a:lnSpc>
                <a:spcPct val="70000"/>
              </a:lnSpc>
              <a:spcBef>
                <a:spcPts val="600"/>
              </a:spcBef>
              <a:spcAft>
                <a:spcPts val="0"/>
              </a:spcAft>
              <a:buSzPts val="1400"/>
              <a:buFont typeface="Noto Sans Symbols"/>
              <a:buChar char="❑"/>
            </a:pPr>
            <a:r>
              <a:rPr lang="en-US" sz="1400"/>
              <a:t>Triquetrum</a:t>
            </a:r>
            <a:endParaRPr/>
          </a:p>
          <a:p>
            <a:pPr indent="-285750" lvl="1" marL="578358" rtl="0" algn="l">
              <a:lnSpc>
                <a:spcPct val="70000"/>
              </a:lnSpc>
              <a:spcBef>
                <a:spcPts val="600"/>
              </a:spcBef>
              <a:spcAft>
                <a:spcPts val="0"/>
              </a:spcAft>
              <a:buSzPts val="1400"/>
              <a:buFont typeface="Noto Sans Symbols"/>
              <a:buChar char="❑"/>
            </a:pPr>
            <a:r>
              <a:rPr lang="en-US" sz="1400"/>
              <a:t>Pisiform (a sesamoid bone, formed within the tendon of the flexor carpi ulnaris)</a:t>
            </a:r>
            <a:endParaRPr/>
          </a:p>
          <a:p>
            <a:pPr indent="-91440" lvl="0" marL="91440" rtl="0" algn="l">
              <a:lnSpc>
                <a:spcPct val="70000"/>
              </a:lnSpc>
              <a:spcBef>
                <a:spcPts val="1600"/>
              </a:spcBef>
              <a:spcAft>
                <a:spcPts val="0"/>
              </a:spcAft>
              <a:buSzPts val="1400"/>
              <a:buFont typeface="Arial"/>
              <a:buChar char="•"/>
            </a:pPr>
            <a:r>
              <a:rPr lang="en-US" sz="1400"/>
              <a:t>Distal Row (lateral to medial)</a:t>
            </a:r>
            <a:endParaRPr/>
          </a:p>
          <a:p>
            <a:pPr indent="-285750" lvl="1" marL="578358" rtl="0" algn="l">
              <a:lnSpc>
                <a:spcPct val="70000"/>
              </a:lnSpc>
              <a:spcBef>
                <a:spcPts val="400"/>
              </a:spcBef>
              <a:spcAft>
                <a:spcPts val="0"/>
              </a:spcAft>
              <a:buSzPts val="1400"/>
              <a:buFont typeface="Noto Sans Symbols"/>
              <a:buChar char="❑"/>
            </a:pPr>
            <a:r>
              <a:rPr lang="en-US" sz="1400"/>
              <a:t>Trapezium</a:t>
            </a:r>
            <a:endParaRPr/>
          </a:p>
          <a:p>
            <a:pPr indent="-285750" lvl="1" marL="578358" rtl="0" algn="l">
              <a:lnSpc>
                <a:spcPct val="70000"/>
              </a:lnSpc>
              <a:spcBef>
                <a:spcPts val="600"/>
              </a:spcBef>
              <a:spcAft>
                <a:spcPts val="0"/>
              </a:spcAft>
              <a:buSzPts val="1400"/>
              <a:buFont typeface="Noto Sans Symbols"/>
              <a:buChar char="❑"/>
            </a:pPr>
            <a:r>
              <a:rPr lang="en-US" sz="1400"/>
              <a:t>Trapezoid</a:t>
            </a:r>
            <a:endParaRPr/>
          </a:p>
          <a:p>
            <a:pPr indent="-285750" lvl="1" marL="578358" rtl="0" algn="l">
              <a:lnSpc>
                <a:spcPct val="70000"/>
              </a:lnSpc>
              <a:spcBef>
                <a:spcPts val="600"/>
              </a:spcBef>
              <a:spcAft>
                <a:spcPts val="0"/>
              </a:spcAft>
              <a:buSzPts val="1400"/>
              <a:buFont typeface="Noto Sans Symbols"/>
              <a:buChar char="❑"/>
            </a:pPr>
            <a:r>
              <a:rPr lang="en-US" sz="1400"/>
              <a:t>Capitate</a:t>
            </a:r>
            <a:endParaRPr/>
          </a:p>
          <a:p>
            <a:pPr indent="-285750" lvl="1" marL="578358" rtl="0" algn="l">
              <a:lnSpc>
                <a:spcPct val="70000"/>
              </a:lnSpc>
              <a:spcBef>
                <a:spcPts val="600"/>
              </a:spcBef>
              <a:spcAft>
                <a:spcPts val="0"/>
              </a:spcAft>
              <a:buSzPts val="1400"/>
              <a:buFont typeface="Noto Sans Symbols"/>
              <a:buChar char="❑"/>
            </a:pPr>
            <a:r>
              <a:rPr lang="en-US" sz="1400"/>
              <a:t>Hamate (has a projection on its palmar surface, known as the ‘hook of hamate’</a:t>
            </a:r>
            <a:endParaRPr/>
          </a:p>
          <a:p>
            <a:pPr indent="-91440" lvl="0" marL="91440" rtl="0" algn="l">
              <a:lnSpc>
                <a:spcPct val="70000"/>
              </a:lnSpc>
              <a:spcBef>
                <a:spcPts val="1600"/>
              </a:spcBef>
              <a:spcAft>
                <a:spcPts val="0"/>
              </a:spcAft>
              <a:buSzPts val="1400"/>
              <a:buFont typeface="Arial"/>
              <a:buChar char="•"/>
            </a:pPr>
            <a:r>
              <a:rPr lang="en-US" sz="1400"/>
              <a:t>Collectively, the carpal bones form an arch in the coronal plane. A membranous band, the flexor retinaculum, spans between the medial and lateral edges of the arch, forming the carpal tunnel.</a:t>
            </a:r>
            <a:endParaRPr/>
          </a:p>
          <a:p>
            <a:pPr indent="-91440" lvl="0" marL="91440" rtl="0" algn="l">
              <a:lnSpc>
                <a:spcPct val="70000"/>
              </a:lnSpc>
              <a:spcBef>
                <a:spcPts val="1400"/>
              </a:spcBef>
              <a:spcAft>
                <a:spcPts val="0"/>
              </a:spcAft>
              <a:buSzPts val="1400"/>
              <a:buFont typeface="Arial"/>
              <a:buChar char="•"/>
            </a:pPr>
            <a:r>
              <a:rPr lang="en-US" sz="1400"/>
              <a:t>Proximally, the scaphoid and lunate articulate with the radius to form the wrist joint (also known as the ‘radio-carpal joint’). In the distal row, all of the carpal bones articulate with the metacarpals.</a:t>
            </a:r>
            <a:endParaRPr/>
          </a:p>
        </p:txBody>
      </p:sp>
      <p:sp>
        <p:nvSpPr>
          <p:cNvPr id="965" name="Google Shape;965;p6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6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0" name="Shape 970"/>
        <p:cNvGrpSpPr/>
        <p:nvPr/>
      </p:nvGrpSpPr>
      <p:grpSpPr>
        <a:xfrm>
          <a:off x="0" y="0"/>
          <a:ext cx="0" cy="0"/>
          <a:chOff x="0" y="0"/>
          <a:chExt cx="0" cy="0"/>
        </a:xfrm>
      </p:grpSpPr>
      <p:sp>
        <p:nvSpPr>
          <p:cNvPr id="971" name="Google Shape;971;p6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2" name="Google Shape;972;p67"/>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Scaphoid Fracture</a:t>
            </a:r>
            <a:endParaRPr/>
          </a:p>
        </p:txBody>
      </p:sp>
      <p:pic>
        <p:nvPicPr>
          <p:cNvPr descr="A close up of a map&#10;&#10;Description automatically generated" id="973" name="Google Shape;973;p67"/>
          <p:cNvPicPr preferRelativeResize="0"/>
          <p:nvPr/>
        </p:nvPicPr>
        <p:blipFill rotWithShape="1">
          <a:blip r:embed="rId3">
            <a:alphaModFix/>
          </a:blip>
          <a:srcRect b="0" l="0" r="0" t="0"/>
          <a:stretch/>
        </p:blipFill>
        <p:spPr>
          <a:xfrm>
            <a:off x="633999" y="793990"/>
            <a:ext cx="4020297" cy="2050351"/>
          </a:xfrm>
          <a:prstGeom prst="rect">
            <a:avLst/>
          </a:prstGeom>
          <a:noFill/>
          <a:ln>
            <a:noFill/>
          </a:ln>
        </p:spPr>
      </p:pic>
      <p:cxnSp>
        <p:nvCxnSpPr>
          <p:cNvPr id="974" name="Google Shape;974;p67"/>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https://upload.orthobullets.com/topic/6034/images/snuffbox.jpg" id="975" name="Google Shape;975;p67"/>
          <p:cNvPicPr preferRelativeResize="0"/>
          <p:nvPr/>
        </p:nvPicPr>
        <p:blipFill rotWithShape="1">
          <a:blip r:embed="rId4">
            <a:alphaModFix/>
          </a:blip>
          <a:srcRect b="0" l="0" r="0" t="0"/>
          <a:stretch/>
        </p:blipFill>
        <p:spPr>
          <a:xfrm>
            <a:off x="1156618" y="3218101"/>
            <a:ext cx="2975058" cy="2476136"/>
          </a:xfrm>
          <a:prstGeom prst="rect">
            <a:avLst/>
          </a:prstGeom>
          <a:noFill/>
          <a:ln>
            <a:noFill/>
          </a:ln>
        </p:spPr>
      </p:pic>
      <p:sp>
        <p:nvSpPr>
          <p:cNvPr id="976" name="Google Shape;976;p67"/>
          <p:cNvSpPr txBox="1"/>
          <p:nvPr>
            <p:ph idx="1" type="body"/>
          </p:nvPr>
        </p:nvSpPr>
        <p:spPr>
          <a:xfrm>
            <a:off x="5144679" y="2198914"/>
            <a:ext cx="6405063" cy="3942242"/>
          </a:xfrm>
          <a:prstGeom prst="rect">
            <a:avLst/>
          </a:prstGeom>
          <a:noFill/>
          <a:ln>
            <a:noFill/>
          </a:ln>
        </p:spPr>
        <p:txBody>
          <a:bodyPr anchorCtr="0" anchor="t" bIns="45700" lIns="0" spcFirstLastPara="1" rIns="0" wrap="square" tIns="45700">
            <a:normAutofit/>
          </a:bodyPr>
          <a:lstStyle/>
          <a:p>
            <a:pPr indent="-105727" lvl="0" marL="91440" rtl="0" algn="l">
              <a:lnSpc>
                <a:spcPct val="70000"/>
              </a:lnSpc>
              <a:spcBef>
                <a:spcPts val="0"/>
              </a:spcBef>
              <a:spcAft>
                <a:spcPts val="0"/>
              </a:spcAft>
              <a:buSzPts val="1665"/>
              <a:buFont typeface="Arial"/>
              <a:buChar char="•"/>
            </a:pPr>
            <a:r>
              <a:rPr lang="en-US" sz="1665"/>
              <a:t>The scaphoid bone is the most fractured wrist bone. </a:t>
            </a:r>
            <a:endParaRPr/>
          </a:p>
          <a:p>
            <a:pPr indent="-105727" lvl="0" marL="91440" rtl="0" algn="l">
              <a:lnSpc>
                <a:spcPct val="70000"/>
              </a:lnSpc>
              <a:spcBef>
                <a:spcPts val="1400"/>
              </a:spcBef>
              <a:spcAft>
                <a:spcPts val="0"/>
              </a:spcAft>
              <a:buSzPts val="1665"/>
              <a:buFont typeface="Arial"/>
              <a:buChar char="•"/>
            </a:pPr>
            <a:r>
              <a:rPr lang="en-US" sz="1665"/>
              <a:t> X-rays are indicated if there is post-traumatic wrist pain with 'anatomical snuff box' tenderness.</a:t>
            </a:r>
            <a:endParaRPr/>
          </a:p>
          <a:p>
            <a:pPr indent="-105727" lvl="0" marL="91440" rtl="0" algn="l">
              <a:lnSpc>
                <a:spcPct val="70000"/>
              </a:lnSpc>
              <a:spcBef>
                <a:spcPts val="1400"/>
              </a:spcBef>
              <a:spcAft>
                <a:spcPts val="0"/>
              </a:spcAft>
              <a:buSzPts val="1665"/>
              <a:buFont typeface="Arial"/>
              <a:buChar char="•"/>
            </a:pPr>
            <a:r>
              <a:rPr lang="en-US" sz="1665"/>
              <a:t>Fractures are often quite obvious, but sometimes multiple views – and examination on multiple occasions – are needed to detect an undisplaced crack</a:t>
            </a:r>
            <a:endParaRPr/>
          </a:p>
          <a:p>
            <a:pPr indent="-105727" lvl="0" marL="91440" rtl="0" algn="l">
              <a:lnSpc>
                <a:spcPct val="70000"/>
              </a:lnSpc>
              <a:spcBef>
                <a:spcPts val="1400"/>
              </a:spcBef>
              <a:spcAft>
                <a:spcPts val="0"/>
              </a:spcAft>
              <a:buSzPts val="1665"/>
              <a:buFont typeface="Arial"/>
              <a:buChar char="•"/>
            </a:pPr>
            <a:r>
              <a:rPr lang="en-US" sz="1665"/>
              <a:t>Scaphoid fractures account for almost 75% of all carpal fractures. The usual mechanism is a fall on the hand with wrist extended.</a:t>
            </a:r>
            <a:endParaRPr/>
          </a:p>
          <a:p>
            <a:pPr indent="-105727" lvl="0" marL="91440" rtl="0" algn="l">
              <a:lnSpc>
                <a:spcPct val="70000"/>
              </a:lnSpc>
              <a:spcBef>
                <a:spcPts val="1400"/>
              </a:spcBef>
              <a:spcAft>
                <a:spcPts val="0"/>
              </a:spcAft>
              <a:buSzPts val="1665"/>
              <a:buFont typeface="Arial"/>
              <a:buChar char="•"/>
            </a:pPr>
            <a:r>
              <a:rPr lang="en-US" sz="1665"/>
              <a:t>The blood supply of the scaphoid diminishes proximally (Blood supply comes from distal end to proximal end.) </a:t>
            </a:r>
            <a:endParaRPr/>
          </a:p>
          <a:p>
            <a:pPr indent="-182879" lvl="1" marL="384048" rtl="0" algn="l">
              <a:lnSpc>
                <a:spcPct val="70000"/>
              </a:lnSpc>
              <a:spcBef>
                <a:spcPts val="400"/>
              </a:spcBef>
              <a:spcAft>
                <a:spcPts val="0"/>
              </a:spcAft>
              <a:buSzPts val="1665"/>
              <a:buFont typeface="Noto Sans Symbols"/>
              <a:buChar char="❑"/>
            </a:pPr>
            <a:r>
              <a:rPr lang="en-US" sz="1665"/>
              <a:t>This accounts for the fact that 1% of distal-third fractures, 20% of middle-third fractures and 40% of proximal fractures result in non-union or avascular necrosis of the proximal fragment.</a:t>
            </a:r>
            <a:endParaRPr/>
          </a:p>
          <a:p>
            <a:pPr indent="-182879" lvl="1" marL="384048" rtl="0" algn="l">
              <a:lnSpc>
                <a:spcPct val="70000"/>
              </a:lnSpc>
              <a:spcBef>
                <a:spcPts val="600"/>
              </a:spcBef>
              <a:spcAft>
                <a:spcPts val="0"/>
              </a:spcAft>
              <a:buSzPts val="1665"/>
              <a:buFont typeface="Noto Sans Symbols"/>
              <a:buChar char="❑"/>
            </a:pPr>
            <a:r>
              <a:rPr lang="en-US" sz="1665"/>
              <a:t> &gt;70% of the scaphoid are articular (less soft tissue compared to other bones), decreasing its blood supply, especially in the proximal part.</a:t>
            </a:r>
            <a:endParaRPr/>
          </a:p>
          <a:p>
            <a:pPr indent="0" lvl="0" marL="91440" rtl="0" algn="l">
              <a:lnSpc>
                <a:spcPct val="70000"/>
              </a:lnSpc>
              <a:spcBef>
                <a:spcPts val="1600"/>
              </a:spcBef>
              <a:spcAft>
                <a:spcPts val="0"/>
              </a:spcAft>
              <a:buSzPts val="1665"/>
              <a:buFont typeface="Arial"/>
              <a:buNone/>
            </a:pPr>
            <a:r>
              <a:t/>
            </a:r>
            <a:endParaRPr sz="1665"/>
          </a:p>
        </p:txBody>
      </p:sp>
      <p:sp>
        <p:nvSpPr>
          <p:cNvPr id="977" name="Google Shape;977;p6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6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2" name="Shape 982"/>
        <p:cNvGrpSpPr/>
        <p:nvPr/>
      </p:nvGrpSpPr>
      <p:grpSpPr>
        <a:xfrm>
          <a:off x="0" y="0"/>
          <a:ext cx="0" cy="0"/>
          <a:chOff x="0" y="0"/>
          <a:chExt cx="0" cy="0"/>
        </a:xfrm>
      </p:grpSpPr>
      <p:sp>
        <p:nvSpPr>
          <p:cNvPr id="983" name="Google Shape;983;p6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4" name="Google Shape;984;p68"/>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Scaphoid Fracture</a:t>
            </a:r>
            <a:endParaRPr/>
          </a:p>
        </p:txBody>
      </p:sp>
      <p:pic>
        <p:nvPicPr>
          <p:cNvPr descr="Image result for scaphoid fracture cast or splint" id="985" name="Google Shape;985;p68"/>
          <p:cNvPicPr preferRelativeResize="0"/>
          <p:nvPr/>
        </p:nvPicPr>
        <p:blipFill rotWithShape="1">
          <a:blip r:embed="rId3">
            <a:alphaModFix/>
          </a:blip>
          <a:srcRect b="0" l="0" r="0" t="0"/>
          <a:stretch/>
        </p:blipFill>
        <p:spPr>
          <a:xfrm>
            <a:off x="644373" y="2085703"/>
            <a:ext cx="5451627" cy="3066540"/>
          </a:xfrm>
          <a:prstGeom prst="rect">
            <a:avLst/>
          </a:prstGeom>
          <a:noFill/>
          <a:ln>
            <a:noFill/>
          </a:ln>
        </p:spPr>
      </p:pic>
      <p:cxnSp>
        <p:nvCxnSpPr>
          <p:cNvPr id="986" name="Google Shape;986;p68"/>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987" name="Google Shape;987;p68"/>
          <p:cNvSpPr txBox="1"/>
          <p:nvPr>
            <p:ph idx="1" type="body"/>
          </p:nvPr>
        </p:nvSpPr>
        <p:spPr>
          <a:xfrm>
            <a:off x="6411684" y="2198913"/>
            <a:ext cx="5127172" cy="4024135"/>
          </a:xfrm>
          <a:prstGeom prst="rect">
            <a:avLst/>
          </a:prstGeom>
          <a:noFill/>
          <a:ln>
            <a:noFill/>
          </a:ln>
        </p:spPr>
        <p:txBody>
          <a:bodyPr anchorCtr="0" anchor="t" bIns="45700" lIns="0" spcFirstLastPara="1" rIns="0" wrap="square" tIns="45700">
            <a:normAutofit/>
          </a:bodyPr>
          <a:lstStyle/>
          <a:p>
            <a:pPr indent="-93980" lvl="0" marL="91440" rtl="0" algn="l">
              <a:lnSpc>
                <a:spcPct val="80000"/>
              </a:lnSpc>
              <a:spcBef>
                <a:spcPts val="0"/>
              </a:spcBef>
              <a:spcAft>
                <a:spcPts val="0"/>
              </a:spcAft>
              <a:buSzPts val="1480"/>
              <a:buFont typeface="Arial"/>
              <a:buChar char="•"/>
            </a:pPr>
            <a:r>
              <a:rPr lang="en-US" sz="1480"/>
              <a:t>There may be slight fullness in the anatomical snuffbox; precisely localized tenderness in the same place is an important diagnostic sign.</a:t>
            </a:r>
            <a:endParaRPr/>
          </a:p>
          <a:p>
            <a:pPr indent="-93980" lvl="0" marL="91440" rtl="0" algn="l">
              <a:lnSpc>
                <a:spcPct val="80000"/>
              </a:lnSpc>
              <a:spcBef>
                <a:spcPts val="1400"/>
              </a:spcBef>
              <a:spcAft>
                <a:spcPts val="0"/>
              </a:spcAft>
              <a:buSzPts val="1480"/>
              <a:buFont typeface="Arial"/>
              <a:buChar char="•"/>
            </a:pPr>
            <a:r>
              <a:rPr lang="en-US" sz="1480"/>
              <a:t>The fracture may not be seen in the first few days after the injury.</a:t>
            </a:r>
            <a:endParaRPr/>
          </a:p>
          <a:p>
            <a:pPr indent="-93980" lvl="0" marL="91440" rtl="0" algn="l">
              <a:lnSpc>
                <a:spcPct val="80000"/>
              </a:lnSpc>
              <a:spcBef>
                <a:spcPts val="1400"/>
              </a:spcBef>
              <a:spcAft>
                <a:spcPts val="0"/>
              </a:spcAft>
              <a:buSzPts val="1480"/>
              <a:buFont typeface="Arial"/>
              <a:buChar char="•"/>
            </a:pPr>
            <a:r>
              <a:rPr lang="en-US" sz="1480"/>
              <a:t>Two weeks later, the break is usually much clearer, due to bone resorption at the fracture site and slight displacement of fragments.</a:t>
            </a:r>
            <a:endParaRPr/>
          </a:p>
          <a:p>
            <a:pPr indent="-93980" lvl="0" marL="91440" rtl="0" algn="l">
              <a:lnSpc>
                <a:spcPct val="80000"/>
              </a:lnSpc>
              <a:spcBef>
                <a:spcPts val="1400"/>
              </a:spcBef>
              <a:spcAft>
                <a:spcPts val="0"/>
              </a:spcAft>
              <a:buSzPts val="1480"/>
              <a:buFont typeface="Arial"/>
              <a:buChar char="•"/>
            </a:pPr>
            <a:r>
              <a:rPr lang="en-US" sz="1480"/>
              <a:t>If the x-ray looks normal but the clinical features are suggestive of a fracture, the patient must not be discharged. The diagnosis has to be confirmed one way or another. </a:t>
            </a:r>
            <a:endParaRPr/>
          </a:p>
          <a:p>
            <a:pPr indent="-182880" lvl="1" marL="384048" rtl="0" algn="l">
              <a:lnSpc>
                <a:spcPct val="80000"/>
              </a:lnSpc>
              <a:spcBef>
                <a:spcPts val="400"/>
              </a:spcBef>
              <a:spcAft>
                <a:spcPts val="0"/>
              </a:spcAft>
              <a:buSzPts val="1480"/>
              <a:buFont typeface="Noto Sans Symbols"/>
              <a:buChar char="❑"/>
            </a:pPr>
            <a:r>
              <a:rPr lang="en-US" sz="1480"/>
              <a:t>The usual advice is to return for a second x-ray 2 weeks later. Meanwhile, the wrist is immobilized in a cast extending from the upper forearm to just short of the metacarpophalangeal joints of the fingers but incorporating the proximal phalanx of the thumb; the wrist is held dorsiflexed and the thumb forwards in the ‘glass-holding’ position (the so-called scaphoid plaster).</a:t>
            </a:r>
            <a:endParaRPr/>
          </a:p>
          <a:p>
            <a:pPr indent="0" lvl="0" marL="0" rtl="0" algn="l">
              <a:lnSpc>
                <a:spcPct val="80000"/>
              </a:lnSpc>
              <a:spcBef>
                <a:spcPts val="1600"/>
              </a:spcBef>
              <a:spcAft>
                <a:spcPts val="0"/>
              </a:spcAft>
              <a:buSzPts val="1480"/>
              <a:buNone/>
            </a:pPr>
            <a:r>
              <a:t/>
            </a:r>
            <a:endParaRPr sz="1480"/>
          </a:p>
        </p:txBody>
      </p:sp>
      <p:sp>
        <p:nvSpPr>
          <p:cNvPr id="988" name="Google Shape;988;p6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6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3" name="Shape 993"/>
        <p:cNvGrpSpPr/>
        <p:nvPr/>
      </p:nvGrpSpPr>
      <p:grpSpPr>
        <a:xfrm>
          <a:off x="0" y="0"/>
          <a:ext cx="0" cy="0"/>
          <a:chOff x="0" y="0"/>
          <a:chExt cx="0" cy="0"/>
        </a:xfrm>
      </p:grpSpPr>
      <p:sp>
        <p:nvSpPr>
          <p:cNvPr id="994" name="Google Shape;994;p69"/>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69"/>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6" name="Google Shape;996;p69"/>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997" name="Google Shape;997;p6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8" name="Google Shape;998;p69"/>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Scaphoid Fracture</a:t>
            </a:r>
            <a:endParaRPr/>
          </a:p>
        </p:txBody>
      </p:sp>
      <p:pic>
        <p:nvPicPr>
          <p:cNvPr descr="A picture containing food&#10;&#10;Description automatically generated" id="999" name="Google Shape;999;p69"/>
          <p:cNvPicPr preferRelativeResize="0"/>
          <p:nvPr/>
        </p:nvPicPr>
        <p:blipFill rotWithShape="1">
          <a:blip r:embed="rId3">
            <a:alphaModFix/>
          </a:blip>
          <a:srcRect b="0" l="0" r="0" t="0"/>
          <a:stretch/>
        </p:blipFill>
        <p:spPr>
          <a:xfrm>
            <a:off x="6213113" y="714316"/>
            <a:ext cx="4165100" cy="3602736"/>
          </a:xfrm>
          <a:prstGeom prst="rect">
            <a:avLst/>
          </a:prstGeom>
          <a:noFill/>
          <a:ln>
            <a:noFill/>
          </a:ln>
        </p:spPr>
      </p:pic>
      <p:sp>
        <p:nvSpPr>
          <p:cNvPr id="1000" name="Google Shape;1000;p69"/>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photo, person, honeycomb, food&#10;&#10;Description automatically generated" id="1001" name="Google Shape;1001;p69"/>
          <p:cNvPicPr preferRelativeResize="0"/>
          <p:nvPr/>
        </p:nvPicPr>
        <p:blipFill rotWithShape="1">
          <a:blip r:embed="rId4">
            <a:alphaModFix/>
          </a:blip>
          <a:srcRect b="0" l="0" r="0" t="0"/>
          <a:stretch/>
        </p:blipFill>
        <p:spPr>
          <a:xfrm>
            <a:off x="1813787" y="714316"/>
            <a:ext cx="4165100" cy="3602736"/>
          </a:xfrm>
          <a:prstGeom prst="rect">
            <a:avLst/>
          </a:prstGeom>
          <a:noFill/>
          <a:ln>
            <a:noFill/>
          </a:ln>
        </p:spPr>
      </p:pic>
      <p:cxnSp>
        <p:nvCxnSpPr>
          <p:cNvPr id="1002" name="Google Shape;1002;p69"/>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1003" name="Google Shape;1003;p6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6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p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8" name="Google Shape;198;p7"/>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400"/>
              <a:buFont typeface="Calibri"/>
              <a:buNone/>
            </a:pPr>
            <a:r>
              <a:rPr lang="en-US" sz="4400"/>
              <a:t>Clavicle Fracture - Overview</a:t>
            </a:r>
            <a:endParaRPr/>
          </a:p>
        </p:txBody>
      </p:sp>
      <p:pic>
        <p:nvPicPr>
          <p:cNvPr id="199" name="Google Shape;199;p7"/>
          <p:cNvPicPr preferRelativeResize="0"/>
          <p:nvPr>
            <p:ph idx="1" type="body"/>
          </p:nvPr>
        </p:nvPicPr>
        <p:blipFill rotWithShape="1">
          <a:blip r:embed="rId3">
            <a:alphaModFix/>
          </a:blip>
          <a:srcRect b="0" l="0" r="0" t="0"/>
          <a:stretch/>
        </p:blipFill>
        <p:spPr>
          <a:xfrm>
            <a:off x="643192" y="1742524"/>
            <a:ext cx="5451627" cy="3052910"/>
          </a:xfrm>
          <a:prstGeom prst="rect">
            <a:avLst/>
          </a:prstGeom>
          <a:noFill/>
          <a:ln>
            <a:noFill/>
          </a:ln>
        </p:spPr>
      </p:pic>
      <p:cxnSp>
        <p:nvCxnSpPr>
          <p:cNvPr id="200" name="Google Shape;200;p7"/>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01" name="Google Shape;201;p7"/>
          <p:cNvSpPr txBox="1"/>
          <p:nvPr>
            <p:ph idx="4294967295"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marR="419100" rtl="0" algn="l">
              <a:lnSpc>
                <a:spcPct val="90000"/>
              </a:lnSpc>
              <a:spcBef>
                <a:spcPts val="0"/>
              </a:spcBef>
              <a:spcAft>
                <a:spcPts val="0"/>
              </a:spcAft>
              <a:buSzPts val="2000"/>
              <a:buFont typeface="Arial"/>
              <a:buChar char="•"/>
            </a:pPr>
            <a:r>
              <a:rPr lang="en-US"/>
              <a:t>Figure-of-eight brace (used to realign the clavicles) or a sling can be used in case of a fracture. With respect to functionally, they are both the same</a:t>
            </a:r>
            <a:endParaRPr/>
          </a:p>
          <a:p>
            <a:pPr indent="0" lvl="0" marL="0" marR="419100" rtl="0" algn="l">
              <a:lnSpc>
                <a:spcPct val="90000"/>
              </a:lnSpc>
              <a:spcBef>
                <a:spcPts val="0"/>
              </a:spcBef>
              <a:spcAft>
                <a:spcPts val="0"/>
              </a:spcAft>
              <a:buSzPts val="2000"/>
              <a:buNone/>
            </a:pPr>
            <a:r>
              <a:rPr lang="en-US"/>
              <a:t>.</a:t>
            </a:r>
            <a:endParaRPr/>
          </a:p>
          <a:p>
            <a:pPr indent="-127000" lvl="0" marL="91440" rtl="0" algn="l">
              <a:lnSpc>
                <a:spcPct val="90000"/>
              </a:lnSpc>
              <a:spcBef>
                <a:spcPts val="0"/>
              </a:spcBef>
              <a:spcAft>
                <a:spcPts val="0"/>
              </a:spcAft>
              <a:buSzPts val="2000"/>
              <a:buFont typeface="Arial"/>
              <a:buChar char="•"/>
            </a:pPr>
            <a:r>
              <a:rPr lang="en-US"/>
              <a:t>The fracture is almost always displaced, producing a lump along the ‘collar-bone’. Fractures of the outer third are easily mistaken for acromioclavicular injuries.</a:t>
            </a:r>
            <a:endParaRPr/>
          </a:p>
          <a:p>
            <a:pPr indent="0" lvl="0" marL="0" marR="0" rtl="0" algn="l">
              <a:lnSpc>
                <a:spcPct val="90000"/>
              </a:lnSpc>
              <a:spcBef>
                <a:spcPts val="0"/>
              </a:spcBef>
              <a:spcAft>
                <a:spcPts val="0"/>
              </a:spcAft>
              <a:buSzPts val="2000"/>
              <a:buNone/>
            </a:pPr>
            <a:r>
              <a:t/>
            </a:r>
            <a:endParaRPr/>
          </a:p>
          <a:p>
            <a:pPr indent="0" lvl="0" marL="91440" rtl="0" algn="l">
              <a:lnSpc>
                <a:spcPct val="90000"/>
              </a:lnSpc>
              <a:spcBef>
                <a:spcPts val="1200"/>
              </a:spcBef>
              <a:spcAft>
                <a:spcPts val="0"/>
              </a:spcAft>
              <a:buSzPts val="2000"/>
              <a:buNone/>
            </a:pPr>
            <a:r>
              <a:t/>
            </a:r>
            <a:endParaRPr/>
          </a:p>
        </p:txBody>
      </p:sp>
      <p:sp>
        <p:nvSpPr>
          <p:cNvPr id="202" name="Google Shape;202;p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Image result for arm sling" id="204" name="Google Shape;204;p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7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Scaphoid Fracture</a:t>
            </a:r>
            <a:endParaRPr/>
          </a:p>
        </p:txBody>
      </p:sp>
      <p:sp>
        <p:nvSpPr>
          <p:cNvPr id="1010" name="Google Shape;1010;p70"/>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p>
            <a:pPr indent="-117475" lvl="0" marL="91440" rtl="0" algn="l">
              <a:lnSpc>
                <a:spcPct val="80000"/>
              </a:lnSpc>
              <a:spcBef>
                <a:spcPts val="0"/>
              </a:spcBef>
              <a:spcAft>
                <a:spcPts val="0"/>
              </a:spcAft>
              <a:buSzPts val="1850"/>
              <a:buChar char=" "/>
            </a:pPr>
            <a:r>
              <a:rPr lang="en-US" sz="1850"/>
              <a:t>Treatment:</a:t>
            </a:r>
            <a:endParaRPr/>
          </a:p>
          <a:p>
            <a:pPr indent="-117475" lvl="0" marL="91440" rtl="0" algn="l">
              <a:lnSpc>
                <a:spcPct val="80000"/>
              </a:lnSpc>
              <a:spcBef>
                <a:spcPts val="1400"/>
              </a:spcBef>
              <a:spcAft>
                <a:spcPts val="0"/>
              </a:spcAft>
              <a:buSzPts val="1850"/>
              <a:buChar char=" "/>
            </a:pPr>
            <a:r>
              <a:rPr lang="en-US" sz="1850"/>
              <a:t>Undisplaced scaphoid fractures : Thumb Spica (6 – 8 weeks)</a:t>
            </a:r>
            <a:endParaRPr/>
          </a:p>
          <a:p>
            <a:pPr indent="-117475" lvl="0" marL="91440" rtl="0" algn="l">
              <a:lnSpc>
                <a:spcPct val="80000"/>
              </a:lnSpc>
              <a:spcBef>
                <a:spcPts val="1400"/>
              </a:spcBef>
              <a:spcAft>
                <a:spcPts val="0"/>
              </a:spcAft>
              <a:buSzPts val="1850"/>
              <a:buChar char=" "/>
            </a:pPr>
            <a:r>
              <a:rPr lang="en-US" sz="1850"/>
              <a:t>Displaced: ORIF and one-month immobilization</a:t>
            </a:r>
            <a:endParaRPr/>
          </a:p>
          <a:p>
            <a:pPr indent="-117475" lvl="0" marL="91440" rtl="0" algn="l">
              <a:lnSpc>
                <a:spcPct val="80000"/>
              </a:lnSpc>
              <a:spcBef>
                <a:spcPts val="1400"/>
              </a:spcBef>
              <a:spcAft>
                <a:spcPts val="0"/>
              </a:spcAft>
              <a:buSzPts val="1850"/>
              <a:buChar char=" "/>
            </a:pPr>
            <a:r>
              <a:rPr lang="en-US" sz="1850"/>
              <a:t>Complications:</a:t>
            </a:r>
            <a:endParaRPr/>
          </a:p>
          <a:p>
            <a:pPr indent="-117475" lvl="0" marL="91440" rtl="0" algn="l">
              <a:lnSpc>
                <a:spcPct val="80000"/>
              </a:lnSpc>
              <a:spcBef>
                <a:spcPts val="1400"/>
              </a:spcBef>
              <a:spcAft>
                <a:spcPts val="0"/>
              </a:spcAft>
              <a:buSzPts val="1850"/>
              <a:buChar char=" "/>
            </a:pPr>
            <a:r>
              <a:rPr lang="en-US" sz="1850"/>
              <a:t>Avascular necrosis</a:t>
            </a:r>
            <a:endParaRPr/>
          </a:p>
          <a:p>
            <a:pPr indent="-117475" lvl="0" marL="91440" rtl="0" algn="l">
              <a:lnSpc>
                <a:spcPct val="80000"/>
              </a:lnSpc>
              <a:spcBef>
                <a:spcPts val="1400"/>
              </a:spcBef>
              <a:spcAft>
                <a:spcPts val="0"/>
              </a:spcAft>
              <a:buSzPts val="1850"/>
              <a:buChar char=" "/>
            </a:pPr>
            <a:r>
              <a:rPr lang="en-US" sz="1850"/>
              <a:t>Nonunion</a:t>
            </a:r>
            <a:endParaRPr/>
          </a:p>
          <a:p>
            <a:pPr indent="-117475" lvl="0" marL="91440" rtl="0" algn="l">
              <a:lnSpc>
                <a:spcPct val="80000"/>
              </a:lnSpc>
              <a:spcBef>
                <a:spcPts val="1400"/>
              </a:spcBef>
              <a:spcAft>
                <a:spcPts val="0"/>
              </a:spcAft>
              <a:buSzPts val="1850"/>
              <a:buChar char=" "/>
            </a:pPr>
            <a:r>
              <a:rPr lang="en-US" sz="1850"/>
              <a:t>Osteoarthritis (especially in missed fractures)/ Stiffness of the wrist. </a:t>
            </a:r>
            <a:endParaRPr/>
          </a:p>
          <a:p>
            <a:pPr indent="-117475" lvl="0" marL="91440" rtl="0" algn="l">
              <a:lnSpc>
                <a:spcPct val="80000"/>
              </a:lnSpc>
              <a:spcBef>
                <a:spcPts val="1400"/>
              </a:spcBef>
              <a:spcAft>
                <a:spcPts val="0"/>
              </a:spcAft>
              <a:buSzPts val="1850"/>
              <a:buChar char=" "/>
            </a:pPr>
            <a:r>
              <a:rPr lang="en-US" sz="1850"/>
              <a:t>Mal-union: humpback deformity; volar angulation of the proximal and distal ends.</a:t>
            </a:r>
            <a:endParaRPr/>
          </a:p>
          <a:p>
            <a:pPr indent="0" lvl="0" marL="91440" rtl="0" algn="l">
              <a:lnSpc>
                <a:spcPct val="80000"/>
              </a:lnSpc>
              <a:spcBef>
                <a:spcPts val="1400"/>
              </a:spcBef>
              <a:spcAft>
                <a:spcPts val="0"/>
              </a:spcAft>
              <a:buSzPts val="1850"/>
              <a:buNone/>
            </a:pPr>
            <a:r>
              <a:t/>
            </a:r>
            <a:endParaRPr sz="1850"/>
          </a:p>
        </p:txBody>
      </p:sp>
      <p:pic>
        <p:nvPicPr>
          <p:cNvPr id="1011" name="Google Shape;1011;p70"/>
          <p:cNvPicPr preferRelativeResize="0"/>
          <p:nvPr>
            <p:ph idx="2" type="body"/>
          </p:nvPr>
        </p:nvPicPr>
        <p:blipFill rotWithShape="1">
          <a:blip r:embed="rId3">
            <a:alphaModFix/>
          </a:blip>
          <a:srcRect b="0" l="0" r="0" t="0"/>
          <a:stretch/>
        </p:blipFill>
        <p:spPr>
          <a:xfrm>
            <a:off x="6218238" y="2194285"/>
            <a:ext cx="4937125" cy="332668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5" name="Shape 1015"/>
        <p:cNvGrpSpPr/>
        <p:nvPr/>
      </p:nvGrpSpPr>
      <p:grpSpPr>
        <a:xfrm>
          <a:off x="0" y="0"/>
          <a:ext cx="0" cy="0"/>
          <a:chOff x="0" y="0"/>
          <a:chExt cx="0" cy="0"/>
        </a:xfrm>
      </p:grpSpPr>
      <p:sp>
        <p:nvSpPr>
          <p:cNvPr id="1016" name="Google Shape;1016;p71"/>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71"/>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18" name="Google Shape;1018;p71"/>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1019" name="Google Shape;1019;p71"/>
          <p:cNvSpPr/>
          <p:nvPr/>
        </p:nvSpPr>
        <p:spPr>
          <a:xfrm>
            <a:off x="0" y="0"/>
            <a:ext cx="12190458"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0" name="Google Shape;1020;p71"/>
          <p:cNvSpPr/>
          <p:nvPr/>
        </p:nvSpPr>
        <p:spPr>
          <a:xfrm>
            <a:off x="1507" y="4953000"/>
            <a:ext cx="12188952"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71"/>
          <p:cNvSpPr txBox="1"/>
          <p:nvPr>
            <p:ph type="title"/>
          </p:nvPr>
        </p:nvSpPr>
        <p:spPr>
          <a:xfrm>
            <a:off x="1065197" y="5120640"/>
            <a:ext cx="10058400" cy="8229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Scaphoid Fracture </a:t>
            </a:r>
            <a:endParaRPr/>
          </a:p>
        </p:txBody>
      </p:sp>
      <p:pic>
        <p:nvPicPr>
          <p:cNvPr descr="A picture containing photo, cat, sitting&#10;&#10;Description automatically generated" id="1022" name="Google Shape;1022;p71"/>
          <p:cNvPicPr preferRelativeResize="0"/>
          <p:nvPr>
            <p:ph idx="1" type="body"/>
          </p:nvPr>
        </p:nvPicPr>
        <p:blipFill rotWithShape="1">
          <a:blip r:embed="rId3">
            <a:alphaModFix/>
          </a:blip>
          <a:srcRect b="2" l="0" r="16776" t="0"/>
          <a:stretch/>
        </p:blipFill>
        <p:spPr>
          <a:xfrm>
            <a:off x="20" y="10"/>
            <a:ext cx="7977495" cy="4744794"/>
          </a:xfrm>
          <a:prstGeom prst="rect">
            <a:avLst/>
          </a:prstGeom>
          <a:noFill/>
          <a:ln>
            <a:noFill/>
          </a:ln>
        </p:spPr>
      </p:pic>
      <p:pic>
        <p:nvPicPr>
          <p:cNvPr id="1023" name="Google Shape;1023;p71"/>
          <p:cNvPicPr preferRelativeResize="0"/>
          <p:nvPr/>
        </p:nvPicPr>
        <p:blipFill rotWithShape="1">
          <a:blip r:embed="rId4">
            <a:alphaModFix/>
          </a:blip>
          <a:srcRect b="3" l="0" r="3" t="2201"/>
          <a:stretch/>
        </p:blipFill>
        <p:spPr>
          <a:xfrm>
            <a:off x="8138382" y="1965"/>
            <a:ext cx="4053618" cy="4747788"/>
          </a:xfrm>
          <a:prstGeom prst="rect">
            <a:avLst/>
          </a:prstGeom>
          <a:noFill/>
          <a:ln>
            <a:noFill/>
          </a:ln>
        </p:spPr>
      </p:pic>
      <p:sp>
        <p:nvSpPr>
          <p:cNvPr id="1024" name="Google Shape;1024;p71"/>
          <p:cNvSpPr/>
          <p:nvPr/>
        </p:nvSpPr>
        <p:spPr>
          <a:xfrm>
            <a:off x="1507" y="4906176"/>
            <a:ext cx="12188952"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8" name="Shape 1028"/>
        <p:cNvGrpSpPr/>
        <p:nvPr/>
      </p:nvGrpSpPr>
      <p:grpSpPr>
        <a:xfrm>
          <a:off x="0" y="0"/>
          <a:ext cx="0" cy="0"/>
          <a:chOff x="0" y="0"/>
          <a:chExt cx="0" cy="0"/>
        </a:xfrm>
      </p:grpSpPr>
      <p:sp>
        <p:nvSpPr>
          <p:cNvPr id="1029" name="Google Shape;1029;p7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0" name="Google Shape;1030;p72"/>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Metacarpal Bones - Anatomy</a:t>
            </a:r>
            <a:endParaRPr/>
          </a:p>
        </p:txBody>
      </p:sp>
      <p:pic>
        <p:nvPicPr>
          <p:cNvPr descr="A screenshot of a cell phone&#10;&#10;Description automatically generated" id="1031" name="Google Shape;1031;p72"/>
          <p:cNvPicPr preferRelativeResize="0"/>
          <p:nvPr/>
        </p:nvPicPr>
        <p:blipFill rotWithShape="1">
          <a:blip r:embed="rId3">
            <a:alphaModFix/>
          </a:blip>
          <a:srcRect b="0" l="0" r="0" t="0"/>
          <a:stretch/>
        </p:blipFill>
        <p:spPr>
          <a:xfrm>
            <a:off x="643192" y="1245063"/>
            <a:ext cx="5451627" cy="4047833"/>
          </a:xfrm>
          <a:prstGeom prst="rect">
            <a:avLst/>
          </a:prstGeom>
          <a:noFill/>
          <a:ln>
            <a:noFill/>
          </a:ln>
        </p:spPr>
      </p:pic>
      <p:cxnSp>
        <p:nvCxnSpPr>
          <p:cNvPr id="1032" name="Google Shape;1032;p72"/>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033" name="Google Shape;1033;p72"/>
          <p:cNvSpPr txBox="1"/>
          <p:nvPr>
            <p:ph idx="1" type="body"/>
          </p:nvPr>
        </p:nvSpPr>
        <p:spPr>
          <a:xfrm>
            <a:off x="6411684" y="2198913"/>
            <a:ext cx="5127172" cy="4024139"/>
          </a:xfrm>
          <a:prstGeom prst="rect">
            <a:avLst/>
          </a:prstGeom>
          <a:noFill/>
          <a:ln>
            <a:noFill/>
          </a:ln>
        </p:spPr>
        <p:txBody>
          <a:bodyPr anchorCtr="0" anchor="t" bIns="45700" lIns="0" spcFirstLastPara="1" rIns="0" wrap="square" tIns="45700">
            <a:normAutofit/>
          </a:bodyPr>
          <a:lstStyle/>
          <a:p>
            <a:pPr indent="-91440" lvl="0" marL="91440" rtl="0" algn="l">
              <a:lnSpc>
                <a:spcPct val="90000"/>
              </a:lnSpc>
              <a:spcBef>
                <a:spcPts val="0"/>
              </a:spcBef>
              <a:spcAft>
                <a:spcPts val="0"/>
              </a:spcAft>
              <a:buSzPts val="1400"/>
              <a:buFont typeface="Arial"/>
              <a:buChar char="•"/>
            </a:pPr>
            <a:r>
              <a:rPr lang="en-US" sz="1400"/>
              <a:t>The metacarpal bones articulate proximally with the carpals, and distally with the proximal phalanges. They are numbered, and each associated with a digit:</a:t>
            </a:r>
            <a:endParaRPr/>
          </a:p>
          <a:p>
            <a:pPr indent="-171450" lvl="1" marL="464058" rtl="0" algn="l">
              <a:lnSpc>
                <a:spcPct val="90000"/>
              </a:lnSpc>
              <a:spcBef>
                <a:spcPts val="400"/>
              </a:spcBef>
              <a:spcAft>
                <a:spcPts val="0"/>
              </a:spcAft>
              <a:buSzPts val="1400"/>
              <a:buFont typeface="Arial"/>
              <a:buChar char="•"/>
            </a:pPr>
            <a:r>
              <a:rPr lang="en-US" sz="1400"/>
              <a:t>Metacarpal I – Thumb.</a:t>
            </a:r>
            <a:endParaRPr/>
          </a:p>
          <a:p>
            <a:pPr indent="-171450" lvl="1" marL="464058" rtl="0" algn="l">
              <a:lnSpc>
                <a:spcPct val="90000"/>
              </a:lnSpc>
              <a:spcBef>
                <a:spcPts val="600"/>
              </a:spcBef>
              <a:spcAft>
                <a:spcPts val="0"/>
              </a:spcAft>
              <a:buSzPts val="1400"/>
              <a:buFont typeface="Arial"/>
              <a:buChar char="•"/>
            </a:pPr>
            <a:r>
              <a:rPr lang="en-US" sz="1400"/>
              <a:t>Metacarpal II – Index finger.</a:t>
            </a:r>
            <a:endParaRPr/>
          </a:p>
          <a:p>
            <a:pPr indent="-171450" lvl="1" marL="464058" rtl="0" algn="l">
              <a:lnSpc>
                <a:spcPct val="90000"/>
              </a:lnSpc>
              <a:spcBef>
                <a:spcPts val="600"/>
              </a:spcBef>
              <a:spcAft>
                <a:spcPts val="0"/>
              </a:spcAft>
              <a:buSzPts val="1400"/>
              <a:buFont typeface="Arial"/>
              <a:buChar char="•"/>
            </a:pPr>
            <a:r>
              <a:rPr lang="en-US" sz="1400"/>
              <a:t>Metacarpal III – Middle finger.</a:t>
            </a:r>
            <a:endParaRPr/>
          </a:p>
          <a:p>
            <a:pPr indent="-171450" lvl="1" marL="464058" rtl="0" algn="l">
              <a:lnSpc>
                <a:spcPct val="90000"/>
              </a:lnSpc>
              <a:spcBef>
                <a:spcPts val="600"/>
              </a:spcBef>
              <a:spcAft>
                <a:spcPts val="0"/>
              </a:spcAft>
              <a:buSzPts val="1400"/>
              <a:buFont typeface="Arial"/>
              <a:buChar char="•"/>
            </a:pPr>
            <a:r>
              <a:rPr lang="en-US" sz="1400"/>
              <a:t>Metacarpal IV – Ring finger.</a:t>
            </a:r>
            <a:endParaRPr/>
          </a:p>
          <a:p>
            <a:pPr indent="-171450" lvl="1" marL="464058" rtl="0" algn="l">
              <a:lnSpc>
                <a:spcPct val="90000"/>
              </a:lnSpc>
              <a:spcBef>
                <a:spcPts val="600"/>
              </a:spcBef>
              <a:spcAft>
                <a:spcPts val="0"/>
              </a:spcAft>
              <a:buSzPts val="1400"/>
              <a:buFont typeface="Arial"/>
              <a:buChar char="•"/>
            </a:pPr>
            <a:r>
              <a:rPr lang="en-US" sz="1400"/>
              <a:t>Metacarpal V – Little finger.</a:t>
            </a:r>
            <a:endParaRPr/>
          </a:p>
          <a:p>
            <a:pPr indent="-91440" lvl="0" marL="91440" rtl="0" algn="l">
              <a:lnSpc>
                <a:spcPct val="90000"/>
              </a:lnSpc>
              <a:spcBef>
                <a:spcPts val="1600"/>
              </a:spcBef>
              <a:spcAft>
                <a:spcPts val="0"/>
              </a:spcAft>
              <a:buSzPts val="1400"/>
              <a:buFont typeface="Arial"/>
              <a:buChar char="•"/>
            </a:pPr>
            <a:r>
              <a:rPr lang="en-US" sz="1400"/>
              <a:t>Each metacarpal consists of a base, shaft and a head. The medial and lateral surfaces of the metacarpals are concave, allowing attachment of the interossei muscles.</a:t>
            </a:r>
            <a:endParaRPr/>
          </a:p>
          <a:p>
            <a:pPr indent="-91440" lvl="0" marL="91440" rtl="0" algn="l">
              <a:lnSpc>
                <a:spcPct val="90000"/>
              </a:lnSpc>
              <a:spcBef>
                <a:spcPts val="1400"/>
              </a:spcBef>
              <a:spcAft>
                <a:spcPts val="0"/>
              </a:spcAft>
              <a:buSzPts val="1400"/>
              <a:buFont typeface="Noto Sans Symbols"/>
              <a:buChar char="❖"/>
            </a:pPr>
            <a:r>
              <a:rPr lang="en-US" sz="1400"/>
              <a:t>Phalanges</a:t>
            </a:r>
            <a:endParaRPr/>
          </a:p>
          <a:p>
            <a:pPr indent="-182880" lvl="1" marL="384048" rtl="0" algn="l">
              <a:lnSpc>
                <a:spcPct val="90000"/>
              </a:lnSpc>
              <a:spcBef>
                <a:spcPts val="400"/>
              </a:spcBef>
              <a:spcAft>
                <a:spcPts val="0"/>
              </a:spcAft>
              <a:buSzPts val="1400"/>
              <a:buFont typeface="Arial"/>
              <a:buChar char="•"/>
            </a:pPr>
            <a:r>
              <a:rPr lang="en-US" sz="1400"/>
              <a:t>The phalanges are the bones of the fingers. The thumb has a proximal and distal phalanx, while the rest of the digits have proximal, middle and distal phalanges.</a:t>
            </a:r>
            <a:endParaRPr/>
          </a:p>
        </p:txBody>
      </p:sp>
      <p:sp>
        <p:nvSpPr>
          <p:cNvPr id="1034" name="Google Shape;1034;p7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7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0" name="Shape 1040"/>
        <p:cNvGrpSpPr/>
        <p:nvPr/>
      </p:nvGrpSpPr>
      <p:grpSpPr>
        <a:xfrm>
          <a:off x="0" y="0"/>
          <a:ext cx="0" cy="0"/>
          <a:chOff x="0" y="0"/>
          <a:chExt cx="0" cy="0"/>
        </a:xfrm>
      </p:grpSpPr>
      <p:sp>
        <p:nvSpPr>
          <p:cNvPr id="1041" name="Google Shape;1041;p7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2" name="Google Shape;1042;p73"/>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Metacarpal Bones Fracture</a:t>
            </a:r>
            <a:endParaRPr/>
          </a:p>
        </p:txBody>
      </p:sp>
      <p:pic>
        <p:nvPicPr>
          <p:cNvPr descr="A picture containing drawing&#10;&#10;Description automatically generated" id="1043" name="Google Shape;1043;p73"/>
          <p:cNvPicPr preferRelativeResize="0"/>
          <p:nvPr/>
        </p:nvPicPr>
        <p:blipFill rotWithShape="1">
          <a:blip r:embed="rId3">
            <a:alphaModFix/>
          </a:blip>
          <a:srcRect b="0" l="0" r="0" t="0"/>
          <a:stretch/>
        </p:blipFill>
        <p:spPr>
          <a:xfrm>
            <a:off x="643192" y="992925"/>
            <a:ext cx="5451627" cy="4552108"/>
          </a:xfrm>
          <a:prstGeom prst="rect">
            <a:avLst/>
          </a:prstGeom>
          <a:noFill/>
          <a:ln>
            <a:noFill/>
          </a:ln>
        </p:spPr>
      </p:pic>
      <p:cxnSp>
        <p:nvCxnSpPr>
          <p:cNvPr id="1044" name="Google Shape;1044;p73"/>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045" name="Google Shape;1045;p73"/>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0650" lvl="0" marL="91440" rtl="0" algn="l">
              <a:lnSpc>
                <a:spcPct val="90000"/>
              </a:lnSpc>
              <a:spcBef>
                <a:spcPts val="0"/>
              </a:spcBef>
              <a:spcAft>
                <a:spcPts val="0"/>
              </a:spcAft>
              <a:buSzPts val="1900"/>
              <a:buFont typeface="Arial"/>
              <a:buChar char="•"/>
            </a:pPr>
            <a:r>
              <a:rPr lang="en-US" sz="1900"/>
              <a:t>The metacarpal bones are vulnerable to blows and falls upon the hand, or the force of a boxer’s punch. The bones may fracture at their base, in the shaft or through the neck.</a:t>
            </a:r>
            <a:endParaRPr/>
          </a:p>
          <a:p>
            <a:pPr indent="-120650" lvl="0" marL="91440" rtl="0" algn="l">
              <a:lnSpc>
                <a:spcPct val="90000"/>
              </a:lnSpc>
              <a:spcBef>
                <a:spcPts val="1400"/>
              </a:spcBef>
              <a:spcAft>
                <a:spcPts val="0"/>
              </a:spcAft>
              <a:buSzPts val="1900"/>
              <a:buFont typeface="Arial"/>
              <a:buChar char="•"/>
            </a:pPr>
            <a:r>
              <a:rPr lang="en-US" sz="1900"/>
              <a:t>In the midshaft, angular deformity is usually not marked, and even if it persists it does not interfere much with function. Rotational deformity, however, is serious and may result in malposition of the entire ray when the hand is closed in a fist.</a:t>
            </a:r>
            <a:endParaRPr/>
          </a:p>
          <a:p>
            <a:pPr indent="-120650" lvl="0" marL="91440" rtl="0" algn="l">
              <a:lnSpc>
                <a:spcPct val="90000"/>
              </a:lnSpc>
              <a:spcBef>
                <a:spcPts val="1400"/>
              </a:spcBef>
              <a:spcAft>
                <a:spcPts val="0"/>
              </a:spcAft>
              <a:buSzPts val="1900"/>
              <a:buFont typeface="Arial"/>
              <a:buChar char="•"/>
            </a:pPr>
            <a:r>
              <a:rPr lang="en-US" sz="1900"/>
              <a:t>In fractures of the neck – and particularly the neck of the fifth metacarpal – the small distal fragment may be tilted markedly towards the palm.</a:t>
            </a:r>
            <a:endParaRPr/>
          </a:p>
          <a:p>
            <a:pPr indent="0" lvl="0" marL="91440" rtl="0" algn="l">
              <a:lnSpc>
                <a:spcPct val="90000"/>
              </a:lnSpc>
              <a:spcBef>
                <a:spcPts val="1400"/>
              </a:spcBef>
              <a:spcAft>
                <a:spcPts val="0"/>
              </a:spcAft>
              <a:buSzPts val="1900"/>
              <a:buFont typeface="Arial"/>
              <a:buNone/>
            </a:pPr>
            <a:r>
              <a:t/>
            </a:r>
            <a:endParaRPr sz="1900"/>
          </a:p>
        </p:txBody>
      </p:sp>
      <p:sp>
        <p:nvSpPr>
          <p:cNvPr id="1046" name="Google Shape;1046;p7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7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1" name="Shape 1051"/>
        <p:cNvGrpSpPr/>
        <p:nvPr/>
      </p:nvGrpSpPr>
      <p:grpSpPr>
        <a:xfrm>
          <a:off x="0" y="0"/>
          <a:ext cx="0" cy="0"/>
          <a:chOff x="0" y="0"/>
          <a:chExt cx="0" cy="0"/>
        </a:xfrm>
      </p:grpSpPr>
      <p:sp>
        <p:nvSpPr>
          <p:cNvPr id="1052" name="Google Shape;1052;p7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3" name="Google Shape;1053;p74"/>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100"/>
              <a:buFont typeface="Calibri"/>
              <a:buNone/>
            </a:pPr>
            <a:r>
              <a:rPr lang="en-US" sz="4100"/>
              <a:t>Fifth Metacarpal Neck Fracture</a:t>
            </a:r>
            <a:br>
              <a:rPr lang="en-US" sz="4100"/>
            </a:br>
            <a:r>
              <a:rPr lang="en-US" sz="4100"/>
              <a:t>(Boxer’s Fracture)</a:t>
            </a:r>
            <a:endParaRPr/>
          </a:p>
        </p:txBody>
      </p:sp>
      <p:pic>
        <p:nvPicPr>
          <p:cNvPr descr="Image result for boxer's fracture" id="1054" name="Google Shape;1054;p74"/>
          <p:cNvPicPr preferRelativeResize="0"/>
          <p:nvPr/>
        </p:nvPicPr>
        <p:blipFill rotWithShape="1">
          <a:blip r:embed="rId3">
            <a:alphaModFix/>
          </a:blip>
          <a:srcRect b="0" l="0" r="0" t="0"/>
          <a:stretch/>
        </p:blipFill>
        <p:spPr>
          <a:xfrm>
            <a:off x="633999" y="1911829"/>
            <a:ext cx="4001315" cy="2770910"/>
          </a:xfrm>
          <a:prstGeom prst="rect">
            <a:avLst/>
          </a:prstGeom>
          <a:noFill/>
          <a:ln>
            <a:noFill/>
          </a:ln>
        </p:spPr>
      </p:pic>
      <p:cxnSp>
        <p:nvCxnSpPr>
          <p:cNvPr id="1055" name="Google Shape;1055;p74"/>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056" name="Google Shape;1056;p74"/>
          <p:cNvSpPr txBox="1"/>
          <p:nvPr>
            <p:ph idx="1" type="body"/>
          </p:nvPr>
        </p:nvSpPr>
        <p:spPr>
          <a:xfrm>
            <a:off x="4974769" y="2198914"/>
            <a:ext cx="6574973"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Associated with a punching injury(immature boxers). Normally, one punches with their 3</a:t>
            </a:r>
            <a:r>
              <a:rPr baseline="30000" lang="en-US"/>
              <a:t>rd</a:t>
            </a:r>
            <a:r>
              <a:rPr lang="en-US"/>
              <a:t> metacarpal bone so that the force transmits from the head to the carpal bones to the radius which will support it. However a punch with the 5</a:t>
            </a:r>
            <a:r>
              <a:rPr baseline="30000" lang="en-US"/>
              <a:t>th</a:t>
            </a:r>
            <a:r>
              <a:rPr lang="en-US"/>
              <a:t> metacarpal, the force will go through the neck which is not supported.</a:t>
            </a:r>
            <a:endParaRPr/>
          </a:p>
          <a:p>
            <a:pPr indent="-127000" lvl="0" marL="91440" rtl="0" algn="l">
              <a:lnSpc>
                <a:spcPct val="90000"/>
              </a:lnSpc>
              <a:spcBef>
                <a:spcPts val="1400"/>
              </a:spcBef>
              <a:spcAft>
                <a:spcPts val="0"/>
              </a:spcAft>
              <a:buSzPts val="2000"/>
              <a:buFont typeface="Arial"/>
              <a:buChar char="•"/>
            </a:pPr>
            <a:r>
              <a:rPr lang="en-US"/>
              <a:t>Distal part of the fracture is displaced anteriorly producing a shortening of the affected finger (depressed knuckle.)</a:t>
            </a:r>
            <a:endParaRPr/>
          </a:p>
          <a:p>
            <a:pPr indent="-127000" lvl="0" marL="91440" rtl="0" algn="l">
              <a:lnSpc>
                <a:spcPct val="90000"/>
              </a:lnSpc>
              <a:spcBef>
                <a:spcPts val="1400"/>
              </a:spcBef>
              <a:spcAft>
                <a:spcPts val="0"/>
              </a:spcAft>
              <a:buSzPts val="2000"/>
              <a:buFont typeface="Arial"/>
              <a:buChar char="•"/>
            </a:pPr>
            <a:r>
              <a:rPr lang="en-US"/>
              <a:t>Treatment: conservative (closed reduction)</a:t>
            </a:r>
            <a:endParaRPr/>
          </a:p>
          <a:p>
            <a:pPr indent="-127000" lvl="0" marL="91440" rtl="0" algn="l">
              <a:lnSpc>
                <a:spcPct val="90000"/>
              </a:lnSpc>
              <a:spcBef>
                <a:spcPts val="1400"/>
              </a:spcBef>
              <a:spcAft>
                <a:spcPts val="0"/>
              </a:spcAft>
              <a:buSzPts val="2000"/>
              <a:buFont typeface="Arial"/>
              <a:buChar char="•"/>
            </a:pPr>
            <a:r>
              <a:rPr lang="en-US"/>
              <a:t>Only problem is absence of knuckle.</a:t>
            </a:r>
            <a:endParaRPr/>
          </a:p>
        </p:txBody>
      </p:sp>
      <p:sp>
        <p:nvSpPr>
          <p:cNvPr id="1057" name="Google Shape;1057;p7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7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2" name="Shape 1062"/>
        <p:cNvGrpSpPr/>
        <p:nvPr/>
      </p:nvGrpSpPr>
      <p:grpSpPr>
        <a:xfrm>
          <a:off x="0" y="0"/>
          <a:ext cx="0" cy="0"/>
          <a:chOff x="0" y="0"/>
          <a:chExt cx="0" cy="0"/>
        </a:xfrm>
      </p:grpSpPr>
      <p:sp>
        <p:nvSpPr>
          <p:cNvPr id="1063" name="Google Shape;1063;p7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7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5" name="Google Shape;1065;p75"/>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1066" name="Google Shape;1066;p7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7" name="Google Shape;1067;p75"/>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3300"/>
              <a:buFont typeface="Calibri"/>
              <a:buNone/>
            </a:pPr>
            <a:r>
              <a:rPr lang="en-US" sz="3300">
                <a:solidFill>
                  <a:srgbClr val="262626"/>
                </a:solidFill>
              </a:rPr>
              <a:t>Fifth Metacarpal Neck Fracture (Boxer’s Fracture)</a:t>
            </a:r>
            <a:endParaRPr/>
          </a:p>
        </p:txBody>
      </p:sp>
      <p:pic>
        <p:nvPicPr>
          <p:cNvPr descr="A picture containing indoor, table, sitting, pair&#10;&#10;Description automatically generated" id="1068" name="Google Shape;1068;p75"/>
          <p:cNvPicPr preferRelativeResize="0"/>
          <p:nvPr/>
        </p:nvPicPr>
        <p:blipFill rotWithShape="1">
          <a:blip r:embed="rId3">
            <a:alphaModFix/>
          </a:blip>
          <a:srcRect b="0" l="0" r="0" t="0"/>
          <a:stretch/>
        </p:blipFill>
        <p:spPr>
          <a:xfrm>
            <a:off x="3310210" y="727076"/>
            <a:ext cx="2728520" cy="3549840"/>
          </a:xfrm>
          <a:prstGeom prst="rect">
            <a:avLst/>
          </a:prstGeom>
          <a:noFill/>
          <a:ln>
            <a:noFill/>
          </a:ln>
        </p:spPr>
      </p:pic>
      <p:sp>
        <p:nvSpPr>
          <p:cNvPr id="1069" name="Google Shape;1069;p75"/>
          <p:cNvSpPr/>
          <p:nvPr/>
        </p:nvSpPr>
        <p:spPr>
          <a:xfrm>
            <a:off x="3246201"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indoor, shirt, photo, wearing&#10;&#10;Description automatically generated" id="1070" name="Google Shape;1070;p75"/>
          <p:cNvPicPr preferRelativeResize="0"/>
          <p:nvPr/>
        </p:nvPicPr>
        <p:blipFill rotWithShape="1">
          <a:blip r:embed="rId4">
            <a:alphaModFix/>
          </a:blip>
          <a:srcRect b="0" l="0" r="0" t="0"/>
          <a:stretch/>
        </p:blipFill>
        <p:spPr>
          <a:xfrm>
            <a:off x="6102738" y="713715"/>
            <a:ext cx="2769464" cy="3602633"/>
          </a:xfrm>
          <a:prstGeom prst="rect">
            <a:avLst/>
          </a:prstGeom>
          <a:noFill/>
          <a:ln>
            <a:noFill/>
          </a:ln>
        </p:spPr>
      </p:pic>
      <p:sp>
        <p:nvSpPr>
          <p:cNvPr id="1071" name="Google Shape;1071;p75"/>
          <p:cNvSpPr/>
          <p:nvPr/>
        </p:nvSpPr>
        <p:spPr>
          <a:xfrm>
            <a:off x="6038730"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indoor, table, holding, wearing&#10;&#10;Description automatically generated" id="1072" name="Google Shape;1072;p75"/>
          <p:cNvPicPr preferRelativeResize="0"/>
          <p:nvPr/>
        </p:nvPicPr>
        <p:blipFill rotWithShape="1">
          <a:blip r:embed="rId5">
            <a:alphaModFix/>
          </a:blip>
          <a:srcRect b="0" l="0" r="0" t="0"/>
          <a:stretch/>
        </p:blipFill>
        <p:spPr>
          <a:xfrm>
            <a:off x="8943968" y="707495"/>
            <a:ext cx="2748230" cy="3589001"/>
          </a:xfrm>
          <a:prstGeom prst="rect">
            <a:avLst/>
          </a:prstGeom>
          <a:noFill/>
          <a:ln>
            <a:noFill/>
          </a:ln>
        </p:spPr>
      </p:pic>
      <p:sp>
        <p:nvSpPr>
          <p:cNvPr id="1073" name="Google Shape;1073;p75"/>
          <p:cNvSpPr/>
          <p:nvPr/>
        </p:nvSpPr>
        <p:spPr>
          <a:xfrm>
            <a:off x="8865464"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film, indoor, table, pair&#10;&#10;Description automatically generated" id="1074" name="Google Shape;1074;p75"/>
          <p:cNvPicPr preferRelativeResize="0"/>
          <p:nvPr>
            <p:ph idx="1" type="body"/>
          </p:nvPr>
        </p:nvPicPr>
        <p:blipFill rotWithShape="1">
          <a:blip r:embed="rId6">
            <a:alphaModFix/>
          </a:blip>
          <a:srcRect b="0" l="0" r="0" t="0"/>
          <a:stretch/>
        </p:blipFill>
        <p:spPr>
          <a:xfrm>
            <a:off x="517681" y="713715"/>
            <a:ext cx="2728520" cy="3563201"/>
          </a:xfrm>
          <a:prstGeom prst="rect">
            <a:avLst/>
          </a:prstGeom>
          <a:noFill/>
          <a:ln>
            <a:noFill/>
          </a:ln>
        </p:spPr>
      </p:pic>
      <p:cxnSp>
        <p:nvCxnSpPr>
          <p:cNvPr id="1075" name="Google Shape;1075;p75"/>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1076" name="Google Shape;1076;p7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7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2" name="Shape 1082"/>
        <p:cNvGrpSpPr/>
        <p:nvPr/>
      </p:nvGrpSpPr>
      <p:grpSpPr>
        <a:xfrm>
          <a:off x="0" y="0"/>
          <a:ext cx="0" cy="0"/>
          <a:chOff x="0" y="0"/>
          <a:chExt cx="0" cy="0"/>
        </a:xfrm>
      </p:grpSpPr>
      <p:sp>
        <p:nvSpPr>
          <p:cNvPr id="1083" name="Google Shape;1083;p76"/>
          <p:cNvSpPr/>
          <p:nvPr/>
        </p:nvSpPr>
        <p:spPr>
          <a:xfrm>
            <a:off x="0" y="1"/>
            <a:ext cx="12192000"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4" name="Google Shape;1084;p7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5" name="Google Shape;1085;p76"/>
          <p:cNvSpPr txBox="1"/>
          <p:nvPr>
            <p:ph type="title"/>
          </p:nvPr>
        </p:nvSpPr>
        <p:spPr>
          <a:xfrm>
            <a:off x="5181601" y="634946"/>
            <a:ext cx="636814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Mallet Finger</a:t>
            </a:r>
            <a:endParaRPr/>
          </a:p>
        </p:txBody>
      </p:sp>
      <p:pic>
        <p:nvPicPr>
          <p:cNvPr descr="A picture containing person, person, person, holding&#10;&#10;Description automatically generated" id="1086" name="Google Shape;1086;p76"/>
          <p:cNvPicPr preferRelativeResize="0"/>
          <p:nvPr/>
        </p:nvPicPr>
        <p:blipFill rotWithShape="1">
          <a:blip r:embed="rId3">
            <a:alphaModFix/>
          </a:blip>
          <a:srcRect b="692" l="0" r="-2" t="9634"/>
          <a:stretch/>
        </p:blipFill>
        <p:spPr>
          <a:xfrm>
            <a:off x="20" y="-12128"/>
            <a:ext cx="4654276" cy="6870127"/>
          </a:xfrm>
          <a:prstGeom prst="rect">
            <a:avLst/>
          </a:prstGeom>
          <a:noFill/>
          <a:ln>
            <a:noFill/>
          </a:ln>
        </p:spPr>
      </p:pic>
      <p:cxnSp>
        <p:nvCxnSpPr>
          <p:cNvPr id="1087" name="Google Shape;1087;p76"/>
          <p:cNvCxnSpPr/>
          <p:nvPr/>
        </p:nvCxnSpPr>
        <p:spPr>
          <a:xfrm>
            <a:off x="5287617" y="2085703"/>
            <a:ext cx="6170686"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088" name="Google Shape;1088;p76"/>
          <p:cNvSpPr txBox="1"/>
          <p:nvPr>
            <p:ph idx="1" type="body"/>
          </p:nvPr>
        </p:nvSpPr>
        <p:spPr>
          <a:xfrm>
            <a:off x="5181601" y="2198913"/>
            <a:ext cx="6368142" cy="4135393"/>
          </a:xfrm>
          <a:prstGeom prst="rect">
            <a:avLst/>
          </a:prstGeom>
          <a:noFill/>
          <a:ln>
            <a:noFill/>
          </a:ln>
        </p:spPr>
        <p:txBody>
          <a:bodyPr anchorCtr="0" anchor="t" bIns="45700" lIns="0" spcFirstLastPara="1" rIns="0" wrap="square" tIns="45700">
            <a:normAutofit/>
          </a:bodyPr>
          <a:lstStyle/>
          <a:p>
            <a:pPr indent="-127000" lvl="0" marL="91440" marR="0" rtl="0" algn="l">
              <a:lnSpc>
                <a:spcPct val="80000"/>
              </a:lnSpc>
              <a:spcBef>
                <a:spcPts val="0"/>
              </a:spcBef>
              <a:spcAft>
                <a:spcPts val="0"/>
              </a:spcAft>
              <a:buSzPts val="2000"/>
              <a:buFont typeface="Arial"/>
              <a:buChar char="•"/>
            </a:pPr>
            <a:r>
              <a:rPr lang="en-US"/>
              <a:t>If the fingertip is forcibly bent during active extension, the extensor tendon may rupture, or a flake of bone may be avulsed from the base of the distal phalanx. </a:t>
            </a:r>
            <a:endParaRPr/>
          </a:p>
          <a:p>
            <a:pPr indent="-127000" lvl="0" marL="91440" marR="0" rtl="0" algn="l">
              <a:lnSpc>
                <a:spcPct val="80000"/>
              </a:lnSpc>
              <a:spcBef>
                <a:spcPts val="0"/>
              </a:spcBef>
              <a:spcAft>
                <a:spcPts val="0"/>
              </a:spcAft>
              <a:buSzPts val="2000"/>
              <a:buFont typeface="Arial"/>
              <a:buChar char="•"/>
            </a:pPr>
            <a:r>
              <a:rPr lang="en-US"/>
              <a:t>This sometimes occurs when the finger is stubbed when making a bed or catching a ball.</a:t>
            </a:r>
            <a:endParaRPr/>
          </a:p>
          <a:p>
            <a:pPr indent="-127000" lvl="0" marL="91440" marR="0" rtl="0" algn="l">
              <a:lnSpc>
                <a:spcPct val="80000"/>
              </a:lnSpc>
              <a:spcBef>
                <a:spcPts val="0"/>
              </a:spcBef>
              <a:spcAft>
                <a:spcPts val="0"/>
              </a:spcAft>
              <a:buSzPts val="2000"/>
              <a:buFont typeface="Arial"/>
              <a:buChar char="•"/>
            </a:pPr>
            <a:r>
              <a:rPr lang="en-US"/>
              <a:t>Treatment:</a:t>
            </a:r>
            <a:endParaRPr/>
          </a:p>
          <a:p>
            <a:pPr indent="-285750" lvl="1" marL="578358" rtl="0" algn="l">
              <a:lnSpc>
                <a:spcPct val="80000"/>
              </a:lnSpc>
              <a:spcBef>
                <a:spcPts val="0"/>
              </a:spcBef>
              <a:spcAft>
                <a:spcPts val="0"/>
              </a:spcAft>
              <a:buSzPts val="2000"/>
              <a:buFont typeface="Noto Sans Symbols"/>
              <a:buChar char="❑"/>
            </a:pPr>
            <a:r>
              <a:rPr lang="en-US" sz="2000"/>
              <a:t>A pure soft-tissue injury can be treated by splinting the distal joint continuously in extension for 8 weeks and then at night only for another 4 weeks. If there is a large flake of bone, a shorter term of splintage will usually suffice. </a:t>
            </a:r>
            <a:endParaRPr/>
          </a:p>
          <a:p>
            <a:pPr indent="-285750" lvl="1" marL="578358" rtl="0" algn="l">
              <a:lnSpc>
                <a:spcPct val="80000"/>
              </a:lnSpc>
              <a:spcBef>
                <a:spcPts val="0"/>
              </a:spcBef>
              <a:spcAft>
                <a:spcPts val="0"/>
              </a:spcAft>
              <a:buSzPts val="2000"/>
              <a:buFont typeface="Noto Sans Symbols"/>
              <a:buChar char="❑"/>
            </a:pPr>
            <a:r>
              <a:rPr lang="en-US" sz="2000"/>
              <a:t>Operative fixation is rarely needed; it is unlikely to improve outcome in any but the most markedly displaced fractures. </a:t>
            </a:r>
            <a:endParaRPr/>
          </a:p>
          <a:p>
            <a:pPr indent="-127000" lvl="0" marL="91440" marR="0" rtl="0" algn="l">
              <a:lnSpc>
                <a:spcPct val="80000"/>
              </a:lnSpc>
              <a:spcBef>
                <a:spcPts val="0"/>
              </a:spcBef>
              <a:spcAft>
                <a:spcPts val="0"/>
              </a:spcAft>
              <a:buSzPts val="2000"/>
              <a:buFont typeface="Arial"/>
              <a:buChar char="•"/>
            </a:pPr>
            <a:r>
              <a:rPr lang="en-US"/>
              <a:t>The risk of stiffness and wound problems is rather high.</a:t>
            </a:r>
            <a:endParaRPr/>
          </a:p>
          <a:p>
            <a:pPr indent="0" lvl="0" marL="91440" rtl="0" algn="l">
              <a:lnSpc>
                <a:spcPct val="80000"/>
              </a:lnSpc>
              <a:spcBef>
                <a:spcPts val="1200"/>
              </a:spcBef>
              <a:spcAft>
                <a:spcPts val="0"/>
              </a:spcAft>
              <a:buSzPts val="2000"/>
              <a:buFont typeface="Arial"/>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3" name="Shape 1093"/>
        <p:cNvGrpSpPr/>
        <p:nvPr/>
      </p:nvGrpSpPr>
      <p:grpSpPr>
        <a:xfrm>
          <a:off x="0" y="0"/>
          <a:ext cx="0" cy="0"/>
          <a:chOff x="0" y="0"/>
          <a:chExt cx="0" cy="0"/>
        </a:xfrm>
      </p:grpSpPr>
      <p:sp>
        <p:nvSpPr>
          <p:cNvPr id="1094" name="Google Shape;1094;p7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5" name="Google Shape;1095;p77"/>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Avulsion of the Flexor Tendon </a:t>
            </a:r>
            <a:endParaRPr/>
          </a:p>
        </p:txBody>
      </p:sp>
      <p:pic>
        <p:nvPicPr>
          <p:cNvPr descr="A picture containing sitting, laying, bed, person&#10;&#10;Description automatically generated" id="1096" name="Google Shape;1096;p77"/>
          <p:cNvPicPr preferRelativeResize="0"/>
          <p:nvPr/>
        </p:nvPicPr>
        <p:blipFill rotWithShape="1">
          <a:blip r:embed="rId3">
            <a:alphaModFix/>
          </a:blip>
          <a:srcRect b="-1" l="461" r="0" t="0"/>
          <a:stretch/>
        </p:blipFill>
        <p:spPr>
          <a:xfrm>
            <a:off x="633999" y="581098"/>
            <a:ext cx="4020297" cy="2476136"/>
          </a:xfrm>
          <a:prstGeom prst="rect">
            <a:avLst/>
          </a:prstGeom>
          <a:noFill/>
          <a:ln>
            <a:noFill/>
          </a:ln>
        </p:spPr>
      </p:pic>
      <p:cxnSp>
        <p:nvCxnSpPr>
          <p:cNvPr id="1097" name="Google Shape;1097;p77"/>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Image result for mallet finger" id="1098" name="Google Shape;1098;p77"/>
          <p:cNvPicPr preferRelativeResize="0"/>
          <p:nvPr/>
        </p:nvPicPr>
        <p:blipFill rotWithShape="1">
          <a:blip r:embed="rId4">
            <a:alphaModFix/>
          </a:blip>
          <a:srcRect b="0" l="8671" r="0" t="0"/>
          <a:stretch/>
        </p:blipFill>
        <p:spPr>
          <a:xfrm>
            <a:off x="633999" y="3218101"/>
            <a:ext cx="4020296" cy="2476136"/>
          </a:xfrm>
          <a:prstGeom prst="rect">
            <a:avLst/>
          </a:prstGeom>
          <a:noFill/>
          <a:ln>
            <a:noFill/>
          </a:ln>
        </p:spPr>
      </p:pic>
      <p:sp>
        <p:nvSpPr>
          <p:cNvPr id="1099" name="Google Shape;1099;p77"/>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Avulsion from the distal phalanx is a rare injury, but it should not be missed. </a:t>
            </a:r>
            <a:endParaRPr/>
          </a:p>
          <a:p>
            <a:pPr indent="-127000" lvl="0" marL="91440" rtl="0" algn="l">
              <a:lnSpc>
                <a:spcPct val="90000"/>
              </a:lnSpc>
              <a:spcBef>
                <a:spcPts val="1400"/>
              </a:spcBef>
              <a:spcAft>
                <a:spcPts val="0"/>
              </a:spcAft>
              <a:buSzPts val="2000"/>
              <a:buFont typeface="Arial"/>
              <a:buChar char="•"/>
            </a:pPr>
            <a:r>
              <a:rPr lang="en-US"/>
              <a:t>It usually affects the left ring finger; it is sometimes known as a ‘rugby jersey finger’</a:t>
            </a:r>
            <a:endParaRPr/>
          </a:p>
          <a:p>
            <a:pPr indent="-182880" lvl="1" marL="384048" rtl="0" algn="l">
              <a:lnSpc>
                <a:spcPct val="90000"/>
              </a:lnSpc>
              <a:spcBef>
                <a:spcPts val="400"/>
              </a:spcBef>
              <a:spcAft>
                <a:spcPts val="0"/>
              </a:spcAft>
              <a:buSzPts val="1800"/>
              <a:buFont typeface="Noto Sans Symbols"/>
              <a:buChar char="❑"/>
            </a:pPr>
            <a:r>
              <a:rPr lang="en-US"/>
              <a:t>Reflecting the fact that it is often caused when the finger is caught in an opponent’s shirt. </a:t>
            </a:r>
            <a:endParaRPr/>
          </a:p>
          <a:p>
            <a:pPr indent="-127000" lvl="0" marL="91440" rtl="0" algn="l">
              <a:lnSpc>
                <a:spcPct val="90000"/>
              </a:lnSpc>
              <a:spcBef>
                <a:spcPts val="1600"/>
              </a:spcBef>
              <a:spcAft>
                <a:spcPts val="0"/>
              </a:spcAft>
              <a:buSzPts val="2000"/>
              <a:buFont typeface="Arial"/>
              <a:buChar char="•"/>
            </a:pPr>
            <a:r>
              <a:rPr lang="en-US"/>
              <a:t>The patient cannot actively flex the tip of the finger. The flexor digitorum profundus tendon is avulsed, either rupturing the tendon itself or taking a fragment of bone with it. If the bone fragment is small, or if only the tendon is ruptured, it can recoil into the palm. </a:t>
            </a:r>
            <a:endParaRPr/>
          </a:p>
          <a:p>
            <a:pPr indent="0" lvl="0" marL="91440" rtl="0" algn="l">
              <a:lnSpc>
                <a:spcPct val="90000"/>
              </a:lnSpc>
              <a:spcBef>
                <a:spcPts val="1400"/>
              </a:spcBef>
              <a:spcAft>
                <a:spcPts val="0"/>
              </a:spcAft>
              <a:buSzPts val="2000"/>
              <a:buFont typeface="Arial"/>
              <a:buNone/>
            </a:pPr>
            <a:r>
              <a:t/>
            </a:r>
            <a:endParaRPr/>
          </a:p>
          <a:p>
            <a:pPr indent="0" lvl="0" marL="91440" rtl="0" algn="l">
              <a:lnSpc>
                <a:spcPct val="90000"/>
              </a:lnSpc>
              <a:spcBef>
                <a:spcPts val="1400"/>
              </a:spcBef>
              <a:spcAft>
                <a:spcPts val="0"/>
              </a:spcAft>
              <a:buSzPts val="2000"/>
              <a:buFont typeface="Arial"/>
              <a:buNone/>
            </a:pPr>
            <a:r>
              <a:t/>
            </a:r>
            <a:endParaRPr/>
          </a:p>
        </p:txBody>
      </p:sp>
      <p:sp>
        <p:nvSpPr>
          <p:cNvPr id="1100" name="Google Shape;1100;p7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7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6" name="Shape 1106"/>
        <p:cNvGrpSpPr/>
        <p:nvPr/>
      </p:nvGrpSpPr>
      <p:grpSpPr>
        <a:xfrm>
          <a:off x="0" y="0"/>
          <a:ext cx="0" cy="0"/>
          <a:chOff x="0" y="0"/>
          <a:chExt cx="0" cy="0"/>
        </a:xfrm>
      </p:grpSpPr>
      <p:sp>
        <p:nvSpPr>
          <p:cNvPr id="1107" name="Google Shape;1107;p7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8" name="Google Shape;1108;p78"/>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Avulsion of the Flexor Tendon </a:t>
            </a:r>
            <a:endParaRPr/>
          </a:p>
        </p:txBody>
      </p:sp>
      <p:pic>
        <p:nvPicPr>
          <p:cNvPr descr="A screenshot of a computer screen&#10;&#10;Description automatically generated" id="1109" name="Google Shape;1109;p78"/>
          <p:cNvPicPr preferRelativeResize="0"/>
          <p:nvPr/>
        </p:nvPicPr>
        <p:blipFill rotWithShape="1">
          <a:blip r:embed="rId3">
            <a:alphaModFix/>
          </a:blip>
          <a:srcRect b="22963" l="29352" r="51389" t="51193"/>
          <a:stretch/>
        </p:blipFill>
        <p:spPr>
          <a:xfrm>
            <a:off x="644373" y="1967447"/>
            <a:ext cx="5451627" cy="3670180"/>
          </a:xfrm>
          <a:prstGeom prst="rect">
            <a:avLst/>
          </a:prstGeom>
          <a:noFill/>
          <a:ln>
            <a:noFill/>
          </a:ln>
        </p:spPr>
      </p:pic>
      <p:cxnSp>
        <p:nvCxnSpPr>
          <p:cNvPr id="1110" name="Google Shape;1110;p78"/>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111" name="Google Shape;1111;p78"/>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Treatment:</a:t>
            </a:r>
            <a:endParaRPr/>
          </a:p>
          <a:p>
            <a:pPr indent="-182880" lvl="1" marL="384048" rtl="0" algn="l">
              <a:lnSpc>
                <a:spcPct val="90000"/>
              </a:lnSpc>
              <a:spcBef>
                <a:spcPts val="400"/>
              </a:spcBef>
              <a:spcAft>
                <a:spcPts val="0"/>
              </a:spcAft>
              <a:buSzPts val="2000"/>
              <a:buFont typeface="Noto Sans Symbols"/>
              <a:buChar char="❑"/>
            </a:pPr>
            <a:r>
              <a:rPr lang="en-US" sz="2000"/>
              <a:t>If the lesion is detected within a few days (and the diagnosis is easily missed if not thought about), then the tendon can be re-attached.</a:t>
            </a:r>
            <a:endParaRPr/>
          </a:p>
          <a:p>
            <a:pPr indent="-182880" lvl="1" marL="384048" rtl="0" algn="l">
              <a:lnSpc>
                <a:spcPct val="90000"/>
              </a:lnSpc>
              <a:spcBef>
                <a:spcPts val="600"/>
              </a:spcBef>
              <a:spcAft>
                <a:spcPts val="0"/>
              </a:spcAft>
              <a:buSzPts val="2000"/>
              <a:buFont typeface="Noto Sans Symbols"/>
              <a:buChar char="❑"/>
            </a:pPr>
            <a:r>
              <a:rPr lang="en-US" sz="2000"/>
              <a:t>If the diagnosis is much delayed, repair is likely to be unsuccessful. </a:t>
            </a:r>
            <a:endParaRPr/>
          </a:p>
          <a:p>
            <a:pPr indent="-182880" lvl="1" marL="384048" rtl="0" algn="l">
              <a:lnSpc>
                <a:spcPct val="90000"/>
              </a:lnSpc>
              <a:spcBef>
                <a:spcPts val="600"/>
              </a:spcBef>
              <a:spcAft>
                <a:spcPts val="0"/>
              </a:spcAft>
              <a:buSzPts val="2000"/>
              <a:buFont typeface="Noto Sans Symbols"/>
              <a:buChar char="❑"/>
            </a:pPr>
            <a:r>
              <a:rPr lang="en-US" sz="2000"/>
              <a:t>Two-stage tendon reconstruction is possible but difficult, and the finger may end up stiff. Thus, for late cases, tenodesis or fusion of the distal joint is usually preferable.</a:t>
            </a:r>
            <a:endParaRPr/>
          </a:p>
          <a:p>
            <a:pPr indent="0" lvl="0" marL="91440" rtl="0" algn="l">
              <a:lnSpc>
                <a:spcPct val="90000"/>
              </a:lnSpc>
              <a:spcBef>
                <a:spcPts val="1600"/>
              </a:spcBef>
              <a:spcAft>
                <a:spcPts val="0"/>
              </a:spcAft>
              <a:buSzPts val="2000"/>
              <a:buFont typeface="Arial"/>
              <a:buNone/>
            </a:pPr>
            <a:r>
              <a:t/>
            </a:r>
            <a:endParaRPr/>
          </a:p>
          <a:p>
            <a:pPr indent="0" lvl="0" marL="91440" rtl="0" algn="l">
              <a:lnSpc>
                <a:spcPct val="90000"/>
              </a:lnSpc>
              <a:spcBef>
                <a:spcPts val="1400"/>
              </a:spcBef>
              <a:spcAft>
                <a:spcPts val="0"/>
              </a:spcAft>
              <a:buSzPts val="2000"/>
              <a:buFont typeface="Arial"/>
              <a:buNone/>
            </a:pPr>
            <a:r>
              <a:t/>
            </a:r>
            <a:endParaRPr/>
          </a:p>
        </p:txBody>
      </p:sp>
      <p:sp>
        <p:nvSpPr>
          <p:cNvPr id="1112" name="Google Shape;1112;p7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7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 name="Shape 208"/>
        <p:cNvGrpSpPr/>
        <p:nvPr/>
      </p:nvGrpSpPr>
      <p:grpSpPr>
        <a:xfrm>
          <a:off x="0" y="0"/>
          <a:ext cx="0" cy="0"/>
          <a:chOff x="0" y="0"/>
          <a:chExt cx="0" cy="0"/>
        </a:xfrm>
      </p:grpSpPr>
      <p:sp>
        <p:nvSpPr>
          <p:cNvPr id="209" name="Google Shape;209;p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8"/>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1" name="Google Shape;211;p8"/>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212" name="Google Shape;212;p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8"/>
          <p:cNvSpPr txBox="1"/>
          <p:nvPr>
            <p:ph type="title"/>
          </p:nvPr>
        </p:nvSpPr>
        <p:spPr>
          <a:xfrm>
            <a:off x="4974771" y="634946"/>
            <a:ext cx="657497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Clavicle fracture </a:t>
            </a:r>
            <a:endParaRPr/>
          </a:p>
        </p:txBody>
      </p:sp>
      <p:pic>
        <p:nvPicPr>
          <p:cNvPr descr="Image result for clavicle fracture orif" id="214" name="Google Shape;214;p8"/>
          <p:cNvPicPr preferRelativeResize="0"/>
          <p:nvPr>
            <p:ph idx="1" type="body"/>
          </p:nvPr>
        </p:nvPicPr>
        <p:blipFill rotWithShape="1">
          <a:blip r:embed="rId3">
            <a:alphaModFix/>
          </a:blip>
          <a:srcRect b="0" l="0" r="0" t="0"/>
          <a:stretch/>
        </p:blipFill>
        <p:spPr>
          <a:xfrm>
            <a:off x="633999" y="1794644"/>
            <a:ext cx="4001315" cy="3005279"/>
          </a:xfrm>
          <a:prstGeom prst="rect">
            <a:avLst/>
          </a:prstGeom>
          <a:noFill/>
          <a:ln>
            <a:noFill/>
          </a:ln>
        </p:spPr>
      </p:pic>
      <p:cxnSp>
        <p:nvCxnSpPr>
          <p:cNvPr id="215" name="Google Shape;215;p8"/>
          <p:cNvCxnSpPr/>
          <p:nvPr/>
        </p:nvCxnSpPr>
        <p:spPr>
          <a:xfrm>
            <a:off x="4974770" y="2086188"/>
            <a:ext cx="608976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16" name="Google Shape;216;p8"/>
          <p:cNvSpPr txBox="1"/>
          <p:nvPr>
            <p:ph idx="2" type="body"/>
          </p:nvPr>
        </p:nvSpPr>
        <p:spPr>
          <a:xfrm>
            <a:off x="4974769" y="2198913"/>
            <a:ext cx="6574973" cy="4069403"/>
          </a:xfrm>
          <a:prstGeom prst="rect">
            <a:avLst/>
          </a:prstGeom>
          <a:noFill/>
          <a:ln>
            <a:noFill/>
          </a:ln>
        </p:spPr>
        <p:txBody>
          <a:bodyPr anchorCtr="0" anchor="t" bIns="45700" lIns="0" spcFirstLastPara="1" rIns="0" wrap="square" tIns="45700">
            <a:normAutofit/>
          </a:bodyPr>
          <a:lstStyle/>
          <a:p>
            <a:pPr indent="-105727" lvl="0" marL="91440" marR="0" rtl="0" algn="l">
              <a:lnSpc>
                <a:spcPct val="80000"/>
              </a:lnSpc>
              <a:spcBef>
                <a:spcPts val="0"/>
              </a:spcBef>
              <a:spcAft>
                <a:spcPts val="0"/>
              </a:spcAft>
              <a:buSzPts val="1665"/>
              <a:buFont typeface="Calibri"/>
              <a:buChar char="•"/>
            </a:pPr>
            <a:r>
              <a:rPr lang="en-US" sz="1665"/>
              <a:t>Treatment</a:t>
            </a:r>
            <a:endParaRPr/>
          </a:p>
          <a:p>
            <a:pPr indent="-182879" lvl="1" marL="384048" rtl="0" algn="l">
              <a:lnSpc>
                <a:spcPct val="80000"/>
              </a:lnSpc>
              <a:spcBef>
                <a:spcPts val="0"/>
              </a:spcBef>
              <a:spcAft>
                <a:spcPts val="0"/>
              </a:spcAft>
              <a:buSzPts val="1665"/>
              <a:buFont typeface="Noto Sans Symbols"/>
              <a:buChar char="❑"/>
            </a:pPr>
            <a:r>
              <a:rPr lang="en-US" sz="1665"/>
              <a:t>Middle-third fracture (Closed reduction is not possible nor needed) → support the arm in a sling until the pain subsides (usually 1–3 weeks).</a:t>
            </a:r>
            <a:endParaRPr/>
          </a:p>
          <a:p>
            <a:pPr indent="-182879" lvl="1" marL="384048" rtl="0" algn="l">
              <a:lnSpc>
                <a:spcPct val="80000"/>
              </a:lnSpc>
              <a:spcBef>
                <a:spcPts val="0"/>
              </a:spcBef>
              <a:spcAft>
                <a:spcPts val="0"/>
              </a:spcAft>
              <a:buSzPts val="1665"/>
              <a:buFont typeface="Noto Sans Symbols"/>
              <a:buChar char="❑"/>
            </a:pPr>
            <a:r>
              <a:rPr lang="en-US" sz="1665"/>
              <a:t>Outer-third fractures are quite troublesome and may need open reduction and internal fixation with plate and screws.</a:t>
            </a:r>
            <a:endParaRPr/>
          </a:p>
          <a:p>
            <a:pPr indent="-182879" lvl="1" marL="384048" rtl="0" algn="l">
              <a:lnSpc>
                <a:spcPct val="80000"/>
              </a:lnSpc>
              <a:spcBef>
                <a:spcPts val="0"/>
              </a:spcBef>
              <a:spcAft>
                <a:spcPts val="0"/>
              </a:spcAft>
              <a:buSzPts val="1665"/>
              <a:buFont typeface="Noto Sans Symbols"/>
              <a:buChar char="❑"/>
            </a:pPr>
            <a:r>
              <a:rPr lang="en-US" sz="1665"/>
              <a:t>Active shoulder exercises should be encouraged</a:t>
            </a:r>
            <a:endParaRPr/>
          </a:p>
          <a:p>
            <a:pPr indent="0" lvl="0" marL="0" marR="0" rtl="0" algn="l">
              <a:lnSpc>
                <a:spcPct val="80000"/>
              </a:lnSpc>
              <a:spcBef>
                <a:spcPts val="0"/>
              </a:spcBef>
              <a:spcAft>
                <a:spcPts val="0"/>
              </a:spcAft>
              <a:buSzPts val="1665"/>
              <a:buFont typeface="Calibri"/>
              <a:buNone/>
            </a:pPr>
            <a:r>
              <a:t/>
            </a:r>
            <a:endParaRPr sz="1665"/>
          </a:p>
          <a:p>
            <a:pPr indent="-105727" lvl="0" marL="91440" marR="0" rtl="0" algn="l">
              <a:lnSpc>
                <a:spcPct val="80000"/>
              </a:lnSpc>
              <a:spcBef>
                <a:spcPts val="0"/>
              </a:spcBef>
              <a:spcAft>
                <a:spcPts val="0"/>
              </a:spcAft>
              <a:buSzPts val="1665"/>
              <a:buFont typeface="Calibri"/>
              <a:buChar char="•"/>
            </a:pPr>
            <a:r>
              <a:rPr lang="en-US" sz="1665"/>
              <a:t>Surgery Indications (Applies for the scapula and proximal humerus as well):</a:t>
            </a:r>
            <a:endParaRPr/>
          </a:p>
          <a:p>
            <a:pPr indent="-342900" lvl="1" marL="635508" rtl="0" algn="l">
              <a:lnSpc>
                <a:spcPct val="80000"/>
              </a:lnSpc>
              <a:spcBef>
                <a:spcPts val="0"/>
              </a:spcBef>
              <a:spcAft>
                <a:spcPts val="0"/>
              </a:spcAft>
              <a:buSzPts val="1665"/>
              <a:buFont typeface="Calibri"/>
              <a:buAutoNum type="arabicPeriod"/>
            </a:pPr>
            <a:r>
              <a:rPr lang="en-US" sz="1665"/>
              <a:t>Overlap (more than 2 cm)</a:t>
            </a:r>
            <a:endParaRPr/>
          </a:p>
          <a:p>
            <a:pPr indent="-342900" lvl="1" marL="635508" rtl="0" algn="l">
              <a:lnSpc>
                <a:spcPct val="80000"/>
              </a:lnSpc>
              <a:spcBef>
                <a:spcPts val="0"/>
              </a:spcBef>
              <a:spcAft>
                <a:spcPts val="0"/>
              </a:spcAft>
              <a:buSzPts val="1665"/>
              <a:buFont typeface="Calibri"/>
              <a:buAutoNum type="arabicPeriod"/>
            </a:pPr>
            <a:r>
              <a:rPr lang="en-US" sz="1665"/>
              <a:t>Tenting of skin/ open Fracture</a:t>
            </a:r>
            <a:endParaRPr/>
          </a:p>
          <a:p>
            <a:pPr indent="-342900" lvl="1" marL="635508" rtl="0" algn="l">
              <a:lnSpc>
                <a:spcPct val="80000"/>
              </a:lnSpc>
              <a:spcBef>
                <a:spcPts val="0"/>
              </a:spcBef>
              <a:spcAft>
                <a:spcPts val="0"/>
              </a:spcAft>
              <a:buSzPts val="1665"/>
              <a:buFont typeface="Calibri"/>
              <a:buAutoNum type="arabicPeriod"/>
            </a:pPr>
            <a:r>
              <a:rPr lang="en-US" sz="1665"/>
              <a:t>Bilateral</a:t>
            </a:r>
            <a:endParaRPr/>
          </a:p>
          <a:p>
            <a:pPr indent="-342900" lvl="1" marL="635508" rtl="0" algn="l">
              <a:lnSpc>
                <a:spcPct val="80000"/>
              </a:lnSpc>
              <a:spcBef>
                <a:spcPts val="0"/>
              </a:spcBef>
              <a:spcAft>
                <a:spcPts val="0"/>
              </a:spcAft>
              <a:buSzPts val="1665"/>
              <a:buFont typeface="Calibri"/>
              <a:buAutoNum type="arabicPeriod"/>
            </a:pPr>
            <a:r>
              <a:rPr lang="en-US" sz="1665"/>
              <a:t>Floating shoulder</a:t>
            </a:r>
            <a:endParaRPr/>
          </a:p>
          <a:p>
            <a:pPr indent="-342900" lvl="1" marL="635508" rtl="0" algn="l">
              <a:lnSpc>
                <a:spcPct val="80000"/>
              </a:lnSpc>
              <a:spcBef>
                <a:spcPts val="0"/>
              </a:spcBef>
              <a:spcAft>
                <a:spcPts val="0"/>
              </a:spcAft>
              <a:buSzPts val="1665"/>
              <a:buFont typeface="Calibri"/>
              <a:buAutoNum type="arabicPeriod"/>
            </a:pPr>
            <a:r>
              <a:rPr lang="en-US" sz="1665"/>
              <a:t>Non-union</a:t>
            </a:r>
            <a:endParaRPr sz="1665"/>
          </a:p>
          <a:p>
            <a:pPr indent="0" lvl="0" marL="0" marR="0" rtl="0" algn="l">
              <a:lnSpc>
                <a:spcPct val="80000"/>
              </a:lnSpc>
              <a:spcBef>
                <a:spcPts val="0"/>
              </a:spcBef>
              <a:spcAft>
                <a:spcPts val="0"/>
              </a:spcAft>
              <a:buSzPts val="1665"/>
              <a:buFont typeface="Calibri"/>
              <a:buNone/>
            </a:pPr>
            <a:r>
              <a:t/>
            </a:r>
            <a:endParaRPr sz="1665"/>
          </a:p>
          <a:p>
            <a:pPr indent="-105727" lvl="0" marL="91440" marR="0" rtl="0" algn="l">
              <a:lnSpc>
                <a:spcPct val="80000"/>
              </a:lnSpc>
              <a:spcBef>
                <a:spcPts val="0"/>
              </a:spcBef>
              <a:spcAft>
                <a:spcPts val="0"/>
              </a:spcAft>
              <a:buSzPts val="1665"/>
              <a:buFont typeface="Calibri"/>
              <a:buChar char="•"/>
            </a:pPr>
            <a:r>
              <a:rPr lang="en-US" sz="1665"/>
              <a:t>Complications</a:t>
            </a:r>
            <a:endParaRPr/>
          </a:p>
          <a:p>
            <a:pPr indent="-182879" lvl="1" marL="384048" rtl="0" algn="l">
              <a:lnSpc>
                <a:spcPct val="80000"/>
              </a:lnSpc>
              <a:spcBef>
                <a:spcPts val="0"/>
              </a:spcBef>
              <a:spcAft>
                <a:spcPts val="0"/>
              </a:spcAft>
              <a:buSzPts val="1665"/>
              <a:buFont typeface="Noto Sans Symbols"/>
              <a:buChar char="❑"/>
            </a:pPr>
            <a:r>
              <a:rPr lang="en-US" sz="1665"/>
              <a:t>Early: Injury to the brachial plexus or subclavian vessels.</a:t>
            </a:r>
            <a:endParaRPr/>
          </a:p>
          <a:p>
            <a:pPr indent="-182879" lvl="1" marL="384048" rtl="0" algn="l">
              <a:lnSpc>
                <a:spcPct val="80000"/>
              </a:lnSpc>
              <a:spcBef>
                <a:spcPts val="0"/>
              </a:spcBef>
              <a:spcAft>
                <a:spcPts val="0"/>
              </a:spcAft>
              <a:buSzPts val="1665"/>
              <a:buFont typeface="Noto Sans Symbols"/>
              <a:buChar char="❑"/>
            </a:pPr>
            <a:r>
              <a:rPr lang="en-US" sz="1665"/>
              <a:t>Late: Malunion, Non-union (needs bone graft and plating </a:t>
            </a:r>
            <a:endParaRPr/>
          </a:p>
          <a:p>
            <a:pPr indent="0" lvl="0" marL="91440" rtl="0" algn="l">
              <a:lnSpc>
                <a:spcPct val="80000"/>
              </a:lnSpc>
              <a:spcBef>
                <a:spcPts val="1200"/>
              </a:spcBef>
              <a:spcAft>
                <a:spcPts val="0"/>
              </a:spcAft>
              <a:buSzPts val="1665"/>
              <a:buNone/>
            </a:pPr>
            <a:r>
              <a:t/>
            </a:r>
            <a:endParaRPr sz="1665"/>
          </a:p>
        </p:txBody>
      </p:sp>
      <p:sp>
        <p:nvSpPr>
          <p:cNvPr id="217" name="Google Shape;217;p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sp>
        <p:nvSpPr>
          <p:cNvPr id="223" name="Google Shape;223;p9"/>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5" name="Google Shape;225;p9"/>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226" name="Google Shape;226;p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9"/>
          <p:cNvSpPr txBox="1"/>
          <p:nvPr>
            <p:ph type="title"/>
          </p:nvPr>
        </p:nvSpPr>
        <p:spPr>
          <a:xfrm>
            <a:off x="8141110" y="639097"/>
            <a:ext cx="3401961" cy="368601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600"/>
              <a:buFont typeface="Calibri"/>
              <a:buNone/>
            </a:pPr>
            <a:r>
              <a:rPr lang="en-US" sz="6600">
                <a:solidFill>
                  <a:srgbClr val="262626"/>
                </a:solidFill>
              </a:rPr>
              <a:t>Clavicle Fracture</a:t>
            </a:r>
            <a:endParaRPr/>
          </a:p>
        </p:txBody>
      </p:sp>
      <p:pic>
        <p:nvPicPr>
          <p:cNvPr descr="A person taking a selfie&#10;&#10;Description automatically generated" id="228" name="Google Shape;228;p9"/>
          <p:cNvPicPr preferRelativeResize="0"/>
          <p:nvPr>
            <p:ph idx="1" type="body"/>
          </p:nvPr>
        </p:nvPicPr>
        <p:blipFill rotWithShape="1">
          <a:blip r:embed="rId3">
            <a:alphaModFix/>
          </a:blip>
          <a:srcRect b="0" l="0" r="0" t="0"/>
          <a:stretch/>
        </p:blipFill>
        <p:spPr>
          <a:xfrm>
            <a:off x="648929" y="640081"/>
            <a:ext cx="6354237" cy="5054156"/>
          </a:xfrm>
          <a:prstGeom prst="rect">
            <a:avLst/>
          </a:prstGeom>
          <a:noFill/>
          <a:ln>
            <a:noFill/>
          </a:ln>
        </p:spPr>
      </p:pic>
      <p:cxnSp>
        <p:nvCxnSpPr>
          <p:cNvPr id="229" name="Google Shape;229;p9"/>
          <p:cNvCxnSpPr/>
          <p:nvPr/>
        </p:nvCxnSpPr>
        <p:spPr>
          <a:xfrm>
            <a:off x="8209305" y="4343400"/>
            <a:ext cx="32004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230" name="Google Shape;230;p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trospect">
  <a:themeElements>
    <a:clrScheme name="Yellow Orange">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2020-09-02T22:30:47Z</dcterms:created>
  <dc:creator>لانا السباتين</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0x01010092FC767E030A0F4E997A16C5FCEB1318</vt:lpwstr>
  </property>
</Properties>
</file>