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77" r:id="rId3"/>
    <p:sldId id="311" r:id="rId4"/>
    <p:sldId id="312" r:id="rId5"/>
    <p:sldId id="315" r:id="rId6"/>
    <p:sldId id="333" r:id="rId7"/>
    <p:sldId id="347" r:id="rId8"/>
    <p:sldId id="381" r:id="rId9"/>
    <p:sldId id="348" r:id="rId10"/>
    <p:sldId id="349" r:id="rId11"/>
    <p:sldId id="344" r:id="rId12"/>
    <p:sldId id="435" r:id="rId13"/>
    <p:sldId id="383" r:id="rId14"/>
    <p:sldId id="337" r:id="rId15"/>
    <p:sldId id="338" r:id="rId16"/>
    <p:sldId id="339" r:id="rId17"/>
    <p:sldId id="340" r:id="rId18"/>
    <p:sldId id="342" r:id="rId19"/>
    <p:sldId id="343" r:id="rId20"/>
    <p:sldId id="364" r:id="rId21"/>
    <p:sldId id="397" r:id="rId22"/>
    <p:sldId id="332" r:id="rId23"/>
    <p:sldId id="360" r:id="rId24"/>
    <p:sldId id="362" r:id="rId25"/>
    <p:sldId id="353" r:id="rId26"/>
    <p:sldId id="356" r:id="rId27"/>
    <p:sldId id="380" r:id="rId28"/>
    <p:sldId id="357" r:id="rId29"/>
    <p:sldId id="359" r:id="rId30"/>
    <p:sldId id="365" r:id="rId31"/>
    <p:sldId id="366" r:id="rId32"/>
    <p:sldId id="370" r:id="rId33"/>
    <p:sldId id="371" r:id="rId34"/>
    <p:sldId id="372" r:id="rId35"/>
    <p:sldId id="373" r:id="rId36"/>
    <p:sldId id="384" r:id="rId37"/>
    <p:sldId id="385" r:id="rId38"/>
    <p:sldId id="386" r:id="rId39"/>
    <p:sldId id="387" r:id="rId40"/>
    <p:sldId id="388" r:id="rId41"/>
    <p:sldId id="436" r:id="rId42"/>
    <p:sldId id="374" r:id="rId43"/>
    <p:sldId id="408" r:id="rId44"/>
    <p:sldId id="409" r:id="rId45"/>
    <p:sldId id="410" r:id="rId46"/>
    <p:sldId id="411" r:id="rId47"/>
    <p:sldId id="412" r:id="rId48"/>
    <p:sldId id="413" r:id="rId49"/>
    <p:sldId id="415" r:id="rId50"/>
    <p:sldId id="417" r:id="rId51"/>
    <p:sldId id="419" r:id="rId52"/>
    <p:sldId id="420" r:id="rId53"/>
    <p:sldId id="421" r:id="rId54"/>
    <p:sldId id="422" r:id="rId55"/>
    <p:sldId id="423" r:id="rId56"/>
    <p:sldId id="426" r:id="rId57"/>
    <p:sldId id="427" r:id="rId58"/>
    <p:sldId id="429" r:id="rId59"/>
    <p:sldId id="430" r:id="rId60"/>
    <p:sldId id="437" r:id="rId61"/>
    <p:sldId id="431" r:id="rId62"/>
    <p:sldId id="432" r:id="rId6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5F5F5F"/>
    <a:srgbClr val="3333CC"/>
    <a:srgbClr val="CC3300"/>
    <a:srgbClr val="003366"/>
    <a:srgbClr val="008000"/>
    <a:srgbClr val="6633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4624" autoAdjust="0"/>
  </p:normalViewPr>
  <p:slideViewPr>
    <p:cSldViewPr>
      <p:cViewPr>
        <p:scale>
          <a:sx n="77" d="100"/>
          <a:sy n="77" d="100"/>
        </p:scale>
        <p:origin x="-978"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867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4850478-10F3-4178-8941-CDAD64E6673D}" type="slidenum">
              <a:rPr lang="en-US" altLang="en-US"/>
              <a:pPr/>
              <a:t>‹#›</a:t>
            </a:fld>
            <a:endParaRPr lang="en-US" altLang="en-US"/>
          </a:p>
        </p:txBody>
      </p:sp>
    </p:spTree>
    <p:extLst>
      <p:ext uri="{BB962C8B-B14F-4D97-AF65-F5344CB8AC3E}">
        <p14:creationId xmlns:p14="http://schemas.microsoft.com/office/powerpoint/2010/main" val="111429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AA49152-BE6E-43A1-B2C1-30744577112A}" type="slidenum">
              <a:rPr lang="en-US" altLang="en-US"/>
              <a:pPr/>
              <a:t>‹#›</a:t>
            </a:fld>
            <a:endParaRPr lang="en-US" altLang="en-US"/>
          </a:p>
        </p:txBody>
      </p:sp>
    </p:spTree>
    <p:extLst>
      <p:ext uri="{BB962C8B-B14F-4D97-AF65-F5344CB8AC3E}">
        <p14:creationId xmlns:p14="http://schemas.microsoft.com/office/powerpoint/2010/main" val="237768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736CD660-4B69-4003-A58A-25D8D5AF683A}" type="slidenum">
              <a:rPr lang="en-US" altLang="en-US"/>
              <a:pPr/>
              <a:t>2</a:t>
            </a:fld>
            <a:endParaRPr lang="en-US"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6" name="Rectangle 6"/>
          <p:cNvSpPr>
            <a:spLocks noGrp="1" noChangeArrowheads="1"/>
          </p:cNvSpPr>
          <p:nvPr>
            <p:ph type="sldNum" sz="quarter" idx="12"/>
          </p:nvPr>
        </p:nvSpPr>
        <p:spPr>
          <a:ln/>
        </p:spPr>
        <p:txBody>
          <a:bodyPr/>
          <a:lstStyle>
            <a:lvl1pPr>
              <a:defRPr/>
            </a:lvl1pPr>
          </a:lstStyle>
          <a:p>
            <a:fld id="{C07F2D4E-F658-486D-A4B0-122B02060686}" type="slidenum">
              <a:rPr lang="en-US" altLang="en-US"/>
              <a:pPr/>
              <a:t>‹#›</a:t>
            </a:fld>
            <a:endParaRPr lang="en-US" altLang="en-US"/>
          </a:p>
        </p:txBody>
      </p:sp>
    </p:spTree>
    <p:extLst>
      <p:ext uri="{BB962C8B-B14F-4D97-AF65-F5344CB8AC3E}">
        <p14:creationId xmlns:p14="http://schemas.microsoft.com/office/powerpoint/2010/main" val="390467041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6" name="Rectangle 6"/>
          <p:cNvSpPr>
            <a:spLocks noGrp="1" noChangeArrowheads="1"/>
          </p:cNvSpPr>
          <p:nvPr>
            <p:ph type="sldNum" sz="quarter" idx="12"/>
          </p:nvPr>
        </p:nvSpPr>
        <p:spPr>
          <a:ln/>
        </p:spPr>
        <p:txBody>
          <a:bodyPr/>
          <a:lstStyle>
            <a:lvl1pPr>
              <a:defRPr/>
            </a:lvl1pPr>
          </a:lstStyle>
          <a:p>
            <a:fld id="{FEC44270-5B35-4274-BC53-7D20125E0DB7}" type="slidenum">
              <a:rPr lang="en-US" altLang="en-US"/>
              <a:pPr/>
              <a:t>‹#›</a:t>
            </a:fld>
            <a:endParaRPr lang="en-US" altLang="en-US"/>
          </a:p>
        </p:txBody>
      </p:sp>
    </p:spTree>
    <p:extLst>
      <p:ext uri="{BB962C8B-B14F-4D97-AF65-F5344CB8AC3E}">
        <p14:creationId xmlns:p14="http://schemas.microsoft.com/office/powerpoint/2010/main" val="1023170653"/>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6" name="Rectangle 6"/>
          <p:cNvSpPr>
            <a:spLocks noGrp="1" noChangeArrowheads="1"/>
          </p:cNvSpPr>
          <p:nvPr>
            <p:ph type="sldNum" sz="quarter" idx="12"/>
          </p:nvPr>
        </p:nvSpPr>
        <p:spPr>
          <a:ln/>
        </p:spPr>
        <p:txBody>
          <a:bodyPr/>
          <a:lstStyle>
            <a:lvl1pPr>
              <a:defRPr/>
            </a:lvl1pPr>
          </a:lstStyle>
          <a:p>
            <a:fld id="{369CA307-5D29-4DBC-BA85-F7FB583AFDF4}" type="slidenum">
              <a:rPr lang="en-US" altLang="en-US"/>
              <a:pPr/>
              <a:t>‹#›</a:t>
            </a:fld>
            <a:endParaRPr lang="en-US" altLang="en-US"/>
          </a:p>
        </p:txBody>
      </p:sp>
    </p:spTree>
    <p:extLst>
      <p:ext uri="{BB962C8B-B14F-4D97-AF65-F5344CB8AC3E}">
        <p14:creationId xmlns:p14="http://schemas.microsoft.com/office/powerpoint/2010/main" val="3607627438"/>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7" name="Rectangle 6"/>
          <p:cNvSpPr>
            <a:spLocks noGrp="1" noChangeArrowheads="1"/>
          </p:cNvSpPr>
          <p:nvPr>
            <p:ph type="sldNum" sz="quarter" idx="12"/>
          </p:nvPr>
        </p:nvSpPr>
        <p:spPr>
          <a:ln/>
        </p:spPr>
        <p:txBody>
          <a:bodyPr/>
          <a:lstStyle>
            <a:lvl1pPr>
              <a:defRPr/>
            </a:lvl1pPr>
          </a:lstStyle>
          <a:p>
            <a:fld id="{5A0EBDD3-04C7-496B-B4F7-7BE36263D169}" type="slidenum">
              <a:rPr lang="en-US" altLang="en-US"/>
              <a:pPr/>
              <a:t>‹#›</a:t>
            </a:fld>
            <a:endParaRPr lang="en-US" altLang="en-US"/>
          </a:p>
        </p:txBody>
      </p:sp>
    </p:spTree>
    <p:extLst>
      <p:ext uri="{BB962C8B-B14F-4D97-AF65-F5344CB8AC3E}">
        <p14:creationId xmlns:p14="http://schemas.microsoft.com/office/powerpoint/2010/main" val="376879541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6" name="Rectangle 6"/>
          <p:cNvSpPr>
            <a:spLocks noGrp="1" noChangeArrowheads="1"/>
          </p:cNvSpPr>
          <p:nvPr>
            <p:ph type="sldNum" sz="quarter" idx="12"/>
          </p:nvPr>
        </p:nvSpPr>
        <p:spPr>
          <a:ln/>
        </p:spPr>
        <p:txBody>
          <a:bodyPr/>
          <a:lstStyle>
            <a:lvl1pPr>
              <a:defRPr/>
            </a:lvl1pPr>
          </a:lstStyle>
          <a:p>
            <a:fld id="{9B5F2A1A-D8B3-42DB-9BD2-500A1E477F86}" type="slidenum">
              <a:rPr lang="en-US" altLang="en-US"/>
              <a:pPr/>
              <a:t>‹#›</a:t>
            </a:fld>
            <a:endParaRPr lang="en-US" altLang="en-US"/>
          </a:p>
        </p:txBody>
      </p:sp>
    </p:spTree>
    <p:extLst>
      <p:ext uri="{BB962C8B-B14F-4D97-AF65-F5344CB8AC3E}">
        <p14:creationId xmlns:p14="http://schemas.microsoft.com/office/powerpoint/2010/main" val="405603342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6" name="Rectangle 6"/>
          <p:cNvSpPr>
            <a:spLocks noGrp="1" noChangeArrowheads="1"/>
          </p:cNvSpPr>
          <p:nvPr>
            <p:ph type="sldNum" sz="quarter" idx="12"/>
          </p:nvPr>
        </p:nvSpPr>
        <p:spPr>
          <a:ln/>
        </p:spPr>
        <p:txBody>
          <a:bodyPr/>
          <a:lstStyle>
            <a:lvl1pPr>
              <a:defRPr/>
            </a:lvl1pPr>
          </a:lstStyle>
          <a:p>
            <a:fld id="{CFE31382-F456-4276-ADA5-7E4CBCCD420C}" type="slidenum">
              <a:rPr lang="en-US" altLang="en-US"/>
              <a:pPr/>
              <a:t>‹#›</a:t>
            </a:fld>
            <a:endParaRPr lang="en-US" altLang="en-US"/>
          </a:p>
        </p:txBody>
      </p:sp>
    </p:spTree>
    <p:extLst>
      <p:ext uri="{BB962C8B-B14F-4D97-AF65-F5344CB8AC3E}">
        <p14:creationId xmlns:p14="http://schemas.microsoft.com/office/powerpoint/2010/main" val="43614426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7" name="Rectangle 6"/>
          <p:cNvSpPr>
            <a:spLocks noGrp="1" noChangeArrowheads="1"/>
          </p:cNvSpPr>
          <p:nvPr>
            <p:ph type="sldNum" sz="quarter" idx="12"/>
          </p:nvPr>
        </p:nvSpPr>
        <p:spPr>
          <a:ln/>
        </p:spPr>
        <p:txBody>
          <a:bodyPr/>
          <a:lstStyle>
            <a:lvl1pPr>
              <a:defRPr/>
            </a:lvl1pPr>
          </a:lstStyle>
          <a:p>
            <a:fld id="{8C5207F2-9019-423A-A95A-BC05E93C61BB}" type="slidenum">
              <a:rPr lang="en-US" altLang="en-US"/>
              <a:pPr/>
              <a:t>‹#›</a:t>
            </a:fld>
            <a:endParaRPr lang="en-US" altLang="en-US"/>
          </a:p>
        </p:txBody>
      </p:sp>
    </p:spTree>
    <p:extLst>
      <p:ext uri="{BB962C8B-B14F-4D97-AF65-F5344CB8AC3E}">
        <p14:creationId xmlns:p14="http://schemas.microsoft.com/office/powerpoint/2010/main" val="159109782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9" name="Rectangle 6"/>
          <p:cNvSpPr>
            <a:spLocks noGrp="1" noChangeArrowheads="1"/>
          </p:cNvSpPr>
          <p:nvPr>
            <p:ph type="sldNum" sz="quarter" idx="12"/>
          </p:nvPr>
        </p:nvSpPr>
        <p:spPr>
          <a:ln/>
        </p:spPr>
        <p:txBody>
          <a:bodyPr/>
          <a:lstStyle>
            <a:lvl1pPr>
              <a:defRPr/>
            </a:lvl1pPr>
          </a:lstStyle>
          <a:p>
            <a:fld id="{88D90749-88DB-47AF-A096-598139AC605D}" type="slidenum">
              <a:rPr lang="en-US" altLang="en-US"/>
              <a:pPr/>
              <a:t>‹#›</a:t>
            </a:fld>
            <a:endParaRPr lang="en-US" altLang="en-US"/>
          </a:p>
        </p:txBody>
      </p:sp>
    </p:spTree>
    <p:extLst>
      <p:ext uri="{BB962C8B-B14F-4D97-AF65-F5344CB8AC3E}">
        <p14:creationId xmlns:p14="http://schemas.microsoft.com/office/powerpoint/2010/main" val="113883379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5" name="Rectangle 6"/>
          <p:cNvSpPr>
            <a:spLocks noGrp="1" noChangeArrowheads="1"/>
          </p:cNvSpPr>
          <p:nvPr>
            <p:ph type="sldNum" sz="quarter" idx="12"/>
          </p:nvPr>
        </p:nvSpPr>
        <p:spPr>
          <a:ln/>
        </p:spPr>
        <p:txBody>
          <a:bodyPr/>
          <a:lstStyle>
            <a:lvl1pPr>
              <a:defRPr/>
            </a:lvl1pPr>
          </a:lstStyle>
          <a:p>
            <a:fld id="{291104C1-01CF-4E4E-941D-F3F7F947D223}" type="slidenum">
              <a:rPr lang="en-US" altLang="en-US"/>
              <a:pPr/>
              <a:t>‹#›</a:t>
            </a:fld>
            <a:endParaRPr lang="en-US" altLang="en-US"/>
          </a:p>
        </p:txBody>
      </p:sp>
    </p:spTree>
    <p:extLst>
      <p:ext uri="{BB962C8B-B14F-4D97-AF65-F5344CB8AC3E}">
        <p14:creationId xmlns:p14="http://schemas.microsoft.com/office/powerpoint/2010/main" val="288410327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4" name="Rectangle 6"/>
          <p:cNvSpPr>
            <a:spLocks noGrp="1" noChangeArrowheads="1"/>
          </p:cNvSpPr>
          <p:nvPr>
            <p:ph type="sldNum" sz="quarter" idx="12"/>
          </p:nvPr>
        </p:nvSpPr>
        <p:spPr>
          <a:ln/>
        </p:spPr>
        <p:txBody>
          <a:bodyPr/>
          <a:lstStyle>
            <a:lvl1pPr>
              <a:defRPr/>
            </a:lvl1pPr>
          </a:lstStyle>
          <a:p>
            <a:fld id="{08DCC95E-A32C-4E93-9352-0FD0E080BB0D}" type="slidenum">
              <a:rPr lang="en-US" altLang="en-US"/>
              <a:pPr/>
              <a:t>‹#›</a:t>
            </a:fld>
            <a:endParaRPr lang="en-US" altLang="en-US"/>
          </a:p>
        </p:txBody>
      </p:sp>
    </p:spTree>
    <p:extLst>
      <p:ext uri="{BB962C8B-B14F-4D97-AF65-F5344CB8AC3E}">
        <p14:creationId xmlns:p14="http://schemas.microsoft.com/office/powerpoint/2010/main" val="37252504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7" name="Rectangle 6"/>
          <p:cNvSpPr>
            <a:spLocks noGrp="1" noChangeArrowheads="1"/>
          </p:cNvSpPr>
          <p:nvPr>
            <p:ph type="sldNum" sz="quarter" idx="12"/>
          </p:nvPr>
        </p:nvSpPr>
        <p:spPr>
          <a:ln/>
        </p:spPr>
        <p:txBody>
          <a:bodyPr/>
          <a:lstStyle>
            <a:lvl1pPr>
              <a:defRPr/>
            </a:lvl1pPr>
          </a:lstStyle>
          <a:p>
            <a:fld id="{1F2E72D0-7F91-415A-89BB-68FFA3932B02}" type="slidenum">
              <a:rPr lang="en-US" altLang="en-US"/>
              <a:pPr/>
              <a:t>‹#›</a:t>
            </a:fld>
            <a:endParaRPr lang="en-US" altLang="en-US"/>
          </a:p>
        </p:txBody>
      </p:sp>
    </p:spTree>
    <p:extLst>
      <p:ext uri="{BB962C8B-B14F-4D97-AF65-F5344CB8AC3E}">
        <p14:creationId xmlns:p14="http://schemas.microsoft.com/office/powerpoint/2010/main" val="298701392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Hima Kandimalla</a:t>
            </a:r>
          </a:p>
        </p:txBody>
      </p:sp>
      <p:sp>
        <p:nvSpPr>
          <p:cNvPr id="7" name="Rectangle 6"/>
          <p:cNvSpPr>
            <a:spLocks noGrp="1" noChangeArrowheads="1"/>
          </p:cNvSpPr>
          <p:nvPr>
            <p:ph type="sldNum" sz="quarter" idx="12"/>
          </p:nvPr>
        </p:nvSpPr>
        <p:spPr>
          <a:ln/>
        </p:spPr>
        <p:txBody>
          <a:bodyPr/>
          <a:lstStyle>
            <a:lvl1pPr>
              <a:defRPr/>
            </a:lvl1pPr>
          </a:lstStyle>
          <a:p>
            <a:fld id="{118E1899-E510-4D40-B45C-0D84149E0516}" type="slidenum">
              <a:rPr lang="en-US" altLang="en-US"/>
              <a:pPr/>
              <a:t>‹#›</a:t>
            </a:fld>
            <a:endParaRPr lang="en-US" altLang="en-US"/>
          </a:p>
        </p:txBody>
      </p:sp>
    </p:spTree>
    <p:extLst>
      <p:ext uri="{BB962C8B-B14F-4D97-AF65-F5344CB8AC3E}">
        <p14:creationId xmlns:p14="http://schemas.microsoft.com/office/powerpoint/2010/main" val="335327335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Hima Kandimalla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BCE0112-295A-4AA4-9BCE-8EB0C82ADF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ndometriosis.org/html/video.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bjr.birjournals.org/content/vol74/issue882/images/large/BI74042.5.1.jpe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icture 228x312">
            <a:hlinkClick r:id="rId2"/>
          </p:cNvPr>
          <p:cNvPicPr>
            <a:picLocks noChangeAspect="1" noChangeArrowheads="1"/>
          </p:cNvPicPr>
          <p:nvPr/>
        </p:nvPicPr>
        <p:blipFill>
          <a:blip r:embed="rId3"/>
          <a:srcRect/>
          <a:stretch>
            <a:fillRect/>
          </a:stretch>
        </p:blipFill>
        <p:spPr bwMode="auto">
          <a:xfrm>
            <a:off x="6553200" y="1524000"/>
            <a:ext cx="2180539"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6"/>
          <p:cNvSpPr>
            <a:spLocks noGrp="1" noChangeArrowheads="1"/>
          </p:cNvSpPr>
          <p:nvPr>
            <p:ph type="ctrTitle"/>
          </p:nvPr>
        </p:nvSpPr>
        <p:spPr>
          <a:xfrm>
            <a:off x="762000" y="2693988"/>
            <a:ext cx="5791200" cy="1470025"/>
          </a:xfrm>
        </p:spPr>
        <p:txBody>
          <a:bodyPr/>
          <a:lstStyle/>
          <a:p>
            <a:pPr eaLnBrk="1" hangingPunct="1">
              <a:defRPr/>
            </a:pPr>
            <a:r>
              <a:rPr lang="en-US" sz="6000" dirty="0">
                <a:solidFill>
                  <a:srgbClr val="CC3300"/>
                </a:solidFill>
                <a:effectLst>
                  <a:outerShdw blurRad="38100" dist="38100" dir="2700000" algn="tl">
                    <a:srgbClr val="C0C0C0"/>
                  </a:outerShdw>
                </a:effectLst>
                <a:latin typeface="Abadi MT Condensed Light"/>
              </a:rPr>
              <a:t>Endometriosis</a:t>
            </a:r>
          </a:p>
        </p:txBody>
      </p:sp>
      <p:sp>
        <p:nvSpPr>
          <p:cNvPr id="11" name="Content Placeholder 2"/>
          <p:cNvSpPr txBox="1">
            <a:spLocks/>
          </p:cNvSpPr>
          <p:nvPr/>
        </p:nvSpPr>
        <p:spPr bwMode="auto">
          <a:xfrm>
            <a:off x="1295400" y="3962400"/>
            <a:ext cx="6096000" cy="457200"/>
          </a:xfrm>
          <a:prstGeom prst="rect">
            <a:avLst/>
          </a:prstGeom>
          <a:noFill/>
          <a:ln w="9525">
            <a:noFill/>
            <a:miter lim="800000"/>
            <a:headEnd/>
            <a:tailEnd/>
          </a:ln>
        </p:spPr>
        <p:txBody>
          <a:bodyPr/>
          <a:lstStyle/>
          <a:p>
            <a:pPr>
              <a:spcBef>
                <a:spcPct val="20000"/>
              </a:spcBef>
              <a:defRPr/>
            </a:pPr>
            <a:r>
              <a:rPr lang="en-US" altLang="en-US" sz="2000" kern="0" dirty="0">
                <a:latin typeface="Calibri Light" pitchFamily="34" charset="0"/>
              </a:rPr>
              <a:t>Professor Adel </a:t>
            </a:r>
            <a:r>
              <a:rPr lang="en-US" altLang="en-US" sz="2000" kern="0" dirty="0" err="1">
                <a:latin typeface="Calibri Light" pitchFamily="34" charset="0"/>
              </a:rPr>
              <a:t>Abulheija</a:t>
            </a:r>
            <a:r>
              <a:rPr lang="en-US" altLang="en-US" sz="2000" kern="0" dirty="0">
                <a:latin typeface="Calibri Light" pitchFamily="34" charset="0"/>
              </a:rPr>
              <a:t> FRCOG</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14339" name="Rectangle 5"/>
          <p:cNvSpPr>
            <a:spLocks noChangeArrowheads="1"/>
          </p:cNvSpPr>
          <p:nvPr/>
        </p:nvSpPr>
        <p:spPr bwMode="auto">
          <a:xfrm>
            <a:off x="457200" y="2057400"/>
            <a:ext cx="41148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accent2"/>
                </a:solidFill>
                <a:latin typeface="Abadi MT Condensed Light" pitchFamily="34" charset="0"/>
              </a:rPr>
              <a:t>Pathology</a:t>
            </a:r>
            <a:endParaRPr lang="en-US" altLang="en-US" sz="3200" b="1">
              <a:solidFill>
                <a:schemeClr val="bg2"/>
              </a:solidFill>
              <a:latin typeface="Abadi MT Condensed Light" pitchFamily="34" charset="0"/>
            </a:endParaRPr>
          </a:p>
          <a:p>
            <a:pPr marL="342900" indent="-342900" eaLnBrk="1" hangingPunct="1">
              <a:spcBef>
                <a:spcPct val="20000"/>
              </a:spcBef>
            </a:pPr>
            <a:r>
              <a:rPr lang="en-US" altLang="en-US" sz="3200" b="1">
                <a:solidFill>
                  <a:schemeClr val="bg2"/>
                </a:solidFill>
              </a:rPr>
              <a:t>Endometrioma</a:t>
            </a:r>
          </a:p>
          <a:p>
            <a:pPr marL="342900" indent="-342900" eaLnBrk="1" hangingPunct="1">
              <a:spcBef>
                <a:spcPct val="20000"/>
              </a:spcBef>
              <a:buFontTx/>
              <a:buChar char="•"/>
            </a:pPr>
            <a:r>
              <a:rPr lang="en-US" altLang="en-US" sz="2400" i="1">
                <a:latin typeface="Trebuchet MS" pitchFamily="34" charset="0"/>
              </a:rPr>
              <a:t>Contains blood, fluid &amp; menstrual debris</a:t>
            </a:r>
          </a:p>
          <a:p>
            <a:pPr marL="342900" indent="-342900" eaLnBrk="1" hangingPunct="1">
              <a:spcBef>
                <a:spcPct val="20000"/>
              </a:spcBef>
              <a:buFontTx/>
              <a:buChar char="•"/>
            </a:pPr>
            <a:r>
              <a:rPr lang="en-US" altLang="en-US" sz="2400" i="1">
                <a:latin typeface="Trebuchet MS" pitchFamily="34" charset="0"/>
              </a:rPr>
              <a:t>Brown to black color due to Hemosiderin</a:t>
            </a:r>
          </a:p>
        </p:txBody>
      </p:sp>
      <p:pic>
        <p:nvPicPr>
          <p:cNvPr id="14340" name="Picture 6" descr="FEM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88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15363" name="Rectangle 3"/>
          <p:cNvSpPr>
            <a:spLocks noGrp="1" noChangeArrowheads="1"/>
          </p:cNvSpPr>
          <p:nvPr>
            <p:ph type="body" idx="1"/>
          </p:nvPr>
        </p:nvSpPr>
        <p:spPr>
          <a:xfrm>
            <a:off x="457200" y="1905000"/>
            <a:ext cx="3581400" cy="4221163"/>
          </a:xfrm>
        </p:spPr>
        <p:txBody>
          <a:bodyPr/>
          <a:lstStyle/>
          <a:p>
            <a:pPr eaLnBrk="1" hangingPunct="1">
              <a:buFontTx/>
              <a:buNone/>
            </a:pPr>
            <a:r>
              <a:rPr lang="en-US" altLang="en-US" sz="2800" smtClean="0">
                <a:solidFill>
                  <a:schemeClr val="accent2"/>
                </a:solidFill>
                <a:latin typeface="Abadi MT Condensed Light" pitchFamily="34" charset="0"/>
              </a:rPr>
              <a:t>Pathology</a:t>
            </a:r>
          </a:p>
          <a:p>
            <a:pPr eaLnBrk="1" hangingPunct="1">
              <a:buFontTx/>
              <a:buNone/>
            </a:pPr>
            <a:r>
              <a:rPr lang="en-US" altLang="en-US" smtClean="0">
                <a:solidFill>
                  <a:schemeClr val="bg2"/>
                </a:solidFill>
              </a:rPr>
              <a:t>Microscopy</a:t>
            </a:r>
          </a:p>
          <a:p>
            <a:pPr eaLnBrk="1" hangingPunct="1"/>
            <a:r>
              <a:rPr lang="en-US" altLang="en-US" sz="2400" i="1" smtClean="0">
                <a:latin typeface="Trebuchet MS" pitchFamily="34" charset="0"/>
              </a:rPr>
              <a:t>Endometrial glands &amp; stroma</a:t>
            </a:r>
          </a:p>
          <a:p>
            <a:pPr eaLnBrk="1" hangingPunct="1"/>
            <a:r>
              <a:rPr lang="en-US" altLang="en-US" sz="2400" i="1" smtClean="0">
                <a:latin typeface="Trebuchet MS" pitchFamily="34" charset="0"/>
              </a:rPr>
              <a:t>Often contain fibrous tissue, blood &amp; cysts</a:t>
            </a:r>
          </a:p>
        </p:txBody>
      </p:sp>
      <p:pic>
        <p:nvPicPr>
          <p:cNvPr id="15364" name="Picture 4" descr="FEM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33600"/>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5"/>
          <p:cNvSpPr>
            <a:spLocks noChangeShapeType="1"/>
          </p:cNvSpPr>
          <p:nvPr/>
        </p:nvSpPr>
        <p:spPr bwMode="auto">
          <a:xfrm>
            <a:off x="3886200" y="32766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a:solidFill>
                  <a:srgbClr val="000000"/>
                </a:solidFill>
              </a:rPr>
              <a:t/>
            </a:r>
            <a:br>
              <a:rPr lang="en-US" sz="2400" dirty="0">
                <a:solidFill>
                  <a:srgbClr val="000000"/>
                </a:solidFill>
              </a:rPr>
            </a:br>
            <a:r>
              <a:rPr lang="en-US" sz="2400" dirty="0">
                <a:solidFill>
                  <a:srgbClr val="000000"/>
                </a:solidFill>
              </a:rPr>
              <a:t>Endometriosis staging</a:t>
            </a:r>
            <a:r>
              <a:rPr lang="en-US" altLang="en-US" sz="2400" kern="1200" dirty="0">
                <a:solidFill>
                  <a:srgbClr val="000000"/>
                </a:solidFill>
              </a:rPr>
              <a:t>– </a:t>
            </a:r>
            <a:r>
              <a:rPr lang="en-US" altLang="en-US" sz="2400" i="1" kern="1200" dirty="0">
                <a:solidFill>
                  <a:srgbClr val="000000"/>
                </a:solidFill>
              </a:rPr>
              <a:t>American society of Reproductive Medicine, 1996</a:t>
            </a:r>
            <a:br>
              <a:rPr lang="en-US" altLang="en-US" sz="2400" i="1" kern="1200" dirty="0">
                <a:solidFill>
                  <a:srgbClr val="000000"/>
                </a:solidFill>
              </a:rPr>
            </a:br>
            <a:endParaRPr lang="en-US" dirty="0"/>
          </a:p>
        </p:txBody>
      </p:sp>
      <p:sp>
        <p:nvSpPr>
          <p:cNvPr id="3" name="Content Placeholder 2"/>
          <p:cNvSpPr>
            <a:spLocks noGrp="1"/>
          </p:cNvSpPr>
          <p:nvPr>
            <p:ph sz="half" idx="1"/>
          </p:nvPr>
        </p:nvSpPr>
        <p:spPr>
          <a:xfrm>
            <a:off x="152400" y="1600200"/>
            <a:ext cx="4343400" cy="4525963"/>
          </a:xfrm>
        </p:spPr>
        <p:txBody>
          <a:bodyPr/>
          <a:lstStyle/>
          <a:p>
            <a:pPr marL="0" indent="0" eaLnBrk="1" hangingPunct="1">
              <a:spcBef>
                <a:spcPct val="0"/>
              </a:spcBef>
              <a:buFontTx/>
              <a:buNone/>
              <a:defRPr/>
            </a:pPr>
            <a:r>
              <a:rPr lang="en-US" altLang="en-US" sz="2000" b="1" kern="1200" dirty="0">
                <a:solidFill>
                  <a:srgbClr val="808080"/>
                </a:solidFill>
              </a:rPr>
              <a:t>Stage I – Minimal</a:t>
            </a:r>
            <a:r>
              <a:rPr lang="en-US" altLang="en-US" sz="1800" kern="1200" dirty="0">
                <a:solidFill>
                  <a:srgbClr val="000000"/>
                </a:solidFill>
              </a:rPr>
              <a:t> </a:t>
            </a:r>
          </a:p>
          <a:p>
            <a:pPr marL="0" indent="0" eaLnBrk="1" hangingPunct="1">
              <a:spcBef>
                <a:spcPct val="0"/>
              </a:spcBef>
              <a:buFontTx/>
              <a:buNone/>
              <a:defRPr/>
            </a:pPr>
            <a:r>
              <a:rPr lang="en-US" altLang="en-US" sz="1800" i="1" kern="1200" dirty="0">
                <a:solidFill>
                  <a:srgbClr val="000000"/>
                </a:solidFill>
                <a:latin typeface="Trebuchet MS" panose="020B0603020202020204" pitchFamily="34" charset="0"/>
              </a:rPr>
              <a:t>Isolated superficial implants,</a:t>
            </a:r>
          </a:p>
          <a:p>
            <a:pPr marL="0" indent="0" eaLnBrk="1" hangingPunct="1">
              <a:spcBef>
                <a:spcPct val="0"/>
              </a:spcBef>
              <a:buFontTx/>
              <a:buNone/>
              <a:defRPr/>
            </a:pPr>
            <a:r>
              <a:rPr lang="en-US" altLang="en-US" sz="1800" i="1" kern="1200" dirty="0">
                <a:solidFill>
                  <a:srgbClr val="000000"/>
                </a:solidFill>
                <a:latin typeface="Trebuchet MS" panose="020B0603020202020204" pitchFamily="34" charset="0"/>
              </a:rPr>
              <a:t>No adhesions</a:t>
            </a:r>
          </a:p>
          <a:p>
            <a:pPr>
              <a:defRPr/>
            </a:pPr>
            <a:endParaRPr lang="en-US" dirty="0"/>
          </a:p>
        </p:txBody>
      </p:sp>
      <p:sp>
        <p:nvSpPr>
          <p:cNvPr id="4" name="Content Placeholder 3"/>
          <p:cNvSpPr>
            <a:spLocks noGrp="1"/>
          </p:cNvSpPr>
          <p:nvPr>
            <p:ph sz="half" idx="2"/>
          </p:nvPr>
        </p:nvSpPr>
        <p:spPr>
          <a:xfrm>
            <a:off x="4038600" y="1600200"/>
            <a:ext cx="4953000" cy="4525963"/>
          </a:xfrm>
        </p:spPr>
        <p:txBody>
          <a:bodyPr/>
          <a:lstStyle/>
          <a:p>
            <a:pPr marL="0" indent="0" eaLnBrk="1" hangingPunct="1">
              <a:spcBef>
                <a:spcPct val="0"/>
              </a:spcBef>
              <a:buFontTx/>
              <a:buNone/>
              <a:defRPr/>
            </a:pPr>
            <a:r>
              <a:rPr lang="en-US" altLang="en-US" sz="2000" b="1" kern="1200" dirty="0">
                <a:solidFill>
                  <a:srgbClr val="808080"/>
                </a:solidFill>
              </a:rPr>
              <a:t>Stage III – Moderate</a:t>
            </a:r>
          </a:p>
          <a:p>
            <a:pPr marL="0" indent="0" eaLnBrk="1" hangingPunct="1">
              <a:spcBef>
                <a:spcPct val="0"/>
              </a:spcBef>
              <a:buFontTx/>
              <a:buNone/>
              <a:defRPr/>
            </a:pPr>
            <a:r>
              <a:rPr lang="en-US" altLang="en-US" sz="1800" i="1" kern="1200" dirty="0">
                <a:solidFill>
                  <a:srgbClr val="000000"/>
                </a:solidFill>
                <a:latin typeface="Trebuchet MS" panose="020B0603020202020204" pitchFamily="34" charset="0"/>
              </a:rPr>
              <a:t>Multiple superficial &amp; invasive implants,</a:t>
            </a:r>
          </a:p>
          <a:p>
            <a:pPr marL="0" indent="0" eaLnBrk="1" hangingPunct="1">
              <a:spcBef>
                <a:spcPct val="0"/>
              </a:spcBef>
              <a:buFontTx/>
              <a:buNone/>
              <a:defRPr/>
            </a:pPr>
            <a:r>
              <a:rPr lang="en-US" altLang="en-US" sz="1800" i="1" kern="1200" dirty="0" err="1">
                <a:solidFill>
                  <a:srgbClr val="000000"/>
                </a:solidFill>
                <a:latin typeface="Trebuchet MS" panose="020B0603020202020204" pitchFamily="34" charset="0"/>
              </a:rPr>
              <a:t>Peritubal</a:t>
            </a:r>
            <a:r>
              <a:rPr lang="en-US" altLang="en-US" sz="1800" i="1" kern="1200" dirty="0">
                <a:solidFill>
                  <a:srgbClr val="000000"/>
                </a:solidFill>
                <a:latin typeface="Trebuchet MS" panose="020B0603020202020204" pitchFamily="34" charset="0"/>
              </a:rPr>
              <a:t> &amp; </a:t>
            </a:r>
            <a:r>
              <a:rPr lang="en-US" altLang="en-US" sz="1800" i="1" kern="1200" dirty="0" err="1">
                <a:solidFill>
                  <a:srgbClr val="000000"/>
                </a:solidFill>
                <a:latin typeface="Trebuchet MS" panose="020B0603020202020204" pitchFamily="34" charset="0"/>
              </a:rPr>
              <a:t>Periovarian</a:t>
            </a:r>
            <a:r>
              <a:rPr lang="en-US" altLang="en-US" sz="1800" i="1" kern="1200" dirty="0">
                <a:solidFill>
                  <a:srgbClr val="000000"/>
                </a:solidFill>
                <a:latin typeface="Trebuchet MS" panose="020B0603020202020204" pitchFamily="34" charset="0"/>
              </a:rPr>
              <a:t> adhesions may be present</a:t>
            </a:r>
          </a:p>
          <a:p>
            <a:pPr>
              <a:defRPr/>
            </a:pPr>
            <a:endParaRPr lang="en-US" sz="1800" i="1" kern="1200" dirty="0">
              <a:solidFill>
                <a:srgbClr val="000000"/>
              </a:solidFill>
              <a:latin typeface="Trebuchet MS" panose="020B0603020202020204" pitchFamily="34" charset="0"/>
            </a:endParaRPr>
          </a:p>
          <a:p>
            <a:pPr>
              <a:defRPr/>
            </a:pPr>
            <a:endParaRPr lang="en-US" sz="1800" i="1" kern="1200" dirty="0">
              <a:solidFill>
                <a:srgbClr val="000000"/>
              </a:solidFill>
              <a:latin typeface="Trebuchet MS" panose="020B0603020202020204" pitchFamily="34" charset="0"/>
            </a:endParaRPr>
          </a:p>
          <a:p>
            <a:pPr>
              <a:defRPr/>
            </a:pPr>
            <a:endParaRPr lang="en-US" sz="1800" i="1" kern="1200" dirty="0">
              <a:solidFill>
                <a:srgbClr val="000000"/>
              </a:solidFill>
              <a:latin typeface="Trebuchet MS" panose="020B0603020202020204" pitchFamily="34" charset="0"/>
            </a:endParaRPr>
          </a:p>
          <a:p>
            <a:pPr>
              <a:defRPr/>
            </a:pPr>
            <a:endParaRPr lang="en-US" sz="1800" i="1" kern="1200" dirty="0">
              <a:solidFill>
                <a:srgbClr val="000000"/>
              </a:solidFill>
              <a:latin typeface="Trebuchet MS" panose="020B0603020202020204" pitchFamily="34" charset="0"/>
            </a:endParaRPr>
          </a:p>
          <a:p>
            <a:pPr marL="0" indent="0" eaLnBrk="1" hangingPunct="1">
              <a:spcBef>
                <a:spcPct val="0"/>
              </a:spcBef>
              <a:buFontTx/>
              <a:buNone/>
              <a:defRPr/>
            </a:pPr>
            <a:r>
              <a:rPr lang="en-US" altLang="en-US" sz="2000" b="1" kern="1200" dirty="0">
                <a:solidFill>
                  <a:srgbClr val="808080"/>
                </a:solidFill>
              </a:rPr>
              <a:t>Stage IV – Severe</a:t>
            </a:r>
          </a:p>
          <a:p>
            <a:pPr marL="0" indent="0" eaLnBrk="1" hangingPunct="1">
              <a:spcBef>
                <a:spcPct val="0"/>
              </a:spcBef>
              <a:buFontTx/>
              <a:buNone/>
              <a:defRPr/>
            </a:pPr>
            <a:r>
              <a:rPr lang="en-US" altLang="en-US" sz="1800" i="1" kern="1200" dirty="0">
                <a:solidFill>
                  <a:srgbClr val="000000"/>
                </a:solidFill>
                <a:latin typeface="Trebuchet MS" panose="020B0603020202020204" pitchFamily="34" charset="0"/>
              </a:rPr>
              <a:t>Multiple implants,</a:t>
            </a:r>
          </a:p>
          <a:p>
            <a:pPr marL="0" indent="0" eaLnBrk="1" hangingPunct="1">
              <a:spcBef>
                <a:spcPct val="0"/>
              </a:spcBef>
              <a:buFontTx/>
              <a:buNone/>
              <a:defRPr/>
            </a:pPr>
            <a:r>
              <a:rPr lang="en-US" altLang="en-US" sz="1800" i="1" kern="1200" dirty="0">
                <a:solidFill>
                  <a:srgbClr val="000000"/>
                </a:solidFill>
                <a:latin typeface="Trebuchet MS" panose="020B0603020202020204" pitchFamily="34" charset="0"/>
              </a:rPr>
              <a:t>Ovarian </a:t>
            </a:r>
            <a:r>
              <a:rPr lang="en-US" altLang="en-US" sz="1800" i="1" kern="1200" dirty="0" err="1">
                <a:solidFill>
                  <a:srgbClr val="000000"/>
                </a:solidFill>
                <a:latin typeface="Trebuchet MS" panose="020B0603020202020204" pitchFamily="34" charset="0"/>
              </a:rPr>
              <a:t>endometriomas</a:t>
            </a:r>
            <a:r>
              <a:rPr lang="en-US" altLang="en-US" sz="1800" i="1" kern="1200" dirty="0">
                <a:solidFill>
                  <a:srgbClr val="000000"/>
                </a:solidFill>
                <a:latin typeface="Trebuchet MS" panose="020B0603020202020204" pitchFamily="34" charset="0"/>
              </a:rPr>
              <a:t>,</a:t>
            </a:r>
          </a:p>
          <a:p>
            <a:pPr marL="0" indent="0" eaLnBrk="1" hangingPunct="1">
              <a:spcBef>
                <a:spcPct val="0"/>
              </a:spcBef>
              <a:buFontTx/>
              <a:buNone/>
              <a:defRPr/>
            </a:pPr>
            <a:r>
              <a:rPr lang="en-US" altLang="en-US" sz="1800" i="1" kern="1200" dirty="0">
                <a:solidFill>
                  <a:srgbClr val="000000"/>
                </a:solidFill>
                <a:latin typeface="Trebuchet MS" panose="020B0603020202020204" pitchFamily="34" charset="0"/>
              </a:rPr>
              <a:t>Many dense adhesions</a:t>
            </a:r>
          </a:p>
          <a:p>
            <a:pPr marL="0" indent="0">
              <a:buFontTx/>
              <a:buNone/>
              <a:defRPr/>
            </a:pPr>
            <a:endParaRPr lang="en-US" sz="1800" i="1" kern="1200" dirty="0">
              <a:solidFill>
                <a:srgbClr val="000000"/>
              </a:solidFill>
              <a:latin typeface="Trebuchet MS" panose="020B0603020202020204" pitchFamily="34" charset="0"/>
            </a:endParaRPr>
          </a:p>
        </p:txBody>
      </p:sp>
      <p:pic>
        <p:nvPicPr>
          <p:cNvPr id="163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173288"/>
            <a:ext cx="22113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3352800"/>
            <a:ext cx="37338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754563"/>
            <a:ext cx="2743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90800"/>
            <a:ext cx="33416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endo STAGE4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754563"/>
            <a:ext cx="23622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6" name="Rectangle 8"/>
          <p:cNvSpPr>
            <a:spLocks noChangeArrowheads="1"/>
          </p:cNvSpPr>
          <p:nvPr/>
        </p:nvSpPr>
        <p:spPr bwMode="auto">
          <a:xfrm>
            <a:off x="0" y="152400"/>
            <a:ext cx="9144000" cy="1143000"/>
          </a:xfrm>
          <a:prstGeom prst="rect">
            <a:avLst/>
          </a:prstGeom>
          <a:noFill/>
          <a:ln w="9525">
            <a:noFill/>
            <a:miter lim="800000"/>
            <a:headEnd/>
            <a:tailEnd/>
          </a:ln>
          <a:effectLst/>
        </p:spPr>
        <p:txBody>
          <a:bodyPr anchor="ctr"/>
          <a:lstStyle/>
          <a:p>
            <a:pPr algn="ctr" eaLnBrk="1" hangingPunct="1">
              <a:defRPr/>
            </a:pPr>
            <a:r>
              <a:rPr lang="en-US" sz="4000" dirty="0">
                <a:solidFill>
                  <a:srgbClr val="CC3300"/>
                </a:solidFill>
                <a:effectLst>
                  <a:outerShdw blurRad="38100" dist="38100" dir="2700000" algn="tl">
                    <a:srgbClr val="C0C0C0"/>
                  </a:outerShdw>
                </a:effectLst>
                <a:latin typeface="Abadi MT Condensed Light"/>
              </a:rPr>
              <a:t>Endometriosis</a:t>
            </a:r>
          </a:p>
        </p:txBody>
      </p:sp>
      <p:sp>
        <p:nvSpPr>
          <p:cNvPr id="17411" name="Text Box 9"/>
          <p:cNvSpPr txBox="1">
            <a:spLocks noChangeArrowheads="1"/>
          </p:cNvSpPr>
          <p:nvPr/>
        </p:nvSpPr>
        <p:spPr bwMode="auto">
          <a:xfrm>
            <a:off x="609600" y="1447800"/>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a:solidFill>
                  <a:schemeClr val="accent2"/>
                </a:solidFill>
                <a:latin typeface="Abadi MT Condensed Light" pitchFamily="34" charset="0"/>
              </a:rPr>
              <a:t>Staging</a:t>
            </a:r>
            <a:r>
              <a:rPr lang="en-US" altLang="en-US" sz="2000">
                <a:latin typeface="Abadi MT Condensed Light" pitchFamily="34" charset="0"/>
              </a:rPr>
              <a:t> </a:t>
            </a:r>
          </a:p>
          <a:p>
            <a:pPr eaLnBrk="1" hangingPunct="1"/>
            <a:r>
              <a:rPr lang="en-US" altLang="en-US" sz="1800"/>
              <a:t>– </a:t>
            </a:r>
            <a:r>
              <a:rPr lang="en-US" altLang="en-US" sz="1800" i="1"/>
              <a:t>American society of Reproductive Medicine, 1996</a:t>
            </a:r>
          </a:p>
        </p:txBody>
      </p:sp>
      <p:sp>
        <p:nvSpPr>
          <p:cNvPr id="17412" name="Rectangle 11"/>
          <p:cNvSpPr>
            <a:spLocks noGrp="1" noChangeArrowheads="1"/>
          </p:cNvSpPr>
          <p:nvPr>
            <p:ph type="body" idx="1"/>
          </p:nvPr>
        </p:nvSpPr>
        <p:spPr>
          <a:xfrm>
            <a:off x="457200" y="2590800"/>
            <a:ext cx="8229600" cy="3535363"/>
          </a:xfrm>
        </p:spPr>
        <p:txBody>
          <a:bodyPr/>
          <a:lstStyle/>
          <a:p>
            <a:pPr eaLnBrk="1" hangingPunct="1"/>
            <a:r>
              <a:rPr lang="en-US" altLang="en-US" sz="2800" i="1" smtClean="0">
                <a:latin typeface="Trebuchet MS" pitchFamily="34" charset="0"/>
              </a:rPr>
              <a:t>Staging is designed to predict the likelihood of future fertility</a:t>
            </a:r>
          </a:p>
          <a:p>
            <a:pPr eaLnBrk="1" hangingPunct="1"/>
            <a:r>
              <a:rPr lang="en-US" altLang="en-US" sz="2800" i="1" smtClean="0">
                <a:latin typeface="Trebuchet MS" pitchFamily="34" charset="0"/>
              </a:rPr>
              <a:t>There is no correlation between the stage of disease &amp; the degree of pain or the prognosis with treatment</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18435" name="Rectangle 3"/>
          <p:cNvSpPr>
            <a:spLocks noGrp="1" noChangeArrowheads="1"/>
          </p:cNvSpPr>
          <p:nvPr>
            <p:ph type="body" idx="1"/>
          </p:nvPr>
        </p:nvSpPr>
        <p:spPr>
          <a:xfrm>
            <a:off x="457200" y="2209800"/>
            <a:ext cx="4114800" cy="4144963"/>
          </a:xfrm>
        </p:spPr>
        <p:txBody>
          <a:bodyPr/>
          <a:lstStyle/>
          <a:p>
            <a:pPr eaLnBrk="1" hangingPunct="1">
              <a:buFontTx/>
              <a:buNone/>
            </a:pPr>
            <a:r>
              <a:rPr lang="en-US" altLang="en-US" smtClean="0">
                <a:solidFill>
                  <a:schemeClr val="bg2"/>
                </a:solidFill>
              </a:rPr>
              <a:t>Reproductive organs</a:t>
            </a:r>
          </a:p>
          <a:p>
            <a:pPr eaLnBrk="1" hangingPunct="1"/>
            <a:r>
              <a:rPr lang="en-US" altLang="en-US" sz="2400" i="1" smtClean="0">
                <a:latin typeface="Trebuchet MS" pitchFamily="34" charset="0"/>
              </a:rPr>
              <a:t>Dysmenorrhoea </a:t>
            </a:r>
            <a:r>
              <a:rPr lang="en-US" altLang="en-US" sz="2000" i="1" smtClean="0">
                <a:latin typeface="Trebuchet MS" pitchFamily="34" charset="0"/>
              </a:rPr>
              <a:t>(congestive)</a:t>
            </a:r>
          </a:p>
          <a:p>
            <a:pPr eaLnBrk="1" hangingPunct="1"/>
            <a:r>
              <a:rPr lang="en-US" altLang="en-US" sz="2000" i="1" smtClean="0">
                <a:latin typeface="Trebuchet MS" pitchFamily="34" charset="0"/>
              </a:rPr>
              <a:t>Deep dyspareunia</a:t>
            </a:r>
          </a:p>
          <a:p>
            <a:pPr eaLnBrk="1" hangingPunct="1"/>
            <a:r>
              <a:rPr lang="en-US" altLang="en-US" sz="2400" i="1" smtClean="0">
                <a:latin typeface="Trebuchet MS" pitchFamily="34" charset="0"/>
              </a:rPr>
              <a:t>Lower abdominal, pelvic &amp; low back pain</a:t>
            </a:r>
          </a:p>
          <a:p>
            <a:pPr eaLnBrk="1" hangingPunct="1"/>
            <a:r>
              <a:rPr lang="en-US" altLang="en-US" sz="2400" i="1" smtClean="0">
                <a:latin typeface="Trebuchet MS" pitchFamily="34" charset="0"/>
              </a:rPr>
              <a:t>Menstrual irregularities (heavy periods)</a:t>
            </a:r>
          </a:p>
          <a:p>
            <a:pPr eaLnBrk="1" hangingPunct="1"/>
            <a:r>
              <a:rPr lang="en-US" altLang="en-US" sz="2400" i="1" smtClean="0">
                <a:latin typeface="Trebuchet MS" pitchFamily="34" charset="0"/>
              </a:rPr>
              <a:t>Infertility</a:t>
            </a:r>
          </a:p>
        </p:txBody>
      </p:sp>
      <p:sp>
        <p:nvSpPr>
          <p:cNvPr id="18436" name="Text Box 4"/>
          <p:cNvSpPr txBox="1">
            <a:spLocks noChangeArrowheads="1"/>
          </p:cNvSpPr>
          <p:nvPr/>
        </p:nvSpPr>
        <p:spPr bwMode="auto">
          <a:xfrm>
            <a:off x="533400" y="16002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a:solidFill>
                  <a:schemeClr val="accent2"/>
                </a:solidFill>
                <a:latin typeface="Abadi MT Condensed Light" pitchFamily="34" charset="0"/>
              </a:rPr>
              <a:t>Symptoms</a:t>
            </a:r>
          </a:p>
        </p:txBody>
      </p:sp>
      <p:pic>
        <p:nvPicPr>
          <p:cNvPr id="18437" name="Picture 5" descr="EndoFlash_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3178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19459" name="Rectangle 5"/>
          <p:cNvSpPr>
            <a:spLocks noChangeArrowheads="1"/>
          </p:cNvSpPr>
          <p:nvPr/>
        </p:nvSpPr>
        <p:spPr bwMode="auto">
          <a:xfrm>
            <a:off x="685800" y="2362200"/>
            <a:ext cx="4114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GIT</a:t>
            </a:r>
          </a:p>
          <a:p>
            <a:pPr marL="342900" indent="-342900" eaLnBrk="1" hangingPunct="1">
              <a:spcBef>
                <a:spcPct val="20000"/>
              </a:spcBef>
              <a:buFontTx/>
              <a:buChar char="•"/>
            </a:pPr>
            <a:r>
              <a:rPr lang="en-US" altLang="en-US" sz="2400" i="1">
                <a:latin typeface="Trebuchet MS" pitchFamily="34" charset="0"/>
              </a:rPr>
              <a:t>Cyclical rectal bleeding</a:t>
            </a:r>
          </a:p>
          <a:p>
            <a:pPr marL="342900" indent="-342900" eaLnBrk="1" hangingPunct="1">
              <a:spcBef>
                <a:spcPct val="20000"/>
              </a:spcBef>
              <a:buFontTx/>
              <a:buChar char="•"/>
            </a:pPr>
            <a:r>
              <a:rPr lang="en-US" altLang="en-US" sz="2400" i="1">
                <a:latin typeface="Trebuchet MS" pitchFamily="34" charset="0"/>
              </a:rPr>
              <a:t>Tenesmus</a:t>
            </a:r>
          </a:p>
          <a:p>
            <a:pPr marL="342900" indent="-342900" eaLnBrk="1" hangingPunct="1">
              <a:spcBef>
                <a:spcPct val="20000"/>
              </a:spcBef>
              <a:buFontTx/>
              <a:buChar char="•"/>
            </a:pPr>
            <a:r>
              <a:rPr lang="en-US" altLang="en-US" sz="2400" i="1">
                <a:latin typeface="Trebuchet MS" pitchFamily="34" charset="0"/>
              </a:rPr>
              <a:t>Dyschesia</a:t>
            </a:r>
          </a:p>
          <a:p>
            <a:pPr marL="342900" indent="-342900" eaLnBrk="1" hangingPunct="1">
              <a:spcBef>
                <a:spcPct val="20000"/>
              </a:spcBef>
              <a:buFontTx/>
              <a:buChar char="•"/>
            </a:pPr>
            <a:r>
              <a:rPr lang="en-US" altLang="en-US" sz="2400" i="1">
                <a:latin typeface="Trebuchet MS" pitchFamily="34" charset="0"/>
              </a:rPr>
              <a:t>Diarrhoea/ Cyclic constipation</a:t>
            </a:r>
          </a:p>
        </p:txBody>
      </p:sp>
      <p:sp>
        <p:nvSpPr>
          <p:cNvPr id="19460" name="Text Box 6"/>
          <p:cNvSpPr txBox="1">
            <a:spLocks noChangeArrowheads="1"/>
          </p:cNvSpPr>
          <p:nvPr/>
        </p:nvSpPr>
        <p:spPr bwMode="auto">
          <a:xfrm>
            <a:off x="533400" y="16002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a:solidFill>
                  <a:schemeClr val="accent2"/>
                </a:solidFill>
                <a:latin typeface="Abadi MT Condensed Light" pitchFamily="34" charset="0"/>
              </a:rPr>
              <a:t>Symptoms</a:t>
            </a:r>
          </a:p>
        </p:txBody>
      </p:sp>
      <p:pic>
        <p:nvPicPr>
          <p:cNvPr id="19461" name="Picture 8" descr="Small Bowel Endometr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383857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20483" name="Rectangle 5"/>
          <p:cNvSpPr>
            <a:spLocks noChangeArrowheads="1"/>
          </p:cNvSpPr>
          <p:nvPr/>
        </p:nvSpPr>
        <p:spPr bwMode="auto">
          <a:xfrm>
            <a:off x="685800" y="2514600"/>
            <a:ext cx="365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Urinary tract</a:t>
            </a:r>
          </a:p>
          <a:p>
            <a:pPr marL="342900" indent="-342900" eaLnBrk="1" hangingPunct="1">
              <a:spcBef>
                <a:spcPct val="20000"/>
              </a:spcBef>
              <a:buFontTx/>
              <a:buChar char="•"/>
            </a:pPr>
            <a:r>
              <a:rPr lang="en-US" altLang="en-US" sz="2400" i="1">
                <a:latin typeface="Trebuchet MS" pitchFamily="34" charset="0"/>
              </a:rPr>
              <a:t>Cyclical hematuria</a:t>
            </a:r>
          </a:p>
          <a:p>
            <a:pPr marL="342900" indent="-342900" eaLnBrk="1" hangingPunct="1">
              <a:spcBef>
                <a:spcPct val="20000"/>
              </a:spcBef>
              <a:buFontTx/>
              <a:buChar char="•"/>
            </a:pPr>
            <a:r>
              <a:rPr lang="en-US" altLang="en-US" sz="2400" i="1">
                <a:latin typeface="Trebuchet MS" pitchFamily="34" charset="0"/>
              </a:rPr>
              <a:t>Cyclical dysuria</a:t>
            </a:r>
          </a:p>
          <a:p>
            <a:pPr marL="342900" indent="-342900" eaLnBrk="1" hangingPunct="1">
              <a:spcBef>
                <a:spcPct val="20000"/>
              </a:spcBef>
              <a:buFontTx/>
              <a:buChar char="•"/>
            </a:pPr>
            <a:r>
              <a:rPr lang="en-US" altLang="en-US" sz="2400" i="1">
                <a:latin typeface="Trebuchet MS" pitchFamily="34" charset="0"/>
              </a:rPr>
              <a:t>Ureteric obstruction</a:t>
            </a:r>
          </a:p>
        </p:txBody>
      </p:sp>
      <p:sp>
        <p:nvSpPr>
          <p:cNvPr id="20484" name="Text Box 6"/>
          <p:cNvSpPr txBox="1">
            <a:spLocks noChangeArrowheads="1"/>
          </p:cNvSpPr>
          <p:nvPr/>
        </p:nvSpPr>
        <p:spPr bwMode="auto">
          <a:xfrm>
            <a:off x="533400" y="16002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a:solidFill>
                  <a:schemeClr val="accent2"/>
                </a:solidFill>
                <a:latin typeface="Abadi MT Condensed Light" pitchFamily="34" charset="0"/>
              </a:rPr>
              <a:t>Symptoms</a:t>
            </a:r>
          </a:p>
        </p:txBody>
      </p:sp>
      <p:pic>
        <p:nvPicPr>
          <p:cNvPr id="20485" name="Picture 8" descr="Fig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424363"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21507" name="Rectangle 5"/>
          <p:cNvSpPr>
            <a:spLocks noChangeArrowheads="1"/>
          </p:cNvSpPr>
          <p:nvPr/>
        </p:nvSpPr>
        <p:spPr bwMode="auto">
          <a:xfrm>
            <a:off x="533400" y="2438400"/>
            <a:ext cx="365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Lungs</a:t>
            </a:r>
          </a:p>
          <a:p>
            <a:pPr marL="342900" indent="-342900" eaLnBrk="1" hangingPunct="1">
              <a:spcBef>
                <a:spcPct val="20000"/>
              </a:spcBef>
              <a:buFontTx/>
              <a:buChar char="•"/>
            </a:pPr>
            <a:r>
              <a:rPr lang="en-US" altLang="en-US" sz="2400" i="1">
                <a:latin typeface="Trebuchet MS" pitchFamily="34" charset="0"/>
              </a:rPr>
              <a:t>Cyclical hemoptysis</a:t>
            </a:r>
          </a:p>
          <a:p>
            <a:pPr marL="342900" indent="-342900" eaLnBrk="1" hangingPunct="1">
              <a:spcBef>
                <a:spcPct val="20000"/>
              </a:spcBef>
              <a:buFontTx/>
              <a:buChar char="•"/>
            </a:pPr>
            <a:r>
              <a:rPr lang="en-US" altLang="en-US" sz="2400" i="1">
                <a:latin typeface="Trebuchet MS" pitchFamily="34" charset="0"/>
              </a:rPr>
              <a:t>Blood stained Pleural effusions</a:t>
            </a:r>
          </a:p>
          <a:p>
            <a:pPr marL="342900" indent="-342900" eaLnBrk="1" hangingPunct="1">
              <a:spcBef>
                <a:spcPct val="20000"/>
              </a:spcBef>
              <a:buFontTx/>
              <a:buChar char="•"/>
            </a:pPr>
            <a:r>
              <a:rPr lang="en-US" altLang="en-US" sz="2400" i="1">
                <a:latin typeface="Trebuchet MS" pitchFamily="34" charset="0"/>
              </a:rPr>
              <a:t>Pneumothorax</a:t>
            </a:r>
          </a:p>
        </p:txBody>
      </p:sp>
      <p:sp>
        <p:nvSpPr>
          <p:cNvPr id="21508" name="Text Box 6"/>
          <p:cNvSpPr txBox="1">
            <a:spLocks noChangeArrowheads="1"/>
          </p:cNvSpPr>
          <p:nvPr/>
        </p:nvSpPr>
        <p:spPr bwMode="auto">
          <a:xfrm>
            <a:off x="533400" y="16002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a:solidFill>
                  <a:schemeClr val="accent2"/>
                </a:solidFill>
                <a:latin typeface="Abadi MT Condensed Light" pitchFamily="34" charset="0"/>
              </a:rPr>
              <a:t>Symptoms</a:t>
            </a:r>
          </a:p>
        </p:txBody>
      </p:sp>
      <p:pic>
        <p:nvPicPr>
          <p:cNvPr id="21509" name="Picture 8" descr="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3688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9"/>
          <p:cNvSpPr>
            <a:spLocks noChangeArrowheads="1"/>
          </p:cNvSpPr>
          <p:nvPr/>
        </p:nvSpPr>
        <p:spPr bwMode="auto">
          <a:xfrm>
            <a:off x="304800" y="5105400"/>
            <a:ext cx="85344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000" b="1">
                <a:solidFill>
                  <a:srgbClr val="663300"/>
                </a:solidFill>
                <a:latin typeface="Trebuchet MS" pitchFamily="34" charset="0"/>
              </a:rPr>
              <a:t>Haemothorax &amp; ascites associated with endometriosis.</a:t>
            </a:r>
            <a:r>
              <a:rPr lang="en-US" altLang="en-US" sz="2000">
                <a:solidFill>
                  <a:srgbClr val="663300"/>
                </a:solidFill>
                <a:latin typeface="Trebuchet MS" pitchFamily="34" charset="0"/>
              </a:rPr>
              <a:t/>
            </a:r>
            <a:br>
              <a:rPr lang="en-US" altLang="en-US" sz="2000">
                <a:solidFill>
                  <a:srgbClr val="663300"/>
                </a:solidFill>
                <a:latin typeface="Trebuchet MS" pitchFamily="34" charset="0"/>
              </a:rPr>
            </a:br>
            <a:r>
              <a:rPr lang="en-US" altLang="en-US">
                <a:solidFill>
                  <a:srgbClr val="663300"/>
                </a:solidFill>
              </a:rPr>
              <a:t>-</a:t>
            </a:r>
            <a:endParaRPr lang="en-US" altLang="en-US" i="1">
              <a:solidFill>
                <a:srgbClr val="663300"/>
              </a:solidFill>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22531" name="Rectangle 5"/>
          <p:cNvSpPr>
            <a:spLocks noChangeArrowheads="1"/>
          </p:cNvSpPr>
          <p:nvPr/>
        </p:nvSpPr>
        <p:spPr bwMode="auto">
          <a:xfrm>
            <a:off x="533400" y="2590800"/>
            <a:ext cx="365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bg2"/>
                </a:solidFill>
              </a:rPr>
              <a:t>Umbilicus &amp; Surgical scars </a:t>
            </a:r>
            <a:endParaRPr lang="en-US" altLang="en-US" sz="2000">
              <a:latin typeface="Trebuchet MS" pitchFamily="34" charset="0"/>
            </a:endParaRPr>
          </a:p>
          <a:p>
            <a:pPr marL="342900" indent="-342900" eaLnBrk="1" hangingPunct="1">
              <a:spcBef>
                <a:spcPct val="20000"/>
              </a:spcBef>
              <a:buFontTx/>
              <a:buChar char="•"/>
            </a:pPr>
            <a:r>
              <a:rPr lang="en-US" altLang="en-US" sz="2400" i="1">
                <a:latin typeface="Trebuchet MS" pitchFamily="34" charset="0"/>
              </a:rPr>
              <a:t>Cyclical pain &amp; swelling</a:t>
            </a:r>
          </a:p>
        </p:txBody>
      </p:sp>
      <p:sp>
        <p:nvSpPr>
          <p:cNvPr id="22532" name="Text Box 6"/>
          <p:cNvSpPr txBox="1">
            <a:spLocks noChangeArrowheads="1"/>
          </p:cNvSpPr>
          <p:nvPr/>
        </p:nvSpPr>
        <p:spPr bwMode="auto">
          <a:xfrm>
            <a:off x="533400" y="16002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400">
                <a:solidFill>
                  <a:schemeClr val="accent2"/>
                </a:solidFill>
                <a:latin typeface="Abadi MT Condensed Light" pitchFamily="34" charset="0"/>
              </a:rPr>
              <a:t>Symptoms</a:t>
            </a:r>
          </a:p>
        </p:txBody>
      </p:sp>
      <p:pic>
        <p:nvPicPr>
          <p:cNvPr id="22533" name="Picture 9" descr="endo 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038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23555" name="Rectangle 5"/>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400">
                <a:solidFill>
                  <a:schemeClr val="accent2"/>
                </a:solidFill>
                <a:latin typeface="Abadi MT Condensed Light" pitchFamily="34" charset="0"/>
              </a:rPr>
              <a:t>Symptoms</a:t>
            </a:r>
          </a:p>
          <a:p>
            <a:pPr marL="342900" indent="-342900" eaLnBrk="1" hangingPunct="1">
              <a:spcBef>
                <a:spcPct val="20000"/>
              </a:spcBef>
            </a:pPr>
            <a:endParaRPr lang="en-US" altLang="en-US" sz="2400">
              <a:solidFill>
                <a:schemeClr val="accent2"/>
              </a:solidFill>
              <a:latin typeface="Abadi MT Condensed Light" pitchFamily="34" charset="0"/>
            </a:endParaRPr>
          </a:p>
        </p:txBody>
      </p:sp>
      <p:graphicFrame>
        <p:nvGraphicFramePr>
          <p:cNvPr id="108550" name="Group 6"/>
          <p:cNvGraphicFramePr>
            <a:graphicFrameLocks noGrp="1"/>
          </p:cNvGraphicFramePr>
          <p:nvPr/>
        </p:nvGraphicFramePr>
        <p:xfrm>
          <a:off x="838200" y="2286000"/>
          <a:ext cx="7467600" cy="3968750"/>
        </p:xfrm>
        <a:graphic>
          <a:graphicData uri="http://schemas.openxmlformats.org/drawingml/2006/table">
            <a:tbl>
              <a:tblPr/>
              <a:tblGrid>
                <a:gridCol w="4724400"/>
                <a:gridCol w="2743200"/>
              </a:tblGrid>
              <a:tr h="396875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1" u="none" strike="noStrike" cap="none" normalizeH="0" baseline="0">
                          <a:ln>
                            <a:noFill/>
                          </a:ln>
                          <a:solidFill>
                            <a:schemeClr val="bg1"/>
                          </a:solidFill>
                          <a:effectLst/>
                          <a:latin typeface="Trebuchet MS" pitchFamily="34" charset="0"/>
                        </a:rPr>
                        <a:t> </a:t>
                      </a: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Dysmenorrhoea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 Pelvic pain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 Infertility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 Dyspareunia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 Menstrual irregularities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 Cyclical dysuria / hematuria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 Dyschesia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 Cyclic Rectal bleeding</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60-80%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30-50%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30-40%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25-40%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10-20%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a:ln>
                            <a:noFill/>
                          </a:ln>
                          <a:solidFill>
                            <a:schemeClr val="bg1"/>
                          </a:solidFill>
                          <a:effectLst>
                            <a:outerShdw blurRad="38100" dist="38100" dir="2700000" algn="tl">
                              <a:srgbClr val="000000"/>
                            </a:outerShdw>
                          </a:effectLst>
                          <a:latin typeface="Trebuchet MS" pitchFamily="34" charset="0"/>
                        </a:rPr>
                        <a:t>&lt;1%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66"/>
                    </a:solidFill>
                  </a:tcPr>
                </a:tc>
              </a:tr>
            </a:tbl>
          </a:graphicData>
        </a:graphic>
      </p:graphicFrame>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5123" name="Rectangle 3"/>
          <p:cNvSpPr>
            <a:spLocks noGrp="1" noChangeArrowheads="1"/>
          </p:cNvSpPr>
          <p:nvPr>
            <p:ph type="body" idx="1"/>
          </p:nvPr>
        </p:nvSpPr>
        <p:spPr/>
        <p:txBody>
          <a:bodyPr/>
          <a:lstStyle/>
          <a:p>
            <a:pPr algn="ctr" eaLnBrk="1" hangingPunct="1">
              <a:buFontTx/>
              <a:buNone/>
            </a:pPr>
            <a:r>
              <a:rPr lang="en-US" altLang="en-US" smtClean="0">
                <a:latin typeface="Trebuchet MS" pitchFamily="34" charset="0"/>
              </a:rPr>
              <a:t>	Presence of endometrial glands &amp; stroma outside the endometrial cavity and uterine musculature</a:t>
            </a:r>
          </a:p>
        </p:txBody>
      </p:sp>
      <p:pic>
        <p:nvPicPr>
          <p:cNvPr id="5124" name="Picture 4" descr="ENDM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5018088"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24579" name="Rectangle 3"/>
          <p:cNvSpPr>
            <a:spLocks noGrp="1" noChangeArrowheads="1"/>
          </p:cNvSpPr>
          <p:nvPr>
            <p:ph type="body" idx="1"/>
          </p:nvPr>
        </p:nvSpPr>
        <p:spPr>
          <a:xfrm>
            <a:off x="457200" y="1752600"/>
            <a:ext cx="8229600" cy="4373563"/>
          </a:xfrm>
        </p:spPr>
        <p:txBody>
          <a:bodyPr/>
          <a:lstStyle/>
          <a:p>
            <a:pPr eaLnBrk="1" hangingPunct="1">
              <a:buFontTx/>
              <a:buNone/>
            </a:pPr>
            <a:r>
              <a:rPr lang="en-US" altLang="en-US" smtClean="0">
                <a:solidFill>
                  <a:schemeClr val="accent2"/>
                </a:solidFill>
                <a:latin typeface="Abadi MT Condensed Light" pitchFamily="34" charset="0"/>
              </a:rPr>
              <a:t>Signs</a:t>
            </a:r>
          </a:p>
          <a:p>
            <a:pPr eaLnBrk="1" hangingPunct="1">
              <a:buFontTx/>
              <a:buNone/>
            </a:pPr>
            <a:endParaRPr lang="en-US" altLang="en-US" sz="1400" smtClean="0">
              <a:solidFill>
                <a:schemeClr val="accent2"/>
              </a:solidFill>
              <a:latin typeface="AntFarm" pitchFamily="2" charset="0"/>
            </a:endParaRPr>
          </a:p>
          <a:p>
            <a:pPr eaLnBrk="1" hangingPunct="1"/>
            <a:r>
              <a:rPr lang="en-US" altLang="en-US" sz="2400" i="1" smtClean="0">
                <a:latin typeface="Trebuchet MS" pitchFamily="34" charset="0"/>
              </a:rPr>
              <a:t>Pelvic tenderness.</a:t>
            </a:r>
          </a:p>
          <a:p>
            <a:pPr eaLnBrk="1" hangingPunct="1"/>
            <a:r>
              <a:rPr lang="en-US" altLang="en-US" sz="2400" i="1" smtClean="0">
                <a:latin typeface="Trebuchet MS" pitchFamily="34" charset="0"/>
                <a:cs typeface="Times New Roman" pitchFamily="18" charset="0"/>
              </a:rPr>
              <a:t>Fixed retroverted uterus.</a:t>
            </a:r>
          </a:p>
          <a:p>
            <a:pPr eaLnBrk="1" hangingPunct="1"/>
            <a:r>
              <a:rPr lang="en-US" altLang="en-US" sz="2400" i="1" smtClean="0">
                <a:latin typeface="Trebuchet MS" pitchFamily="34" charset="0"/>
                <a:cs typeface="Times New Roman" pitchFamily="18" charset="0"/>
              </a:rPr>
              <a:t>Nodularity of the Douglas pouch and uterosacral ligaments.</a:t>
            </a:r>
          </a:p>
          <a:p>
            <a:pPr eaLnBrk="1" hangingPunct="1"/>
            <a:r>
              <a:rPr lang="en-US" altLang="en-US" sz="2400" i="1" smtClean="0">
                <a:latin typeface="Trebuchet MS" pitchFamily="34" charset="0"/>
                <a:cs typeface="Times New Roman" pitchFamily="18" charset="0"/>
              </a:rPr>
              <a:t>Ovaries may be enlarged and tender . Ovarian cyst may be detected</a:t>
            </a:r>
            <a:r>
              <a:rPr lang="en-US" altLang="en-US" sz="2800" i="1" smtClean="0">
                <a:latin typeface="Trebuchet MS" pitchFamily="34" charset="0"/>
                <a:cs typeface="Times New Roman" pitchFamily="18" charset="0"/>
              </a:rPr>
              <a:t>.</a:t>
            </a:r>
          </a:p>
          <a:p>
            <a:pPr eaLnBrk="1" hangingPunct="1"/>
            <a:endParaRPr lang="en-US" altLang="en-US" sz="2800" i="1" smtClean="0">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en-US">
                <a:solidFill>
                  <a:srgbClr val="CC3300"/>
                </a:solidFill>
                <a:effectLst>
                  <a:outerShdw blurRad="38100" dist="38100" dir="2700000" algn="tl">
                    <a:srgbClr val="C0C0C0"/>
                  </a:outerShdw>
                </a:effectLst>
                <a:latin typeface="Abadi MT Condensed Light"/>
              </a:rPr>
              <a:t>Endometriosis</a:t>
            </a:r>
          </a:p>
        </p:txBody>
      </p:sp>
      <p:sp>
        <p:nvSpPr>
          <p:cNvPr id="25603" name="Rectangle 3"/>
          <p:cNvSpPr>
            <a:spLocks noGrp="1" noChangeArrowheads="1"/>
          </p:cNvSpPr>
          <p:nvPr>
            <p:ph type="body" idx="1"/>
          </p:nvPr>
        </p:nvSpPr>
        <p:spPr>
          <a:xfrm>
            <a:off x="457200" y="1981200"/>
            <a:ext cx="8229600" cy="4144963"/>
          </a:xfrm>
        </p:spPr>
        <p:txBody>
          <a:bodyPr/>
          <a:lstStyle/>
          <a:p>
            <a:pPr eaLnBrk="1" hangingPunct="1">
              <a:buFontTx/>
              <a:buNone/>
            </a:pPr>
            <a:r>
              <a:rPr lang="en-US" altLang="en-US" sz="2800" smtClean="0">
                <a:solidFill>
                  <a:schemeClr val="accent2"/>
                </a:solidFill>
                <a:latin typeface="Abadi MT Condensed Light" pitchFamily="34" charset="0"/>
              </a:rPr>
              <a:t>Risk of cancer</a:t>
            </a:r>
          </a:p>
          <a:p>
            <a:pPr eaLnBrk="1" hangingPunct="1">
              <a:buFontTx/>
              <a:buNone/>
            </a:pPr>
            <a:endParaRPr lang="en-US" altLang="en-US" sz="2000" smtClean="0">
              <a:solidFill>
                <a:schemeClr val="accent2"/>
              </a:solidFill>
              <a:latin typeface="AntFarm" pitchFamily="2" charset="0"/>
            </a:endParaRPr>
          </a:p>
          <a:p>
            <a:pPr eaLnBrk="1" hangingPunct="1"/>
            <a:r>
              <a:rPr lang="en-US" altLang="en-US" sz="2800" smtClean="0">
                <a:latin typeface="Trebuchet MS" pitchFamily="34" charset="0"/>
              </a:rPr>
              <a:t>Ovarian Clear cell &amp; Endometrial cell carcinomas</a:t>
            </a:r>
          </a:p>
          <a:p>
            <a:pPr eaLnBrk="1" hangingPunct="1"/>
            <a:r>
              <a:rPr lang="en-US" altLang="en-US" sz="2800" smtClean="0">
                <a:latin typeface="Trebuchet MS" pitchFamily="34" charset="0"/>
              </a:rPr>
              <a:t>Breast cancer, Melanoma</a:t>
            </a:r>
            <a:endParaRPr lang="en-US" altLang="en-US" sz="1600" smtClean="0">
              <a:latin typeface="Trebuchet MS" pitchFamily="34" charset="0"/>
            </a:endParaRPr>
          </a:p>
          <a:p>
            <a:pPr algn="r" eaLnBrk="1" hangingPunct="1">
              <a:buFontTx/>
              <a:buNone/>
            </a:pPr>
            <a:r>
              <a:rPr lang="en-US" altLang="en-US" sz="2000" i="1" smtClean="0">
                <a:solidFill>
                  <a:schemeClr val="bg2"/>
                </a:solidFill>
                <a:latin typeface="Trebuchet MS" pitchFamily="34" charset="0"/>
              </a:rPr>
              <a:t>- Endometriosis Association study, 1998</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26627" name="Rectangle 3"/>
          <p:cNvSpPr>
            <a:spLocks noGrp="1" noChangeArrowheads="1"/>
          </p:cNvSpPr>
          <p:nvPr>
            <p:ph type="body" idx="1"/>
          </p:nvPr>
        </p:nvSpPr>
        <p:spPr>
          <a:xfrm>
            <a:off x="457200" y="1676400"/>
            <a:ext cx="8229600" cy="4449763"/>
          </a:xfrm>
        </p:spPr>
        <p:txBody>
          <a:bodyPr/>
          <a:lstStyle/>
          <a:p>
            <a:pPr eaLnBrk="1" hangingPunct="1">
              <a:buFontTx/>
              <a:buNone/>
            </a:pPr>
            <a:r>
              <a:rPr lang="en-US" altLang="en-US" sz="2800" smtClean="0">
                <a:solidFill>
                  <a:schemeClr val="accent2"/>
                </a:solidFill>
                <a:latin typeface="Abadi MT Condensed Light" pitchFamily="34" charset="0"/>
              </a:rPr>
              <a:t>Differential diagnosis</a:t>
            </a:r>
          </a:p>
          <a:p>
            <a:pPr eaLnBrk="1" hangingPunct="1">
              <a:buFontTx/>
              <a:buNone/>
            </a:pPr>
            <a:endParaRPr lang="en-US" altLang="en-US" sz="600" smtClean="0">
              <a:solidFill>
                <a:schemeClr val="accent2"/>
              </a:solidFill>
              <a:latin typeface="AntFarm" pitchFamily="2" charset="0"/>
            </a:endParaRPr>
          </a:p>
          <a:p>
            <a:pPr eaLnBrk="1" hangingPunct="1">
              <a:buFontTx/>
              <a:buNone/>
            </a:pPr>
            <a:endParaRPr lang="en-US" altLang="en-US" sz="600" smtClean="0">
              <a:solidFill>
                <a:schemeClr val="accent2"/>
              </a:solidFill>
              <a:latin typeface="AntFarm" pitchFamily="2" charset="0"/>
            </a:endParaRPr>
          </a:p>
          <a:p>
            <a:pPr eaLnBrk="1" hangingPunct="1">
              <a:buFontTx/>
              <a:buNone/>
            </a:pPr>
            <a:endParaRPr lang="en-US" altLang="en-US" sz="600" smtClean="0">
              <a:solidFill>
                <a:schemeClr val="accent2"/>
              </a:solidFill>
              <a:latin typeface="AntFarm" pitchFamily="2" charset="0"/>
            </a:endParaRPr>
          </a:p>
          <a:p>
            <a:pPr eaLnBrk="1" hangingPunct="1"/>
            <a:r>
              <a:rPr lang="en-US" altLang="en-US" sz="2800" i="1" smtClean="0">
                <a:latin typeface="Trebuchet MS" pitchFamily="34" charset="0"/>
              </a:rPr>
              <a:t>Pelvic infection</a:t>
            </a:r>
          </a:p>
          <a:p>
            <a:pPr eaLnBrk="1" hangingPunct="1"/>
            <a:r>
              <a:rPr lang="en-US" altLang="en-US" sz="2800" i="1" smtClean="0">
                <a:latin typeface="Trebuchet MS" pitchFamily="34" charset="0"/>
              </a:rPr>
              <a:t>Uterine Myomas</a:t>
            </a:r>
          </a:p>
          <a:p>
            <a:pPr eaLnBrk="1" hangingPunct="1"/>
            <a:r>
              <a:rPr lang="en-US" altLang="en-US" sz="2800" i="1" smtClean="0">
                <a:latin typeface="Trebuchet MS" pitchFamily="34" charset="0"/>
              </a:rPr>
              <a:t>Ovarian malignant tumors with metastatic deposits in the pouch of Douglas</a:t>
            </a:r>
          </a:p>
          <a:p>
            <a:pPr eaLnBrk="1" hangingPunct="1"/>
            <a:r>
              <a:rPr lang="en-US" altLang="en-US" sz="2800" i="1" smtClean="0">
                <a:latin typeface="Trebuchet MS" pitchFamily="34" charset="0"/>
              </a:rPr>
              <a:t>Acute abdomen</a:t>
            </a:r>
          </a:p>
          <a:p>
            <a:pPr eaLnBrk="1" hangingPunct="1"/>
            <a:r>
              <a:rPr lang="en-US" altLang="en-US" sz="2800" i="1" smtClean="0">
                <a:latin typeface="Trebuchet MS" pitchFamily="34" charset="0"/>
              </a:rPr>
              <a:t>Rectal carcinoma</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27651" name="Rectangle 5"/>
          <p:cNvSpPr>
            <a:spLocks noChangeArrowheads="1"/>
          </p:cNvSpPr>
          <p:nvPr/>
        </p:nvSpPr>
        <p:spPr bwMode="auto">
          <a:xfrm>
            <a:off x="3048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accent2"/>
                </a:solidFill>
                <a:latin typeface="Abadi MT Condensed Light" pitchFamily="34" charset="0"/>
              </a:rPr>
              <a:t>Investigations</a:t>
            </a:r>
          </a:p>
          <a:p>
            <a:pPr marL="342900" indent="-342900" eaLnBrk="1" hangingPunct="1">
              <a:spcBef>
                <a:spcPct val="20000"/>
              </a:spcBef>
            </a:pPr>
            <a:r>
              <a:rPr lang="en-US" altLang="en-US" sz="3200">
                <a:solidFill>
                  <a:schemeClr val="bg2"/>
                </a:solidFill>
              </a:rPr>
              <a:t>Laparoscopy</a:t>
            </a:r>
          </a:p>
          <a:p>
            <a:pPr marL="342900" indent="-342900" eaLnBrk="1" hangingPunct="1">
              <a:spcBef>
                <a:spcPct val="20000"/>
              </a:spcBef>
            </a:pPr>
            <a:r>
              <a:rPr lang="en-US" altLang="en-US" sz="2400" i="1">
                <a:latin typeface="Trebuchet MS" pitchFamily="34" charset="0"/>
                <a:cs typeface="Arial" pitchFamily="34" charset="0"/>
              </a:rPr>
              <a:t>‘Gold standard’ diagnostic test for endometriosis</a:t>
            </a:r>
          </a:p>
          <a:p>
            <a:pPr marL="342900" indent="-342900" eaLnBrk="1" hangingPunct="1">
              <a:spcBef>
                <a:spcPct val="20000"/>
              </a:spcBef>
            </a:pPr>
            <a:r>
              <a:rPr lang="en-US" altLang="en-US" sz="2400" i="1">
                <a:cs typeface="Arial" pitchFamily="34" charset="0"/>
              </a:rPr>
              <a:t>It permits a “see &amp; treat” approach, although its effectiveness may be limited by the nature of the disease and the surgeon's skill</a:t>
            </a:r>
          </a:p>
        </p:txBody>
      </p:sp>
      <p:pic>
        <p:nvPicPr>
          <p:cNvPr id="27652" name="Picture 7" descr="lapr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57041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black_endometr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peritoneal_window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peritoneal_window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endo append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Photo5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Small Bowel Endometrio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f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descr="k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descr="i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29699" name="Rectangle 3"/>
          <p:cNvSpPr>
            <a:spLocks noGrp="1" noChangeArrowheads="1"/>
          </p:cNvSpPr>
          <p:nvPr>
            <p:ph type="body" sz="half" idx="1"/>
          </p:nvPr>
        </p:nvSpPr>
        <p:spPr>
          <a:xfrm>
            <a:off x="685800" y="1524000"/>
            <a:ext cx="7696200" cy="4602163"/>
          </a:xfrm>
        </p:spPr>
        <p:txBody>
          <a:bodyPr/>
          <a:lstStyle/>
          <a:p>
            <a:pPr eaLnBrk="1" hangingPunct="1">
              <a:lnSpc>
                <a:spcPct val="90000"/>
              </a:lnSpc>
              <a:buFontTx/>
              <a:buNone/>
            </a:pPr>
            <a:r>
              <a:rPr lang="en-US" altLang="en-US" sz="2400" smtClean="0">
                <a:solidFill>
                  <a:schemeClr val="accent2"/>
                </a:solidFill>
                <a:latin typeface="Abadi MT Condensed Light" pitchFamily="34" charset="0"/>
              </a:rPr>
              <a:t>Investigations</a:t>
            </a:r>
          </a:p>
          <a:p>
            <a:pPr eaLnBrk="1" hangingPunct="1">
              <a:lnSpc>
                <a:spcPct val="90000"/>
              </a:lnSpc>
              <a:buFontTx/>
              <a:buNone/>
            </a:pPr>
            <a:r>
              <a:rPr lang="en-US" altLang="en-US" sz="2800" smtClean="0">
                <a:solidFill>
                  <a:schemeClr val="bg2"/>
                </a:solidFill>
              </a:rPr>
              <a:t>Serum CA 125</a:t>
            </a:r>
          </a:p>
          <a:p>
            <a:pPr eaLnBrk="1" hangingPunct="1">
              <a:lnSpc>
                <a:spcPct val="90000"/>
              </a:lnSpc>
              <a:buFontTx/>
              <a:buNone/>
            </a:pPr>
            <a:endParaRPr lang="en-US" altLang="en-US" sz="1800" smtClean="0">
              <a:solidFill>
                <a:schemeClr val="bg2"/>
              </a:solidFill>
            </a:endParaRPr>
          </a:p>
          <a:p>
            <a:pPr eaLnBrk="1" hangingPunct="1">
              <a:lnSpc>
                <a:spcPct val="90000"/>
              </a:lnSpc>
              <a:buFontTx/>
              <a:buNone/>
            </a:pPr>
            <a:endParaRPr lang="en-US" altLang="en-US" sz="1800" smtClean="0">
              <a:solidFill>
                <a:schemeClr val="bg2"/>
              </a:solidFill>
            </a:endParaRPr>
          </a:p>
          <a:p>
            <a:pPr eaLnBrk="1" hangingPunct="1">
              <a:lnSpc>
                <a:spcPct val="90000"/>
              </a:lnSpc>
              <a:buFontTx/>
              <a:buNone/>
            </a:pPr>
            <a:endParaRPr lang="en-US" altLang="en-US" sz="1800" smtClean="0">
              <a:solidFill>
                <a:schemeClr val="bg2"/>
              </a:solidFill>
            </a:endParaRPr>
          </a:p>
          <a:p>
            <a:pPr eaLnBrk="1" hangingPunct="1">
              <a:lnSpc>
                <a:spcPct val="90000"/>
              </a:lnSpc>
              <a:buFontTx/>
              <a:buNone/>
            </a:pPr>
            <a:endParaRPr lang="en-US" altLang="en-US" sz="1800" smtClean="0">
              <a:solidFill>
                <a:schemeClr val="bg2"/>
              </a:solidFill>
            </a:endParaRPr>
          </a:p>
          <a:p>
            <a:pPr eaLnBrk="1" hangingPunct="1">
              <a:lnSpc>
                <a:spcPct val="90000"/>
              </a:lnSpc>
            </a:pPr>
            <a:r>
              <a:rPr lang="en-US" altLang="en-US" sz="2400" smtClean="0">
                <a:latin typeface="Trebuchet MS" pitchFamily="34" charset="0"/>
              </a:rPr>
              <a:t>Sensitivity </a:t>
            </a:r>
            <a:r>
              <a:rPr lang="en-US" altLang="en-US" sz="2400" smtClean="0">
                <a:solidFill>
                  <a:srgbClr val="CC3300"/>
                </a:solidFill>
                <a:latin typeface="Trebuchet MS" pitchFamily="34" charset="0"/>
              </a:rPr>
              <a:t>28%</a:t>
            </a:r>
            <a:r>
              <a:rPr lang="en-US" altLang="en-US" sz="2400" smtClean="0">
                <a:latin typeface="Trebuchet MS" pitchFamily="34" charset="0"/>
              </a:rPr>
              <a:t> &amp; specificity </a:t>
            </a:r>
            <a:r>
              <a:rPr lang="en-US" altLang="en-US" sz="2400" smtClean="0">
                <a:solidFill>
                  <a:srgbClr val="CC3300"/>
                </a:solidFill>
                <a:latin typeface="Trebuchet MS" pitchFamily="34" charset="0"/>
              </a:rPr>
              <a:t>90%</a:t>
            </a:r>
            <a:r>
              <a:rPr lang="en-US" altLang="en-US" sz="2400" smtClean="0">
                <a:latin typeface="Trebuchet MS" pitchFamily="34" charset="0"/>
              </a:rPr>
              <a:t> </a:t>
            </a:r>
          </a:p>
          <a:p>
            <a:pPr algn="r" eaLnBrk="1" hangingPunct="1">
              <a:lnSpc>
                <a:spcPct val="90000"/>
              </a:lnSpc>
              <a:buFontTx/>
              <a:buNone/>
            </a:pPr>
            <a:r>
              <a:rPr lang="en-US" altLang="en-US" sz="2000" smtClean="0">
                <a:solidFill>
                  <a:schemeClr val="bg2"/>
                </a:solidFill>
                <a:latin typeface="Trebuchet MS" pitchFamily="34" charset="0"/>
              </a:rPr>
              <a:t>- </a:t>
            </a:r>
            <a:r>
              <a:rPr lang="en-US" altLang="en-US" sz="1600" i="1" smtClean="0">
                <a:solidFill>
                  <a:schemeClr val="bg2"/>
                </a:solidFill>
                <a:latin typeface="Trebuchet MS" pitchFamily="34" charset="0"/>
              </a:rPr>
              <a:t>Mol BW et al, Fertil Steril, 1998</a:t>
            </a:r>
          </a:p>
          <a:p>
            <a:pPr eaLnBrk="1" hangingPunct="1">
              <a:lnSpc>
                <a:spcPct val="90000"/>
              </a:lnSpc>
            </a:pPr>
            <a:r>
              <a:rPr lang="en-US" altLang="en-US" sz="2400" smtClean="0">
                <a:latin typeface="Trebuchet MS" pitchFamily="34" charset="0"/>
              </a:rPr>
              <a:t>Not useful for screening, because of poor sensitivity</a:t>
            </a:r>
          </a:p>
        </p:txBody>
      </p:sp>
      <p:sp>
        <p:nvSpPr>
          <p:cNvPr id="29700" name="Text Box 43"/>
          <p:cNvSpPr txBox="1">
            <a:spLocks noChangeArrowheads="1"/>
          </p:cNvSpPr>
          <p:nvPr/>
        </p:nvSpPr>
        <p:spPr bwMode="auto">
          <a:xfrm>
            <a:off x="59277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endParaRPr lang="en-US" altLang="en-US" sz="1800"/>
          </a:p>
        </p:txBody>
      </p:sp>
      <p:graphicFrame>
        <p:nvGraphicFramePr>
          <p:cNvPr id="118863" name="Group 79"/>
          <p:cNvGraphicFramePr>
            <a:graphicFrameLocks noGrp="1"/>
          </p:cNvGraphicFramePr>
          <p:nvPr>
            <p:ph sz="half" idx="2"/>
          </p:nvPr>
        </p:nvGraphicFramePr>
        <p:xfrm>
          <a:off x="4343400" y="1828800"/>
          <a:ext cx="1447800" cy="1603375"/>
        </p:xfrm>
        <a:graphic>
          <a:graphicData uri="http://schemas.openxmlformats.org/drawingml/2006/table">
            <a:tbl>
              <a:tblPr/>
              <a:tblGrid>
                <a:gridCol w="609600"/>
                <a:gridCol w="838200"/>
              </a:tblGrid>
              <a:tr h="4144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I</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19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3963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II</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40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r>
              <a:tr h="3963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III</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77</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3963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IV</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bg1"/>
                          </a:solidFill>
                          <a:effectLst>
                            <a:outerShdw blurRad="38100" dist="38100" dir="2700000" algn="tl">
                              <a:srgbClr val="000000"/>
                            </a:outerShdw>
                          </a:effectLst>
                          <a:latin typeface="Trebuchet MS" pitchFamily="34" charset="0"/>
                        </a:rPr>
                        <a:t>182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29718" name="Text Box 77"/>
          <p:cNvSpPr txBox="1">
            <a:spLocks noChangeArrowheads="1"/>
          </p:cNvSpPr>
          <p:nvPr/>
        </p:nvSpPr>
        <p:spPr bwMode="auto">
          <a:xfrm>
            <a:off x="5791200" y="3184525"/>
            <a:ext cx="311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1600" i="1">
                <a:solidFill>
                  <a:schemeClr val="bg2"/>
                </a:solidFill>
                <a:latin typeface="Trebuchet MS" pitchFamily="34" charset="0"/>
              </a:rPr>
              <a:t>- Cheg YM et al, Obst Gyn, 2002</a:t>
            </a: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30723" name="Rectangle 5"/>
          <p:cNvSpPr>
            <a:spLocks noChangeArrowheads="1"/>
          </p:cNvSpPr>
          <p:nvPr/>
        </p:nvSpPr>
        <p:spPr bwMode="auto">
          <a:xfrm>
            <a:off x="228600" y="1600200"/>
            <a:ext cx="388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accent2"/>
                </a:solidFill>
                <a:latin typeface="Abadi MT Condensed Light" pitchFamily="34" charset="0"/>
              </a:rPr>
              <a:t>Investigations</a:t>
            </a:r>
          </a:p>
          <a:p>
            <a:pPr marL="342900" indent="-342900" eaLnBrk="1" hangingPunct="1">
              <a:spcBef>
                <a:spcPct val="20000"/>
              </a:spcBef>
            </a:pPr>
            <a:r>
              <a:rPr lang="en-US" altLang="en-US" sz="3200">
                <a:solidFill>
                  <a:schemeClr val="bg2"/>
                </a:solidFill>
              </a:rPr>
              <a:t>Ultrasound</a:t>
            </a:r>
          </a:p>
          <a:p>
            <a:pPr marL="342900" indent="-342900" eaLnBrk="1" hangingPunct="1">
              <a:spcBef>
                <a:spcPct val="20000"/>
              </a:spcBef>
            </a:pPr>
            <a:endParaRPr lang="en-US" altLang="en-US" sz="900">
              <a:solidFill>
                <a:schemeClr val="bg2"/>
              </a:solidFill>
            </a:endParaRPr>
          </a:p>
          <a:p>
            <a:pPr marL="342900" indent="-342900" eaLnBrk="1" hangingPunct="1">
              <a:spcBef>
                <a:spcPct val="20000"/>
              </a:spcBef>
            </a:pPr>
            <a:r>
              <a:rPr lang="en-US" altLang="en-US" sz="2800">
                <a:latin typeface="Trebuchet MS" pitchFamily="34" charset="0"/>
              </a:rPr>
              <a:t>	</a:t>
            </a:r>
            <a:r>
              <a:rPr lang="en-US" altLang="en-US" sz="2800" i="1">
                <a:latin typeface="Trebuchet MS" pitchFamily="34" charset="0"/>
              </a:rPr>
              <a:t>Sensitivity for focal endometrial implants is poor</a:t>
            </a:r>
          </a:p>
        </p:txBody>
      </p:sp>
      <p:pic>
        <p:nvPicPr>
          <p:cNvPr id="30724" name="Picture 7"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362200"/>
            <a:ext cx="5064125"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31747" name="Rectangle 3"/>
          <p:cNvSpPr>
            <a:spLocks noGrp="1" noChangeArrowheads="1"/>
          </p:cNvSpPr>
          <p:nvPr>
            <p:ph type="body" idx="1"/>
          </p:nvPr>
        </p:nvSpPr>
        <p:spPr>
          <a:xfrm>
            <a:off x="457200" y="1600200"/>
            <a:ext cx="3886200" cy="4525963"/>
          </a:xfrm>
        </p:spPr>
        <p:txBody>
          <a:bodyPr/>
          <a:lstStyle/>
          <a:p>
            <a:pPr eaLnBrk="1" hangingPunct="1">
              <a:buFontTx/>
              <a:buNone/>
            </a:pPr>
            <a:r>
              <a:rPr lang="en-US" altLang="en-US" sz="2800" smtClean="0">
                <a:solidFill>
                  <a:schemeClr val="accent2"/>
                </a:solidFill>
                <a:latin typeface="Abadi MT Condensed Light" pitchFamily="34" charset="0"/>
              </a:rPr>
              <a:t>Investigations</a:t>
            </a:r>
          </a:p>
          <a:p>
            <a:pPr eaLnBrk="1" hangingPunct="1">
              <a:buFontTx/>
              <a:buNone/>
            </a:pPr>
            <a:r>
              <a:rPr lang="en-US" altLang="en-US" smtClean="0">
                <a:solidFill>
                  <a:schemeClr val="bg2"/>
                </a:solidFill>
              </a:rPr>
              <a:t>Ultrasound</a:t>
            </a:r>
          </a:p>
          <a:p>
            <a:pPr eaLnBrk="1" hangingPunct="1">
              <a:buFontTx/>
              <a:buNone/>
            </a:pPr>
            <a:endParaRPr lang="en-US" altLang="en-US" sz="1000" smtClean="0">
              <a:solidFill>
                <a:schemeClr val="bg2"/>
              </a:solidFill>
            </a:endParaRPr>
          </a:p>
          <a:p>
            <a:pPr eaLnBrk="1" hangingPunct="1">
              <a:buFontTx/>
              <a:buNone/>
            </a:pPr>
            <a:endParaRPr lang="en-US" altLang="en-US" sz="1000" smtClean="0">
              <a:solidFill>
                <a:schemeClr val="bg2"/>
              </a:solidFill>
            </a:endParaRPr>
          </a:p>
          <a:p>
            <a:pPr eaLnBrk="1" hangingPunct="1">
              <a:buFontTx/>
              <a:buNone/>
            </a:pPr>
            <a:r>
              <a:rPr lang="en-US" altLang="en-US" sz="2800" i="1" smtClean="0">
                <a:latin typeface="Trebuchet MS" pitchFamily="34" charset="0"/>
              </a:rPr>
              <a:t>For Endometriomas sensitivity </a:t>
            </a:r>
            <a:r>
              <a:rPr lang="en-US" altLang="en-US" sz="2800" i="1" smtClean="0">
                <a:solidFill>
                  <a:srgbClr val="CC3300"/>
                </a:solidFill>
                <a:latin typeface="Trebuchet MS" pitchFamily="34" charset="0"/>
              </a:rPr>
              <a:t>83%</a:t>
            </a:r>
            <a:r>
              <a:rPr lang="en-US" altLang="en-US" sz="2800" i="1" smtClean="0">
                <a:latin typeface="Trebuchet MS" pitchFamily="34" charset="0"/>
              </a:rPr>
              <a:t> &amp; specificity </a:t>
            </a:r>
            <a:r>
              <a:rPr lang="en-US" altLang="en-US" sz="2800" i="1" smtClean="0">
                <a:solidFill>
                  <a:srgbClr val="CC3300"/>
                </a:solidFill>
                <a:latin typeface="Trebuchet MS" pitchFamily="34" charset="0"/>
              </a:rPr>
              <a:t>98%</a:t>
            </a:r>
          </a:p>
          <a:p>
            <a:pPr eaLnBrk="1" hangingPunct="1"/>
            <a:endParaRPr lang="en-US" altLang="en-US" sz="2800" i="1" smtClean="0">
              <a:latin typeface="Trebuchet MS" pitchFamily="34" charset="0"/>
            </a:endParaRPr>
          </a:p>
        </p:txBody>
      </p:sp>
      <p:pic>
        <p:nvPicPr>
          <p:cNvPr id="31748" name="Picture 5"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098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32771" name="Rectangle 5"/>
          <p:cNvSpPr>
            <a:spLocks noChangeArrowheads="1"/>
          </p:cNvSpPr>
          <p:nvPr/>
        </p:nvSpPr>
        <p:spPr bwMode="auto">
          <a:xfrm>
            <a:off x="4572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accent2"/>
                </a:solidFill>
                <a:latin typeface="Abadi MT Condensed Light" pitchFamily="34" charset="0"/>
              </a:rPr>
              <a:t>Investigations</a:t>
            </a:r>
          </a:p>
          <a:p>
            <a:pPr marL="342900" indent="-342900" eaLnBrk="1" hangingPunct="1">
              <a:spcBef>
                <a:spcPct val="20000"/>
              </a:spcBef>
            </a:pPr>
            <a:r>
              <a:rPr lang="en-US" altLang="en-US" sz="3200">
                <a:solidFill>
                  <a:schemeClr val="bg2"/>
                </a:solidFill>
              </a:rPr>
              <a:t>CT scan</a:t>
            </a:r>
          </a:p>
          <a:p>
            <a:pPr marL="342900" indent="-342900" eaLnBrk="1" hangingPunct="1">
              <a:spcBef>
                <a:spcPct val="20000"/>
              </a:spcBef>
              <a:buFontTx/>
              <a:buChar char="•"/>
            </a:pPr>
            <a:r>
              <a:rPr lang="en-US" altLang="en-US" sz="2400" i="1">
                <a:latin typeface="Trebuchet MS" pitchFamily="34" charset="0"/>
              </a:rPr>
              <a:t>Endometriomas may appear solid, cystic or mixed</a:t>
            </a:r>
          </a:p>
          <a:p>
            <a:pPr marL="342900" indent="-342900" eaLnBrk="1" hangingPunct="1">
              <a:spcBef>
                <a:spcPct val="20000"/>
              </a:spcBef>
              <a:buFontTx/>
              <a:buChar char="•"/>
            </a:pPr>
            <a:r>
              <a:rPr lang="en-US" altLang="en-US" sz="2400" i="1">
                <a:latin typeface="Trebuchet MS" pitchFamily="34" charset="0"/>
              </a:rPr>
              <a:t>Because of poor specificity &amp; high radiation, CT has been replaced by MRI</a:t>
            </a:r>
          </a:p>
        </p:txBody>
      </p:sp>
      <p:pic>
        <p:nvPicPr>
          <p:cNvPr id="32772" name="Picture 7" descr="endometrioma 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191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33795" name="Rectangle 5"/>
          <p:cNvSpPr>
            <a:spLocks noChangeArrowheads="1"/>
          </p:cNvSpPr>
          <p:nvPr/>
        </p:nvSpPr>
        <p:spPr bwMode="auto">
          <a:xfrm>
            <a:off x="228600" y="1600200"/>
            <a:ext cx="457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accent2"/>
                </a:solidFill>
                <a:latin typeface="Abadi MT Condensed Light" pitchFamily="34" charset="0"/>
              </a:rPr>
              <a:t>Investigations</a:t>
            </a:r>
          </a:p>
          <a:p>
            <a:pPr marL="342900" indent="-342900" eaLnBrk="1" hangingPunct="1">
              <a:spcBef>
                <a:spcPct val="20000"/>
              </a:spcBef>
            </a:pPr>
            <a:r>
              <a:rPr lang="en-US" altLang="en-US" sz="3200">
                <a:solidFill>
                  <a:schemeClr val="bg2"/>
                </a:solidFill>
              </a:rPr>
              <a:t>MRI</a:t>
            </a:r>
          </a:p>
          <a:p>
            <a:pPr marL="342900" indent="-342900" eaLnBrk="1" hangingPunct="1">
              <a:spcBef>
                <a:spcPct val="20000"/>
              </a:spcBef>
              <a:buFontTx/>
              <a:buChar char="•"/>
            </a:pPr>
            <a:r>
              <a:rPr lang="en-US" altLang="en-US" sz="2200" i="1">
                <a:latin typeface="Trebuchet MS" pitchFamily="34" charset="0"/>
              </a:rPr>
              <a:t>Role is limited in visualizing small endometriotic implants and adhesions</a:t>
            </a:r>
          </a:p>
          <a:p>
            <a:pPr marL="342900" indent="-342900" eaLnBrk="1" hangingPunct="1">
              <a:spcBef>
                <a:spcPct val="20000"/>
              </a:spcBef>
              <a:buFontTx/>
              <a:buChar char="•"/>
            </a:pPr>
            <a:r>
              <a:rPr lang="en-US" altLang="en-US" sz="2200" i="1">
                <a:latin typeface="Trebuchet MS" pitchFamily="34" charset="0"/>
              </a:rPr>
              <a:t>More useful for lesions in extraperitoneal locations &amp; the contents of pelvic mass</a:t>
            </a:r>
          </a:p>
          <a:p>
            <a:pPr marL="342900" indent="-342900" eaLnBrk="1" hangingPunct="1">
              <a:spcBef>
                <a:spcPct val="20000"/>
              </a:spcBef>
              <a:buFontTx/>
              <a:buChar char="•"/>
            </a:pPr>
            <a:r>
              <a:rPr lang="en-US" altLang="en-US" sz="2200" i="1">
                <a:latin typeface="Trebuchet MS" pitchFamily="34" charset="0"/>
              </a:rPr>
              <a:t>More frequently used in staging &amp; treatment response monitoring</a:t>
            </a:r>
          </a:p>
        </p:txBody>
      </p:sp>
      <p:pic>
        <p:nvPicPr>
          <p:cNvPr id="33796" name="Picture 7"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588" y="2362200"/>
            <a:ext cx="330041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69635" name="Rectangle 3"/>
          <p:cNvSpPr>
            <a:spLocks noGrp="1" noChangeArrowheads="1"/>
          </p:cNvSpPr>
          <p:nvPr>
            <p:ph type="body" idx="1"/>
          </p:nvPr>
        </p:nvSpPr>
        <p:spPr>
          <a:xfrm>
            <a:off x="457200" y="1981200"/>
            <a:ext cx="8229600" cy="4144963"/>
          </a:xfrm>
        </p:spPr>
        <p:txBody>
          <a:bodyPr/>
          <a:lstStyle/>
          <a:p>
            <a:pPr eaLnBrk="1" hangingPunct="1">
              <a:lnSpc>
                <a:spcPct val="90000"/>
              </a:lnSpc>
              <a:buFontTx/>
              <a:buNone/>
              <a:defRPr/>
            </a:pPr>
            <a:r>
              <a:rPr lang="en-US" sz="2800" dirty="0">
                <a:solidFill>
                  <a:schemeClr val="accent2"/>
                </a:solidFill>
                <a:latin typeface="Abadi MT Condensed Light"/>
              </a:rPr>
              <a:t>Epidemiology</a:t>
            </a:r>
          </a:p>
          <a:p>
            <a:pPr eaLnBrk="1" hangingPunct="1">
              <a:lnSpc>
                <a:spcPct val="90000"/>
              </a:lnSpc>
              <a:buFontTx/>
              <a:buNone/>
              <a:defRPr/>
            </a:pPr>
            <a:endParaRPr lang="en-US" sz="1800" dirty="0">
              <a:solidFill>
                <a:schemeClr val="accent2"/>
              </a:solidFill>
              <a:latin typeface="AntFarm" pitchFamily="2" charset="0"/>
            </a:endParaRPr>
          </a:p>
          <a:p>
            <a:pPr eaLnBrk="1" hangingPunct="1">
              <a:lnSpc>
                <a:spcPct val="90000"/>
              </a:lnSpc>
              <a:defRPr/>
            </a:pPr>
            <a:r>
              <a:rPr lang="en-US" dirty="0">
                <a:latin typeface="Trebuchet MS" pitchFamily="34" charset="0"/>
              </a:rPr>
              <a:t>Globally </a:t>
            </a:r>
            <a:r>
              <a:rPr lang="en-US" dirty="0">
                <a:solidFill>
                  <a:srgbClr val="CC3300"/>
                </a:solidFill>
                <a:latin typeface="Trebuchet MS" pitchFamily="34" charset="0"/>
              </a:rPr>
              <a:t>90 </a:t>
            </a:r>
            <a:r>
              <a:rPr lang="en-US" dirty="0">
                <a:latin typeface="Trebuchet MS" pitchFamily="34" charset="0"/>
              </a:rPr>
              <a:t>million suffering with Endometriosis</a:t>
            </a:r>
          </a:p>
          <a:p>
            <a:pPr eaLnBrk="1" hangingPunct="1">
              <a:lnSpc>
                <a:spcPct val="90000"/>
              </a:lnSpc>
              <a:defRPr/>
            </a:pPr>
            <a:r>
              <a:rPr lang="en-US" dirty="0">
                <a:latin typeface="Trebuchet MS" pitchFamily="34" charset="0"/>
              </a:rPr>
              <a:t>Prevalence: </a:t>
            </a:r>
            <a:r>
              <a:rPr lang="en-US" dirty="0">
                <a:solidFill>
                  <a:srgbClr val="CC0000"/>
                </a:solidFill>
                <a:effectLst>
                  <a:outerShdw blurRad="38100" dist="38100" dir="2700000" algn="tl">
                    <a:srgbClr val="C0C0C0"/>
                  </a:outerShdw>
                </a:effectLst>
                <a:latin typeface="Trebuchet MS" pitchFamily="34" charset="0"/>
              </a:rPr>
              <a:t>3-10%</a:t>
            </a:r>
            <a:r>
              <a:rPr lang="en-US" dirty="0">
                <a:latin typeface="Trebuchet MS" pitchFamily="34" charset="0"/>
              </a:rPr>
              <a:t> of reproductive age group &amp; </a:t>
            </a:r>
            <a:r>
              <a:rPr lang="en-US" dirty="0">
                <a:solidFill>
                  <a:srgbClr val="CC0000"/>
                </a:solidFill>
                <a:latin typeface="Trebuchet MS" pitchFamily="34" charset="0"/>
              </a:rPr>
              <a:t>25-35%</a:t>
            </a:r>
            <a:r>
              <a:rPr lang="en-US" dirty="0">
                <a:latin typeface="Trebuchet MS" pitchFamily="34" charset="0"/>
              </a:rPr>
              <a:t> of infertile women</a:t>
            </a:r>
          </a:p>
          <a:p>
            <a:pPr eaLnBrk="1" hangingPunct="1">
              <a:lnSpc>
                <a:spcPct val="90000"/>
              </a:lnSpc>
              <a:defRPr/>
            </a:pPr>
            <a:r>
              <a:rPr lang="en-US" dirty="0">
                <a:latin typeface="Trebuchet MS" pitchFamily="34" charset="0"/>
              </a:rPr>
              <a:t>Peak incidence: </a:t>
            </a:r>
            <a:r>
              <a:rPr lang="en-US" dirty="0">
                <a:solidFill>
                  <a:srgbClr val="CC3300"/>
                </a:solidFill>
                <a:latin typeface="Trebuchet MS" pitchFamily="34" charset="0"/>
              </a:rPr>
              <a:t>30-45</a:t>
            </a:r>
            <a:r>
              <a:rPr lang="en-US" dirty="0">
                <a:latin typeface="Trebuchet MS" pitchFamily="34" charset="0"/>
              </a:rPr>
              <a:t> yrs of age</a:t>
            </a:r>
          </a:p>
          <a:p>
            <a:pPr eaLnBrk="1" hangingPunct="1">
              <a:lnSpc>
                <a:spcPct val="90000"/>
              </a:lnSpc>
              <a:defRPr/>
            </a:pPr>
            <a:r>
              <a:rPr lang="en-US" dirty="0">
                <a:latin typeface="Trebuchet MS" pitchFamily="34" charset="0"/>
              </a:rPr>
              <a:t>Prevalence is similar in all races</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34819" name="Rectangle 3"/>
          <p:cNvSpPr>
            <a:spLocks noGrp="1" noChangeArrowheads="1"/>
          </p:cNvSpPr>
          <p:nvPr>
            <p:ph type="body" idx="1"/>
          </p:nvPr>
        </p:nvSpPr>
        <p:spPr>
          <a:xfrm>
            <a:off x="685800" y="1676400"/>
            <a:ext cx="8001000" cy="4449763"/>
          </a:xfrm>
        </p:spPr>
        <p:txBody>
          <a:bodyPr/>
          <a:lstStyle/>
          <a:p>
            <a:pPr eaLnBrk="1" hangingPunct="1">
              <a:buFontTx/>
              <a:buNone/>
            </a:pPr>
            <a:r>
              <a:rPr lang="en-US" altLang="en-US" smtClean="0">
                <a:solidFill>
                  <a:schemeClr val="accent2"/>
                </a:solidFill>
                <a:latin typeface="Abadi MT Condensed Light" pitchFamily="34" charset="0"/>
              </a:rPr>
              <a:t>Treatment</a:t>
            </a:r>
          </a:p>
          <a:p>
            <a:pPr eaLnBrk="1" hangingPunct="1">
              <a:buFontTx/>
              <a:buNone/>
            </a:pPr>
            <a:r>
              <a:rPr lang="en-US" altLang="en-US" smtClean="0">
                <a:solidFill>
                  <a:schemeClr val="bg2"/>
                </a:solidFill>
              </a:rPr>
              <a:t>Consider</a:t>
            </a:r>
          </a:p>
          <a:p>
            <a:pPr eaLnBrk="1" hangingPunct="1">
              <a:buFontTx/>
              <a:buNone/>
            </a:pPr>
            <a:endParaRPr lang="en-US" altLang="en-US" sz="1000" smtClean="0">
              <a:solidFill>
                <a:schemeClr val="bg2"/>
              </a:solidFill>
            </a:endParaRPr>
          </a:p>
          <a:p>
            <a:pPr eaLnBrk="1" hangingPunct="1"/>
            <a:r>
              <a:rPr lang="en-US" altLang="en-US" sz="2800" i="1" smtClean="0">
                <a:latin typeface="Trebuchet MS" pitchFamily="34" charset="0"/>
              </a:rPr>
              <a:t>Age</a:t>
            </a:r>
          </a:p>
          <a:p>
            <a:pPr eaLnBrk="1" hangingPunct="1"/>
            <a:endParaRPr lang="en-US" altLang="en-US" sz="300" i="1" smtClean="0">
              <a:latin typeface="Trebuchet MS" pitchFamily="34" charset="0"/>
            </a:endParaRPr>
          </a:p>
          <a:p>
            <a:pPr eaLnBrk="1" hangingPunct="1"/>
            <a:r>
              <a:rPr lang="en-US" altLang="en-US" sz="2800" i="1" smtClean="0">
                <a:latin typeface="Trebuchet MS" pitchFamily="34" charset="0"/>
              </a:rPr>
              <a:t>Symptoms</a:t>
            </a:r>
          </a:p>
          <a:p>
            <a:pPr eaLnBrk="1" hangingPunct="1"/>
            <a:endParaRPr lang="en-US" altLang="en-US" sz="300" i="1" smtClean="0">
              <a:latin typeface="Trebuchet MS" pitchFamily="34" charset="0"/>
            </a:endParaRPr>
          </a:p>
          <a:p>
            <a:pPr eaLnBrk="1" hangingPunct="1"/>
            <a:r>
              <a:rPr lang="en-US" altLang="en-US" sz="2800" i="1" smtClean="0">
                <a:latin typeface="Trebuchet MS" pitchFamily="34" charset="0"/>
              </a:rPr>
              <a:t>Stage</a:t>
            </a:r>
          </a:p>
          <a:p>
            <a:pPr eaLnBrk="1" hangingPunct="1"/>
            <a:endParaRPr lang="en-US" altLang="en-US" sz="300" i="1" smtClean="0">
              <a:latin typeface="Trebuchet MS" pitchFamily="34" charset="0"/>
            </a:endParaRPr>
          </a:p>
          <a:p>
            <a:pPr eaLnBrk="1" hangingPunct="1"/>
            <a:r>
              <a:rPr lang="en-US" altLang="en-US" sz="2800" i="1" smtClean="0">
                <a:latin typeface="Trebuchet MS" pitchFamily="34" charset="0"/>
              </a:rPr>
              <a:t>Infertility</a:t>
            </a:r>
            <a:endParaRPr lang="en-US" altLang="en-US" sz="1600" i="1" smtClean="0">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35843" name="Rectangle 5"/>
          <p:cNvSpPr>
            <a:spLocks noChangeArrowheads="1"/>
          </p:cNvSpPr>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accent2"/>
                </a:solidFill>
                <a:latin typeface="Abadi MT Condensed Light" pitchFamily="34" charset="0"/>
              </a:rPr>
              <a:t>Treatment</a:t>
            </a:r>
          </a:p>
          <a:p>
            <a:pPr marL="342900" indent="-342900" eaLnBrk="1" hangingPunct="1">
              <a:spcBef>
                <a:spcPct val="20000"/>
              </a:spcBef>
            </a:pPr>
            <a:r>
              <a:rPr lang="en-US" altLang="en-US" sz="3200">
                <a:solidFill>
                  <a:schemeClr val="bg2"/>
                </a:solidFill>
              </a:rPr>
              <a:t>Rationale</a:t>
            </a:r>
          </a:p>
          <a:p>
            <a:pPr marL="342900" indent="-342900" eaLnBrk="1" hangingPunct="1">
              <a:spcBef>
                <a:spcPct val="20000"/>
              </a:spcBef>
              <a:buFontTx/>
              <a:buChar char="•"/>
            </a:pPr>
            <a:r>
              <a:rPr lang="en-US" altLang="en-US" sz="3200">
                <a:solidFill>
                  <a:schemeClr val="bg2"/>
                </a:solidFill>
                <a:latin typeface="Trebuchet MS" pitchFamily="34" charset="0"/>
              </a:rPr>
              <a:t>Recognize Goals: </a:t>
            </a:r>
          </a:p>
          <a:p>
            <a:pPr marL="342900" indent="-342900" eaLnBrk="1" hangingPunct="1">
              <a:spcBef>
                <a:spcPct val="20000"/>
              </a:spcBef>
            </a:pPr>
            <a:r>
              <a:rPr lang="en-US" altLang="en-US" sz="2800">
                <a:latin typeface="Trebuchet MS" pitchFamily="34" charset="0"/>
              </a:rPr>
              <a:t>	–	</a:t>
            </a:r>
            <a:r>
              <a:rPr lang="en-US" altLang="en-US" sz="2400" i="1">
                <a:latin typeface="Trebuchet MS" pitchFamily="34" charset="0"/>
              </a:rPr>
              <a:t>Pain Management</a:t>
            </a:r>
          </a:p>
          <a:p>
            <a:pPr marL="342900" indent="-342900" eaLnBrk="1" hangingPunct="1">
              <a:spcBef>
                <a:spcPct val="20000"/>
              </a:spcBef>
            </a:pPr>
            <a:r>
              <a:rPr lang="en-US" altLang="en-US" sz="2400" i="1">
                <a:latin typeface="Trebuchet MS" pitchFamily="34" charset="0"/>
              </a:rPr>
              <a:t>	–	Preservation / Restoration of Fertility</a:t>
            </a:r>
          </a:p>
          <a:p>
            <a:pPr marL="342900" indent="-342900" eaLnBrk="1" hangingPunct="1">
              <a:spcBef>
                <a:spcPct val="20000"/>
              </a:spcBef>
              <a:buFontTx/>
              <a:buChar char="•"/>
            </a:pPr>
            <a:r>
              <a:rPr lang="en-US" altLang="en-US" sz="3200">
                <a:solidFill>
                  <a:schemeClr val="bg2"/>
                </a:solidFill>
                <a:latin typeface="Trebuchet MS" pitchFamily="34" charset="0"/>
              </a:rPr>
              <a:t>Discuss with Patient:</a:t>
            </a:r>
          </a:p>
          <a:p>
            <a:pPr marL="342900" indent="-342900" eaLnBrk="1" hangingPunct="1">
              <a:spcBef>
                <a:spcPct val="20000"/>
              </a:spcBef>
            </a:pPr>
            <a:r>
              <a:rPr lang="en-US" altLang="en-US" sz="2800">
                <a:latin typeface="Trebuchet MS" pitchFamily="34" charset="0"/>
              </a:rPr>
              <a:t>	–	</a:t>
            </a:r>
            <a:r>
              <a:rPr lang="en-US" altLang="en-US" sz="2400" i="1">
                <a:latin typeface="Trebuchet MS" pitchFamily="34" charset="0"/>
              </a:rPr>
              <a:t>Disease may be Chronic and Not Curable</a:t>
            </a:r>
          </a:p>
          <a:p>
            <a:pPr marL="342900" indent="-342900" eaLnBrk="1" hangingPunct="1">
              <a:spcBef>
                <a:spcPct val="20000"/>
              </a:spcBef>
            </a:pPr>
            <a:r>
              <a:rPr lang="en-US" altLang="en-US" sz="2400" i="1">
                <a:latin typeface="Trebuchet MS" pitchFamily="34" charset="0"/>
              </a:rPr>
              <a:t>	–	Optimal Treatment Unproven or 	Nonexistent</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36867" name="Rectangle 3"/>
          <p:cNvSpPr>
            <a:spLocks noGrp="1" noChangeArrowheads="1"/>
          </p:cNvSpPr>
          <p:nvPr>
            <p:ph type="body" idx="1"/>
          </p:nvPr>
        </p:nvSpPr>
        <p:spPr/>
        <p:txBody>
          <a:bodyPr/>
          <a:lstStyle/>
          <a:p>
            <a:pPr eaLnBrk="1" hangingPunct="1">
              <a:buFontTx/>
              <a:buNone/>
            </a:pPr>
            <a:r>
              <a:rPr lang="en-US" altLang="en-US" sz="2800" smtClean="0">
                <a:solidFill>
                  <a:schemeClr val="accent2"/>
                </a:solidFill>
                <a:latin typeface="Abadi MT Condensed Light" pitchFamily="34" charset="0"/>
              </a:rPr>
              <a:t>Expectant management</a:t>
            </a:r>
          </a:p>
          <a:p>
            <a:pPr eaLnBrk="1" hangingPunct="1">
              <a:buFontTx/>
              <a:buNone/>
            </a:pPr>
            <a:endParaRPr lang="en-US" altLang="en-US" sz="2000" smtClean="0">
              <a:solidFill>
                <a:schemeClr val="accent2"/>
              </a:solidFill>
              <a:latin typeface="AntFarm" pitchFamily="2" charset="0"/>
            </a:endParaRPr>
          </a:p>
          <a:p>
            <a:pPr eaLnBrk="1" hangingPunct="1"/>
            <a:r>
              <a:rPr lang="en-US" altLang="en-US" sz="2700" i="1" smtClean="0">
                <a:latin typeface="Trebuchet MS" pitchFamily="34" charset="0"/>
                <a:cs typeface="Times New Roman" pitchFamily="18" charset="0"/>
              </a:rPr>
              <a:t>Young , asymptomatic infertile patient with mild endometriosis.</a:t>
            </a:r>
          </a:p>
          <a:p>
            <a:pPr eaLnBrk="1" hangingPunct="1"/>
            <a:endParaRPr lang="en-US" altLang="en-US" sz="1000" i="1" smtClean="0">
              <a:latin typeface="Trebuchet MS" pitchFamily="34" charset="0"/>
              <a:cs typeface="Times New Roman" pitchFamily="18" charset="0"/>
            </a:endParaRPr>
          </a:p>
          <a:p>
            <a:pPr eaLnBrk="1" hangingPunct="1"/>
            <a:r>
              <a:rPr lang="en-US" altLang="en-US" sz="2700" i="1" smtClean="0">
                <a:latin typeface="Trebuchet MS" pitchFamily="34" charset="0"/>
                <a:cs typeface="Times New Roman" pitchFamily="18" charset="0"/>
              </a:rPr>
              <a:t>If pregnancy does not achieved within 12 - 18 months of observation, </a:t>
            </a:r>
            <a:r>
              <a:rPr lang="en-US" altLang="en-US" sz="2800" i="1" smtClean="0">
                <a:latin typeface="Trebuchet MS" pitchFamily="34" charset="0"/>
                <a:cs typeface="Times New Roman" pitchFamily="18" charset="0"/>
              </a:rPr>
              <a:t>hormonal or surgical treatment is indicated</a:t>
            </a:r>
            <a:r>
              <a:rPr lang="en-US" altLang="en-US" smtClean="0">
                <a:latin typeface="Trebuchet MS" pitchFamily="34" charset="0"/>
                <a:cs typeface="Times New Roman" pitchFamily="18" charset="0"/>
              </a:rPr>
              <a:t> .</a:t>
            </a:r>
          </a:p>
          <a:p>
            <a:pPr eaLnBrk="1" hangingPunct="1"/>
            <a:endParaRPr lang="en-US" altLang="en-US" sz="2400" smtClean="0">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37891" name="Rectangle 3"/>
          <p:cNvSpPr>
            <a:spLocks noGrp="1" noChangeArrowheads="1"/>
          </p:cNvSpPr>
          <p:nvPr>
            <p:ph type="body" idx="1"/>
          </p:nvPr>
        </p:nvSpPr>
        <p:spPr>
          <a:xfrm>
            <a:off x="457200" y="1905000"/>
            <a:ext cx="8229600" cy="4221163"/>
          </a:xfrm>
        </p:spPr>
        <p:txBody>
          <a:bodyPr/>
          <a:lstStyle/>
          <a:p>
            <a:pPr eaLnBrk="1" hangingPunct="1">
              <a:buFontTx/>
              <a:buNone/>
            </a:pPr>
            <a:r>
              <a:rPr lang="en-US" altLang="en-US" sz="2800" smtClean="0">
                <a:solidFill>
                  <a:schemeClr val="accent2"/>
                </a:solidFill>
                <a:latin typeface="Abadi MT Condensed Light" pitchFamily="34" charset="0"/>
              </a:rPr>
              <a:t>Medical Treatment</a:t>
            </a:r>
          </a:p>
          <a:p>
            <a:pPr eaLnBrk="1" hangingPunct="1">
              <a:buFontTx/>
              <a:buNone/>
            </a:pPr>
            <a:endParaRPr lang="en-US" altLang="en-US" sz="1000" smtClean="0">
              <a:solidFill>
                <a:schemeClr val="accent2"/>
              </a:solidFill>
              <a:latin typeface="AntFarm" pitchFamily="2" charset="0"/>
            </a:endParaRPr>
          </a:p>
          <a:p>
            <a:pPr eaLnBrk="1" hangingPunct="1">
              <a:buFontTx/>
              <a:buNone/>
            </a:pPr>
            <a:r>
              <a:rPr lang="en-US" altLang="en-US" sz="2800" smtClean="0">
                <a:solidFill>
                  <a:schemeClr val="bg2"/>
                </a:solidFill>
                <a:latin typeface="Trebuchet MS" pitchFamily="34" charset="0"/>
                <a:cs typeface="Times New Roman" pitchFamily="18" charset="0"/>
              </a:rPr>
              <a:t>Symptomatic pts with minimal or mild lesions</a:t>
            </a:r>
          </a:p>
          <a:p>
            <a:pPr eaLnBrk="1" hangingPunct="1">
              <a:buFontTx/>
              <a:buNone/>
            </a:pPr>
            <a:endParaRPr lang="en-US" altLang="en-US" sz="1000" smtClean="0">
              <a:solidFill>
                <a:schemeClr val="bg2"/>
              </a:solidFill>
              <a:latin typeface="Trebuchet MS" pitchFamily="34" charset="0"/>
              <a:cs typeface="Times New Roman" pitchFamily="18" charset="0"/>
            </a:endParaRPr>
          </a:p>
          <a:p>
            <a:pPr eaLnBrk="1" hangingPunct="1"/>
            <a:r>
              <a:rPr lang="en-US" altLang="en-US" sz="2000" smtClean="0">
                <a:latin typeface="Trebuchet MS" pitchFamily="34" charset="0"/>
                <a:cs typeface="Times New Roman" pitchFamily="18" charset="0"/>
              </a:rPr>
              <a:t>   </a:t>
            </a:r>
            <a:r>
              <a:rPr lang="en-US" altLang="en-US" sz="2400" i="1" smtClean="0">
                <a:latin typeface="Trebuchet MS" pitchFamily="34" charset="0"/>
                <a:cs typeface="Times New Roman" pitchFamily="18" charset="0"/>
              </a:rPr>
              <a:t>NSAIDs</a:t>
            </a:r>
          </a:p>
          <a:p>
            <a:pPr eaLnBrk="1" hangingPunct="1"/>
            <a:r>
              <a:rPr lang="en-US" altLang="en-US" sz="2400" i="1" smtClean="0">
                <a:latin typeface="Trebuchet MS" pitchFamily="34" charset="0"/>
                <a:cs typeface="Times New Roman" pitchFamily="18" charset="0"/>
              </a:rPr>
              <a:t>  Opioids.</a:t>
            </a:r>
            <a:endParaRPr lang="en-US" altLang="en-US" sz="2000" i="1" smtClean="0">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38915" name="Rectangle 3"/>
          <p:cNvSpPr>
            <a:spLocks noGrp="1" noChangeArrowheads="1"/>
          </p:cNvSpPr>
          <p:nvPr>
            <p:ph type="body" idx="1"/>
          </p:nvPr>
        </p:nvSpPr>
        <p:spPr/>
        <p:txBody>
          <a:bodyPr/>
          <a:lstStyle/>
          <a:p>
            <a:pPr eaLnBrk="1" hangingPunct="1">
              <a:buFontTx/>
              <a:buNone/>
            </a:pPr>
            <a:r>
              <a:rPr lang="en-US" altLang="en-US" smtClean="0">
                <a:solidFill>
                  <a:schemeClr val="accent2"/>
                </a:solidFill>
                <a:latin typeface="Abadi MT Condensed Light" pitchFamily="34" charset="0"/>
              </a:rPr>
              <a:t>Hormonal Treatment</a:t>
            </a:r>
          </a:p>
          <a:p>
            <a:pPr eaLnBrk="1" hangingPunct="1">
              <a:buFontTx/>
              <a:buNone/>
            </a:pPr>
            <a:endParaRPr lang="en-US" altLang="en-US" sz="2000" smtClean="0">
              <a:solidFill>
                <a:schemeClr val="accent2"/>
              </a:solidFill>
              <a:latin typeface="AntFarm" pitchFamily="2" charset="0"/>
            </a:endParaRPr>
          </a:p>
          <a:p>
            <a:pPr eaLnBrk="1" hangingPunct="1">
              <a:buFontTx/>
              <a:buNone/>
            </a:pPr>
            <a:r>
              <a:rPr lang="en-US" altLang="en-US" sz="2800" smtClean="0">
                <a:latin typeface="Trebuchet MS" pitchFamily="34" charset="0"/>
                <a:cs typeface="Times New Roman" pitchFamily="18" charset="0"/>
              </a:rPr>
              <a:t>Produces pseudo pregnancy or pseudo menopause</a:t>
            </a:r>
          </a:p>
          <a:p>
            <a:pPr eaLnBrk="1" hangingPunct="1">
              <a:buFontTx/>
              <a:buNone/>
            </a:pPr>
            <a:endParaRPr lang="en-US" altLang="en-US" sz="1400" smtClean="0">
              <a:latin typeface="Trebuchet MS" pitchFamily="34" charset="0"/>
              <a:cs typeface="Times New Roman" pitchFamily="18" charset="0"/>
            </a:endParaRPr>
          </a:p>
          <a:p>
            <a:pPr eaLnBrk="1" hangingPunct="1"/>
            <a:r>
              <a:rPr lang="en-US" altLang="en-US" sz="2400" i="1" smtClean="0">
                <a:latin typeface="Trebuchet MS" pitchFamily="34" charset="0"/>
                <a:cs typeface="Times New Roman" pitchFamily="18" charset="0"/>
              </a:rPr>
              <a:t>Danazol</a:t>
            </a:r>
          </a:p>
          <a:p>
            <a:pPr eaLnBrk="1" hangingPunct="1"/>
            <a:r>
              <a:rPr lang="en-US" altLang="en-US" sz="2400" i="1" smtClean="0">
                <a:latin typeface="Trebuchet MS" pitchFamily="34" charset="0"/>
                <a:cs typeface="Times New Roman" pitchFamily="18" charset="0"/>
              </a:rPr>
              <a:t>Progestins</a:t>
            </a:r>
          </a:p>
          <a:p>
            <a:pPr eaLnBrk="1" hangingPunct="1"/>
            <a:r>
              <a:rPr lang="en-US" altLang="en-US" sz="2400" i="1" smtClean="0">
                <a:latin typeface="Trebuchet MS" pitchFamily="34" charset="0"/>
                <a:cs typeface="Times New Roman" pitchFamily="18" charset="0"/>
              </a:rPr>
              <a:t>Gestrinone</a:t>
            </a:r>
          </a:p>
          <a:p>
            <a:pPr eaLnBrk="1" hangingPunct="1"/>
            <a:r>
              <a:rPr lang="en-US" altLang="en-US" sz="2400" i="1" smtClean="0">
                <a:latin typeface="Trebuchet MS" pitchFamily="34" charset="0"/>
                <a:cs typeface="Times New Roman" pitchFamily="18" charset="0"/>
              </a:rPr>
              <a:t>Combined oestrogen-progestogen Pills</a:t>
            </a:r>
          </a:p>
          <a:p>
            <a:pPr eaLnBrk="1" hangingPunct="1"/>
            <a:r>
              <a:rPr lang="en-US" altLang="en-US" sz="2400" i="1" smtClean="0">
                <a:latin typeface="Trebuchet MS" pitchFamily="34" charset="0"/>
                <a:cs typeface="Times New Roman" pitchFamily="18" charset="0"/>
              </a:rPr>
              <a:t>GnRH agonists.</a:t>
            </a:r>
            <a:endParaRPr lang="en-US" altLang="en-US" sz="1800" i="1" smtClean="0">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39939" name="Rectangle 5"/>
          <p:cNvSpPr>
            <a:spLocks noChangeArrowheads="1"/>
          </p:cNvSpPr>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accent2"/>
                </a:solidFill>
                <a:latin typeface="Abadi MT Condensed Light" pitchFamily="34" charset="0"/>
              </a:rPr>
              <a:t>Hormonal Treatment</a:t>
            </a:r>
          </a:p>
          <a:p>
            <a:pPr marL="342900" indent="-342900" eaLnBrk="1" hangingPunct="1">
              <a:spcBef>
                <a:spcPct val="20000"/>
              </a:spcBef>
            </a:pPr>
            <a:r>
              <a:rPr lang="en-US" altLang="en-US" sz="3200">
                <a:solidFill>
                  <a:schemeClr val="bg2"/>
                </a:solidFill>
              </a:rPr>
              <a:t>Indications</a:t>
            </a:r>
          </a:p>
          <a:p>
            <a:pPr marL="342900" indent="-342900" eaLnBrk="1" hangingPunct="1">
              <a:spcBef>
                <a:spcPct val="20000"/>
              </a:spcBef>
              <a:buFontTx/>
              <a:buChar char="•"/>
            </a:pPr>
            <a:r>
              <a:rPr lang="en-US" altLang="en-US" sz="2600" i="1">
                <a:latin typeface="Trebuchet MS" pitchFamily="34" charset="0"/>
                <a:cs typeface="Times New Roman" pitchFamily="18" charset="0"/>
              </a:rPr>
              <a:t>Small &amp; superficial lesions</a:t>
            </a:r>
          </a:p>
          <a:p>
            <a:pPr marL="342900" indent="-342900" eaLnBrk="1" hangingPunct="1">
              <a:spcBef>
                <a:spcPct val="20000"/>
              </a:spcBef>
              <a:buFontTx/>
              <a:buChar char="•"/>
            </a:pPr>
            <a:r>
              <a:rPr lang="en-US" altLang="en-US" sz="2600" i="1">
                <a:latin typeface="Trebuchet MS" pitchFamily="34" charset="0"/>
                <a:cs typeface="Times New Roman" pitchFamily="18" charset="0"/>
              </a:rPr>
              <a:t>Recurrence after conservative surgery</a:t>
            </a:r>
          </a:p>
          <a:p>
            <a:pPr marL="342900" indent="-342900" eaLnBrk="1" hangingPunct="1">
              <a:spcBef>
                <a:spcPct val="20000"/>
              </a:spcBef>
              <a:buFontTx/>
              <a:buChar char="•"/>
            </a:pPr>
            <a:r>
              <a:rPr lang="en-US" altLang="en-US" sz="2600" i="1">
                <a:latin typeface="Trebuchet MS" pitchFamily="34" charset="0"/>
                <a:cs typeface="Times New Roman" pitchFamily="18" charset="0"/>
              </a:rPr>
              <a:t>Preoperative for 6-12 wks to decrease size</a:t>
            </a:r>
          </a:p>
          <a:p>
            <a:pPr marL="342900" indent="-342900" eaLnBrk="1" hangingPunct="1">
              <a:spcBef>
                <a:spcPct val="20000"/>
              </a:spcBef>
              <a:buFontTx/>
              <a:buChar char="•"/>
            </a:pPr>
            <a:r>
              <a:rPr lang="en-US" altLang="en-US" sz="2600" i="1">
                <a:latin typeface="Trebuchet MS" pitchFamily="34" charset="0"/>
                <a:cs typeface="Times New Roman" pitchFamily="18" charset="0"/>
              </a:rPr>
              <a:t>Postoperative for residual lesions</a:t>
            </a:r>
          </a:p>
          <a:p>
            <a:pPr marL="342900" indent="-342900" eaLnBrk="1" hangingPunct="1">
              <a:spcBef>
                <a:spcPct val="20000"/>
              </a:spcBef>
              <a:buFontTx/>
              <a:buChar char="•"/>
            </a:pPr>
            <a:r>
              <a:rPr lang="en-US" altLang="en-US" sz="2600" i="1">
                <a:latin typeface="Trebuchet MS" pitchFamily="34" charset="0"/>
                <a:cs typeface="Times New Roman" pitchFamily="18" charset="0"/>
              </a:rPr>
              <a:t>When surgery is contraindicated or refused by the patient.</a:t>
            </a:r>
          </a:p>
          <a:p>
            <a:pPr marL="342900" indent="-342900" eaLnBrk="1" hangingPunct="1">
              <a:spcBef>
                <a:spcPct val="20000"/>
              </a:spcBef>
            </a:pPr>
            <a:r>
              <a:rPr lang="en-US" altLang="en-US" sz="2400" i="1">
                <a:solidFill>
                  <a:schemeClr val="bg2"/>
                </a:solidFill>
                <a:latin typeface="Trebuchet MS" pitchFamily="34" charset="0"/>
              </a:rPr>
              <a:t>Enometriosis in Rectovaginal septum &amp; laparotomy scars doesn’t respond to Hormonal therapy</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40963" name="Rectangle 5"/>
          <p:cNvSpPr>
            <a:spLocks noChangeArrowheads="1"/>
          </p:cNvSpPr>
          <p:nvPr/>
        </p:nvSpPr>
        <p:spPr bwMode="auto">
          <a:xfrm>
            <a:off x="457200" y="16002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Danazol</a:t>
            </a:r>
          </a:p>
          <a:p>
            <a:pPr marL="342900" indent="-342900" eaLnBrk="1" hangingPunct="1">
              <a:spcBef>
                <a:spcPct val="20000"/>
              </a:spcBef>
              <a:buFontTx/>
              <a:buChar char="•"/>
            </a:pPr>
            <a:r>
              <a:rPr lang="en-US" altLang="en-US" sz="2400">
                <a:latin typeface="Trebuchet MS" pitchFamily="34" charset="0"/>
              </a:rPr>
              <a:t>Isoxazole derivative of 17 – alpha ethinyl testosterone</a:t>
            </a:r>
            <a:r>
              <a:rPr lang="en-US" altLang="en-US" sz="2600" i="1">
                <a:latin typeface="Trebuchet MS" pitchFamily="34" charset="0"/>
                <a:cs typeface="Times New Roman" pitchFamily="18" charset="0"/>
              </a:rPr>
              <a:t> </a:t>
            </a:r>
          </a:p>
          <a:p>
            <a:pPr marL="342900" indent="-342900" eaLnBrk="1" hangingPunct="1">
              <a:spcBef>
                <a:spcPct val="20000"/>
              </a:spcBef>
              <a:buFontTx/>
              <a:buChar char="•"/>
            </a:pPr>
            <a:r>
              <a:rPr lang="en-US" altLang="en-US" sz="2600">
                <a:latin typeface="Trebuchet MS" pitchFamily="34" charset="0"/>
                <a:cs typeface="Times New Roman" pitchFamily="18" charset="0"/>
              </a:rPr>
              <a:t>Causes anovulation by</a:t>
            </a:r>
          </a:p>
          <a:p>
            <a:pPr marL="1143000" lvl="2" indent="-228600" eaLnBrk="1" hangingPunct="1">
              <a:spcBef>
                <a:spcPct val="20000"/>
              </a:spcBef>
              <a:buFontTx/>
              <a:buChar char="•"/>
            </a:pPr>
            <a:r>
              <a:rPr lang="en-US" altLang="en-US" sz="2000" i="1">
                <a:latin typeface="Trebuchet MS" pitchFamily="34" charset="0"/>
                <a:cs typeface="Times New Roman" pitchFamily="18" charset="0"/>
              </a:rPr>
              <a:t>Attenuating the mid cycle surge of LH</a:t>
            </a:r>
          </a:p>
          <a:p>
            <a:pPr marL="1143000" lvl="2" indent="-228600" eaLnBrk="1" hangingPunct="1">
              <a:spcBef>
                <a:spcPct val="20000"/>
              </a:spcBef>
              <a:buFontTx/>
              <a:buChar char="•"/>
            </a:pPr>
            <a:r>
              <a:rPr lang="en-US" altLang="en-US" sz="2000" i="1">
                <a:latin typeface="Trebuchet MS" pitchFamily="34" charset="0"/>
                <a:cs typeface="Times New Roman" pitchFamily="18" charset="0"/>
              </a:rPr>
              <a:t>Inhibiting multiple enzymes in steroidogenic pathway</a:t>
            </a:r>
          </a:p>
          <a:p>
            <a:pPr marL="1143000" lvl="2" indent="-228600" eaLnBrk="1" hangingPunct="1">
              <a:spcBef>
                <a:spcPct val="20000"/>
              </a:spcBef>
              <a:buFontTx/>
              <a:buChar char="•"/>
            </a:pPr>
            <a:r>
              <a:rPr lang="en-US" altLang="en-US" sz="2000" i="1">
                <a:latin typeface="Trebuchet MS" pitchFamily="34" charset="0"/>
                <a:cs typeface="Times New Roman" pitchFamily="18" charset="0"/>
                <a:sym typeface="Symbol" pitchFamily="18" charset="2"/>
              </a:rPr>
              <a:t> Testosterone levels</a:t>
            </a:r>
            <a:endParaRPr lang="en-US" altLang="en-US" sz="2000" i="1">
              <a:latin typeface="Trebuchet MS" pitchFamily="34" charset="0"/>
              <a:cs typeface="Times New Roman" pitchFamily="18" charset="0"/>
            </a:endParaRPr>
          </a:p>
          <a:p>
            <a:pPr marL="342900" indent="-342900" eaLnBrk="1" hangingPunct="1">
              <a:spcBef>
                <a:spcPct val="20000"/>
              </a:spcBef>
              <a:buFontTx/>
              <a:buChar char="•"/>
            </a:pPr>
            <a:r>
              <a:rPr lang="en-US" altLang="en-US" sz="2600">
                <a:latin typeface="Trebuchet MS" pitchFamily="34" charset="0"/>
                <a:cs typeface="Times New Roman" pitchFamily="18" charset="0"/>
              </a:rPr>
              <a:t>Dose:</a:t>
            </a:r>
            <a:r>
              <a:rPr lang="en-US" altLang="en-US" sz="2600" i="1">
                <a:latin typeface="Trebuchet MS" pitchFamily="34" charset="0"/>
                <a:cs typeface="Times New Roman" pitchFamily="18" charset="0"/>
              </a:rPr>
              <a:t> </a:t>
            </a:r>
            <a:r>
              <a:rPr lang="en-US" altLang="en-US" sz="2200" i="1">
                <a:latin typeface="Trebuchet MS" pitchFamily="34" charset="0"/>
                <a:cs typeface="Times New Roman" pitchFamily="18" charset="0"/>
              </a:rPr>
              <a:t>400 – 800 mg/ day for 6 months</a:t>
            </a:r>
          </a:p>
          <a:p>
            <a:pPr marL="342900" indent="-342900" eaLnBrk="1" hangingPunct="1">
              <a:spcBef>
                <a:spcPct val="20000"/>
              </a:spcBef>
              <a:buFontTx/>
              <a:buChar char="•"/>
            </a:pPr>
            <a:r>
              <a:rPr lang="en-US" altLang="en-US" sz="2600">
                <a:latin typeface="Trebuchet MS" pitchFamily="34" charset="0"/>
                <a:cs typeface="Times New Roman" pitchFamily="18" charset="0"/>
              </a:rPr>
              <a:t>Adverse effects:</a:t>
            </a:r>
            <a:r>
              <a:rPr lang="en-US" altLang="en-US" sz="2600" i="1">
                <a:latin typeface="Trebuchet MS" pitchFamily="34" charset="0"/>
                <a:cs typeface="Times New Roman" pitchFamily="18" charset="0"/>
              </a:rPr>
              <a:t> </a:t>
            </a:r>
            <a:r>
              <a:rPr lang="en-US" altLang="en-US" sz="2200" i="1">
                <a:latin typeface="Trebuchet MS" pitchFamily="34" charset="0"/>
                <a:cs typeface="Times New Roman" pitchFamily="18" charset="0"/>
              </a:rPr>
              <a:t>Androgenic effects, effects on serum lipids, </a:t>
            </a:r>
            <a:r>
              <a:rPr lang="en-US" altLang="en-US" sz="2200" i="1">
                <a:latin typeface="Trebuchet MS" pitchFamily="34" charset="0"/>
                <a:cs typeface="Times New Roman" pitchFamily="18" charset="0"/>
                <a:sym typeface="Symbol" pitchFamily="18" charset="2"/>
              </a:rPr>
              <a:t> Bone mineral density</a:t>
            </a:r>
            <a:r>
              <a:rPr lang="en-US" altLang="en-US" sz="2200" i="1">
                <a:latin typeface="Trebuchet MS" pitchFamily="34" charset="0"/>
                <a:cs typeface="Times New Roman" pitchFamily="18" charset="0"/>
              </a:rPr>
              <a:t> &amp; Liver damage</a:t>
            </a:r>
          </a:p>
        </p:txBody>
      </p:sp>
      <p:pic>
        <p:nvPicPr>
          <p:cNvPr id="40964" name="Picture 6" descr="merck-danaz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457325"/>
            <a:ext cx="20955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41987" name="Rectangle 5"/>
          <p:cNvSpPr>
            <a:spLocks noChangeArrowheads="1"/>
          </p:cNvSpPr>
          <p:nvPr/>
        </p:nvSpPr>
        <p:spPr bwMode="auto">
          <a:xfrm>
            <a:off x="571500" y="1981200"/>
            <a:ext cx="80010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Progestational drugs</a:t>
            </a:r>
          </a:p>
          <a:p>
            <a:pPr marL="342900" indent="-342900" eaLnBrk="1" hangingPunct="1">
              <a:spcBef>
                <a:spcPct val="20000"/>
              </a:spcBef>
            </a:pPr>
            <a:endParaRPr lang="en-US" altLang="en-US" sz="800">
              <a:solidFill>
                <a:schemeClr val="bg2"/>
              </a:solidFill>
            </a:endParaRPr>
          </a:p>
          <a:p>
            <a:pPr marL="342900" indent="-342900" eaLnBrk="1" hangingPunct="1">
              <a:spcBef>
                <a:spcPct val="20000"/>
              </a:spcBef>
              <a:buFontTx/>
              <a:buChar char="•"/>
            </a:pPr>
            <a:r>
              <a:rPr lang="en-US" altLang="en-US" sz="2400">
                <a:latin typeface="Trebuchet MS" pitchFamily="34" charset="0"/>
              </a:rPr>
              <a:t>Causes endometrial decidualization &amp; atrophy</a:t>
            </a:r>
          </a:p>
          <a:p>
            <a:pPr marL="342900" indent="-342900" eaLnBrk="1" hangingPunct="1">
              <a:spcBef>
                <a:spcPct val="20000"/>
              </a:spcBef>
              <a:buFontTx/>
              <a:buChar char="•"/>
            </a:pPr>
            <a:r>
              <a:rPr lang="en-US" altLang="en-US" sz="2400">
                <a:latin typeface="Trebuchet MS" pitchFamily="34" charset="0"/>
              </a:rPr>
              <a:t>Medroxyprogesterone (Provera) is commonly used</a:t>
            </a:r>
          </a:p>
          <a:p>
            <a:pPr marL="342900" indent="-342900" eaLnBrk="1" hangingPunct="1">
              <a:spcBef>
                <a:spcPct val="20000"/>
              </a:spcBef>
              <a:buFontTx/>
              <a:buChar char="•"/>
            </a:pPr>
            <a:r>
              <a:rPr lang="en-US" altLang="en-US" sz="2400">
                <a:latin typeface="Trebuchet MS" pitchFamily="34" charset="0"/>
              </a:rPr>
              <a:t>Dose: </a:t>
            </a:r>
            <a:r>
              <a:rPr lang="en-US" altLang="en-US" sz="2200" i="1">
                <a:latin typeface="Trebuchet MS" pitchFamily="34" charset="0"/>
              </a:rPr>
              <a:t>20-30 mg/ day for 6 -9 months</a:t>
            </a:r>
          </a:p>
          <a:p>
            <a:pPr marL="342900" indent="-342900" eaLnBrk="1" hangingPunct="1">
              <a:spcBef>
                <a:spcPct val="20000"/>
              </a:spcBef>
              <a:buFontTx/>
              <a:buChar char="•"/>
            </a:pPr>
            <a:r>
              <a:rPr lang="en-US" altLang="en-US" sz="2600">
                <a:latin typeface="Trebuchet MS" pitchFamily="34" charset="0"/>
                <a:cs typeface="Times New Roman" pitchFamily="18" charset="0"/>
              </a:rPr>
              <a:t>Adverse effects:</a:t>
            </a:r>
            <a:r>
              <a:rPr lang="en-US" altLang="en-US" sz="2600" i="1">
                <a:latin typeface="Trebuchet MS" pitchFamily="34" charset="0"/>
                <a:cs typeface="Times New Roman" pitchFamily="18" charset="0"/>
              </a:rPr>
              <a:t> </a:t>
            </a:r>
            <a:r>
              <a:rPr lang="en-US" altLang="en-US" sz="2200" i="1">
                <a:latin typeface="Trebuchet MS" pitchFamily="34" charset="0"/>
                <a:cs typeface="Times New Roman" pitchFamily="18" charset="0"/>
              </a:rPr>
              <a:t>Abnormal uterine bleeding, nausea, breast tenderness, fluid retention &amp; depression</a:t>
            </a:r>
          </a:p>
        </p:txBody>
      </p:sp>
      <p:pic>
        <p:nvPicPr>
          <p:cNvPr id="41988" name="Picture 8" descr="prov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19200"/>
            <a:ext cx="24320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43011" name="Rectangle 5"/>
          <p:cNvSpPr>
            <a:spLocks noChangeArrowheads="1"/>
          </p:cNvSpPr>
          <p:nvPr/>
        </p:nvSpPr>
        <p:spPr bwMode="auto">
          <a:xfrm>
            <a:off x="571500" y="1828800"/>
            <a:ext cx="80010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Gestrinone </a:t>
            </a:r>
            <a:r>
              <a:rPr lang="en-US" altLang="en-US" sz="2400">
                <a:solidFill>
                  <a:schemeClr val="bg2"/>
                </a:solidFill>
              </a:rPr>
              <a:t>(Ethylnorgestrienone)</a:t>
            </a:r>
          </a:p>
          <a:p>
            <a:pPr marL="342900" indent="-342900" eaLnBrk="1" hangingPunct="1">
              <a:spcBef>
                <a:spcPct val="20000"/>
              </a:spcBef>
            </a:pPr>
            <a:endParaRPr lang="en-US" altLang="en-US" sz="1000">
              <a:solidFill>
                <a:schemeClr val="bg2"/>
              </a:solidFill>
            </a:endParaRPr>
          </a:p>
          <a:p>
            <a:pPr marL="342900" indent="-342900" eaLnBrk="1" hangingPunct="1">
              <a:spcBef>
                <a:spcPct val="20000"/>
              </a:spcBef>
              <a:buFontTx/>
              <a:buChar char="•"/>
            </a:pPr>
            <a:r>
              <a:rPr lang="en-US" altLang="en-US" sz="2400">
                <a:latin typeface="Trebuchet MS" pitchFamily="34" charset="0"/>
              </a:rPr>
              <a:t>Antiprogestational steroid causes </a:t>
            </a:r>
            <a:r>
              <a:rPr lang="en-US" altLang="en-US" sz="2400">
                <a:latin typeface="Trebuchet MS" pitchFamily="34" charset="0"/>
                <a:sym typeface="Symbol" pitchFamily="18" charset="2"/>
              </a:rPr>
              <a:t> estrogen &amp; progesterone receptors</a:t>
            </a:r>
          </a:p>
          <a:p>
            <a:pPr marL="342900" indent="-342900" eaLnBrk="1" hangingPunct="1">
              <a:spcBef>
                <a:spcPct val="20000"/>
              </a:spcBef>
              <a:buFontTx/>
              <a:buChar char="•"/>
            </a:pPr>
            <a:r>
              <a:rPr lang="en-US" altLang="en-US" sz="2400">
                <a:latin typeface="Trebuchet MS" pitchFamily="34" charset="0"/>
                <a:sym typeface="Symbol" pitchFamily="18" charset="2"/>
              </a:rPr>
              <a:t>Dose: </a:t>
            </a:r>
            <a:r>
              <a:rPr lang="en-US" altLang="en-US" sz="2200" i="1">
                <a:latin typeface="Trebuchet MS" pitchFamily="34" charset="0"/>
                <a:sym typeface="Symbol" pitchFamily="18" charset="2"/>
              </a:rPr>
              <a:t>5-10 mg/ wk - dly or twice a wk or 3 times a wk, for 6-9 months</a:t>
            </a:r>
          </a:p>
          <a:p>
            <a:pPr marL="342900" indent="-342900" eaLnBrk="1" hangingPunct="1">
              <a:spcBef>
                <a:spcPct val="20000"/>
              </a:spcBef>
              <a:buFontTx/>
              <a:buChar char="•"/>
            </a:pPr>
            <a:r>
              <a:rPr lang="en-US" altLang="en-US" sz="2600">
                <a:latin typeface="Trebuchet MS" pitchFamily="34" charset="0"/>
                <a:cs typeface="Times New Roman" pitchFamily="18" charset="0"/>
              </a:rPr>
              <a:t>Adverse effects:</a:t>
            </a:r>
            <a:r>
              <a:rPr lang="en-US" altLang="en-US" sz="2600" i="1">
                <a:latin typeface="Trebuchet MS" pitchFamily="34" charset="0"/>
                <a:cs typeface="Times New Roman" pitchFamily="18" charset="0"/>
              </a:rPr>
              <a:t> </a:t>
            </a:r>
            <a:r>
              <a:rPr lang="en-US" altLang="en-US" sz="2200" i="1">
                <a:latin typeface="Trebuchet MS" pitchFamily="34" charset="0"/>
                <a:cs typeface="Times New Roman" pitchFamily="18" charset="0"/>
              </a:rPr>
              <a:t>deepening of voice, hirsuitism &amp; Clitorial hypertrophy</a:t>
            </a:r>
            <a:endParaRPr lang="en-US" altLang="en-US" sz="2000" i="1">
              <a:latin typeface="Trebuchet MS" pitchFamily="34"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44035" name="Rectangle 5"/>
          <p:cNvSpPr>
            <a:spLocks noChangeArrowheads="1"/>
          </p:cNvSpPr>
          <p:nvPr/>
        </p:nvSpPr>
        <p:spPr bwMode="auto">
          <a:xfrm>
            <a:off x="571500" y="2057400"/>
            <a:ext cx="80010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Combined pills</a:t>
            </a:r>
          </a:p>
          <a:p>
            <a:pPr marL="342900" indent="-342900" eaLnBrk="1" hangingPunct="1">
              <a:spcBef>
                <a:spcPct val="20000"/>
              </a:spcBef>
            </a:pPr>
            <a:endParaRPr lang="en-US" altLang="en-US" sz="1000">
              <a:solidFill>
                <a:schemeClr val="bg2"/>
              </a:solidFill>
            </a:endParaRPr>
          </a:p>
          <a:p>
            <a:pPr marL="342900" indent="-342900" eaLnBrk="1" hangingPunct="1">
              <a:spcBef>
                <a:spcPct val="20000"/>
              </a:spcBef>
              <a:buFontTx/>
              <a:buChar char="•"/>
            </a:pPr>
            <a:r>
              <a:rPr lang="en-US" altLang="en-US" sz="2400">
                <a:latin typeface="Trebuchet MS" pitchFamily="34" charset="0"/>
              </a:rPr>
              <a:t>Well tolerated &amp; can be continued for long term</a:t>
            </a:r>
          </a:p>
          <a:p>
            <a:pPr marL="342900" indent="-342900" eaLnBrk="1" hangingPunct="1">
              <a:spcBef>
                <a:spcPct val="20000"/>
              </a:spcBef>
              <a:buFontTx/>
              <a:buChar char="•"/>
            </a:pPr>
            <a:r>
              <a:rPr lang="en-US" altLang="en-US" sz="2400">
                <a:latin typeface="Trebuchet MS" pitchFamily="34" charset="0"/>
              </a:rPr>
              <a:t>1 pill/ day either continuously or cyclically</a:t>
            </a:r>
          </a:p>
          <a:p>
            <a:pPr marL="342900" indent="-342900" eaLnBrk="1" hangingPunct="1">
              <a:spcBef>
                <a:spcPct val="20000"/>
              </a:spcBef>
              <a:buFontTx/>
              <a:buChar char="•"/>
            </a:pPr>
            <a:r>
              <a:rPr lang="en-US" altLang="en-US" sz="2400">
                <a:latin typeface="Trebuchet MS" pitchFamily="34" charset="0"/>
              </a:rPr>
              <a:t>Continuous regimen is superior in patients with dysmenorrhea</a:t>
            </a:r>
          </a:p>
          <a:p>
            <a:pPr marL="342900" indent="-342900" eaLnBrk="1" hangingPunct="1">
              <a:spcBef>
                <a:spcPct val="20000"/>
              </a:spcBef>
              <a:buFontTx/>
              <a:buChar char="•"/>
            </a:pPr>
            <a:r>
              <a:rPr lang="en-US" altLang="en-US" sz="2600">
                <a:latin typeface="Trebuchet MS" pitchFamily="34" charset="0"/>
                <a:cs typeface="Times New Roman" pitchFamily="18" charset="0"/>
              </a:rPr>
              <a:t>Adverse effects:</a:t>
            </a:r>
            <a:r>
              <a:rPr lang="en-US" altLang="en-US" sz="2600" i="1">
                <a:latin typeface="Trebuchet MS" pitchFamily="34" charset="0"/>
                <a:cs typeface="Times New Roman" pitchFamily="18" charset="0"/>
              </a:rPr>
              <a:t> </a:t>
            </a:r>
            <a:r>
              <a:rPr lang="en-US" altLang="en-US" sz="2200" i="1">
                <a:latin typeface="Trebuchet MS" pitchFamily="34" charset="0"/>
                <a:cs typeface="Times New Roman" pitchFamily="18" charset="0"/>
              </a:rPr>
              <a:t>weight gain, abnormal bleeding &amp; HTN</a:t>
            </a:r>
            <a:endParaRPr lang="en-US" altLang="en-US" i="1">
              <a:latin typeface="Trebuchet MS" pitchFamily="34" charset="0"/>
              <a:cs typeface="Times New Roman" pitchFamily="18" charset="0"/>
            </a:endParaRPr>
          </a:p>
        </p:txBody>
      </p:sp>
      <p:pic>
        <p:nvPicPr>
          <p:cNvPr id="44036" name="Picture 6" descr="p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143000"/>
            <a:ext cx="16637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a:solidFill>
                  <a:srgbClr val="CC3300"/>
                </a:solidFill>
                <a:effectLst>
                  <a:outerShdw blurRad="38100" dist="38100" dir="2700000" algn="tl">
                    <a:srgbClr val="C0C0C0"/>
                  </a:outerShdw>
                </a:effectLst>
                <a:latin typeface="Abadi MT Condensed Light"/>
              </a:rPr>
              <a:t>Endometriosis</a:t>
            </a:r>
          </a:p>
        </p:txBody>
      </p:sp>
      <p:sp>
        <p:nvSpPr>
          <p:cNvPr id="8195" name="Rectangle 3"/>
          <p:cNvSpPr>
            <a:spLocks noGrp="1" noChangeArrowheads="1"/>
          </p:cNvSpPr>
          <p:nvPr>
            <p:ph type="body" idx="1"/>
          </p:nvPr>
        </p:nvSpPr>
        <p:spPr>
          <a:xfrm>
            <a:off x="457200" y="1165225"/>
            <a:ext cx="2133600" cy="4525963"/>
          </a:xfrm>
        </p:spPr>
        <p:txBody>
          <a:bodyPr/>
          <a:lstStyle/>
          <a:p>
            <a:pPr eaLnBrk="1" hangingPunct="1">
              <a:buFontTx/>
              <a:buNone/>
            </a:pPr>
            <a:r>
              <a:rPr lang="en-US" altLang="en-US" sz="2800" smtClean="0">
                <a:solidFill>
                  <a:schemeClr val="accent2"/>
                </a:solidFill>
                <a:latin typeface="Abadi MT Condensed Light" pitchFamily="34" charset="0"/>
              </a:rPr>
              <a:t>sites</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752600"/>
            <a:ext cx="61531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45059" name="Rectangle 5"/>
          <p:cNvSpPr>
            <a:spLocks noChangeArrowheads="1"/>
          </p:cNvSpPr>
          <p:nvPr/>
        </p:nvSpPr>
        <p:spPr bwMode="auto">
          <a:xfrm>
            <a:off x="304800" y="137160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solidFill>
                  <a:schemeClr val="bg2"/>
                </a:solidFill>
              </a:rPr>
              <a:t>GnRH agonists</a:t>
            </a:r>
            <a:endParaRPr lang="en-US" altLang="en-US" sz="2400">
              <a:solidFill>
                <a:schemeClr val="bg2"/>
              </a:solidFill>
            </a:endParaRPr>
          </a:p>
          <a:p>
            <a:pPr marL="342900" indent="-342900" eaLnBrk="1" hangingPunct="1">
              <a:spcBef>
                <a:spcPct val="20000"/>
              </a:spcBef>
            </a:pPr>
            <a:endParaRPr lang="en-US" altLang="en-US" sz="1400">
              <a:solidFill>
                <a:schemeClr val="bg2"/>
              </a:solidFill>
            </a:endParaRPr>
          </a:p>
          <a:p>
            <a:pPr marL="342900" indent="-342900" eaLnBrk="1" hangingPunct="1">
              <a:spcBef>
                <a:spcPct val="20000"/>
              </a:spcBef>
              <a:buFontTx/>
              <a:buChar char="•"/>
            </a:pPr>
            <a:r>
              <a:rPr lang="en-US" altLang="en-US" sz="2400">
                <a:latin typeface="Trebuchet MS" pitchFamily="34" charset="0"/>
                <a:sym typeface="Symbol" pitchFamily="18" charset="2"/>
              </a:rPr>
              <a:t> FSH &amp; LH &amp; results in endometrial atrophy &amp; amenorrhea</a:t>
            </a:r>
          </a:p>
          <a:p>
            <a:pPr marL="342900" indent="-342900" eaLnBrk="1" hangingPunct="1">
              <a:spcBef>
                <a:spcPct val="20000"/>
              </a:spcBef>
              <a:buFontTx/>
              <a:buChar char="•"/>
            </a:pPr>
            <a:r>
              <a:rPr lang="en-US" altLang="en-US" sz="2400">
                <a:latin typeface="Trebuchet MS" pitchFamily="34" charset="0"/>
                <a:sym typeface="Symbol" pitchFamily="18" charset="2"/>
              </a:rPr>
              <a:t>Intranasally or SC or IM with a frequency of twice dly to once in 3 months up to 3 - 6 months</a:t>
            </a:r>
            <a:endParaRPr lang="en-US" altLang="en-US" sz="2200" i="1">
              <a:latin typeface="Trebuchet MS" pitchFamily="34" charset="0"/>
              <a:sym typeface="Symbol" pitchFamily="18" charset="2"/>
            </a:endParaRPr>
          </a:p>
          <a:p>
            <a:pPr marL="342900" indent="-342900" eaLnBrk="1" hangingPunct="1">
              <a:spcBef>
                <a:spcPct val="20000"/>
              </a:spcBef>
              <a:buFontTx/>
              <a:buChar char="•"/>
            </a:pPr>
            <a:r>
              <a:rPr lang="en-US" altLang="en-US" sz="2600">
                <a:latin typeface="Trebuchet MS" pitchFamily="34" charset="0"/>
                <a:cs typeface="Times New Roman" pitchFamily="18" charset="0"/>
              </a:rPr>
              <a:t>Adverse effects:</a:t>
            </a:r>
            <a:r>
              <a:rPr lang="en-US" altLang="en-US" sz="2600" i="1">
                <a:latin typeface="Trebuchet MS" pitchFamily="34" charset="0"/>
                <a:cs typeface="Times New Roman" pitchFamily="18" charset="0"/>
              </a:rPr>
              <a:t> </a:t>
            </a:r>
            <a:r>
              <a:rPr lang="en-US" altLang="en-US" sz="2200" i="1">
                <a:latin typeface="Trebuchet MS" pitchFamily="34" charset="0"/>
                <a:cs typeface="Times New Roman" pitchFamily="18" charset="0"/>
              </a:rPr>
              <a:t>transient vaginal bleeding, hot flushes, vaginal dryness, </a:t>
            </a:r>
            <a:r>
              <a:rPr lang="en-US" altLang="en-US" sz="2200" i="1">
                <a:latin typeface="Trebuchet MS" pitchFamily="34" charset="0"/>
                <a:cs typeface="Times New Roman" pitchFamily="18" charset="0"/>
                <a:sym typeface="Symbol" pitchFamily="18" charset="2"/>
              </a:rPr>
              <a:t> libido, breast tenderness, insomnia, depression, irritability, fatigue, headache, </a:t>
            </a:r>
            <a:r>
              <a:rPr lang="en-US" altLang="en-US" sz="2200" i="1" u="sng">
                <a:latin typeface="Trebuchet MS" pitchFamily="34" charset="0"/>
                <a:cs typeface="Times New Roman" pitchFamily="18" charset="0"/>
                <a:sym typeface="Symbol" pitchFamily="18" charset="2"/>
              </a:rPr>
              <a:t>osteoporosis</a:t>
            </a:r>
            <a:r>
              <a:rPr lang="en-US" altLang="en-US" sz="2200" i="1">
                <a:latin typeface="Trebuchet MS" pitchFamily="34" charset="0"/>
                <a:cs typeface="Times New Roman" pitchFamily="18" charset="0"/>
                <a:sym typeface="Symbol" pitchFamily="18" charset="2"/>
              </a:rPr>
              <a:t>,         elasticity of skin</a:t>
            </a:r>
          </a:p>
          <a:p>
            <a:pPr marL="342900" indent="-342900" eaLnBrk="1" hangingPunct="1">
              <a:spcBef>
                <a:spcPct val="20000"/>
              </a:spcBef>
              <a:buFontTx/>
              <a:buChar char="•"/>
            </a:pPr>
            <a:r>
              <a:rPr lang="en-US" altLang="en-US" sz="2600">
                <a:latin typeface="Trebuchet MS" pitchFamily="34" charset="0"/>
                <a:cs typeface="Times New Roman" pitchFamily="18" charset="0"/>
                <a:sym typeface="Symbol" pitchFamily="18" charset="2"/>
              </a:rPr>
              <a:t>GnRH agonists + Add-back therapy </a:t>
            </a:r>
            <a:r>
              <a:rPr lang="en-US" altLang="en-US" sz="2200">
                <a:latin typeface="Trebuchet MS" pitchFamily="34" charset="0"/>
                <a:cs typeface="Times New Roman" pitchFamily="18" charset="0"/>
                <a:sym typeface="Symbol" pitchFamily="18" charset="2"/>
              </a:rPr>
              <a:t>(estrogens &amp; progestogen)</a:t>
            </a:r>
            <a:r>
              <a:rPr lang="en-US" altLang="en-US" sz="2200" i="1">
                <a:latin typeface="Trebuchet MS" pitchFamily="34" charset="0"/>
                <a:cs typeface="Times New Roman" pitchFamily="18" charset="0"/>
                <a:sym typeface="Symbol" pitchFamily="18" charset="2"/>
              </a:rPr>
              <a:t> – </a:t>
            </a:r>
            <a:r>
              <a:rPr lang="en-US" altLang="en-US" sz="2200" i="1" u="sng">
                <a:latin typeface="Trebuchet MS" pitchFamily="34" charset="0"/>
                <a:cs typeface="Times New Roman" pitchFamily="18" charset="0"/>
                <a:sym typeface="Symbol" pitchFamily="18" charset="2"/>
              </a:rPr>
              <a:t>less side-effects</a:t>
            </a:r>
            <a:r>
              <a:rPr lang="en-US" altLang="en-US" sz="2200" i="1">
                <a:latin typeface="Trebuchet MS" pitchFamily="34" charset="0"/>
                <a:cs typeface="Times New Roman" pitchFamily="18" charset="0"/>
                <a:sym typeface="Symbol" pitchFamily="18" charset="2"/>
              </a:rPr>
              <a:t> but with same efficacy, can be continued beyond 6 months</a:t>
            </a:r>
          </a:p>
          <a:p>
            <a:pPr marL="342900" indent="-342900" eaLnBrk="1" hangingPunct="1">
              <a:spcBef>
                <a:spcPct val="20000"/>
              </a:spcBef>
              <a:buFontTx/>
              <a:buChar char="•"/>
            </a:pPr>
            <a:endParaRPr lang="en-US" altLang="en-US" i="1">
              <a:latin typeface="Trebuchet MS" pitchFamily="34" charset="0"/>
              <a:cs typeface="Times New Roman" pitchFamily="18" charset="0"/>
            </a:endParaRPr>
          </a:p>
        </p:txBody>
      </p:sp>
      <p:pic>
        <p:nvPicPr>
          <p:cNvPr id="45060" name="Picture 6" descr="zoladex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09675"/>
            <a:ext cx="1781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product_luc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143000"/>
            <a:ext cx="17621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CC3300"/>
                </a:solidFill>
                <a:effectLst>
                  <a:outerShdw blurRad="38100" dist="38100" dir="2700000" algn="tl">
                    <a:srgbClr val="C0C0C0"/>
                  </a:outerShdw>
                </a:effectLst>
                <a:latin typeface="Abadi MT Condensed Light"/>
              </a:rPr>
              <a:t>Endometriosis</a:t>
            </a:r>
            <a:endParaRPr lang="en-US" dirty="0"/>
          </a:p>
        </p:txBody>
      </p:sp>
      <p:sp>
        <p:nvSpPr>
          <p:cNvPr id="3" name="Content Placeholder 2"/>
          <p:cNvSpPr>
            <a:spLocks noGrp="1"/>
          </p:cNvSpPr>
          <p:nvPr>
            <p:ph idx="1"/>
          </p:nvPr>
        </p:nvSpPr>
        <p:spPr/>
        <p:txBody>
          <a:bodyPr/>
          <a:lstStyle/>
          <a:p>
            <a:pPr marL="0" indent="0" eaLnBrk="1" hangingPunct="1">
              <a:spcBef>
                <a:spcPct val="0"/>
              </a:spcBef>
              <a:buFontTx/>
              <a:buNone/>
              <a:defRPr/>
            </a:pPr>
            <a:r>
              <a:rPr lang="en-GB" kern="1200" dirty="0" err="1">
                <a:solidFill>
                  <a:srgbClr val="40458C"/>
                </a:solidFill>
                <a:effectLst>
                  <a:outerShdw blurRad="38100" dist="38100" dir="2700000" algn="tl">
                    <a:srgbClr val="000000"/>
                  </a:outerShdw>
                </a:effectLst>
                <a:latin typeface="Times New Roman"/>
                <a:cs typeface="Arial" pitchFamily="34" charset="0"/>
              </a:rPr>
              <a:t>Mirena</a:t>
            </a:r>
            <a:r>
              <a:rPr lang="en-GB" kern="1200" dirty="0">
                <a:solidFill>
                  <a:srgbClr val="40458C"/>
                </a:solidFill>
                <a:effectLst>
                  <a:outerShdw blurRad="38100" dist="38100" dir="2700000" algn="tl">
                    <a:srgbClr val="000000"/>
                  </a:outerShdw>
                </a:effectLst>
                <a:latin typeface="Times New Roman"/>
                <a:cs typeface="Arial" pitchFamily="34" charset="0"/>
              </a:rPr>
              <a:t> (LNG-IUS)</a:t>
            </a:r>
          </a:p>
          <a:p>
            <a:pPr eaLnBrk="1" hangingPunct="1">
              <a:buClr>
                <a:srgbClr val="6F89F7"/>
              </a:buClr>
              <a:buSzPct val="110000"/>
              <a:buFontTx/>
              <a:buBlip>
                <a:blip r:embed="rId2"/>
              </a:buBlip>
              <a:defRPr/>
            </a:pPr>
            <a:r>
              <a:rPr lang="en-AU" sz="2400" dirty="0">
                <a:solidFill>
                  <a:srgbClr val="40458C"/>
                </a:solidFill>
                <a:latin typeface="Times New Roman"/>
              </a:rPr>
              <a:t>The LNG-IUS is a real option for endometriosis </a:t>
            </a:r>
            <a:r>
              <a:rPr lang="da-DK" sz="2400" dirty="0" err="1">
                <a:solidFill>
                  <a:srgbClr val="40458C"/>
                </a:solidFill>
                <a:latin typeface="Times New Roman"/>
              </a:rPr>
              <a:t>pelvic</a:t>
            </a:r>
            <a:r>
              <a:rPr lang="da-DK" sz="2400" dirty="0">
                <a:solidFill>
                  <a:srgbClr val="40458C"/>
                </a:solidFill>
                <a:latin typeface="Times New Roman"/>
              </a:rPr>
              <a:t> 	</a:t>
            </a:r>
            <a:r>
              <a:rPr lang="da-DK" sz="2400" dirty="0" err="1">
                <a:solidFill>
                  <a:srgbClr val="40458C"/>
                </a:solidFill>
                <a:latin typeface="Times New Roman"/>
              </a:rPr>
              <a:t>pain</a:t>
            </a:r>
            <a:r>
              <a:rPr lang="da-DK" sz="2400" dirty="0">
                <a:solidFill>
                  <a:srgbClr val="40458C"/>
                </a:solidFill>
                <a:latin typeface="Times New Roman"/>
              </a:rPr>
              <a:t> </a:t>
            </a:r>
            <a:r>
              <a:rPr lang="da-DK" sz="2400" dirty="0" err="1">
                <a:solidFill>
                  <a:srgbClr val="40458C"/>
                </a:solidFill>
                <a:latin typeface="Times New Roman"/>
              </a:rPr>
              <a:t>treatment</a:t>
            </a:r>
            <a:r>
              <a:rPr lang="da-DK" sz="2400" dirty="0">
                <a:solidFill>
                  <a:srgbClr val="40458C"/>
                </a:solidFill>
                <a:latin typeface="Times New Roman"/>
              </a:rPr>
              <a:t> </a:t>
            </a:r>
          </a:p>
          <a:p>
            <a:pPr eaLnBrk="1" hangingPunct="1">
              <a:buClr>
                <a:srgbClr val="6F89F7"/>
              </a:buClr>
              <a:buSzPct val="110000"/>
              <a:buFontTx/>
              <a:buBlip>
                <a:blip r:embed="rId2"/>
              </a:buBlip>
              <a:defRPr/>
            </a:pPr>
            <a:r>
              <a:rPr lang="en-AU" sz="2400" dirty="0">
                <a:solidFill>
                  <a:srgbClr val="40458C"/>
                </a:solidFill>
                <a:latin typeface="Times New Roman"/>
              </a:rPr>
              <a:t>Leads to:</a:t>
            </a:r>
          </a:p>
          <a:p>
            <a:pPr lvl="1" eaLnBrk="1" hangingPunct="1">
              <a:buClr>
                <a:srgbClr val="40458C"/>
              </a:buClr>
              <a:buSzPct val="60000"/>
              <a:buFont typeface="Wingdings" pitchFamily="2" charset="2"/>
              <a:buChar char="n"/>
              <a:defRPr/>
            </a:pPr>
            <a:r>
              <a:rPr lang="en-AU" sz="2400" dirty="0">
                <a:solidFill>
                  <a:srgbClr val="40458C"/>
                </a:solidFill>
                <a:latin typeface="Times New Roman"/>
              </a:rPr>
              <a:t> Glandular atrophy, </a:t>
            </a:r>
          </a:p>
          <a:p>
            <a:pPr marL="457200" lvl="1" indent="0" eaLnBrk="1" hangingPunct="1">
              <a:buClr>
                <a:srgbClr val="40458C"/>
              </a:buClr>
              <a:buSzPct val="60000"/>
              <a:buFontTx/>
              <a:buNone/>
              <a:defRPr/>
            </a:pPr>
            <a:r>
              <a:rPr lang="en-AU" sz="2400" dirty="0">
                <a:solidFill>
                  <a:srgbClr val="40458C"/>
                </a:solidFill>
                <a:latin typeface="Times New Roman"/>
              </a:rPr>
              <a:t>	</a:t>
            </a:r>
            <a:endParaRPr lang="en-US" dirty="0"/>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47107" name="Rectangle 3"/>
          <p:cNvSpPr>
            <a:spLocks noGrp="1" noChangeArrowheads="1"/>
          </p:cNvSpPr>
          <p:nvPr>
            <p:ph type="body" idx="1"/>
          </p:nvPr>
        </p:nvSpPr>
        <p:spPr>
          <a:xfrm>
            <a:off x="228600" y="1600200"/>
            <a:ext cx="8686800" cy="4525963"/>
          </a:xfrm>
        </p:spPr>
        <p:txBody>
          <a:bodyPr/>
          <a:lstStyle/>
          <a:p>
            <a:pPr eaLnBrk="1" hangingPunct="1">
              <a:buFontTx/>
              <a:buNone/>
            </a:pPr>
            <a:r>
              <a:rPr lang="en-US" altLang="en-US" smtClean="0">
                <a:solidFill>
                  <a:schemeClr val="accent2"/>
                </a:solidFill>
                <a:latin typeface="Abadi MT Condensed Light" pitchFamily="34" charset="0"/>
              </a:rPr>
              <a:t>Surgical management CAN BE BY LAPARASCOPY OR LAPARATOMY</a:t>
            </a:r>
          </a:p>
          <a:p>
            <a:pPr eaLnBrk="1" hangingPunct="1">
              <a:buFontTx/>
              <a:buNone/>
            </a:pPr>
            <a:endParaRPr lang="en-US" altLang="en-US" sz="1800" smtClean="0">
              <a:solidFill>
                <a:schemeClr val="accent2"/>
              </a:solidFill>
              <a:latin typeface="AntFarm" pitchFamily="2" charset="0"/>
            </a:endParaRPr>
          </a:p>
          <a:p>
            <a:pPr eaLnBrk="1" hangingPunct="1"/>
            <a:r>
              <a:rPr lang="en-US" altLang="en-US" smtClean="0">
                <a:solidFill>
                  <a:schemeClr val="bg2"/>
                </a:solidFill>
                <a:latin typeface="Trebuchet MS" pitchFamily="34" charset="0"/>
              </a:rPr>
              <a:t>Conservative</a:t>
            </a:r>
            <a:r>
              <a:rPr lang="en-US" altLang="en-US" i="1" smtClean="0">
                <a:solidFill>
                  <a:schemeClr val="bg2"/>
                </a:solidFill>
                <a:latin typeface="Trebuchet MS" pitchFamily="34" charset="0"/>
              </a:rPr>
              <a:t> –</a:t>
            </a:r>
            <a:r>
              <a:rPr lang="en-US" altLang="en-US" i="1" smtClean="0">
                <a:latin typeface="Trebuchet MS" pitchFamily="34" charset="0"/>
              </a:rPr>
              <a:t> </a:t>
            </a:r>
            <a:r>
              <a:rPr lang="en-US" altLang="en-US" sz="2400" i="1" smtClean="0">
                <a:latin typeface="Trebuchet MS" pitchFamily="34" charset="0"/>
              </a:rPr>
              <a:t>Excision, Cauterization &amp; Evaporation</a:t>
            </a:r>
          </a:p>
          <a:p>
            <a:pPr eaLnBrk="1" hangingPunct="1"/>
            <a:r>
              <a:rPr lang="en-US" altLang="en-US" smtClean="0">
                <a:solidFill>
                  <a:schemeClr val="bg2"/>
                </a:solidFill>
                <a:latin typeface="Trebuchet MS" pitchFamily="34" charset="0"/>
              </a:rPr>
              <a:t>Surgeries for pain</a:t>
            </a:r>
            <a:r>
              <a:rPr lang="en-US" altLang="en-US" i="1" smtClean="0">
                <a:solidFill>
                  <a:schemeClr val="bg2"/>
                </a:solidFill>
                <a:latin typeface="Trebuchet MS" pitchFamily="34" charset="0"/>
              </a:rPr>
              <a:t> -</a:t>
            </a:r>
            <a:r>
              <a:rPr lang="en-US" altLang="en-US" i="1" smtClean="0">
                <a:latin typeface="Trebuchet MS" pitchFamily="34" charset="0"/>
              </a:rPr>
              <a:t> </a:t>
            </a:r>
            <a:r>
              <a:rPr lang="en-US" altLang="en-US" sz="2400" i="1" smtClean="0">
                <a:latin typeface="Trebuchet MS" pitchFamily="34" charset="0"/>
              </a:rPr>
              <a:t>Uterosacral Nerve Ablation Presacral Neurectomy</a:t>
            </a:r>
          </a:p>
          <a:p>
            <a:pPr eaLnBrk="1" hangingPunct="1"/>
            <a:r>
              <a:rPr lang="en-US" altLang="en-US" smtClean="0">
                <a:solidFill>
                  <a:schemeClr val="bg2"/>
                </a:solidFill>
                <a:latin typeface="Trebuchet MS" pitchFamily="34" charset="0"/>
              </a:rPr>
              <a:t>Radical surgeries</a:t>
            </a:r>
            <a:r>
              <a:rPr lang="en-US" altLang="en-US" i="1" smtClean="0">
                <a:solidFill>
                  <a:schemeClr val="bg2"/>
                </a:solidFill>
                <a:latin typeface="Trebuchet MS" pitchFamily="34" charset="0"/>
              </a:rPr>
              <a:t> -</a:t>
            </a:r>
            <a:r>
              <a:rPr lang="en-US" altLang="en-US" i="1" smtClean="0">
                <a:latin typeface="Trebuchet MS" pitchFamily="34" charset="0"/>
              </a:rPr>
              <a:t> </a:t>
            </a:r>
            <a:r>
              <a:rPr lang="en-US" altLang="en-US" sz="2400" i="1" smtClean="0">
                <a:latin typeface="Trebuchet MS" pitchFamily="34" charset="0"/>
              </a:rPr>
              <a:t>Hysterectomy +/- BSO</a:t>
            </a:r>
          </a:p>
          <a:p>
            <a:pPr eaLnBrk="1" hangingPunct="1"/>
            <a:r>
              <a:rPr lang="en-US" altLang="en-US" smtClean="0">
                <a:solidFill>
                  <a:schemeClr val="bg2"/>
                </a:solidFill>
                <a:latin typeface="Trebuchet MS" pitchFamily="34" charset="0"/>
              </a:rPr>
              <a:t>Surgeries for Endometrioma</a:t>
            </a:r>
            <a:r>
              <a:rPr lang="en-US" altLang="en-US" i="1" smtClean="0">
                <a:solidFill>
                  <a:schemeClr val="bg2"/>
                </a:solidFill>
                <a:latin typeface="Trebuchet MS" pitchFamily="34" charset="0"/>
              </a:rPr>
              <a:t> –</a:t>
            </a:r>
            <a:r>
              <a:rPr lang="en-US" altLang="en-US" i="1" smtClean="0">
                <a:latin typeface="Trebuchet MS" pitchFamily="34" charset="0"/>
              </a:rPr>
              <a:t> </a:t>
            </a:r>
            <a:r>
              <a:rPr lang="en-US" altLang="en-US" sz="2400" i="1" smtClean="0">
                <a:latin typeface="Trebuchet MS" pitchFamily="34" charset="0"/>
              </a:rPr>
              <a:t>Cystectomy, Drainage &amp; coagulation, Fenestration</a:t>
            </a:r>
            <a:endParaRPr lang="en-US" altLang="en-US" sz="2800" i="1" smtClean="0">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533400" y="1447800"/>
            <a:ext cx="8077200" cy="1311275"/>
          </a:xfrm>
          <a:prstGeom prst="rect">
            <a:avLst/>
          </a:prstGeom>
          <a:solidFill>
            <a:srgbClr val="E28F1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28F16"/>
            </a:extrusionClr>
          </a:sp3d>
        </p:spPr>
        <p:txBody>
          <a:bodyPr>
            <a:spAutoFit/>
            <a:flatTx/>
          </a:bodyPr>
          <a:lstStyle/>
          <a:p>
            <a:pPr algn="ctr" eaLnBrk="1" hangingPunct="1"/>
            <a:r>
              <a:rPr lang="en-US" altLang="en-US" sz="8000" b="1">
                <a:solidFill>
                  <a:srgbClr val="FFFF00"/>
                </a:solidFill>
              </a:rPr>
              <a:t>Adenomyosis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1000" fill="hold"/>
                                        <p:tgtEl>
                                          <p:spTgt spid="2055"/>
                                        </p:tgtEl>
                                        <p:attrNameLst>
                                          <p:attrName>ppt_w</p:attrName>
                                        </p:attrNameLst>
                                      </p:cBhvr>
                                      <p:tavLst>
                                        <p:tav tm="0">
                                          <p:val>
                                            <p:fltVal val="0"/>
                                          </p:val>
                                        </p:tav>
                                        <p:tav tm="100000">
                                          <p:val>
                                            <p:strVal val="#ppt_w"/>
                                          </p:val>
                                        </p:tav>
                                      </p:tavLst>
                                    </p:anim>
                                    <p:anim calcmode="lin" valueType="num">
                                      <p:cBhvr>
                                        <p:cTn id="8" dur="1000" fill="hold"/>
                                        <p:tgtEl>
                                          <p:spTgt spid="2055"/>
                                        </p:tgtEl>
                                        <p:attrNameLst>
                                          <p:attrName>ppt_h</p:attrName>
                                        </p:attrNameLst>
                                      </p:cBhvr>
                                      <p:tavLst>
                                        <p:tav tm="0">
                                          <p:val>
                                            <p:fltVal val="0"/>
                                          </p:val>
                                        </p:tav>
                                        <p:tav tm="100000">
                                          <p:val>
                                            <p:strVal val="#ppt_h"/>
                                          </p:val>
                                        </p:tav>
                                      </p:tavLst>
                                    </p:anim>
                                    <p:anim calcmode="lin" valueType="num">
                                      <p:cBhvr>
                                        <p:cTn id="9" dur="1000" fill="hold"/>
                                        <p:tgtEl>
                                          <p:spTgt spid="20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gradFill rotWithShape="0">
            <a:gsLst>
              <a:gs pos="0">
                <a:srgbClr val="E28F16"/>
              </a:gs>
              <a:gs pos="100000">
                <a:srgbClr val="AC6D11"/>
              </a:gs>
            </a:gsLst>
            <a:lin ang="5400000" scaled="1"/>
          </a:gradFill>
        </p:spPr>
        <p:txBody>
          <a:bodyPr/>
          <a:lstStyle/>
          <a:p>
            <a:r>
              <a:rPr lang="en-US" altLang="en-US" sz="6600" b="1" smtClean="0">
                <a:solidFill>
                  <a:srgbClr val="FFFF00"/>
                </a:solidFill>
                <a:cs typeface="Arial" pitchFamily="34" charset="0"/>
              </a:rPr>
              <a:t>definition</a:t>
            </a:r>
          </a:p>
        </p:txBody>
      </p:sp>
      <p:sp>
        <p:nvSpPr>
          <p:cNvPr id="49155" name="Rectangle 4"/>
          <p:cNvSpPr>
            <a:spLocks noGrp="1" noChangeArrowheads="1"/>
          </p:cNvSpPr>
          <p:nvPr>
            <p:ph type="body" idx="1"/>
          </p:nvPr>
        </p:nvSpPr>
        <p:spPr>
          <a:xfrm>
            <a:off x="685800" y="2057400"/>
            <a:ext cx="7696200" cy="4038600"/>
          </a:xfrm>
          <a:solidFill>
            <a:srgbClr val="DDCF93"/>
          </a:solidFill>
          <a:ln w="57150">
            <a:solidFill>
              <a:srgbClr val="E28F16"/>
            </a:solidFill>
            <a:miter lim="800000"/>
            <a:headEnd/>
            <a:tailEnd/>
          </a:ln>
        </p:spPr>
        <p:txBody>
          <a:bodyPr/>
          <a:lstStyle/>
          <a:p>
            <a:pPr>
              <a:lnSpc>
                <a:spcPct val="90000"/>
              </a:lnSpc>
              <a:buFontTx/>
              <a:buNone/>
            </a:pPr>
            <a:r>
              <a:rPr lang="en-US" altLang="en-US" sz="4000" b="1" smtClean="0">
                <a:solidFill>
                  <a:srgbClr val="CC3300"/>
                </a:solidFill>
                <a:cs typeface="Arial" pitchFamily="34" charset="0"/>
              </a:rPr>
              <a:t>Adenomyosis</a:t>
            </a:r>
            <a:r>
              <a:rPr lang="en-US" altLang="en-US" sz="3600" smtClean="0">
                <a:cs typeface="Arial" pitchFamily="34" charset="0"/>
              </a:rPr>
              <a:t> is a benign disease of the uterus characterized</a:t>
            </a:r>
            <a:r>
              <a:rPr lang="en-US" altLang="en-US" sz="3600" baseline="30000" smtClean="0">
                <a:cs typeface="Arial" pitchFamily="34" charset="0"/>
              </a:rPr>
              <a:t> </a:t>
            </a:r>
            <a:r>
              <a:rPr lang="en-US" altLang="en-US" sz="3600" smtClean="0">
                <a:cs typeface="Arial" pitchFamily="34" charset="0"/>
              </a:rPr>
              <a:t>by ectopic endometrial glands and stroma within the myometrium</a:t>
            </a:r>
          </a:p>
          <a:p>
            <a:pPr>
              <a:lnSpc>
                <a:spcPct val="90000"/>
              </a:lnSpc>
              <a:buFontTx/>
              <a:buNone/>
            </a:pPr>
            <a:r>
              <a:rPr lang="en-US" altLang="en-US" sz="3600" smtClean="0">
                <a:cs typeface="Arial" pitchFamily="34" charset="0"/>
              </a:rPr>
              <a:t>It is associated with myometrial hypertrophy and</a:t>
            </a:r>
            <a:r>
              <a:rPr lang="en-US" altLang="en-US" sz="3600" baseline="30000" smtClean="0">
                <a:cs typeface="Arial" pitchFamily="34" charset="0"/>
              </a:rPr>
              <a:t> </a:t>
            </a:r>
            <a:r>
              <a:rPr lang="en-US" altLang="en-US" sz="3600" smtClean="0">
                <a:cs typeface="Arial" pitchFamily="34" charset="0"/>
              </a:rPr>
              <a:t>may be either </a:t>
            </a:r>
            <a:r>
              <a:rPr lang="en-US" altLang="en-US" sz="3600" smtClean="0">
                <a:solidFill>
                  <a:srgbClr val="CC3300"/>
                </a:solidFill>
                <a:cs typeface="Arial" pitchFamily="34" charset="0"/>
              </a:rPr>
              <a:t>diffuse</a:t>
            </a:r>
            <a:r>
              <a:rPr lang="en-US" altLang="en-US" sz="3600" smtClean="0">
                <a:cs typeface="Arial" pitchFamily="34" charset="0"/>
              </a:rPr>
              <a:t> or </a:t>
            </a:r>
            <a:r>
              <a:rPr lang="en-US" altLang="en-US" sz="3600" smtClean="0">
                <a:solidFill>
                  <a:srgbClr val="CC3300"/>
                </a:solidFill>
                <a:cs typeface="Arial" pitchFamily="34" charset="0"/>
              </a:rPr>
              <a:t>focal</a:t>
            </a:r>
            <a:r>
              <a:rPr lang="en-US" altLang="en-US" sz="3600" smtClean="0">
                <a:cs typeface="Arial" pitchFamily="34" charset="0"/>
              </a:rPr>
              <a:t>. </a:t>
            </a:r>
          </a:p>
          <a:p>
            <a:pPr>
              <a:lnSpc>
                <a:spcPct val="90000"/>
              </a:lnSpc>
              <a:buFontTx/>
              <a:buNone/>
            </a:pPr>
            <a:endParaRPr lang="en-US" altLang="en-US" sz="3600" smtClean="0">
              <a:cs typeface="Arial" pitchFamily="34" charset="0"/>
            </a:endParaRPr>
          </a:p>
          <a:p>
            <a:pPr>
              <a:lnSpc>
                <a:spcPct val="90000"/>
              </a:lnSpc>
              <a:buFontTx/>
              <a:buNone/>
            </a:pPr>
            <a:endParaRPr lang="en-US" altLang="en-US" sz="3600" smtClean="0">
              <a:cs typeface="Arial" pitchFamily="34" charset="0"/>
            </a:endParaRP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685800" y="1981200"/>
            <a:ext cx="7772400" cy="4572000"/>
          </a:xfrm>
          <a:solidFill>
            <a:srgbClr val="DDCF93"/>
          </a:solidFill>
          <a:ln w="57150">
            <a:solidFill>
              <a:srgbClr val="E28F16"/>
            </a:solidFill>
            <a:miter lim="800000"/>
            <a:headEnd/>
            <a:tailEnd/>
          </a:ln>
        </p:spPr>
        <p:txBody>
          <a:bodyPr/>
          <a:lstStyle/>
          <a:p>
            <a:pPr>
              <a:lnSpc>
                <a:spcPct val="90000"/>
              </a:lnSpc>
              <a:buFontTx/>
              <a:buNone/>
            </a:pPr>
            <a:r>
              <a:rPr lang="en-US" altLang="en-US" sz="3600" smtClean="0">
                <a:cs typeface="Arial" pitchFamily="34" charset="0"/>
              </a:rPr>
              <a:t>The gland tissue grows during the menstrual cycle and then at menses tries to slough, the old tissue and blood cannot escape</a:t>
            </a:r>
          </a:p>
          <a:p>
            <a:pPr>
              <a:lnSpc>
                <a:spcPct val="90000"/>
              </a:lnSpc>
              <a:buFontTx/>
              <a:buNone/>
            </a:pPr>
            <a:r>
              <a:rPr lang="en-US" altLang="en-US" smtClean="0">
                <a:cs typeface="Arial" pitchFamily="34" charset="0"/>
              </a:rPr>
              <a:t>This </a:t>
            </a:r>
            <a:r>
              <a:rPr lang="en-US" altLang="en-US" b="1" i="1" smtClean="0">
                <a:cs typeface="Arial" pitchFamily="34" charset="0"/>
              </a:rPr>
              <a:t>trapping</a:t>
            </a:r>
            <a:r>
              <a:rPr lang="en-US" altLang="en-US" smtClean="0">
                <a:cs typeface="Arial" pitchFamily="34" charset="0"/>
              </a:rPr>
              <a:t> of the blood and tissue causes uterine pain in the form of monthly menstrual cramps. </a:t>
            </a:r>
          </a:p>
          <a:p>
            <a:pPr>
              <a:lnSpc>
                <a:spcPct val="90000"/>
              </a:lnSpc>
              <a:buFontTx/>
              <a:buNone/>
            </a:pPr>
            <a:r>
              <a:rPr lang="en-US" altLang="en-US" smtClean="0">
                <a:cs typeface="Arial" pitchFamily="34" charset="0"/>
              </a:rPr>
              <a:t>It also produces abnormal uterine bleeding.</a:t>
            </a:r>
          </a:p>
        </p:txBody>
      </p:sp>
      <p:sp>
        <p:nvSpPr>
          <p:cNvPr id="50179" name="Rectangle 6"/>
          <p:cNvSpPr>
            <a:spLocks noGrp="1" noChangeArrowheads="1"/>
          </p:cNvSpPr>
          <p:nvPr>
            <p:ph type="title"/>
          </p:nvPr>
        </p:nvSpPr>
        <p:spPr>
          <a:gradFill rotWithShape="0">
            <a:gsLst>
              <a:gs pos="0">
                <a:srgbClr val="E28F16"/>
              </a:gs>
              <a:gs pos="100000">
                <a:srgbClr val="AC6D11"/>
              </a:gs>
            </a:gsLst>
            <a:lin ang="5400000" scaled="1"/>
          </a:gradFill>
        </p:spPr>
        <p:txBody>
          <a:bodyPr/>
          <a:lstStyle/>
          <a:p>
            <a:r>
              <a:rPr lang="en-US" altLang="en-US" sz="6600" b="1" smtClean="0">
                <a:solidFill>
                  <a:srgbClr val="FFFF00"/>
                </a:solidFill>
                <a:cs typeface="Arial" pitchFamily="34" charset="0"/>
              </a:rPr>
              <a:t>definition</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81000" y="2209800"/>
            <a:ext cx="8305800" cy="3124200"/>
          </a:xfrm>
          <a:solidFill>
            <a:srgbClr val="DDCF93"/>
          </a:solidFill>
          <a:ln w="57150">
            <a:solidFill>
              <a:srgbClr val="E28F16"/>
            </a:solidFill>
            <a:miter lim="800000"/>
            <a:headEnd/>
            <a:tailEnd/>
          </a:ln>
        </p:spPr>
        <p:txBody>
          <a:bodyPr/>
          <a:lstStyle/>
          <a:p>
            <a:pPr>
              <a:buFontTx/>
              <a:buNone/>
            </a:pPr>
            <a:r>
              <a:rPr lang="en-US" altLang="en-US" sz="2800" smtClean="0">
                <a:cs typeface="Arial" pitchFamily="34" charset="0"/>
              </a:rPr>
              <a:t>But </a:t>
            </a:r>
            <a:r>
              <a:rPr lang="en-US" altLang="en-US" b="1" u="sng" smtClean="0">
                <a:solidFill>
                  <a:srgbClr val="CC3300"/>
                </a:solidFill>
                <a:cs typeface="Arial" pitchFamily="34" charset="0"/>
              </a:rPr>
              <a:t>parity </a:t>
            </a:r>
            <a:r>
              <a:rPr lang="en-US" altLang="en-US" sz="2800" smtClean="0">
                <a:cs typeface="Arial" pitchFamily="34" charset="0"/>
              </a:rPr>
              <a:t>may be associated with an increased frequency of adenomyosis.</a:t>
            </a:r>
          </a:p>
          <a:p>
            <a:pPr>
              <a:buFontTx/>
              <a:buNone/>
            </a:pPr>
            <a:r>
              <a:rPr lang="en-US" altLang="en-US" sz="2800" smtClean="0">
                <a:cs typeface="Arial" pitchFamily="34" charset="0"/>
              </a:rPr>
              <a:t> </a:t>
            </a:r>
          </a:p>
        </p:txBody>
      </p:sp>
      <p:grpSp>
        <p:nvGrpSpPr>
          <p:cNvPr id="51203" name="Group 9"/>
          <p:cNvGrpSpPr>
            <a:grpSpLocks/>
          </p:cNvGrpSpPr>
          <p:nvPr/>
        </p:nvGrpSpPr>
        <p:grpSpPr bwMode="auto">
          <a:xfrm>
            <a:off x="533400" y="5295900"/>
            <a:ext cx="8229600" cy="1562100"/>
            <a:chOff x="-3" y="-3"/>
            <a:chExt cx="4326" cy="984"/>
          </a:xfrm>
        </p:grpSpPr>
        <p:grpSp>
          <p:nvGrpSpPr>
            <p:cNvPr id="51205" name="Group 7"/>
            <p:cNvGrpSpPr>
              <a:grpSpLocks/>
            </p:cNvGrpSpPr>
            <p:nvPr/>
          </p:nvGrpSpPr>
          <p:grpSpPr bwMode="auto">
            <a:xfrm>
              <a:off x="0" y="0"/>
              <a:ext cx="4320" cy="978"/>
              <a:chOff x="0" y="0"/>
              <a:chExt cx="4320" cy="978"/>
            </a:xfrm>
          </p:grpSpPr>
          <p:sp>
            <p:nvSpPr>
              <p:cNvPr id="51207" name="Rectangle 5"/>
              <p:cNvSpPr>
                <a:spLocks noChangeArrowheads="1"/>
              </p:cNvSpPr>
              <p:nvPr/>
            </p:nvSpPr>
            <p:spPr bwMode="auto">
              <a:xfrm>
                <a:off x="0" y="0"/>
                <a:ext cx="432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af-ZA" altLang="en-US" b="1"/>
                  <a:t>Clinica Ostetrica e Ginecologica Luigi Mangiagalli, Department of Obstetrics and Gynaecology, University of Milano, Italy</a:t>
                </a:r>
                <a:endParaRPr lang="ar-OM" altLang="en-US"/>
              </a:p>
              <a:p>
                <a:endParaRPr lang="ar-OM" altLang="en-US"/>
              </a:p>
            </p:txBody>
          </p:sp>
          <p:sp>
            <p:nvSpPr>
              <p:cNvPr id="51208" name="Rectangle 6"/>
              <p:cNvSpPr>
                <a:spLocks noChangeArrowheads="1"/>
              </p:cNvSpPr>
              <p:nvPr/>
            </p:nvSpPr>
            <p:spPr bwMode="auto">
              <a:xfrm>
                <a:off x="0" y="0"/>
                <a:ext cx="432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p>
                <a:pPr eaLnBrk="1" hangingPunct="1"/>
                <a:endParaRPr lang="en-US" altLang="en-US"/>
              </a:p>
            </p:txBody>
          </p:sp>
        </p:grpSp>
        <p:sp>
          <p:nvSpPr>
            <p:cNvPr id="51206" name="Rectangle 8"/>
            <p:cNvSpPr>
              <a:spLocks noChangeArrowheads="1"/>
            </p:cNvSpPr>
            <p:nvPr/>
          </p:nvSpPr>
          <p:spPr bwMode="auto">
            <a:xfrm>
              <a:off x="-3" y="-3"/>
              <a:ext cx="4326"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12">
                  <a:solidFill>
                    <a:srgbClr val="000000"/>
                  </a:solidFill>
                  <a:miter lim="800000"/>
                  <a:headEnd/>
                  <a:tailEnd/>
                </a14:hiddenLine>
              </a:ext>
            </a:extLst>
          </p:spPr>
          <p:txBody>
            <a:bodyPr/>
            <a:lstStyle/>
            <a:p>
              <a:pPr eaLnBrk="1" hangingPunct="1"/>
              <a:endParaRPr lang="en-US" altLang="en-US"/>
            </a:p>
          </p:txBody>
        </p:sp>
      </p:grpSp>
      <p:sp>
        <p:nvSpPr>
          <p:cNvPr id="51204" name="Rectangle 11"/>
          <p:cNvSpPr>
            <a:spLocks noGrp="1" noChangeArrowheads="1"/>
          </p:cNvSpPr>
          <p:nvPr>
            <p:ph type="title"/>
          </p:nvPr>
        </p:nvSpPr>
        <p:spPr>
          <a:gradFill rotWithShape="0">
            <a:gsLst>
              <a:gs pos="0">
                <a:srgbClr val="E28F16"/>
              </a:gs>
              <a:gs pos="100000">
                <a:srgbClr val="AC6D11"/>
              </a:gs>
            </a:gsLst>
            <a:lin ang="5400000" scaled="1"/>
          </a:gradFill>
        </p:spPr>
        <p:txBody>
          <a:bodyPr/>
          <a:lstStyle/>
          <a:p>
            <a:r>
              <a:rPr lang="en-US" altLang="en-US" sz="5400" b="1" smtClean="0">
                <a:solidFill>
                  <a:srgbClr val="FFFF00"/>
                </a:solidFill>
                <a:cs typeface="Arial" pitchFamily="34" charset="0"/>
              </a:rPr>
              <a:t>Associated factors</a:t>
            </a: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8001000" cy="1219200"/>
          </a:xfrm>
          <a:gradFill rotWithShape="0">
            <a:gsLst>
              <a:gs pos="0">
                <a:srgbClr val="E28F16"/>
              </a:gs>
              <a:gs pos="100000">
                <a:srgbClr val="AC6D11"/>
              </a:gs>
            </a:gsLst>
            <a:lin ang="5400000" scaled="1"/>
          </a:gradFill>
          <a:ln w="76200">
            <a:solidFill>
              <a:srgbClr val="AC9E1A"/>
            </a:solidFill>
            <a:miter lim="800000"/>
            <a:headEnd/>
            <a:tailEnd/>
          </a:ln>
        </p:spPr>
        <p:txBody>
          <a:bodyPr/>
          <a:lstStyle/>
          <a:p>
            <a:r>
              <a:rPr lang="en-US" altLang="en-US" sz="4000" b="1" smtClean="0">
                <a:solidFill>
                  <a:srgbClr val="FFFF00"/>
                </a:solidFill>
                <a:cs typeface="Arial" pitchFamily="34" charset="0"/>
              </a:rPr>
              <a:t>The typical symptoms</a:t>
            </a:r>
            <a:r>
              <a:rPr lang="en-US" altLang="en-US" sz="4000" b="1" baseline="30000" smtClean="0">
                <a:solidFill>
                  <a:srgbClr val="FFFF00"/>
                </a:solidFill>
                <a:cs typeface="Arial" pitchFamily="34" charset="0"/>
              </a:rPr>
              <a:t> </a:t>
            </a:r>
            <a:r>
              <a:rPr lang="en-US" altLang="en-US" sz="4000" b="1" smtClean="0">
                <a:solidFill>
                  <a:srgbClr val="FFFF00"/>
                </a:solidFill>
                <a:cs typeface="Arial" pitchFamily="34" charset="0"/>
              </a:rPr>
              <a:t>include </a:t>
            </a:r>
            <a:r>
              <a:rPr lang="ar-SA" altLang="en-US" sz="4000" b="1" smtClean="0">
                <a:solidFill>
                  <a:srgbClr val="FFFF00"/>
                </a:solidFill>
                <a:cs typeface="Arial" pitchFamily="34" charset="0"/>
              </a:rPr>
              <a:t/>
            </a:r>
            <a:br>
              <a:rPr lang="ar-SA" altLang="en-US" sz="4000" b="1" smtClean="0">
                <a:solidFill>
                  <a:srgbClr val="FFFF00"/>
                </a:solidFill>
                <a:cs typeface="Arial" pitchFamily="34" charset="0"/>
              </a:rPr>
            </a:br>
            <a:endParaRPr lang="en-US" altLang="en-US" sz="4000" b="1" smtClean="0">
              <a:solidFill>
                <a:srgbClr val="FFFF00"/>
              </a:solidFill>
              <a:cs typeface="Arial" pitchFamily="34" charset="0"/>
            </a:endParaRPr>
          </a:p>
        </p:txBody>
      </p:sp>
      <p:sp>
        <p:nvSpPr>
          <p:cNvPr id="52227" name="Rectangle 3"/>
          <p:cNvSpPr>
            <a:spLocks noGrp="1" noChangeArrowheads="1"/>
          </p:cNvSpPr>
          <p:nvPr>
            <p:ph type="body" idx="1"/>
          </p:nvPr>
        </p:nvSpPr>
        <p:spPr>
          <a:xfrm>
            <a:off x="685800" y="1447800"/>
            <a:ext cx="7772400" cy="2971800"/>
          </a:xfrm>
          <a:solidFill>
            <a:srgbClr val="808000"/>
          </a:solidFill>
          <a:scene3d>
            <a:camera prst="legacyPerspectiveTop"/>
            <a:lightRig rig="legacyFlat3" dir="b"/>
          </a:scene3d>
          <a:sp3d extrusionH="887400" prstMaterial="legacyMatte">
            <a:bevelT w="13500" h="13500" prst="angle"/>
            <a:bevelB w="13500" h="13500" prst="angle"/>
            <a:extrusionClr>
              <a:srgbClr val="808000"/>
            </a:extrusionClr>
          </a:sp3d>
        </p:spPr>
        <p:txBody>
          <a:bodyPr>
            <a:flatTx/>
          </a:bodyPr>
          <a:lstStyle/>
          <a:p>
            <a:r>
              <a:rPr lang="en-US" altLang="en-US" sz="2000" smtClean="0">
                <a:solidFill>
                  <a:srgbClr val="FFFF00"/>
                </a:solidFill>
                <a:cs typeface="Arial" pitchFamily="34" charset="0"/>
              </a:rPr>
              <a:t>Pelvic pain, </a:t>
            </a:r>
          </a:p>
          <a:p>
            <a:endParaRPr lang="en-US" altLang="en-US" sz="2000" smtClean="0">
              <a:solidFill>
                <a:srgbClr val="FFFF00"/>
              </a:solidFill>
              <a:cs typeface="Arial" pitchFamily="34" charset="0"/>
            </a:endParaRPr>
          </a:p>
          <a:p>
            <a:r>
              <a:rPr lang="en-US" altLang="en-US" sz="2000" smtClean="0">
                <a:solidFill>
                  <a:srgbClr val="FFFF00"/>
                </a:solidFill>
                <a:cs typeface="Arial" pitchFamily="34" charset="0"/>
              </a:rPr>
              <a:t>Dysmenorrhea, </a:t>
            </a:r>
          </a:p>
          <a:p>
            <a:endParaRPr lang="en-US" altLang="en-US" sz="2000" smtClean="0">
              <a:solidFill>
                <a:srgbClr val="FFFF00"/>
              </a:solidFill>
              <a:cs typeface="Arial" pitchFamily="34" charset="0"/>
            </a:endParaRPr>
          </a:p>
          <a:p>
            <a:r>
              <a:rPr lang="en-US" altLang="en-US" sz="2000" smtClean="0">
                <a:solidFill>
                  <a:srgbClr val="FFFF00"/>
                </a:solidFill>
                <a:cs typeface="Arial" pitchFamily="34" charset="0"/>
              </a:rPr>
              <a:t>And menorrhagia unresponsive to hormonal therapy or uterine curettage. </a:t>
            </a:r>
          </a:p>
          <a:p>
            <a:endParaRPr lang="en-US" altLang="en-US" sz="2000" smtClean="0">
              <a:solidFill>
                <a:srgbClr val="FFFF00"/>
              </a:solidFill>
              <a:cs typeface="Arial" pitchFamily="34" charset="0"/>
            </a:endParaRPr>
          </a:p>
          <a:p>
            <a:r>
              <a:rPr lang="en-US" altLang="en-US" sz="2000" smtClean="0">
                <a:solidFill>
                  <a:srgbClr val="FFFF00"/>
                </a:solidFill>
                <a:cs typeface="Arial" pitchFamily="34" charset="0"/>
              </a:rPr>
              <a:t>Subfertility.And pregnancy termination. </a:t>
            </a:r>
          </a:p>
          <a:p>
            <a:endParaRPr lang="en-US" altLang="en-US" sz="2000" smtClean="0">
              <a:solidFill>
                <a:srgbClr val="FFFF00"/>
              </a:solidFill>
              <a:cs typeface="Arial" pitchFamily="34" charset="0"/>
            </a:endParaRPr>
          </a:p>
        </p:txBody>
      </p:sp>
      <p:sp>
        <p:nvSpPr>
          <p:cNvPr id="5124" name="Text Box 4"/>
          <p:cNvSpPr txBox="1">
            <a:spLocks noChangeArrowheads="1"/>
          </p:cNvSpPr>
          <p:nvPr/>
        </p:nvSpPr>
        <p:spPr bwMode="auto">
          <a:xfrm>
            <a:off x="381000" y="5486400"/>
            <a:ext cx="8305800" cy="1016000"/>
          </a:xfrm>
          <a:prstGeom prst="rect">
            <a:avLst/>
          </a:prstGeom>
          <a:solidFill>
            <a:srgbClr val="808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808000"/>
            </a:extrusionClr>
          </a:sp3d>
        </p:spPr>
        <p:txBody>
          <a:bodyPr>
            <a:spAutoFit/>
            <a:flatTx/>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2000" b="1">
                <a:solidFill>
                  <a:srgbClr val="FFFF00"/>
                </a:solidFill>
              </a:rPr>
              <a:t>Cyclic, cramping uterine pain beginning later in reproductive life (generally after age 35) and often associated with prolonged and heavy menses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gradFill rotWithShape="0">
            <a:gsLst>
              <a:gs pos="0">
                <a:srgbClr val="E28F16"/>
              </a:gs>
              <a:gs pos="100000">
                <a:srgbClr val="69420A"/>
              </a:gs>
            </a:gsLst>
            <a:lin ang="5400000" scaled="1"/>
          </a:gradFill>
          <a:scene3d>
            <a:camera prst="legacyPerspectiveTop"/>
            <a:lightRig rig="legacyFlat3" dir="b"/>
          </a:scene3d>
          <a:sp3d extrusionH="887400" prstMaterial="legacyMatte">
            <a:bevelT w="13500" h="13500" prst="angle"/>
            <a:bevelB w="13500" h="13500" prst="angle"/>
            <a:extrusionClr>
              <a:srgbClr val="E28F16"/>
            </a:extrusionClr>
          </a:sp3d>
        </p:spPr>
        <p:txBody>
          <a:bodyPr>
            <a:flatTx/>
          </a:bodyPr>
          <a:lstStyle/>
          <a:p>
            <a:r>
              <a:rPr lang="en-US" altLang="en-US" sz="4800" smtClean="0">
                <a:solidFill>
                  <a:srgbClr val="FFFF00"/>
                </a:solidFill>
                <a:cs typeface="Arial" pitchFamily="34" charset="0"/>
              </a:rPr>
              <a:t>diagnosis</a:t>
            </a:r>
          </a:p>
        </p:txBody>
      </p:sp>
      <p:sp>
        <p:nvSpPr>
          <p:cNvPr id="6147" name="Rectangle 3"/>
          <p:cNvSpPr>
            <a:spLocks noGrp="1" noChangeArrowheads="1"/>
          </p:cNvSpPr>
          <p:nvPr>
            <p:ph type="body" idx="1"/>
          </p:nvPr>
        </p:nvSpPr>
        <p:spPr>
          <a:xfrm>
            <a:off x="685800" y="1600200"/>
            <a:ext cx="7924800" cy="2971800"/>
          </a:xfrm>
          <a:gradFill rotWithShape="0">
            <a:gsLst>
              <a:gs pos="0">
                <a:schemeClr val="accent1"/>
              </a:gs>
              <a:gs pos="100000">
                <a:srgbClr val="009900"/>
              </a:gs>
            </a:gsLst>
            <a:lin ang="5400000" scaled="1"/>
          </a:gradFill>
          <a:scene3d>
            <a:camera prst="legacyPerspectiveTopRight"/>
            <a:lightRig rig="legacyFlat3" dir="b"/>
          </a:scene3d>
          <a:sp3d extrusionH="887400" prstMaterial="legacyMatte">
            <a:bevelT w="13500" h="13500" prst="angle"/>
            <a:bevelB w="13500" h="13500" prst="angle"/>
            <a:extrusionClr>
              <a:schemeClr val="accent1"/>
            </a:extrusionClr>
          </a:sp3d>
        </p:spPr>
        <p:txBody>
          <a:bodyPr>
            <a:flatTx/>
          </a:bodyPr>
          <a:lstStyle/>
          <a:p>
            <a:pPr algn="ctr">
              <a:buFontTx/>
              <a:buNone/>
            </a:pPr>
            <a:r>
              <a:rPr lang="af-ZA" altLang="en-US" smtClean="0">
                <a:solidFill>
                  <a:schemeClr val="tx2"/>
                </a:solidFill>
                <a:cs typeface="Arial" pitchFamily="34" charset="0"/>
              </a:rPr>
              <a:t>The diagnosis can only be proven by the pathologists</a:t>
            </a:r>
            <a:endParaRPr lang="en-US" altLang="en-US" smtClean="0">
              <a:solidFill>
                <a:schemeClr val="tx2"/>
              </a:solidFill>
              <a:cs typeface="Arial" pitchFamily="34" charset="0"/>
            </a:endParaRPr>
          </a:p>
          <a:p>
            <a:pPr algn="ctr">
              <a:buFontTx/>
              <a:buNone/>
            </a:pPr>
            <a:endParaRPr lang="en-US" altLang="en-US" smtClean="0">
              <a:solidFill>
                <a:schemeClr val="tx2"/>
              </a:solidFill>
              <a:cs typeface="Arial" pitchFamily="34" charset="0"/>
            </a:endParaRPr>
          </a:p>
          <a:p>
            <a:pPr algn="ctr">
              <a:buFontTx/>
              <a:buNone/>
            </a:pPr>
            <a:endParaRPr lang="ar-OM" altLang="en-US" smtClean="0">
              <a:solidFill>
                <a:schemeClr val="tx2"/>
              </a:solidFill>
              <a:cs typeface="Arial" pitchFamily="34" charset="0"/>
            </a:endParaRPr>
          </a:p>
          <a:p>
            <a:pPr algn="ctr">
              <a:buFontTx/>
              <a:buNone/>
            </a:pPr>
            <a:endParaRPr lang="ar-OM" altLang="en-US" smtClean="0">
              <a:solidFill>
                <a:schemeClr val="tx2"/>
              </a:solidFill>
              <a:cs typeface="Arial" pitchFamily="34" charset="0"/>
            </a:endParaRPr>
          </a:p>
        </p:txBody>
      </p:sp>
      <p:sp>
        <p:nvSpPr>
          <p:cNvPr id="6149" name="Text Box 5"/>
          <p:cNvSpPr txBox="1">
            <a:spLocks noChangeArrowheads="1"/>
          </p:cNvSpPr>
          <p:nvPr/>
        </p:nvSpPr>
        <p:spPr bwMode="auto">
          <a:xfrm>
            <a:off x="228600" y="4953000"/>
            <a:ext cx="8610600" cy="1876425"/>
          </a:xfrm>
          <a:prstGeom prst="rect">
            <a:avLst/>
          </a:prstGeom>
          <a:noFill/>
          <a:ln w="76200">
            <a:solidFill>
              <a:srgbClr val="AC9E1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spcBef>
                <a:spcPct val="50000"/>
              </a:spcBef>
            </a:pPr>
            <a:r>
              <a:rPr lang="en-US" altLang="en-US" sz="2800"/>
              <a:t>A good gynecologist may suspect adenomyosis based on the clinical factors, but the final diagnosis usually has to wait until hysterectomy is performed</a:t>
            </a:r>
            <a:r>
              <a:rPr lang="ar-SA" altLang="en-US" sz="2800"/>
              <a:t>.</a:t>
            </a:r>
            <a:br>
              <a:rPr lang="ar-SA" altLang="en-US" sz="2800"/>
            </a:br>
            <a:endParaRPr lang="en-US" altLang="en-US" sz="2800"/>
          </a:p>
        </p:txBody>
      </p:sp>
      <p:sp>
        <p:nvSpPr>
          <p:cNvPr id="6150" name="Text Box 6"/>
          <p:cNvSpPr txBox="1">
            <a:spLocks noChangeArrowheads="1"/>
          </p:cNvSpPr>
          <p:nvPr/>
        </p:nvSpPr>
        <p:spPr bwMode="auto">
          <a:xfrm>
            <a:off x="228600" y="1981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marL="457200">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lvl="1" eaLnBrk="1" hangingPunct="1">
              <a:spcBef>
                <a:spcPct val="50000"/>
              </a:spcBef>
            </a:pPr>
            <a:r>
              <a:rPr lang="en-US" altLang="en-US" sz="1800" b="1"/>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bg/>
                                          </p:spTgt>
                                        </p:tgtEl>
                                        <p:attrNameLst>
                                          <p:attrName>style.visibility</p:attrName>
                                        </p:attrNameLst>
                                      </p:cBhvr>
                                      <p:to>
                                        <p:strVal val="visible"/>
                                      </p:to>
                                    </p:set>
                                    <p:anim calcmode="lin" valueType="num">
                                      <p:cBhvr additive="base">
                                        <p:cTn id="13" dur="500" fill="hold"/>
                                        <p:tgtEl>
                                          <p:spTgt spid="6147">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 calcmode="lin" valueType="num">
                                      <p:cBhvr additive="base">
                                        <p:cTn id="19"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9"/>
                                        </p:tgtEl>
                                        <p:attrNameLst>
                                          <p:attrName>style.visibility</p:attrName>
                                        </p:attrNameLst>
                                      </p:cBhvr>
                                      <p:to>
                                        <p:strVal val="visible"/>
                                      </p:to>
                                    </p:set>
                                    <p:anim calcmode="lin" valueType="num">
                                      <p:cBhvr additive="base">
                                        <p:cTn id="25" dur="500" fill="hold"/>
                                        <p:tgtEl>
                                          <p:spTgt spid="6149"/>
                                        </p:tgtEl>
                                        <p:attrNameLst>
                                          <p:attrName>ppt_x</p:attrName>
                                        </p:attrNameLst>
                                      </p:cBhvr>
                                      <p:tavLst>
                                        <p:tav tm="0">
                                          <p:val>
                                            <p:strVal val="0-#ppt_w/2"/>
                                          </p:val>
                                        </p:tav>
                                        <p:tav tm="100000">
                                          <p:val>
                                            <p:strVal val="#ppt_x"/>
                                          </p:val>
                                        </p:tav>
                                      </p:tavLst>
                                    </p:anim>
                                    <p:anim calcmode="lin" valueType="num">
                                      <p:cBhvr additive="base">
                                        <p:cTn id="26"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autoUpdateAnimBg="0"/>
      <p:bldP spid="6149" grpId="0" animBg="1" autoUpdateAnimBg="0"/>
      <p:bldP spid="615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gradFill rotWithShape="0">
            <a:gsLst>
              <a:gs pos="0">
                <a:srgbClr val="E28F16"/>
              </a:gs>
              <a:gs pos="100000">
                <a:srgbClr val="69420A"/>
              </a:gs>
            </a:gsLst>
            <a:lin ang="5400000" scaled="1"/>
          </a:gradFill>
        </p:spPr>
        <p:txBody>
          <a:bodyPr/>
          <a:lstStyle/>
          <a:p>
            <a:r>
              <a:rPr lang="en-US" altLang="en-US" sz="5400" b="1" smtClean="0">
                <a:solidFill>
                  <a:srgbClr val="FFFF00"/>
                </a:solidFill>
                <a:cs typeface="Arial" pitchFamily="34" charset="0"/>
              </a:rPr>
              <a:t>pelvic exam</a:t>
            </a:r>
          </a:p>
        </p:txBody>
      </p:sp>
      <p:sp>
        <p:nvSpPr>
          <p:cNvPr id="54275" name="Rectangle 3"/>
          <p:cNvSpPr>
            <a:spLocks noGrp="1" noChangeArrowheads="1"/>
          </p:cNvSpPr>
          <p:nvPr>
            <p:ph type="body" idx="1"/>
          </p:nvPr>
        </p:nvSpPr>
        <p:spPr>
          <a:solidFill>
            <a:srgbClr val="DDCF93"/>
          </a:solidFill>
          <a:ln w="76200">
            <a:solidFill>
              <a:srgbClr val="E28F16"/>
            </a:solidFill>
            <a:miter lim="800000"/>
            <a:headEnd/>
            <a:tailEnd/>
          </a:ln>
        </p:spPr>
        <p:txBody>
          <a:bodyPr/>
          <a:lstStyle/>
          <a:p>
            <a:r>
              <a:rPr lang="en-US" altLang="en-US" smtClean="0">
                <a:cs typeface="Arial" pitchFamily="34" charset="0"/>
              </a:rPr>
              <a:t>there may be uterine enlargement from about 6-10 weeks pregnancy size</a:t>
            </a:r>
          </a:p>
          <a:p>
            <a:endParaRPr lang="en-US" altLang="en-US" smtClean="0">
              <a:cs typeface="Arial" pitchFamily="34" charset="0"/>
            </a:endParaRPr>
          </a:p>
          <a:p>
            <a:r>
              <a:rPr lang="en-US" altLang="en-US" smtClean="0">
                <a:cs typeface="Arial" pitchFamily="34" charset="0"/>
              </a:rPr>
              <a:t>The uterus can feel soft and boggy on pelvic exam. Sometimes adenomyosis is associated with uterine fibroids (leiomyomata)</a:t>
            </a:r>
          </a:p>
          <a:p>
            <a:endParaRPr lang="ar-OM" altLang="en-US" smtClean="0">
              <a:cs typeface="Arial" pitchFamily="34" charset="0"/>
            </a:endParaRPr>
          </a:p>
          <a:p>
            <a:endParaRPr lang="en-US" altLang="en-US" smtClean="0">
              <a:cs typeface="Arial" pitchFamily="34"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a:solidFill>
                  <a:srgbClr val="CC3300"/>
                </a:solidFill>
                <a:effectLst>
                  <a:outerShdw blurRad="38100" dist="38100" dir="2700000" algn="tl">
                    <a:srgbClr val="C0C0C0"/>
                  </a:outerShdw>
                </a:effectLst>
                <a:latin typeface="Abadi MT Condensed Light"/>
              </a:rPr>
              <a:t>Endometriosis</a:t>
            </a:r>
          </a:p>
        </p:txBody>
      </p:sp>
      <p:sp>
        <p:nvSpPr>
          <p:cNvPr id="7171" name="Rectangle 3"/>
          <p:cNvSpPr>
            <a:spLocks noGrp="1" noChangeArrowheads="1"/>
          </p:cNvSpPr>
          <p:nvPr>
            <p:ph type="body" idx="1"/>
          </p:nvPr>
        </p:nvSpPr>
        <p:spPr>
          <a:xfrm>
            <a:off x="228600" y="1524000"/>
            <a:ext cx="8915400" cy="5334000"/>
          </a:xfrm>
        </p:spPr>
        <p:txBody>
          <a:bodyPr/>
          <a:lstStyle/>
          <a:p>
            <a:pPr marL="609600" indent="-609600" eaLnBrk="1" hangingPunct="1">
              <a:buFontTx/>
              <a:buNone/>
              <a:defRPr/>
            </a:pPr>
            <a:r>
              <a:rPr lang="en-US" altLang="en-US" sz="1800" dirty="0">
                <a:solidFill>
                  <a:schemeClr val="accent2"/>
                </a:solidFill>
                <a:latin typeface="Abadi MT Condensed Light" pitchFamily="34" charset="0"/>
              </a:rPr>
              <a:t>Pathogenesis</a:t>
            </a:r>
          </a:p>
          <a:p>
            <a:pPr marL="609600" indent="-609600" eaLnBrk="1" hangingPunct="1">
              <a:buFontTx/>
              <a:buNone/>
              <a:defRPr/>
            </a:pPr>
            <a:r>
              <a:rPr lang="en-US" altLang="en-US" sz="1800" b="1" dirty="0">
                <a:solidFill>
                  <a:srgbClr val="777777"/>
                </a:solidFill>
              </a:rPr>
              <a:t>Implantation or Metastatic theory</a:t>
            </a:r>
            <a:r>
              <a:rPr lang="en-US" altLang="en-US" sz="1800" dirty="0">
                <a:solidFill>
                  <a:srgbClr val="777777"/>
                </a:solidFill>
              </a:rPr>
              <a:t> -</a:t>
            </a:r>
            <a:r>
              <a:rPr lang="en-US" altLang="en-US" sz="1800" dirty="0"/>
              <a:t> </a:t>
            </a:r>
            <a:r>
              <a:rPr lang="en-US" altLang="en-US" sz="1800" i="1" dirty="0"/>
              <a:t>Sampson, 1927</a:t>
            </a:r>
          </a:p>
          <a:p>
            <a:pPr marL="609600" indent="-609600" eaLnBrk="1" hangingPunct="1">
              <a:buFontTx/>
              <a:buNone/>
              <a:defRPr/>
            </a:pPr>
            <a:endParaRPr lang="en-US" altLang="en-US" sz="1800" b="1" dirty="0">
              <a:solidFill>
                <a:srgbClr val="CC3300"/>
              </a:solidFill>
              <a:latin typeface="Trebuchet MS" panose="020B0603020202020204" pitchFamily="34" charset="0"/>
            </a:endParaRPr>
          </a:p>
          <a:p>
            <a:pPr marL="609600" indent="-609600" eaLnBrk="1" hangingPunct="1">
              <a:buFontTx/>
              <a:buNone/>
              <a:defRPr/>
            </a:pPr>
            <a:r>
              <a:rPr lang="en-US" altLang="en-US" sz="1800" b="1" dirty="0">
                <a:solidFill>
                  <a:srgbClr val="CC3300"/>
                </a:solidFill>
                <a:latin typeface="Trebuchet MS" panose="020B0603020202020204" pitchFamily="34" charset="0"/>
              </a:rPr>
              <a:t>Retrograde menstruation</a:t>
            </a:r>
          </a:p>
          <a:p>
            <a:pPr marL="609600" indent="-609600" eaLnBrk="1" hangingPunct="1">
              <a:defRPr/>
            </a:pPr>
            <a:r>
              <a:rPr lang="en-US" altLang="en-US" sz="1800" i="1" dirty="0">
                <a:latin typeface="Trebuchet MS" panose="020B0603020202020204" pitchFamily="34" charset="0"/>
              </a:rPr>
              <a:t>More common in young girls with </a:t>
            </a:r>
          </a:p>
          <a:p>
            <a:pPr marL="609600" indent="-609600" eaLnBrk="1" hangingPunct="1">
              <a:buFontTx/>
              <a:buNone/>
              <a:defRPr/>
            </a:pPr>
            <a:r>
              <a:rPr lang="en-US" altLang="en-US" sz="1800" i="1" dirty="0">
                <a:latin typeface="Trebuchet MS" panose="020B0603020202020204" pitchFamily="34" charset="0"/>
              </a:rPr>
              <a:t>	genital outflow obstruction</a:t>
            </a:r>
          </a:p>
          <a:p>
            <a:pPr marL="609600" indent="-609600" eaLnBrk="1" hangingPunct="1">
              <a:defRPr/>
            </a:pPr>
            <a:r>
              <a:rPr lang="en-US" altLang="en-US" sz="1800" i="1" dirty="0">
                <a:latin typeface="Trebuchet MS" panose="020B0603020202020204" pitchFamily="34" charset="0"/>
              </a:rPr>
              <a:t>Physiological phenomenon </a:t>
            </a:r>
          </a:p>
          <a:p>
            <a:pPr marL="609600" indent="-609600" eaLnBrk="1" hangingPunct="1">
              <a:buFontTx/>
              <a:buNone/>
              <a:defRPr/>
            </a:pPr>
            <a:r>
              <a:rPr lang="en-US" altLang="en-US" sz="1800" i="1" dirty="0">
                <a:latin typeface="Trebuchet MS" panose="020B0603020202020204" pitchFamily="34" charset="0"/>
              </a:rPr>
              <a:t>		– </a:t>
            </a:r>
            <a:r>
              <a:rPr lang="en-US" altLang="en-US" sz="1800" i="1" dirty="0" err="1">
                <a:latin typeface="Trebuchet MS" panose="020B0603020202020204" pitchFamily="34" charset="0"/>
              </a:rPr>
              <a:t>Halme</a:t>
            </a:r>
            <a:r>
              <a:rPr lang="en-US" altLang="en-US" sz="1800" i="1" dirty="0">
                <a:latin typeface="Trebuchet MS" panose="020B0603020202020204" pitchFamily="34" charset="0"/>
              </a:rPr>
              <a:t> et al, AJOG, 1984</a:t>
            </a:r>
          </a:p>
          <a:p>
            <a:pPr eaLnBrk="1" hangingPunct="1">
              <a:defRPr/>
            </a:pPr>
            <a:r>
              <a:rPr lang="en-US" altLang="en-US" sz="1800" dirty="0">
                <a:solidFill>
                  <a:srgbClr val="CC0000"/>
                </a:solidFill>
                <a:latin typeface="Trebuchet MS" panose="020B0603020202020204" pitchFamily="34" charset="0"/>
              </a:rPr>
              <a:t>Mechanical</a:t>
            </a:r>
            <a:r>
              <a:rPr lang="en-US" altLang="en-US" sz="1800" dirty="0">
                <a:solidFill>
                  <a:srgbClr val="777777"/>
                </a:solidFill>
                <a:latin typeface="Trebuchet MS" panose="020B0603020202020204" pitchFamily="34" charset="0"/>
              </a:rPr>
              <a:t> – </a:t>
            </a:r>
            <a:r>
              <a:rPr lang="en-US" altLang="en-US" sz="1800" dirty="0" err="1">
                <a:solidFill>
                  <a:srgbClr val="777777"/>
                </a:solidFill>
                <a:latin typeface="Trebuchet MS" panose="020B0603020202020204" pitchFamily="34" charset="0"/>
              </a:rPr>
              <a:t>Endometriotic</a:t>
            </a:r>
            <a:r>
              <a:rPr lang="en-US" altLang="en-US" sz="1800" dirty="0">
                <a:solidFill>
                  <a:srgbClr val="777777"/>
                </a:solidFill>
                <a:latin typeface="Trebuchet MS" panose="020B0603020202020204" pitchFamily="34" charset="0"/>
              </a:rPr>
              <a:t> foci in surgical scars</a:t>
            </a:r>
          </a:p>
          <a:p>
            <a:pPr eaLnBrk="1" hangingPunct="1">
              <a:defRPr/>
            </a:pPr>
            <a:r>
              <a:rPr lang="en-US" altLang="en-US" sz="1800" dirty="0">
                <a:solidFill>
                  <a:srgbClr val="CC0000"/>
                </a:solidFill>
                <a:latin typeface="Trebuchet MS" panose="020B0603020202020204" pitchFamily="34" charset="0"/>
              </a:rPr>
              <a:t>Lymphatic or </a:t>
            </a:r>
            <a:r>
              <a:rPr lang="en-US" altLang="en-US" sz="1800" dirty="0" err="1">
                <a:solidFill>
                  <a:srgbClr val="CC0000"/>
                </a:solidFill>
                <a:latin typeface="Trebuchet MS" panose="020B0603020202020204" pitchFamily="34" charset="0"/>
              </a:rPr>
              <a:t>Hematogenous</a:t>
            </a:r>
            <a:r>
              <a:rPr lang="en-US" altLang="en-US" sz="1800" dirty="0">
                <a:solidFill>
                  <a:srgbClr val="777777"/>
                </a:solidFill>
                <a:latin typeface="Trebuchet MS" panose="020B0603020202020204" pitchFamily="34" charset="0"/>
              </a:rPr>
              <a:t> – </a:t>
            </a:r>
          </a:p>
          <a:p>
            <a:pPr eaLnBrk="1" hangingPunct="1">
              <a:defRPr/>
            </a:pPr>
            <a:r>
              <a:rPr lang="en-US" altLang="en-US" sz="1800" dirty="0" err="1">
                <a:solidFill>
                  <a:srgbClr val="777777"/>
                </a:solidFill>
                <a:latin typeface="Trebuchet MS" panose="020B0603020202020204" pitchFamily="34" charset="0"/>
              </a:rPr>
              <a:t>Extragenital</a:t>
            </a:r>
            <a:r>
              <a:rPr lang="en-US" altLang="en-US" sz="1800" dirty="0">
                <a:solidFill>
                  <a:srgbClr val="777777"/>
                </a:solidFill>
                <a:latin typeface="Trebuchet MS" panose="020B0603020202020204" pitchFamily="34" charset="0"/>
              </a:rPr>
              <a:t> locations</a:t>
            </a:r>
          </a:p>
          <a:p>
            <a:pPr eaLnBrk="1" hangingPunct="1">
              <a:buFontTx/>
              <a:buNone/>
              <a:defRPr/>
            </a:pPr>
            <a:r>
              <a:rPr lang="en-US" altLang="en-US" sz="1800" b="1" dirty="0">
                <a:solidFill>
                  <a:srgbClr val="777777"/>
                </a:solidFill>
              </a:rPr>
              <a:t>Metaplasia theory</a:t>
            </a:r>
            <a:r>
              <a:rPr lang="en-US" altLang="en-US" sz="1800" dirty="0">
                <a:solidFill>
                  <a:srgbClr val="777777"/>
                </a:solidFill>
              </a:rPr>
              <a:t> – </a:t>
            </a:r>
            <a:r>
              <a:rPr lang="en-US" altLang="en-US" sz="1800" i="1" dirty="0">
                <a:solidFill>
                  <a:srgbClr val="000000"/>
                </a:solidFill>
              </a:rPr>
              <a:t>Meyer, 1919</a:t>
            </a:r>
          </a:p>
          <a:p>
            <a:pPr eaLnBrk="1" hangingPunct="1">
              <a:buFontTx/>
              <a:buNone/>
              <a:defRPr/>
            </a:pPr>
            <a:endParaRPr lang="en-US" altLang="en-US" sz="1800" i="1" dirty="0">
              <a:solidFill>
                <a:srgbClr val="000000"/>
              </a:solidFill>
            </a:endParaRPr>
          </a:p>
          <a:p>
            <a:pPr eaLnBrk="1" hangingPunct="1">
              <a:buFontTx/>
              <a:buNone/>
              <a:defRPr/>
            </a:pPr>
            <a:r>
              <a:rPr lang="en-US" altLang="en-US" sz="1800" i="1" dirty="0">
                <a:solidFill>
                  <a:srgbClr val="000000"/>
                </a:solidFill>
              </a:rPr>
              <a:t>	</a:t>
            </a:r>
            <a:r>
              <a:rPr lang="en-US" altLang="en-US" sz="1800" i="1" dirty="0">
                <a:solidFill>
                  <a:srgbClr val="000000"/>
                </a:solidFill>
                <a:latin typeface="Trebuchet MS" panose="020B0603020202020204" pitchFamily="34" charset="0"/>
              </a:rPr>
              <a:t>Metaplastic changes in </a:t>
            </a:r>
            <a:r>
              <a:rPr lang="en-US" altLang="en-US" sz="1800" i="1" dirty="0" err="1">
                <a:solidFill>
                  <a:srgbClr val="000000"/>
                </a:solidFill>
                <a:latin typeface="Trebuchet MS" panose="020B0603020202020204" pitchFamily="34" charset="0"/>
              </a:rPr>
              <a:t>coelomic</a:t>
            </a:r>
            <a:r>
              <a:rPr lang="en-US" altLang="en-US" sz="1800" i="1" dirty="0">
                <a:solidFill>
                  <a:srgbClr val="000000"/>
                </a:solidFill>
                <a:latin typeface="Trebuchet MS" panose="020B0603020202020204" pitchFamily="34" charset="0"/>
              </a:rPr>
              <a:t> membrane towards endometrial like tissue following prolonged irritation or </a:t>
            </a:r>
            <a:r>
              <a:rPr lang="en-US" altLang="en-US" sz="1800" i="1" dirty="0" err="1">
                <a:solidFill>
                  <a:srgbClr val="000000"/>
                </a:solidFill>
                <a:latin typeface="Trebuchet MS" panose="020B0603020202020204" pitchFamily="34" charset="0"/>
              </a:rPr>
              <a:t>Oestrogen</a:t>
            </a:r>
            <a:r>
              <a:rPr lang="en-US" altLang="en-US" sz="1800" i="1" dirty="0">
                <a:solidFill>
                  <a:srgbClr val="000000"/>
                </a:solidFill>
                <a:latin typeface="Trebuchet MS" panose="020B0603020202020204" pitchFamily="34" charset="0"/>
              </a:rPr>
              <a:t> stimulation</a:t>
            </a:r>
          </a:p>
          <a:p>
            <a:pPr eaLnBrk="1" hangingPunct="1">
              <a:defRPr/>
            </a:pPr>
            <a:endParaRPr lang="en-US" altLang="en-US" sz="2400" dirty="0">
              <a:solidFill>
                <a:srgbClr val="777777"/>
              </a:solidFill>
              <a:latin typeface="Trebuchet MS" panose="020B0603020202020204" pitchFamily="34" charset="0"/>
            </a:endParaRPr>
          </a:p>
          <a:p>
            <a:pPr marL="609600" indent="-609600" eaLnBrk="1" hangingPunct="1">
              <a:buFontTx/>
              <a:buNone/>
              <a:defRPr/>
            </a:pPr>
            <a:endParaRPr lang="en-US" altLang="en-US" sz="2000" i="1" dirty="0">
              <a:latin typeface="Trebuchet MS" panose="020B0603020202020204" pitchFamily="34" charset="0"/>
            </a:endParaRPr>
          </a:p>
          <a:p>
            <a:pPr marL="609600" indent="-609600" eaLnBrk="1" hangingPunct="1">
              <a:buFontTx/>
              <a:buNone/>
              <a:defRPr/>
            </a:pPr>
            <a:endParaRPr lang="en-US" altLang="en-US" sz="2400" i="1" dirty="0">
              <a:latin typeface="Trebuchet MS" panose="020B0603020202020204" pitchFamily="34" charset="0"/>
            </a:endParaRPr>
          </a:p>
        </p:txBody>
      </p:sp>
      <p:pic>
        <p:nvPicPr>
          <p:cNvPr id="9220" name="Picture 5" descr="endo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6099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685800" y="1981200"/>
            <a:ext cx="7772400" cy="3200400"/>
          </a:xfrm>
          <a:solidFill>
            <a:srgbClr val="DDCF93"/>
          </a:solidFill>
          <a:ln w="76200">
            <a:solidFill>
              <a:srgbClr val="E28F16"/>
            </a:solidFill>
            <a:miter lim="800000"/>
            <a:headEnd/>
            <a:tailEnd/>
          </a:ln>
        </p:spPr>
        <p:txBody>
          <a:bodyPr/>
          <a:lstStyle/>
          <a:p>
            <a:pPr>
              <a:buFontTx/>
              <a:buNone/>
            </a:pPr>
            <a:r>
              <a:rPr lang="en-US" altLang="en-US" smtClean="0">
                <a:cs typeface="Arial" pitchFamily="34" charset="0"/>
              </a:rPr>
              <a:t>adenomyosis is associated with increased numbers of myometrial macrophages, elevated antiphospolipid auto-antibodies and CA 125 levels in peripheral blood.</a:t>
            </a:r>
          </a:p>
          <a:p>
            <a:pPr>
              <a:buFontTx/>
              <a:buNone/>
            </a:pPr>
            <a:endParaRPr lang="en-US" altLang="en-US" smtClean="0">
              <a:cs typeface="Arial" pitchFamily="34" charset="0"/>
            </a:endParaRPr>
          </a:p>
        </p:txBody>
      </p:sp>
      <p:sp>
        <p:nvSpPr>
          <p:cNvPr id="55299" name="Rectangle 5"/>
          <p:cNvSpPr>
            <a:spLocks noGrp="1" noChangeArrowheads="1"/>
          </p:cNvSpPr>
          <p:nvPr>
            <p:ph type="title"/>
          </p:nvPr>
        </p:nvSpPr>
        <p:spPr>
          <a:gradFill rotWithShape="0">
            <a:gsLst>
              <a:gs pos="0">
                <a:srgbClr val="E28F16"/>
              </a:gs>
              <a:gs pos="100000">
                <a:srgbClr val="69420A"/>
              </a:gs>
            </a:gsLst>
            <a:lin ang="5400000" scaled="1"/>
          </a:gradFill>
        </p:spPr>
        <p:txBody>
          <a:bodyPr/>
          <a:lstStyle/>
          <a:p>
            <a:r>
              <a:rPr lang="en-US" altLang="en-US" sz="5400" b="1" smtClean="0">
                <a:solidFill>
                  <a:srgbClr val="FFFF00"/>
                </a:solidFill>
                <a:cs typeface="Arial" pitchFamily="34" charset="0"/>
              </a:rPr>
              <a:t>CA 125 </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gradFill rotWithShape="0">
            <a:gsLst>
              <a:gs pos="0">
                <a:srgbClr val="E28F16"/>
              </a:gs>
              <a:gs pos="100000">
                <a:srgbClr val="69420A"/>
              </a:gs>
            </a:gsLst>
            <a:lin ang="5400000" scaled="1"/>
          </a:gradFill>
        </p:spPr>
        <p:txBody>
          <a:bodyPr/>
          <a:lstStyle/>
          <a:p>
            <a:r>
              <a:rPr lang="en-US" altLang="en-US" sz="5400" b="1" smtClean="0">
                <a:solidFill>
                  <a:srgbClr val="FFFF00"/>
                </a:solidFill>
                <a:cs typeface="Arial" pitchFamily="34" charset="0"/>
              </a:rPr>
              <a:t>TVUS</a:t>
            </a:r>
          </a:p>
        </p:txBody>
      </p:sp>
      <p:sp>
        <p:nvSpPr>
          <p:cNvPr id="56323" name="Rectangle 3"/>
          <p:cNvSpPr>
            <a:spLocks noGrp="1" noChangeArrowheads="1"/>
          </p:cNvSpPr>
          <p:nvPr>
            <p:ph type="body" idx="1"/>
          </p:nvPr>
        </p:nvSpPr>
        <p:spPr>
          <a:xfrm>
            <a:off x="609600" y="3048000"/>
            <a:ext cx="7924800" cy="2133600"/>
          </a:xfrm>
          <a:solidFill>
            <a:srgbClr val="C19B3B"/>
          </a:solidFill>
          <a:scene3d>
            <a:camera prst="legacyPerspectiveBottomLeft"/>
            <a:lightRig rig="legacyFlat3" dir="t"/>
          </a:scene3d>
          <a:sp3d extrusionH="887400" prstMaterial="legacyMatte">
            <a:bevelT w="13500" h="13500" prst="angle"/>
            <a:bevelB w="13500" h="13500" prst="angle"/>
            <a:extrusionClr>
              <a:srgbClr val="C19B3B"/>
            </a:extrusionClr>
          </a:sp3d>
        </p:spPr>
        <p:txBody>
          <a:bodyPr>
            <a:flatTx/>
          </a:bodyPr>
          <a:lstStyle/>
          <a:p>
            <a:pPr algn="ctr">
              <a:buFontTx/>
              <a:buNone/>
            </a:pPr>
            <a:r>
              <a:rPr lang="en-US" altLang="en-US" sz="4000" smtClean="0">
                <a:solidFill>
                  <a:srgbClr val="FFFF00"/>
                </a:solidFill>
                <a:cs typeface="Arial" pitchFamily="34" charset="0"/>
              </a:rPr>
              <a:t>The technique is strongly operator dependent </a:t>
            </a:r>
          </a:p>
          <a:p>
            <a:pPr>
              <a:buFontTx/>
              <a:buNone/>
            </a:pPr>
            <a:endParaRPr lang="en-US" altLang="en-US" sz="4000" smtClean="0">
              <a:solidFill>
                <a:srgbClr val="FFFF00"/>
              </a:solidFill>
              <a:cs typeface="Arial" pitchFamily="34" charset="0"/>
            </a:endParaRP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304800"/>
            <a:ext cx="8458200" cy="1295400"/>
          </a:xfrm>
          <a:solidFill>
            <a:srgbClr val="E28F16"/>
          </a:solidFill>
        </p:spPr>
        <p:txBody>
          <a:bodyPr/>
          <a:lstStyle/>
          <a:p>
            <a:r>
              <a:rPr lang="en-US" altLang="en-US" sz="2800" b="1" smtClean="0">
                <a:cs typeface="Arial" pitchFamily="34" charset="0"/>
              </a:rPr>
              <a:t>ULTRASOUND CHARACTERISTICS OF ADENOMYOSIS.</a:t>
            </a:r>
            <a:r>
              <a:rPr lang="ar-SA" altLang="en-US" sz="2800" smtClean="0">
                <a:cs typeface="Arial" pitchFamily="34" charset="0"/>
              </a:rPr>
              <a:t/>
            </a:r>
            <a:br>
              <a:rPr lang="ar-SA" altLang="en-US" sz="2800" smtClean="0">
                <a:cs typeface="Arial" pitchFamily="34" charset="0"/>
              </a:rPr>
            </a:br>
            <a:endParaRPr lang="en-US" altLang="en-US" sz="2800" smtClean="0">
              <a:cs typeface="Arial" pitchFamily="34" charset="0"/>
            </a:endParaRPr>
          </a:p>
        </p:txBody>
      </p:sp>
      <p:sp>
        <p:nvSpPr>
          <p:cNvPr id="12293" name="Text Box 5"/>
          <p:cNvSpPr txBox="1">
            <a:spLocks noChangeArrowheads="1"/>
          </p:cNvSpPr>
          <p:nvPr/>
        </p:nvSpPr>
        <p:spPr bwMode="auto">
          <a:xfrm>
            <a:off x="533400" y="1752600"/>
            <a:ext cx="7848600" cy="528638"/>
          </a:xfrm>
          <a:prstGeom prst="rect">
            <a:avLst/>
          </a:prstGeom>
          <a:solidFill>
            <a:srgbClr val="DDCF93"/>
          </a:solidFill>
          <a:ln w="9525">
            <a:solidFill>
              <a:srgbClr val="E28F16"/>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2800"/>
              <a:t>ill defined hypoechoic areas</a:t>
            </a:r>
          </a:p>
        </p:txBody>
      </p:sp>
      <p:sp>
        <p:nvSpPr>
          <p:cNvPr id="12297" name="Text Box 9"/>
          <p:cNvSpPr txBox="1">
            <a:spLocks noChangeArrowheads="1"/>
          </p:cNvSpPr>
          <p:nvPr/>
        </p:nvSpPr>
        <p:spPr bwMode="auto">
          <a:xfrm>
            <a:off x="533400" y="5105400"/>
            <a:ext cx="7848600" cy="528638"/>
          </a:xfrm>
          <a:prstGeom prst="rect">
            <a:avLst/>
          </a:prstGeom>
          <a:solidFill>
            <a:srgbClr val="DDCF93"/>
          </a:solidFill>
          <a:ln w="9525">
            <a:solidFill>
              <a:srgbClr val="E28F16"/>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2800"/>
              <a:t>indistinct endometrial-myometrial border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0-#ppt_w/2"/>
                                          </p:val>
                                        </p:tav>
                                        <p:tav tm="100000">
                                          <p:val>
                                            <p:strVal val="#ppt_x"/>
                                          </p:val>
                                        </p:tav>
                                      </p:tavLst>
                                    </p:anim>
                                    <p:anim calcmode="lin" valueType="num">
                                      <p:cBhvr additive="base">
                                        <p:cTn id="8"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7"/>
                                        </p:tgtEl>
                                        <p:attrNameLst>
                                          <p:attrName>style.visibility</p:attrName>
                                        </p:attrNameLst>
                                      </p:cBhvr>
                                      <p:to>
                                        <p:strVal val="visible"/>
                                      </p:to>
                                    </p:set>
                                    <p:anim calcmode="lin" valueType="num">
                                      <p:cBhvr additive="base">
                                        <p:cTn id="13" dur="500" fill="hold"/>
                                        <p:tgtEl>
                                          <p:spTgt spid="12297"/>
                                        </p:tgtEl>
                                        <p:attrNameLst>
                                          <p:attrName>ppt_x</p:attrName>
                                        </p:attrNameLst>
                                      </p:cBhvr>
                                      <p:tavLst>
                                        <p:tav tm="0">
                                          <p:val>
                                            <p:strVal val="0-#ppt_w/2"/>
                                          </p:val>
                                        </p:tav>
                                        <p:tav tm="100000">
                                          <p:val>
                                            <p:strVal val="#ppt_x"/>
                                          </p:val>
                                        </p:tav>
                                      </p:tavLst>
                                    </p:anim>
                                    <p:anim calcmode="lin" valueType="num">
                                      <p:cBhvr additive="base">
                                        <p:cTn id="14"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autoUpdateAnimBg="0"/>
      <p:bldP spid="1229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ChangeArrowheads="1"/>
          </p:cNvSpPr>
          <p:nvPr/>
        </p:nvSpPr>
        <p:spPr bwMode="auto">
          <a:xfrm>
            <a:off x="-982663" y="25955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p:txBody>
      </p:sp>
      <p:pic>
        <p:nvPicPr>
          <p:cNvPr id="58371" name="Picture 1027"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47838"/>
            <a:ext cx="39624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1028"/>
          <p:cNvSpPr txBox="1">
            <a:spLocks noChangeArrowheads="1"/>
          </p:cNvSpPr>
          <p:nvPr/>
        </p:nvSpPr>
        <p:spPr bwMode="auto">
          <a:xfrm>
            <a:off x="304800" y="457200"/>
            <a:ext cx="4343400" cy="946150"/>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2800">
                <a:solidFill>
                  <a:srgbClr val="FFFF00"/>
                </a:solidFill>
                <a:ea typeface="Times New Roman (Arabic)" charset="0"/>
                <a:cs typeface="Times New Roman (Arabic)" charset="0"/>
              </a:rPr>
              <a:t>normal myometrium (</a:t>
            </a:r>
            <a:r>
              <a:rPr lang="en-US" altLang="en-US" sz="2800" i="1">
                <a:solidFill>
                  <a:srgbClr val="FFFF00"/>
                </a:solidFill>
                <a:ea typeface="Times New Roman (Arabic)" charset="0"/>
                <a:cs typeface="Times New Roman (Arabic)" charset="0"/>
              </a:rPr>
              <a:t>M</a:t>
            </a:r>
            <a:r>
              <a:rPr lang="en-US" altLang="en-US" sz="2800">
                <a:solidFill>
                  <a:srgbClr val="FFFF00"/>
                </a:solidFill>
                <a:ea typeface="Times New Roman (Arabic)" charset="0"/>
                <a:cs typeface="Times New Roman (Arabic)" charset="0"/>
              </a:rPr>
              <a:t>), homogeneous echotexture</a:t>
            </a:r>
          </a:p>
        </p:txBody>
      </p:sp>
      <p:sp>
        <p:nvSpPr>
          <p:cNvPr id="58373" name="Text Box 1029"/>
          <p:cNvSpPr txBox="1">
            <a:spLocks noChangeArrowheads="1"/>
          </p:cNvSpPr>
          <p:nvPr/>
        </p:nvSpPr>
        <p:spPr bwMode="auto">
          <a:xfrm>
            <a:off x="304800" y="2438400"/>
            <a:ext cx="4419600" cy="1373188"/>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2800">
                <a:solidFill>
                  <a:srgbClr val="FFFF00"/>
                </a:solidFill>
                <a:ea typeface="Times New Roman (Arabic)" charset="0"/>
                <a:cs typeface="Times New Roman (Arabic)" charset="0"/>
              </a:rPr>
              <a:t>The subendometrial haloas a thin hypoechoic band (arrows). </a:t>
            </a:r>
          </a:p>
        </p:txBody>
      </p:sp>
      <p:sp>
        <p:nvSpPr>
          <p:cNvPr id="58374" name="Text Box 1030"/>
          <p:cNvSpPr txBox="1">
            <a:spLocks noChangeArrowheads="1"/>
          </p:cNvSpPr>
          <p:nvPr/>
        </p:nvSpPr>
        <p:spPr bwMode="auto">
          <a:xfrm>
            <a:off x="228600" y="4876800"/>
            <a:ext cx="4343400" cy="946150"/>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2800">
                <a:solidFill>
                  <a:srgbClr val="FFFF00"/>
                </a:solidFill>
                <a:ea typeface="Times New Roman (Arabic)" charset="0"/>
                <a:cs typeface="Times New Roman (Arabic)" charset="0"/>
              </a:rPr>
              <a:t>The endometrium is uniformly echogenic</a:t>
            </a:r>
          </a:p>
        </p:txBody>
      </p:sp>
      <p:sp>
        <p:nvSpPr>
          <p:cNvPr id="58375" name="Text Box 1031"/>
          <p:cNvSpPr txBox="1">
            <a:spLocks noChangeArrowheads="1"/>
          </p:cNvSpPr>
          <p:nvPr/>
        </p:nvSpPr>
        <p:spPr bwMode="auto">
          <a:xfrm>
            <a:off x="6019800" y="457200"/>
            <a:ext cx="2514600" cy="533400"/>
          </a:xfrm>
          <a:prstGeom prst="rect">
            <a:avLst/>
          </a:prstGeom>
          <a:solidFill>
            <a:srgbClr val="DDCF93"/>
          </a:solidFill>
          <a:ln w="76200">
            <a:solidFill>
              <a:srgbClr val="AC9E1A"/>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spcBef>
                <a:spcPct val="50000"/>
              </a:spcBef>
            </a:pPr>
            <a:r>
              <a:rPr lang="en-US" altLang="en-US" sz="1800">
                <a:solidFill>
                  <a:srgbClr val="CC3300"/>
                </a:solidFill>
              </a:rPr>
              <a:t>NORMAL</a:t>
            </a:r>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58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457200" y="381000"/>
            <a:ext cx="2667000" cy="466725"/>
          </a:xfrm>
          <a:prstGeom prst="rect">
            <a:avLst/>
          </a:prstGeom>
          <a:solidFill>
            <a:srgbClr val="808000"/>
          </a:solidFill>
          <a:ln w="9525">
            <a:solidFill>
              <a:srgbClr val="FFFF00"/>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i="1">
                <a:solidFill>
                  <a:srgbClr val="FFFF00"/>
                </a:solidFill>
                <a:ea typeface="Times New Roman (Arabic)" charset="0"/>
                <a:cs typeface="Times New Roman (Arabic)" charset="0"/>
              </a:rPr>
              <a:t>E</a:t>
            </a:r>
            <a:r>
              <a:rPr lang="en-US" altLang="en-US" sz="1800">
                <a:solidFill>
                  <a:srgbClr val="FFFF00"/>
                </a:solidFill>
                <a:ea typeface="Times New Roman (Arabic)" charset="0"/>
                <a:cs typeface="Times New Roman (Arabic)" charset="0"/>
              </a:rPr>
              <a:t> = endometrium</a:t>
            </a:r>
          </a:p>
        </p:txBody>
      </p:sp>
      <p:sp>
        <p:nvSpPr>
          <p:cNvPr id="45060" name="Text Box 4"/>
          <p:cNvSpPr txBox="1">
            <a:spLocks noChangeArrowheads="1"/>
          </p:cNvSpPr>
          <p:nvPr/>
        </p:nvSpPr>
        <p:spPr bwMode="auto">
          <a:xfrm>
            <a:off x="381000" y="1066800"/>
            <a:ext cx="3733800" cy="1196975"/>
          </a:xfrm>
          <a:prstGeom prst="rect">
            <a:avLst/>
          </a:prstGeom>
          <a:solidFill>
            <a:srgbClr val="808000"/>
          </a:solidFill>
          <a:ln w="9525">
            <a:solidFill>
              <a:srgbClr val="FFFF00"/>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a:solidFill>
                  <a:srgbClr val="FFFF00"/>
                </a:solidFill>
                <a:ea typeface="Times New Roman (Arabic)" charset="0"/>
                <a:cs typeface="Times New Roman (Arabic)" charset="0"/>
              </a:rPr>
              <a:t>myometrium is thickened ventrally and has a heterogeneous echotexture </a:t>
            </a:r>
          </a:p>
        </p:txBody>
      </p:sp>
      <p:sp>
        <p:nvSpPr>
          <p:cNvPr id="45061" name="Text Box 5"/>
          <p:cNvSpPr txBox="1">
            <a:spLocks noChangeArrowheads="1"/>
          </p:cNvSpPr>
          <p:nvPr/>
        </p:nvSpPr>
        <p:spPr bwMode="auto">
          <a:xfrm>
            <a:off x="304800" y="4343400"/>
            <a:ext cx="4191000" cy="466725"/>
          </a:xfrm>
          <a:prstGeom prst="rect">
            <a:avLst/>
          </a:prstGeom>
          <a:solidFill>
            <a:srgbClr val="808000"/>
          </a:solidFill>
          <a:ln w="9525">
            <a:solidFill>
              <a:srgbClr val="FFFF00"/>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a:solidFill>
                  <a:srgbClr val="FFFF00"/>
                </a:solidFill>
                <a:ea typeface="Times New Roman (Arabic)" charset="0"/>
                <a:cs typeface="Times New Roman (Arabic)" charset="0"/>
              </a:rPr>
              <a:t>myometrial cyst (curved arrow). </a:t>
            </a:r>
          </a:p>
        </p:txBody>
      </p:sp>
      <p:sp>
        <p:nvSpPr>
          <p:cNvPr id="45062" name="Text Box 6"/>
          <p:cNvSpPr txBox="1">
            <a:spLocks noChangeArrowheads="1"/>
          </p:cNvSpPr>
          <p:nvPr/>
        </p:nvSpPr>
        <p:spPr bwMode="auto">
          <a:xfrm>
            <a:off x="304800" y="2667000"/>
            <a:ext cx="4572000" cy="1196975"/>
          </a:xfrm>
          <a:prstGeom prst="rect">
            <a:avLst/>
          </a:prstGeom>
          <a:solidFill>
            <a:srgbClr val="808000"/>
          </a:solidFill>
          <a:ln w="9525">
            <a:solidFill>
              <a:srgbClr val="FFFF00"/>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a:solidFill>
                  <a:srgbClr val="FFFF00"/>
                </a:solidFill>
                <a:ea typeface="Times New Roman (Arabic)" charset="0"/>
                <a:cs typeface="Times New Roman (Arabic)" charset="0"/>
              </a:rPr>
              <a:t>The echogenicity of the ventral myometrium is decreased relative to that of the dorsal myometrium</a:t>
            </a:r>
          </a:p>
        </p:txBody>
      </p:sp>
      <p:sp>
        <p:nvSpPr>
          <p:cNvPr id="59399" name="Rectangle 7"/>
          <p:cNvSpPr>
            <a:spLocks noChangeArrowheads="1"/>
          </p:cNvSpPr>
          <p:nvPr/>
        </p:nvSpPr>
        <p:spPr bwMode="auto">
          <a:xfrm>
            <a:off x="-982663" y="26638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p>
        </p:txBody>
      </p:sp>
      <p:sp>
        <p:nvSpPr>
          <p:cNvPr id="45064" name="Text Box 8"/>
          <p:cNvSpPr txBox="1">
            <a:spLocks noChangeArrowheads="1"/>
          </p:cNvSpPr>
          <p:nvPr/>
        </p:nvSpPr>
        <p:spPr bwMode="auto">
          <a:xfrm>
            <a:off x="228600" y="5803900"/>
            <a:ext cx="7391400" cy="596900"/>
          </a:xfrm>
          <a:prstGeom prst="rect">
            <a:avLst/>
          </a:prstGeom>
          <a:solidFill>
            <a:srgbClr val="808000"/>
          </a:solidFill>
          <a:ln w="9525">
            <a:solidFill>
              <a:srgbClr val="FFFF00"/>
            </a:solidFill>
            <a:miter lim="800000"/>
            <a:headEnd/>
            <a:tailEnd/>
          </a:ln>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a:solidFill>
                  <a:srgbClr val="FFFF00"/>
                </a:solidFill>
              </a:rPr>
              <a:t>decreased uterine echogenicity without lobulations, contour abnormality, or mass effects, </a:t>
            </a:r>
          </a:p>
          <a:p>
            <a:pPr eaLnBrk="1" hangingPunct="1">
              <a:spcBef>
                <a:spcPct val="50000"/>
              </a:spcBef>
            </a:pPr>
            <a:endParaRPr lang="en-US" altLang="en-US" sz="1800">
              <a:solidFill>
                <a:srgbClr val="FFFF00"/>
              </a:solidFill>
              <a:ea typeface="Times New Roman (Arabic)" charset="0"/>
              <a:cs typeface="Times New Roman (Arabic)" charset="0"/>
            </a:endParaRPr>
          </a:p>
        </p:txBody>
      </p:sp>
      <p:sp>
        <p:nvSpPr>
          <p:cNvPr id="45065" name="Text Box 9"/>
          <p:cNvSpPr txBox="1">
            <a:spLocks noChangeArrowheads="1"/>
          </p:cNvSpPr>
          <p:nvPr/>
        </p:nvSpPr>
        <p:spPr bwMode="auto">
          <a:xfrm>
            <a:off x="304800" y="5105400"/>
            <a:ext cx="4114800" cy="376238"/>
          </a:xfrm>
          <a:prstGeom prst="rect">
            <a:avLst/>
          </a:prstGeom>
          <a:solidFill>
            <a:srgbClr val="808000"/>
          </a:solidFill>
          <a:ln w="9525">
            <a:solidFill>
              <a:srgbClr val="FFFF00"/>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a:solidFill>
                  <a:srgbClr val="FFFF00"/>
                </a:solidFill>
                <a:ea typeface="Times New Roman (Arabic)" charset="0"/>
                <a:cs typeface="Times New Roman (Arabic)" charset="0"/>
              </a:rPr>
              <a:t>excentric endometrial cavity</a:t>
            </a:r>
          </a:p>
        </p:txBody>
      </p:sp>
      <p:sp>
        <p:nvSpPr>
          <p:cNvPr id="59402" name="Text Box 10"/>
          <p:cNvSpPr txBox="1">
            <a:spLocks noChangeArrowheads="1"/>
          </p:cNvSpPr>
          <p:nvPr/>
        </p:nvSpPr>
        <p:spPr bwMode="auto">
          <a:xfrm>
            <a:off x="5638800" y="449263"/>
            <a:ext cx="2971800" cy="533400"/>
          </a:xfrm>
          <a:prstGeom prst="rect">
            <a:avLst/>
          </a:prstGeom>
          <a:solidFill>
            <a:srgbClr val="DDCF93"/>
          </a:solidFill>
          <a:ln w="76200">
            <a:solidFill>
              <a:srgbClr val="AC9E1A"/>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spcBef>
                <a:spcPct val="50000"/>
              </a:spcBef>
            </a:pPr>
            <a:r>
              <a:rPr lang="en-US" altLang="en-US" sz="1800">
                <a:solidFill>
                  <a:srgbClr val="CC3300"/>
                </a:solidFill>
              </a:rPr>
              <a:t>Adenomyosis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0-#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0-#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62"/>
                                        </p:tgtEl>
                                        <p:attrNameLst>
                                          <p:attrName>style.visibility</p:attrName>
                                        </p:attrNameLst>
                                      </p:cBhvr>
                                      <p:to>
                                        <p:strVal val="visible"/>
                                      </p:to>
                                    </p:set>
                                    <p:anim calcmode="lin" valueType="num">
                                      <p:cBhvr additive="base">
                                        <p:cTn id="19" dur="500" fill="hold"/>
                                        <p:tgtEl>
                                          <p:spTgt spid="45062"/>
                                        </p:tgtEl>
                                        <p:attrNameLst>
                                          <p:attrName>ppt_x</p:attrName>
                                        </p:attrNameLst>
                                      </p:cBhvr>
                                      <p:tavLst>
                                        <p:tav tm="0">
                                          <p:val>
                                            <p:strVal val="0-#ppt_w/2"/>
                                          </p:val>
                                        </p:tav>
                                        <p:tav tm="100000">
                                          <p:val>
                                            <p:strVal val="#ppt_x"/>
                                          </p:val>
                                        </p:tav>
                                      </p:tavLst>
                                    </p:anim>
                                    <p:anim calcmode="lin" valueType="num">
                                      <p:cBhvr additive="base">
                                        <p:cTn id="20"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61"/>
                                        </p:tgtEl>
                                        <p:attrNameLst>
                                          <p:attrName>style.visibility</p:attrName>
                                        </p:attrNameLst>
                                      </p:cBhvr>
                                      <p:to>
                                        <p:strVal val="visible"/>
                                      </p:to>
                                    </p:set>
                                    <p:anim calcmode="lin" valueType="num">
                                      <p:cBhvr additive="base">
                                        <p:cTn id="25" dur="500" fill="hold"/>
                                        <p:tgtEl>
                                          <p:spTgt spid="45061"/>
                                        </p:tgtEl>
                                        <p:attrNameLst>
                                          <p:attrName>ppt_x</p:attrName>
                                        </p:attrNameLst>
                                      </p:cBhvr>
                                      <p:tavLst>
                                        <p:tav tm="0">
                                          <p:val>
                                            <p:strVal val="0-#ppt_w/2"/>
                                          </p:val>
                                        </p:tav>
                                        <p:tav tm="100000">
                                          <p:val>
                                            <p:strVal val="#ppt_x"/>
                                          </p:val>
                                        </p:tav>
                                      </p:tavLst>
                                    </p:anim>
                                    <p:anim calcmode="lin" valueType="num">
                                      <p:cBhvr additive="base">
                                        <p:cTn id="26"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65"/>
                                        </p:tgtEl>
                                        <p:attrNameLst>
                                          <p:attrName>style.visibility</p:attrName>
                                        </p:attrNameLst>
                                      </p:cBhvr>
                                      <p:to>
                                        <p:strVal val="visible"/>
                                      </p:to>
                                    </p:set>
                                    <p:anim calcmode="lin" valueType="num">
                                      <p:cBhvr additive="base">
                                        <p:cTn id="31" dur="500" fill="hold"/>
                                        <p:tgtEl>
                                          <p:spTgt spid="45065"/>
                                        </p:tgtEl>
                                        <p:attrNameLst>
                                          <p:attrName>ppt_x</p:attrName>
                                        </p:attrNameLst>
                                      </p:cBhvr>
                                      <p:tavLst>
                                        <p:tav tm="0">
                                          <p:val>
                                            <p:strVal val="0-#ppt_w/2"/>
                                          </p:val>
                                        </p:tav>
                                        <p:tav tm="100000">
                                          <p:val>
                                            <p:strVal val="#ppt_x"/>
                                          </p:val>
                                        </p:tav>
                                      </p:tavLst>
                                    </p:anim>
                                    <p:anim calcmode="lin" valueType="num">
                                      <p:cBhvr additive="base">
                                        <p:cTn id="32" dur="500" fill="hold"/>
                                        <p:tgtEl>
                                          <p:spTgt spid="4506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64"/>
                                        </p:tgtEl>
                                        <p:attrNameLst>
                                          <p:attrName>style.visibility</p:attrName>
                                        </p:attrNameLst>
                                      </p:cBhvr>
                                      <p:to>
                                        <p:strVal val="visible"/>
                                      </p:to>
                                    </p:set>
                                    <p:anim calcmode="lin" valueType="num">
                                      <p:cBhvr additive="base">
                                        <p:cTn id="37" dur="500" fill="hold"/>
                                        <p:tgtEl>
                                          <p:spTgt spid="45064"/>
                                        </p:tgtEl>
                                        <p:attrNameLst>
                                          <p:attrName>ppt_x</p:attrName>
                                        </p:attrNameLst>
                                      </p:cBhvr>
                                      <p:tavLst>
                                        <p:tav tm="0">
                                          <p:val>
                                            <p:strVal val="0-#ppt_w/2"/>
                                          </p:val>
                                        </p:tav>
                                        <p:tav tm="100000">
                                          <p:val>
                                            <p:strVal val="#ppt_x"/>
                                          </p:val>
                                        </p:tav>
                                      </p:tavLst>
                                    </p:anim>
                                    <p:anim calcmode="lin" valueType="num">
                                      <p:cBhvr additive="base">
                                        <p:cTn id="38" dur="500" fill="hold"/>
                                        <p:tgtEl>
                                          <p:spTgt spid="45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autoUpdateAnimBg="0"/>
      <p:bldP spid="45060" grpId="0" animBg="1" autoUpdateAnimBg="0"/>
      <p:bldP spid="45061" grpId="0" animBg="1" autoUpdateAnimBg="0"/>
      <p:bldP spid="45062" grpId="0" animBg="1" autoUpdateAnimBg="0"/>
      <p:bldP spid="45064" grpId="0" animBg="1" autoUpdateAnimBg="0"/>
      <p:bldP spid="45065"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7924800" cy="1371600"/>
          </a:xfrm>
          <a:solidFill>
            <a:srgbClr val="E28F16"/>
          </a:solidFill>
        </p:spPr>
        <p:txBody>
          <a:bodyPr/>
          <a:lstStyle/>
          <a:p>
            <a:r>
              <a:rPr lang="en-US" altLang="en-US" sz="2800" b="1" smtClean="0">
                <a:cs typeface="Arial" pitchFamily="34" charset="0"/>
              </a:rPr>
              <a:t>Transvaginal ultrasonography in the differential diagnosis of adenomyoma versus leiomyoma</a:t>
            </a:r>
          </a:p>
        </p:txBody>
      </p:sp>
      <p:sp>
        <p:nvSpPr>
          <p:cNvPr id="60419" name="Rectangle 3"/>
          <p:cNvSpPr>
            <a:spLocks noGrp="1" noChangeArrowheads="1"/>
          </p:cNvSpPr>
          <p:nvPr>
            <p:ph type="body" idx="1"/>
          </p:nvPr>
        </p:nvSpPr>
        <p:spPr>
          <a:xfrm>
            <a:off x="685800" y="1981200"/>
            <a:ext cx="7772400" cy="2971800"/>
          </a:xfrm>
          <a:solidFill>
            <a:srgbClr val="DDCF93"/>
          </a:solidFill>
          <a:ln w="57150">
            <a:solidFill>
              <a:srgbClr val="E28F16"/>
            </a:solidFill>
            <a:miter lim="800000"/>
            <a:headEnd/>
            <a:tailEnd/>
          </a:ln>
        </p:spPr>
        <p:txBody>
          <a:bodyPr/>
          <a:lstStyle/>
          <a:p>
            <a:pPr>
              <a:buFontTx/>
              <a:buNone/>
            </a:pPr>
            <a:r>
              <a:rPr lang="en-US" altLang="en-US" smtClean="0">
                <a:cs typeface="Arial" pitchFamily="34" charset="0"/>
              </a:rPr>
              <a:t>Transvaginal ultrasonography is an effective, noninvasive, and relatively inexpensive procedure for the preoperative differential diagnosis of adenomyoma versus leiomyoma.</a:t>
            </a: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body" idx="1"/>
          </p:nvPr>
        </p:nvSpPr>
        <p:spPr>
          <a:solidFill>
            <a:srgbClr val="DDCF93"/>
          </a:solidFill>
        </p:spPr>
        <p:txBody>
          <a:bodyPr/>
          <a:lstStyle/>
          <a:p>
            <a:pPr>
              <a:buFontTx/>
              <a:buNone/>
            </a:pPr>
            <a:r>
              <a:rPr lang="en-US" altLang="en-US" sz="3600" b="1" smtClean="0">
                <a:cs typeface="Arial" pitchFamily="34" charset="0"/>
              </a:rPr>
              <a:t>Magnetic resonance imaging was superior to TVS for the diagnosis of adenomyosis. </a:t>
            </a:r>
          </a:p>
          <a:p>
            <a:pPr>
              <a:buFontTx/>
              <a:buNone/>
            </a:pPr>
            <a:r>
              <a:rPr lang="en-US" altLang="en-US" sz="3600" b="1" smtClean="0">
                <a:cs typeface="Arial" pitchFamily="34" charset="0"/>
              </a:rPr>
              <a:t>Magnetic resonance imaging had a higher specificity than TVS, but their sensitivities were in line.</a:t>
            </a:r>
          </a:p>
          <a:p>
            <a:pPr>
              <a:buFontTx/>
              <a:buNone/>
            </a:pPr>
            <a:endParaRPr lang="en-US" altLang="en-US" sz="3600" b="1" smtClean="0">
              <a:cs typeface="Arial" pitchFamily="34" charset="0"/>
            </a:endParaRPr>
          </a:p>
        </p:txBody>
      </p:sp>
      <p:sp>
        <p:nvSpPr>
          <p:cNvPr id="61443" name="Rectangle 7"/>
          <p:cNvSpPr>
            <a:spLocks noGrp="1" noChangeArrowheads="1"/>
          </p:cNvSpPr>
          <p:nvPr>
            <p:ph type="title"/>
          </p:nvPr>
        </p:nvSpPr>
        <p:spPr>
          <a:gradFill rotWithShape="0">
            <a:gsLst>
              <a:gs pos="0">
                <a:srgbClr val="E28F16"/>
              </a:gs>
              <a:gs pos="100000">
                <a:srgbClr val="69420A"/>
              </a:gs>
            </a:gsLst>
            <a:lin ang="5400000" scaled="1"/>
          </a:gradFill>
        </p:spPr>
        <p:txBody>
          <a:bodyPr/>
          <a:lstStyle/>
          <a:p>
            <a:r>
              <a:rPr lang="en-US" altLang="en-US" sz="6000" b="1" smtClean="0">
                <a:solidFill>
                  <a:srgbClr val="FFFF00"/>
                </a:solidFill>
              </a:rPr>
              <a:t>MRI</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2438400" y="228600"/>
          <a:ext cx="4343400" cy="3709988"/>
        </p:xfrm>
        <a:graphic>
          <a:graphicData uri="http://schemas.openxmlformats.org/presentationml/2006/ole">
            <mc:AlternateContent xmlns:mc="http://schemas.openxmlformats.org/markup-compatibility/2006">
              <mc:Choice xmlns:v="urn:schemas-microsoft-com:vml" Requires="v">
                <p:oleObj spid="_x0000_s62468" name="Photo Editor Photo" r:id="rId3" imgW="1876190" imgH="1905266" progId="MSPhotoEd.3">
                  <p:embed/>
                </p:oleObj>
              </mc:Choice>
              <mc:Fallback>
                <p:oleObj name="Photo Editor Photo" r:id="rId3" imgW="1876190" imgH="1905266"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8600"/>
                        <a:ext cx="4343400" cy="3709988"/>
                      </a:xfrm>
                      <a:prstGeom prst="rect">
                        <a:avLst/>
                      </a:prstGeom>
                      <a:noFill/>
                      <a:ln w="9525">
                        <a:solidFill>
                          <a:srgbClr val="E28F1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5" name="Text Box 3"/>
          <p:cNvSpPr txBox="1">
            <a:spLocks noChangeArrowheads="1"/>
          </p:cNvSpPr>
          <p:nvPr/>
        </p:nvSpPr>
        <p:spPr bwMode="auto">
          <a:xfrm>
            <a:off x="381000" y="4027488"/>
            <a:ext cx="8305800" cy="2339975"/>
          </a:xfrm>
          <a:prstGeom prst="rect">
            <a:avLst/>
          </a:prstGeom>
          <a:solidFill>
            <a:srgbClr val="DDCF93"/>
          </a:solidFill>
          <a:ln w="57150">
            <a:solidFill>
              <a:srgbClr val="E28F16"/>
            </a:solidFill>
            <a:miter lim="800000"/>
            <a:headEnd/>
            <a:tailEnd/>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a:t>Extensive involvement of diffuse </a:t>
            </a:r>
            <a:r>
              <a:rPr lang="en-US" altLang="en-US" sz="1800" b="1">
                <a:solidFill>
                  <a:srgbClr val="A70716"/>
                </a:solidFill>
              </a:rPr>
              <a:t>adenomyosis</a:t>
            </a:r>
            <a:r>
              <a:rPr lang="en-US" altLang="en-US" sz="1800"/>
              <a:t> in a 42-year-old woman. Sagittal T2-weighted MR image demonstrates diffuse areas of low signal intensity involving most of the uterus (straight arrows) and punctate high-signal-intensity foci (arrowhead). A few small nabothian cysts (curved arrows) are seen in the uterine cervix.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4275"/>
                                        </p:tgtEl>
                                        <p:attrNameLst>
                                          <p:attrName>style.visibility</p:attrName>
                                        </p:attrNameLst>
                                      </p:cBhvr>
                                      <p:to>
                                        <p:strVal val="visible"/>
                                      </p:to>
                                    </p:set>
                                    <p:anim calcmode="lin" valueType="num">
                                      <p:cBhvr additive="base">
                                        <p:cTn id="15" dur="500" fill="hold"/>
                                        <p:tgtEl>
                                          <p:spTgt spid="54275"/>
                                        </p:tgtEl>
                                        <p:attrNameLst>
                                          <p:attrName>ppt_x</p:attrName>
                                        </p:attrNameLst>
                                      </p:cBhvr>
                                      <p:tavLst>
                                        <p:tav tm="0">
                                          <p:val>
                                            <p:strVal val="0-#ppt_w/2"/>
                                          </p:val>
                                        </p:tav>
                                        <p:tav tm="100000">
                                          <p:val>
                                            <p:strVal val="#ppt_x"/>
                                          </p:val>
                                        </p:tav>
                                      </p:tavLst>
                                    </p:anim>
                                    <p:anim calcmode="lin" valueType="num">
                                      <p:cBhvr additive="base">
                                        <p:cTn id="16"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gradFill rotWithShape="0">
            <a:gsLst>
              <a:gs pos="0">
                <a:srgbClr val="E28F16"/>
              </a:gs>
              <a:gs pos="100000">
                <a:srgbClr val="69420A"/>
              </a:gs>
            </a:gsLst>
            <a:lin ang="5400000" scaled="1"/>
          </a:gradFill>
        </p:spPr>
        <p:txBody>
          <a:bodyPr/>
          <a:lstStyle/>
          <a:p>
            <a:r>
              <a:rPr lang="en-US" altLang="en-US" sz="4800" b="1" smtClean="0">
                <a:solidFill>
                  <a:srgbClr val="33CC33"/>
                </a:solidFill>
                <a:cs typeface="Arial" pitchFamily="34" charset="0"/>
              </a:rPr>
              <a:t>MANEGMENT</a:t>
            </a:r>
          </a:p>
        </p:txBody>
      </p:sp>
      <p:sp>
        <p:nvSpPr>
          <p:cNvPr id="63491" name="Rectangle 3"/>
          <p:cNvSpPr>
            <a:spLocks noGrp="1" noChangeArrowheads="1"/>
          </p:cNvSpPr>
          <p:nvPr>
            <p:ph type="body" idx="1"/>
          </p:nvPr>
        </p:nvSpPr>
        <p:spPr>
          <a:xfrm>
            <a:off x="609600" y="2514600"/>
            <a:ext cx="7924800" cy="2438400"/>
          </a:xfrm>
          <a:solidFill>
            <a:srgbClr val="DDCF93"/>
          </a:solidFill>
          <a:ln w="76200">
            <a:solidFill>
              <a:srgbClr val="AC9E1A"/>
            </a:solidFill>
            <a:miter lim="800000"/>
            <a:headEnd/>
            <a:tailEnd/>
          </a:ln>
        </p:spPr>
        <p:txBody>
          <a:bodyPr/>
          <a:lstStyle/>
          <a:p>
            <a:pPr algn="just">
              <a:buFontTx/>
              <a:buNone/>
            </a:pPr>
            <a:r>
              <a:rPr lang="en-US" altLang="en-US" b="1" smtClean="0">
                <a:cs typeface="Arial" pitchFamily="34" charset="0"/>
              </a:rPr>
              <a:t>The only definitive treatment for adenomyosis is </a:t>
            </a:r>
            <a:r>
              <a:rPr lang="en-US" altLang="en-US" b="1" u="sng" smtClean="0">
                <a:solidFill>
                  <a:srgbClr val="CC3300"/>
                </a:solidFill>
                <a:cs typeface="Arial" pitchFamily="34" charset="0"/>
              </a:rPr>
              <a:t>total hysterectomy</a:t>
            </a:r>
            <a:r>
              <a:rPr lang="en-US" altLang="en-US" b="1" smtClean="0">
                <a:cs typeface="Arial" pitchFamily="34" charset="0"/>
              </a:rPr>
              <a:t>, with or without ovarian conservation. </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04800"/>
            <a:ext cx="7772400" cy="1143000"/>
          </a:xfrm>
          <a:solidFill>
            <a:srgbClr val="E28F16"/>
          </a:solidFill>
        </p:spPr>
        <p:txBody>
          <a:bodyPr/>
          <a:lstStyle/>
          <a:p>
            <a:r>
              <a:rPr lang="en-US" altLang="en-US" sz="2400" b="1" smtClean="0">
                <a:cs typeface="Arial" pitchFamily="34" charset="0"/>
              </a:rPr>
              <a:t>Gonadotropin releasing hormone agonists in the treatment of adenomyosis with infertility</a:t>
            </a:r>
            <a:r>
              <a:rPr lang="en-US" altLang="en-US" sz="2400" smtClean="0">
                <a:cs typeface="Arial" pitchFamily="34" charset="0"/>
              </a:rPr>
              <a:t> </a:t>
            </a:r>
            <a:r>
              <a:rPr lang="ar-SA" altLang="en-US" sz="2400" smtClean="0">
                <a:cs typeface="Arial" pitchFamily="34" charset="0"/>
              </a:rPr>
              <a:t/>
            </a:r>
            <a:br>
              <a:rPr lang="ar-SA" altLang="en-US" sz="2400" smtClean="0">
                <a:cs typeface="Arial" pitchFamily="34" charset="0"/>
              </a:rPr>
            </a:br>
            <a:endParaRPr lang="en-US" altLang="en-US" sz="2400" smtClean="0">
              <a:cs typeface="Arial" pitchFamily="34" charset="0"/>
            </a:endParaRPr>
          </a:p>
        </p:txBody>
      </p:sp>
      <p:sp>
        <p:nvSpPr>
          <p:cNvPr id="64515" name="Rectangle 3"/>
          <p:cNvSpPr>
            <a:spLocks noGrp="1" noChangeArrowheads="1"/>
          </p:cNvSpPr>
          <p:nvPr>
            <p:ph type="body" idx="1"/>
          </p:nvPr>
        </p:nvSpPr>
        <p:spPr>
          <a:xfrm>
            <a:off x="685800" y="1981200"/>
            <a:ext cx="7772400" cy="3352800"/>
          </a:xfrm>
          <a:solidFill>
            <a:srgbClr val="DDCF93"/>
          </a:solidFill>
          <a:ln w="76200">
            <a:solidFill>
              <a:srgbClr val="AC9E1A"/>
            </a:solidFill>
            <a:miter lim="800000"/>
            <a:headEnd/>
            <a:tailEnd/>
          </a:ln>
        </p:spPr>
        <p:txBody>
          <a:bodyPr/>
          <a:lstStyle/>
          <a:p>
            <a:pPr marL="533400" indent="-533400">
              <a:lnSpc>
                <a:spcPct val="90000"/>
              </a:lnSpc>
              <a:buFontTx/>
              <a:buAutoNum type="arabicParenBoth"/>
            </a:pPr>
            <a:r>
              <a:rPr lang="en-US" altLang="en-US" sz="2000" smtClean="0">
                <a:cs typeface="Arial" pitchFamily="34" charset="0"/>
              </a:rPr>
              <a:t>GnRH- agonists</a:t>
            </a:r>
            <a:r>
              <a:rPr lang="en-US" altLang="en-US" sz="2400" smtClean="0">
                <a:cs typeface="Arial" pitchFamily="34" charset="0"/>
              </a:rPr>
              <a:t> is efficient in reducing the adenomyotic uterine size, and may facilitate fertility. </a:t>
            </a:r>
          </a:p>
          <a:p>
            <a:pPr marL="533400" indent="-533400">
              <a:lnSpc>
                <a:spcPct val="90000"/>
              </a:lnSpc>
              <a:buFontTx/>
              <a:buNone/>
            </a:pPr>
            <a:r>
              <a:rPr lang="en-US" altLang="en-US" sz="2400" smtClean="0">
                <a:cs typeface="Arial" pitchFamily="34" charset="0"/>
              </a:rPr>
              <a:t>(2) For ademyomata associated with infertility, GnRH-alpha therapy may avoid the risk of rupture of uterus which may occur after adenomyomectomy pregnancy. </a:t>
            </a:r>
          </a:p>
          <a:p>
            <a:pPr marL="533400" indent="-533400">
              <a:lnSpc>
                <a:spcPct val="90000"/>
              </a:lnSpc>
              <a:buFontTx/>
              <a:buNone/>
            </a:pPr>
            <a:r>
              <a:rPr lang="en-US" altLang="en-US" sz="2400" smtClean="0">
                <a:cs typeface="Arial" pitchFamily="34" charset="0"/>
              </a:rPr>
              <a:t>(3) For infertility, GnRH-alpha treatment before laparoscopic surgery greatly decreases surgical difficulties and blood loss in certain cases.</a:t>
            </a:r>
          </a:p>
          <a:p>
            <a:pPr marL="533400" indent="-533400">
              <a:lnSpc>
                <a:spcPct val="90000"/>
              </a:lnSpc>
              <a:buFontTx/>
              <a:buNone/>
            </a:pPr>
            <a:endParaRPr lang="en-US" altLang="en-US" sz="2400" smtClean="0">
              <a:cs typeface="Arial" pitchFamily="34"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dirty="0">
                <a:solidFill>
                  <a:srgbClr val="CC3300"/>
                </a:solidFill>
                <a:effectLst>
                  <a:outerShdw blurRad="38100" dist="38100" dir="2700000" algn="tl">
                    <a:srgbClr val="C0C0C0"/>
                  </a:outerShdw>
                </a:effectLst>
                <a:latin typeface="Abadi MT Condensed Light"/>
              </a:rPr>
              <a:t>Endometriosis</a:t>
            </a:r>
          </a:p>
        </p:txBody>
      </p:sp>
      <p:sp>
        <p:nvSpPr>
          <p:cNvPr id="10243" name="Rectangle 3"/>
          <p:cNvSpPr>
            <a:spLocks noGrp="1" noChangeArrowheads="1"/>
          </p:cNvSpPr>
          <p:nvPr>
            <p:ph type="body" idx="1"/>
          </p:nvPr>
        </p:nvSpPr>
        <p:spPr>
          <a:xfrm>
            <a:off x="228600" y="1600200"/>
            <a:ext cx="8686800" cy="4525963"/>
          </a:xfrm>
        </p:spPr>
        <p:txBody>
          <a:bodyPr/>
          <a:lstStyle/>
          <a:p>
            <a:pPr eaLnBrk="1" hangingPunct="1">
              <a:buFontTx/>
              <a:buNone/>
            </a:pPr>
            <a:r>
              <a:rPr lang="en-US" altLang="en-US" sz="2800" smtClean="0">
                <a:solidFill>
                  <a:schemeClr val="accent2"/>
                </a:solidFill>
                <a:latin typeface="AntFarm" pitchFamily="2" charset="0"/>
              </a:rPr>
              <a:t>  </a:t>
            </a:r>
            <a:r>
              <a:rPr lang="en-US" altLang="en-US" sz="2800" smtClean="0">
                <a:solidFill>
                  <a:schemeClr val="accent2"/>
                </a:solidFill>
                <a:latin typeface="Abadi MT Condensed Light" pitchFamily="34" charset="0"/>
              </a:rPr>
              <a:t>Genetic, Immunological &amp; environmental factors</a:t>
            </a:r>
          </a:p>
          <a:p>
            <a:pPr eaLnBrk="1" hangingPunct="1"/>
            <a:r>
              <a:rPr lang="en-US" altLang="en-US" sz="2800" smtClean="0">
                <a:latin typeface="Trebuchet MS" pitchFamily="34" charset="0"/>
              </a:rPr>
              <a:t>7 times more common in 1°relatives </a:t>
            </a:r>
          </a:p>
          <a:p>
            <a:pPr algn="r" eaLnBrk="1" hangingPunct="1">
              <a:buFontTx/>
              <a:buNone/>
            </a:pPr>
            <a:r>
              <a:rPr lang="en-US" altLang="en-US" sz="2800" smtClean="0">
                <a:solidFill>
                  <a:schemeClr val="bg2"/>
                </a:solidFill>
                <a:latin typeface="Trebuchet MS" pitchFamily="34" charset="0"/>
              </a:rPr>
              <a:t>– </a:t>
            </a:r>
            <a:r>
              <a:rPr lang="en-US" altLang="en-US" sz="2000" i="1" smtClean="0">
                <a:solidFill>
                  <a:schemeClr val="bg2"/>
                </a:solidFill>
                <a:latin typeface="Trebuchet MS" pitchFamily="34" charset="0"/>
              </a:rPr>
              <a:t>Halme et al, 1986 &amp; Sampson et al 1980</a:t>
            </a:r>
          </a:p>
          <a:p>
            <a:pPr eaLnBrk="1" hangingPunct="1"/>
            <a:r>
              <a:rPr lang="en-US" altLang="en-US" sz="2800" smtClean="0">
                <a:latin typeface="Trebuchet MS" pitchFamily="34" charset="0"/>
              </a:rPr>
              <a:t>More common in Monozygotic twins than in Dizygotic twins</a:t>
            </a:r>
            <a:r>
              <a:rPr lang="en-US" altLang="en-US" sz="2800" i="1" smtClean="0">
                <a:latin typeface="Trebuchet MS" pitchFamily="34" charset="0"/>
              </a:rPr>
              <a:t> 			     </a:t>
            </a:r>
            <a:r>
              <a:rPr lang="en-US" altLang="en-US" sz="2800" i="1" smtClean="0">
                <a:solidFill>
                  <a:schemeClr val="bg2"/>
                </a:solidFill>
                <a:latin typeface="Trebuchet MS" pitchFamily="34" charset="0"/>
              </a:rPr>
              <a:t>– </a:t>
            </a:r>
            <a:r>
              <a:rPr lang="en-US" altLang="en-US" sz="2000" i="1" smtClean="0">
                <a:solidFill>
                  <a:schemeClr val="bg2"/>
                </a:solidFill>
                <a:latin typeface="Trebuchet MS" pitchFamily="34" charset="0"/>
              </a:rPr>
              <a:t>Simpson et al, 1984</a:t>
            </a:r>
          </a:p>
          <a:p>
            <a:pPr eaLnBrk="1" hangingPunct="1"/>
            <a:r>
              <a:rPr lang="en-US" altLang="en-US" sz="2800" smtClean="0">
                <a:latin typeface="Trebuchet MS" pitchFamily="34" charset="0"/>
              </a:rPr>
              <a:t>Decreased cellular immunity to endometriotic tissue  					     </a:t>
            </a:r>
            <a:r>
              <a:rPr lang="en-US" altLang="en-US" sz="2000" i="1" smtClean="0">
                <a:solidFill>
                  <a:schemeClr val="bg2"/>
                </a:solidFill>
                <a:latin typeface="Trebuchet MS" pitchFamily="34" charset="0"/>
              </a:rPr>
              <a:t>- Dmowski et al, 1981</a:t>
            </a:r>
          </a:p>
          <a:p>
            <a:pPr eaLnBrk="1" hangingPunct="1"/>
            <a:r>
              <a:rPr lang="en-US" altLang="en-US" sz="2800" smtClean="0">
                <a:latin typeface="Trebuchet MS" pitchFamily="34" charset="0"/>
              </a:rPr>
              <a:t>? Dioxins 				</a:t>
            </a:r>
            <a:r>
              <a:rPr lang="en-US" altLang="en-US" sz="2000" smtClean="0">
                <a:solidFill>
                  <a:schemeClr val="bg2"/>
                </a:solidFill>
                <a:latin typeface="Trebuchet MS" pitchFamily="34" charset="0"/>
              </a:rPr>
              <a:t>–</a:t>
            </a:r>
            <a:r>
              <a:rPr lang="en-US" altLang="en-US" sz="2800" smtClean="0">
                <a:latin typeface="Trebuchet MS" pitchFamily="34" charset="0"/>
              </a:rPr>
              <a:t> </a:t>
            </a:r>
            <a:r>
              <a:rPr lang="en-US" altLang="en-US" sz="2000" i="1" smtClean="0">
                <a:solidFill>
                  <a:schemeClr val="bg2"/>
                </a:solidFill>
                <a:latin typeface="Trebuchet MS" pitchFamily="34" charset="0"/>
              </a:rPr>
              <a:t>Endometriosis association, 1993</a:t>
            </a:r>
            <a:endParaRPr lang="en-US" altLang="en-US" sz="2000" smtClean="0">
              <a:latin typeface="Trebuchet MS" pitchFamily="34" charset="0"/>
            </a:endParaRPr>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p:txBody>
          <a:bodyPr/>
          <a:lstStyle/>
          <a:p>
            <a:r>
              <a:rPr lang="en-US" altLang="ar-JO" smtClean="0"/>
              <a:t>Mirena IUD</a:t>
            </a:r>
          </a:p>
        </p:txBody>
      </p:sp>
      <p:sp>
        <p:nvSpPr>
          <p:cNvPr id="65539" name="Content Placeholder 2"/>
          <p:cNvSpPr>
            <a:spLocks noGrp="1" noChangeArrowheads="1"/>
          </p:cNvSpPr>
          <p:nvPr>
            <p:ph idx="1"/>
          </p:nvPr>
        </p:nvSpPr>
        <p:spPr/>
        <p:txBody>
          <a:bodyPr/>
          <a:lstStyle/>
          <a:p>
            <a:r>
              <a:rPr lang="en-US" altLang="ar-JO" smtClean="0"/>
              <a:t>Recently the Mirena IUD has also been shown to improve symptoms from adenomyosis. The progesterone hormone the IUD continually releases shrinks the tissue lining the uterus and through this mechanism decreases symptoms from adenomyosis.  </a:t>
            </a: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81000"/>
            <a:ext cx="7772400" cy="1143000"/>
          </a:xfrm>
          <a:solidFill>
            <a:srgbClr val="E28F16"/>
          </a:solidFill>
        </p:spPr>
        <p:txBody>
          <a:bodyPr/>
          <a:lstStyle/>
          <a:p>
            <a:r>
              <a:rPr lang="en-US" altLang="en-US" sz="3200" b="1" smtClean="0">
                <a:cs typeface="Arial" pitchFamily="34" charset="0"/>
              </a:rPr>
              <a:t>conservative surgery for adenomyosis</a:t>
            </a:r>
            <a:r>
              <a:rPr lang="en-US" altLang="en-US" sz="3200" smtClean="0">
                <a:cs typeface="Arial" pitchFamily="34" charset="0"/>
              </a:rPr>
              <a:t> </a:t>
            </a:r>
            <a:r>
              <a:rPr lang="ar-SA" altLang="en-US" sz="3200" smtClean="0">
                <a:cs typeface="Arial" pitchFamily="34" charset="0"/>
              </a:rPr>
              <a:t/>
            </a:r>
            <a:br>
              <a:rPr lang="ar-SA" altLang="en-US" sz="3200" smtClean="0">
                <a:cs typeface="Arial" pitchFamily="34" charset="0"/>
              </a:rPr>
            </a:br>
            <a:endParaRPr lang="en-US" altLang="en-US" sz="3200" smtClean="0">
              <a:cs typeface="Arial" pitchFamily="34" charset="0"/>
            </a:endParaRPr>
          </a:p>
        </p:txBody>
      </p:sp>
      <p:sp>
        <p:nvSpPr>
          <p:cNvPr id="66563" name="Rectangle 3"/>
          <p:cNvSpPr>
            <a:spLocks noGrp="1" noChangeArrowheads="1"/>
          </p:cNvSpPr>
          <p:nvPr>
            <p:ph type="body" idx="1"/>
          </p:nvPr>
        </p:nvSpPr>
        <p:spPr>
          <a:xfrm>
            <a:off x="457200" y="1676400"/>
            <a:ext cx="8229600" cy="4114800"/>
          </a:xfrm>
          <a:solidFill>
            <a:srgbClr val="DDCF93"/>
          </a:solidFill>
          <a:ln w="76200">
            <a:solidFill>
              <a:srgbClr val="AC9E1A"/>
            </a:solidFill>
            <a:miter lim="800000"/>
            <a:headEnd/>
            <a:tailEnd/>
          </a:ln>
        </p:spPr>
        <p:txBody>
          <a:bodyPr/>
          <a:lstStyle/>
          <a:p>
            <a:pPr>
              <a:lnSpc>
                <a:spcPct val="90000"/>
              </a:lnSpc>
              <a:buFontTx/>
              <a:buNone/>
            </a:pPr>
            <a:r>
              <a:rPr lang="en-US" altLang="en-US" smtClean="0">
                <a:cs typeface="Arial" pitchFamily="34" charset="0"/>
              </a:rPr>
              <a:t>The conservative surgery for </a:t>
            </a:r>
            <a:r>
              <a:rPr lang="en-US" altLang="en-US" smtClean="0">
                <a:solidFill>
                  <a:srgbClr val="CC3300"/>
                </a:solidFill>
                <a:cs typeface="Arial" pitchFamily="34" charset="0"/>
              </a:rPr>
              <a:t>adenomyoma</a:t>
            </a:r>
            <a:r>
              <a:rPr lang="en-US" altLang="en-US" smtClean="0">
                <a:cs typeface="Arial" pitchFamily="34" charset="0"/>
              </a:rPr>
              <a:t> can reduce symptom and raise pregnancy rate significantly, it can be accepted by young women who want to preserve their reproductive capacity. </a:t>
            </a:r>
          </a:p>
          <a:p>
            <a:pPr>
              <a:lnSpc>
                <a:spcPct val="90000"/>
              </a:lnSpc>
              <a:buFontTx/>
              <a:buNone/>
            </a:pPr>
            <a:r>
              <a:rPr lang="en-US" altLang="en-US" smtClean="0">
                <a:cs typeface="Arial" pitchFamily="34" charset="0"/>
              </a:rPr>
              <a:t>Though the pregnancy rate of conservative surgery for </a:t>
            </a:r>
            <a:r>
              <a:rPr lang="en-US" altLang="en-US" smtClean="0">
                <a:solidFill>
                  <a:srgbClr val="CC3300"/>
                </a:solidFill>
                <a:cs typeface="Arial" pitchFamily="34" charset="0"/>
              </a:rPr>
              <a:t>diffused adenomyosis</a:t>
            </a:r>
            <a:r>
              <a:rPr lang="en-US" altLang="en-US" smtClean="0">
                <a:cs typeface="Arial" pitchFamily="34" charset="0"/>
              </a:rPr>
              <a:t> was low, it still has therapeutic value</a:t>
            </a:r>
          </a:p>
          <a:p>
            <a:pPr>
              <a:lnSpc>
                <a:spcPct val="90000"/>
              </a:lnSpc>
              <a:buFontTx/>
              <a:buNone/>
            </a:pPr>
            <a:endParaRPr lang="en-US" altLang="en-US" smtClean="0">
              <a:cs typeface="Arial" pitchFamily="34" charset="0"/>
            </a:endParaRPr>
          </a:p>
        </p:txBody>
      </p:sp>
      <p:sp>
        <p:nvSpPr>
          <p:cNvPr id="66564" name="Text Box 4"/>
          <p:cNvSpPr txBox="1">
            <a:spLocks noChangeArrowheads="1"/>
          </p:cNvSpPr>
          <p:nvPr/>
        </p:nvSpPr>
        <p:spPr bwMode="auto">
          <a:xfrm>
            <a:off x="381000" y="6172200"/>
            <a:ext cx="8305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i="1"/>
              <a:t>Zhongguo Yi Xue Ke Xue Yuan Xue Bao</a:t>
            </a:r>
            <a:r>
              <a:rPr lang="en-US" altLang="en-US" sz="1800"/>
              <a:t> 1998 Dec; </a:t>
            </a:r>
            <a:r>
              <a:rPr lang="en-US" altLang="en-US" sz="1800" b="1"/>
              <a:t>20</a:t>
            </a:r>
            <a:r>
              <a:rPr lang="en-US" altLang="en-US" sz="1800"/>
              <a:t>:440-4</a:t>
            </a:r>
          </a:p>
          <a:p>
            <a:pPr eaLnBrk="1" hangingPunct="1">
              <a:spcBef>
                <a:spcPct val="50000"/>
              </a:spcBef>
            </a:pPr>
            <a:endParaRPr lang="en-US" altLang="en-US" sz="1800">
              <a:solidFill>
                <a:srgbClr val="FFFF00"/>
              </a:solidFill>
            </a:endParaRP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685800" y="2514600"/>
            <a:ext cx="7848600" cy="3352800"/>
          </a:xfrm>
          <a:solidFill>
            <a:srgbClr val="DDCF93"/>
          </a:solidFill>
          <a:ln w="76200">
            <a:solidFill>
              <a:srgbClr val="AC9E1A"/>
            </a:solidFill>
            <a:miter lim="800000"/>
            <a:headEnd/>
            <a:tailEnd/>
          </a:ln>
        </p:spPr>
        <p:txBody>
          <a:bodyPr/>
          <a:lstStyle/>
          <a:p>
            <a:pPr algn="ctr">
              <a:buFontTx/>
              <a:buNone/>
            </a:pPr>
            <a:r>
              <a:rPr lang="en-US" altLang="en-US" sz="4000" b="1" smtClean="0">
                <a:cs typeface="Arial" pitchFamily="34" charset="0"/>
              </a:rPr>
              <a:t>UAE is an effective and safe method in the treatment of adenomyosis.</a:t>
            </a:r>
          </a:p>
          <a:p>
            <a:pPr algn="ctr">
              <a:buFontTx/>
              <a:buNone/>
            </a:pPr>
            <a:r>
              <a:rPr lang="en-US" altLang="en-US" sz="4000" b="1" smtClean="0">
                <a:cs typeface="Arial" pitchFamily="34" charset="0"/>
              </a:rPr>
              <a:t>BUT the recurrence rate is not yet evaluated.</a:t>
            </a:r>
          </a:p>
          <a:p>
            <a:pPr algn="ctr">
              <a:buFontTx/>
              <a:buNone/>
            </a:pPr>
            <a:endParaRPr lang="en-US" altLang="en-US" sz="4000" b="1" smtClean="0">
              <a:cs typeface="Arial" pitchFamily="34" charset="0"/>
            </a:endParaRPr>
          </a:p>
        </p:txBody>
      </p:sp>
      <p:sp>
        <p:nvSpPr>
          <p:cNvPr id="67587" name="Rectangle 4"/>
          <p:cNvSpPr>
            <a:spLocks noGrp="1" noChangeArrowheads="1"/>
          </p:cNvSpPr>
          <p:nvPr>
            <p:ph type="title"/>
          </p:nvPr>
        </p:nvSpPr>
        <p:spPr>
          <a:xfrm>
            <a:off x="685800" y="228600"/>
            <a:ext cx="7848600" cy="1524000"/>
          </a:xfrm>
          <a:solidFill>
            <a:srgbClr val="E28F16"/>
          </a:solidFill>
        </p:spPr>
        <p:txBody>
          <a:bodyPr/>
          <a:lstStyle/>
          <a:p>
            <a:r>
              <a:rPr lang="en-US" altLang="en-US" sz="3200" b="1" smtClean="0">
                <a:cs typeface="Arial" pitchFamily="34" charset="0"/>
              </a:rPr>
              <a:t>Uterine arterial embolization in the treatment of adenomyosis</a:t>
            </a:r>
            <a:r>
              <a:rPr lang="ar-SA" altLang="en-US" sz="3200" smtClean="0">
                <a:cs typeface="Arial" pitchFamily="34" charset="0"/>
              </a:rPr>
              <a:t/>
            </a:r>
            <a:br>
              <a:rPr lang="ar-SA" altLang="en-US" sz="3200" smtClean="0">
                <a:cs typeface="Arial" pitchFamily="34" charset="0"/>
              </a:rPr>
            </a:br>
            <a:endParaRPr lang="en-US" altLang="en-US" sz="3200" smtClean="0">
              <a:cs typeface="Arial" pitchFamily="34" charset="0"/>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dirty="0">
                <a:solidFill>
                  <a:srgbClr val="CC3300"/>
                </a:solidFill>
                <a:effectLst>
                  <a:outerShdw blurRad="38100" dist="38100" dir="2700000" algn="tl">
                    <a:srgbClr val="C0C0C0"/>
                  </a:outerShdw>
                </a:effectLst>
                <a:latin typeface="Abadi MT Condensed Light"/>
              </a:rPr>
              <a:t>Endometriosis</a:t>
            </a:r>
          </a:p>
        </p:txBody>
      </p:sp>
      <p:sp>
        <p:nvSpPr>
          <p:cNvPr id="11267" name="Rectangle 5"/>
          <p:cNvSpPr>
            <a:spLocks noChangeArrowheads="1"/>
          </p:cNvSpPr>
          <p:nvPr/>
        </p:nvSpPr>
        <p:spPr bwMode="auto">
          <a:xfrm>
            <a:off x="457200" y="2209800"/>
            <a:ext cx="3276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a:solidFill>
                  <a:schemeClr val="accent2"/>
                </a:solidFill>
                <a:latin typeface="Abadi MT Condensed Light" pitchFamily="34" charset="0"/>
              </a:rPr>
              <a:t>Pathology</a:t>
            </a:r>
          </a:p>
          <a:p>
            <a:pPr marL="342900" indent="-342900" eaLnBrk="1" hangingPunct="1">
              <a:spcBef>
                <a:spcPct val="20000"/>
              </a:spcBef>
            </a:pPr>
            <a:endParaRPr lang="en-US" altLang="en-US">
              <a:solidFill>
                <a:schemeClr val="bg2"/>
              </a:solidFill>
            </a:endParaRPr>
          </a:p>
          <a:p>
            <a:pPr marL="342900" indent="-342900" eaLnBrk="1" hangingPunct="1">
              <a:spcBef>
                <a:spcPct val="20000"/>
              </a:spcBef>
              <a:buFontTx/>
              <a:buChar char="•"/>
            </a:pPr>
            <a:r>
              <a:rPr lang="en-US" altLang="en-US" sz="2400" i="1">
                <a:latin typeface="Trebuchet MS" pitchFamily="34" charset="0"/>
              </a:rPr>
              <a:t>Puckered black lesions</a:t>
            </a:r>
          </a:p>
          <a:p>
            <a:pPr marL="342900" indent="-342900" eaLnBrk="1" hangingPunct="1">
              <a:spcBef>
                <a:spcPct val="20000"/>
              </a:spcBef>
              <a:buFontTx/>
              <a:buChar char="•"/>
            </a:pPr>
            <a:r>
              <a:rPr lang="en-US" altLang="en-US" sz="2400" i="1">
                <a:latin typeface="Trebuchet MS" pitchFamily="34" charset="0"/>
              </a:rPr>
              <a:t>White scarring</a:t>
            </a:r>
          </a:p>
          <a:p>
            <a:pPr marL="342900" indent="-342900" eaLnBrk="1" hangingPunct="1">
              <a:spcBef>
                <a:spcPct val="20000"/>
              </a:spcBef>
              <a:buFontTx/>
              <a:buChar char="•"/>
            </a:pPr>
            <a:r>
              <a:rPr lang="en-US" altLang="en-US" sz="2400" i="1">
                <a:latin typeface="Trebuchet MS" pitchFamily="34" charset="0"/>
              </a:rPr>
              <a:t>Red polyps</a:t>
            </a:r>
          </a:p>
          <a:p>
            <a:pPr marL="342900" indent="-342900" eaLnBrk="1" hangingPunct="1">
              <a:spcBef>
                <a:spcPct val="20000"/>
              </a:spcBef>
              <a:buFontTx/>
              <a:buChar char="•"/>
            </a:pPr>
            <a:r>
              <a:rPr lang="en-US" altLang="en-US" sz="2400" i="1">
                <a:latin typeface="Trebuchet MS" pitchFamily="34" charset="0"/>
              </a:rPr>
              <a:t>Clear blebs</a:t>
            </a:r>
          </a:p>
        </p:txBody>
      </p:sp>
      <p:pic>
        <p:nvPicPr>
          <p:cNvPr id="11268" name="Picture 6" descr="MULTIP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133600"/>
            <a:ext cx="46799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rea1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833438"/>
            <a:ext cx="69627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7"/>
          <p:cNvSpPr txBox="1">
            <a:spLocks noChangeArrowheads="1"/>
          </p:cNvSpPr>
          <p:nvPr/>
        </p:nvSpPr>
        <p:spPr bwMode="auto">
          <a:xfrm>
            <a:off x="2406650" y="4083050"/>
            <a:ext cx="125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1800"/>
              <a:t>Blue-black</a:t>
            </a:r>
          </a:p>
          <a:p>
            <a:pPr algn="ctr" eaLnBrk="1" hangingPunct="1"/>
            <a:r>
              <a:rPr lang="en-US" altLang="en-US" sz="1800"/>
              <a:t>lesions</a:t>
            </a:r>
          </a:p>
        </p:txBody>
      </p:sp>
      <p:sp>
        <p:nvSpPr>
          <p:cNvPr id="12292" name="Text Box 8"/>
          <p:cNvSpPr txBox="1">
            <a:spLocks noChangeArrowheads="1"/>
          </p:cNvSpPr>
          <p:nvPr/>
        </p:nvSpPr>
        <p:spPr bwMode="auto">
          <a:xfrm>
            <a:off x="5715000" y="1524000"/>
            <a:ext cx="1847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1800"/>
              <a:t>White plaques &amp;</a:t>
            </a:r>
          </a:p>
          <a:p>
            <a:pPr algn="ctr" eaLnBrk="1" hangingPunct="1"/>
            <a:r>
              <a:rPr lang="en-US" altLang="en-US" sz="1800"/>
              <a:t>Clear vesicles</a:t>
            </a:r>
          </a:p>
        </p:txBody>
      </p:sp>
      <p:sp>
        <p:nvSpPr>
          <p:cNvPr id="12293" name="Text Box 9"/>
          <p:cNvSpPr txBox="1">
            <a:spLocks noChangeArrowheads="1"/>
          </p:cNvSpPr>
          <p:nvPr/>
        </p:nvSpPr>
        <p:spPr bwMode="auto">
          <a:xfrm>
            <a:off x="7223125" y="4540250"/>
            <a:ext cx="164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1800"/>
              <a:t>Newly formed </a:t>
            </a:r>
          </a:p>
          <a:p>
            <a:pPr algn="ctr" eaLnBrk="1" hangingPunct="1"/>
            <a:r>
              <a:rPr lang="en-US" altLang="en-US" sz="1800"/>
              <a:t>blood vessels</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EM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clear endometriosi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4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rede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10258</TotalTime>
  <Words>1725</Words>
  <Application>Microsoft Office PowerPoint</Application>
  <PresentationFormat>On-screen Show (4:3)</PresentationFormat>
  <Paragraphs>369</Paragraphs>
  <Slides>62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3" baseType="lpstr">
      <vt:lpstr>Arial</vt:lpstr>
      <vt:lpstr>Abadi MT Condensed Light</vt:lpstr>
      <vt:lpstr>Calibri Light</vt:lpstr>
      <vt:lpstr>Trebuchet MS</vt:lpstr>
      <vt:lpstr>AntFarm</vt:lpstr>
      <vt:lpstr>Times New Roman</vt:lpstr>
      <vt:lpstr>Symbol</vt:lpstr>
      <vt:lpstr>Wingdings</vt:lpstr>
      <vt:lpstr>Times New Roman (Arabic)</vt:lpstr>
      <vt:lpstr>Default Design</vt:lpstr>
      <vt:lpstr>صورة فوتوغرافية من Microsoft Photo Editor 3.0</vt:lpstr>
      <vt:lpstr>Endometriosis</vt:lpstr>
      <vt:lpstr>Endometriosis</vt:lpstr>
      <vt:lpstr>Endometriosis</vt:lpstr>
      <vt:lpstr>Endometriosis</vt:lpstr>
      <vt:lpstr>Endometriosis</vt:lpstr>
      <vt:lpstr>Endometriosis</vt:lpstr>
      <vt:lpstr>PowerPoint Presentation</vt:lpstr>
      <vt:lpstr>PowerPoint Presentation</vt:lpstr>
      <vt:lpstr>PowerPoint Presentation</vt:lpstr>
      <vt:lpstr>PowerPoint Presentation</vt:lpstr>
      <vt:lpstr>Endometriosis</vt:lpstr>
      <vt:lpstr> Endometriosis staging– American society of Reproductive Medicine, 1996 </vt:lpstr>
      <vt:lpstr>PowerPoint Presentation</vt:lpstr>
      <vt:lpstr>Endometriosis</vt:lpstr>
      <vt:lpstr>PowerPoint Presentation</vt:lpstr>
      <vt:lpstr>PowerPoint Presentation</vt:lpstr>
      <vt:lpstr>PowerPoint Presentation</vt:lpstr>
      <vt:lpstr>PowerPoint Presentation</vt:lpstr>
      <vt:lpstr>PowerPoint Presentation</vt:lpstr>
      <vt:lpstr>Endometriosis</vt:lpstr>
      <vt:lpstr>Endometriosis</vt:lpstr>
      <vt:lpstr>Endometriosis</vt:lpstr>
      <vt:lpstr>PowerPoint Presentation</vt:lpstr>
      <vt:lpstr>PowerPoint Presentation</vt:lpstr>
      <vt:lpstr>Endometriosis</vt:lpstr>
      <vt:lpstr>PowerPoint Presentation</vt:lpstr>
      <vt:lpstr>Endometriosis</vt:lpstr>
      <vt:lpstr>PowerPoint Presentation</vt:lpstr>
      <vt:lpstr>PowerPoint Presentation</vt:lpstr>
      <vt:lpstr>Endometriosis</vt:lpstr>
      <vt:lpstr>PowerPoint Presentation</vt:lpstr>
      <vt:lpstr>Endometriosis</vt:lpstr>
      <vt:lpstr>Endometriosis</vt:lpstr>
      <vt:lpstr>Endometriosis</vt:lpstr>
      <vt:lpstr>PowerPoint Presentation</vt:lpstr>
      <vt:lpstr>PowerPoint Presentation</vt:lpstr>
      <vt:lpstr>PowerPoint Presentation</vt:lpstr>
      <vt:lpstr>PowerPoint Presentation</vt:lpstr>
      <vt:lpstr>PowerPoint Presentation</vt:lpstr>
      <vt:lpstr>PowerPoint Presentation</vt:lpstr>
      <vt:lpstr>Endometriosis</vt:lpstr>
      <vt:lpstr>Endometriosis</vt:lpstr>
      <vt:lpstr>PowerPoint Presentation</vt:lpstr>
      <vt:lpstr>definition</vt:lpstr>
      <vt:lpstr>definition</vt:lpstr>
      <vt:lpstr>Associated factors</vt:lpstr>
      <vt:lpstr>The typical symptoms include  </vt:lpstr>
      <vt:lpstr>diagnosis</vt:lpstr>
      <vt:lpstr>pelvic exam</vt:lpstr>
      <vt:lpstr>CA 125 </vt:lpstr>
      <vt:lpstr>TVUS</vt:lpstr>
      <vt:lpstr>ULTRASOUND CHARACTERISTICS OF ADENOMYOSIS. </vt:lpstr>
      <vt:lpstr>PowerPoint Presentation</vt:lpstr>
      <vt:lpstr>PowerPoint Presentation</vt:lpstr>
      <vt:lpstr>Transvaginal ultrasonography in the differential diagnosis of adenomyoma versus leiomyoma</vt:lpstr>
      <vt:lpstr>MRI</vt:lpstr>
      <vt:lpstr>PowerPoint Presentation</vt:lpstr>
      <vt:lpstr>MANEGMENT</vt:lpstr>
      <vt:lpstr>Gonadotropin releasing hormone agonists in the treatment of adenomyosis with infertility  </vt:lpstr>
      <vt:lpstr>Mirena IUD</vt:lpstr>
      <vt:lpstr>conservative surgery for adenomyosis  </vt:lpstr>
      <vt:lpstr>Uterine arterial embolization in the treatment of adenomyosis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Endometriosis</dc:title>
  <dc:creator>SATEESH</dc:creator>
  <cp:lastModifiedBy>Rabai </cp:lastModifiedBy>
  <cp:revision>90</cp:revision>
  <dcterms:created xsi:type="dcterms:W3CDTF">2005-01-06T19:59:46Z</dcterms:created>
  <dcterms:modified xsi:type="dcterms:W3CDTF">2021-02-12T00:08:24Z</dcterms:modified>
</cp:coreProperties>
</file>