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73" r:id="rId4"/>
    <p:sldId id="270" r:id="rId5"/>
    <p:sldId id="269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 autoAdjust="0"/>
    <p:restoredTop sz="94658" autoAdjust="0"/>
  </p:normalViewPr>
  <p:slideViewPr>
    <p:cSldViewPr showGuide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32086-9F48-43D4-84DD-1353D06D1001}" type="datetimeFigureOut">
              <a:rPr lang="en-GB" smtClean="0"/>
              <a:pPr/>
              <a:t>24/10/2022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80B3-8B6A-4ECE-B4F3-C5EC4718760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D6B3-1DE4-464D-8D74-6A966720452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D1B7B-F1EE-43C8-8536-AB7C7A410632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F568-E0B9-4010-8DDC-1BA7F0868A3B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6D285-8953-4C60-A8B8-B6AFE94B9B0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78E5F-C850-45F7-9FCF-A0A9AA1C1B1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2001-49C3-47BD-A3C7-31DCBB7748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9FD59-97C9-4EE2-8110-F2EA22227A6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2F8F9-16FC-4998-B8D5-96E0C0625B26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FB65B-B363-4C3E-911B-1E64428219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BD77-ECE9-4EAF-9548-0A97CAE3CEE3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7393D-C6BF-40E8-8F35-3BC6E183AD98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9013B477-6EF5-4792-8929-94BD0EB12DEC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464039" y="152400"/>
            <a:ext cx="20505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Solutions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81000" y="914400"/>
            <a:ext cx="802481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GB" sz="2000" b="1" dirty="0"/>
              <a:t>A solution is a homogeneous mixture of </a:t>
            </a:r>
            <a:r>
              <a:rPr lang="en-GB" sz="2000" b="1" dirty="0" smtClean="0"/>
              <a:t>at least  </a:t>
            </a:r>
            <a:r>
              <a:rPr lang="en-GB" sz="2000" b="1" dirty="0"/>
              <a:t>two substances </a:t>
            </a:r>
            <a:r>
              <a:rPr lang="en-GB" sz="2000" b="1" dirty="0" smtClean="0"/>
              <a:t>(one is called a solute   and the other is called a solvent)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smtClean="0"/>
              <a:t> Solutes  and solvents can be gases,</a:t>
            </a:r>
          </a:p>
          <a:p>
            <a:pPr algn="just" rtl="0"/>
            <a:r>
              <a:rPr lang="en-GB" sz="2000" b="1" dirty="0" smtClean="0"/>
              <a:t>liquids or solids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err="1" smtClean="0"/>
              <a:t>eg</a:t>
            </a:r>
            <a:r>
              <a:rPr lang="en-GB" sz="2000" b="1" dirty="0" smtClean="0"/>
              <a:t>: </a:t>
            </a:r>
            <a:r>
              <a:rPr lang="en-GB" sz="2000" b="1" dirty="0" err="1" smtClean="0"/>
              <a:t>NaCl</a:t>
            </a:r>
            <a:r>
              <a:rPr lang="en-GB" sz="2000" b="1" dirty="0" smtClean="0"/>
              <a:t> solution , Sugar solution</a:t>
            </a:r>
            <a:endParaRPr lang="en-GB" sz="2000" b="1" dirty="0"/>
          </a:p>
        </p:txBody>
      </p:sp>
      <p:pic>
        <p:nvPicPr>
          <p:cNvPr id="2055" name="Picture 8" descr="https://encrypted-tbn0.gstatic.com/images?q=tbn:ANd9GcT6WicofUbbgI3zd0A6neFlKl1OCx4S0csqneJbG-iht1vW-tJO8t93inU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676400"/>
            <a:ext cx="32099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62000" y="3348335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1" dirty="0" err="1" smtClean="0"/>
              <a:t>NaCl</a:t>
            </a:r>
            <a:r>
              <a:rPr lang="en-GB" sz="2400" b="1" dirty="0" smtClean="0"/>
              <a:t> + </a:t>
            </a:r>
            <a:r>
              <a:rPr lang="en-GB" sz="2400" b="1" dirty="0" smtClean="0"/>
              <a:t>H</a:t>
            </a:r>
            <a:r>
              <a:rPr lang="en-GB" sz="2400" b="1" baseline="-25000" dirty="0" smtClean="0"/>
              <a:t>2</a:t>
            </a:r>
            <a:r>
              <a:rPr lang="en-GB" sz="2400" b="1" dirty="0" smtClean="0"/>
              <a:t>O </a:t>
            </a:r>
            <a:r>
              <a:rPr lang="en-US" sz="2400" b="1" dirty="0" smtClean="0"/>
              <a:t>→</a:t>
            </a:r>
            <a:r>
              <a:rPr lang="en-GB" sz="2400" b="1" dirty="0" smtClean="0"/>
              <a:t> Na</a:t>
            </a:r>
            <a:r>
              <a:rPr lang="en-GB" sz="2400" b="1" baseline="30000" dirty="0" smtClean="0"/>
              <a:t>+</a:t>
            </a:r>
            <a:r>
              <a:rPr lang="en-GB" sz="2400" b="1" dirty="0" smtClean="0"/>
              <a:t>  </a:t>
            </a:r>
            <a:r>
              <a:rPr lang="en-GB" sz="2400" b="1" dirty="0" smtClean="0"/>
              <a:t>+ </a:t>
            </a:r>
            <a:r>
              <a:rPr lang="en-GB" sz="2400" b="1" dirty="0" err="1" smtClean="0"/>
              <a:t>Cl</a:t>
            </a:r>
            <a:r>
              <a:rPr lang="en-GB" sz="2400" b="1" baseline="30000" dirty="0" smtClean="0"/>
              <a:t>-</a:t>
            </a:r>
            <a:endParaRPr lang="en-US" sz="2400" dirty="0" smtClean="0"/>
          </a:p>
          <a:p>
            <a:pPr algn="l"/>
            <a:endParaRPr lang="en-GB" sz="2400" b="1" dirty="0" smtClean="0"/>
          </a:p>
          <a:p>
            <a:pPr algn="l"/>
            <a:endParaRPr lang="en-US" sz="2400" dirty="0" smtClean="0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68819" y="5115580"/>
            <a:ext cx="77321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 err="1">
                <a:solidFill>
                  <a:srgbClr val="FF0000"/>
                </a:solidFill>
              </a:rPr>
              <a:t>Molarity</a:t>
            </a:r>
            <a:r>
              <a:rPr lang="en-GB" sz="2800" b="1" dirty="0">
                <a:solidFill>
                  <a:srgbClr val="FF0000"/>
                </a:solidFill>
              </a:rPr>
              <a:t> = number of moles / Volume in </a:t>
            </a:r>
            <a:r>
              <a:rPr lang="en-GB" sz="2800" b="1" dirty="0" smtClean="0">
                <a:solidFill>
                  <a:srgbClr val="FF0000"/>
                </a:solidFill>
              </a:rPr>
              <a:t>Litre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302200" y="5801380"/>
            <a:ext cx="762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Number of moles = mass (gm</a:t>
            </a:r>
            <a:r>
              <a:rPr lang="en-GB" sz="2800" b="1" dirty="0" smtClean="0">
                <a:solidFill>
                  <a:srgbClr val="FF0000"/>
                </a:solidFill>
              </a:rPr>
              <a:t>) / </a:t>
            </a:r>
            <a:r>
              <a:rPr lang="en-GB" sz="2800" b="1" dirty="0">
                <a:solidFill>
                  <a:srgbClr val="FF0000"/>
                </a:solidFill>
              </a:rPr>
              <a:t>molar mass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381000" y="474663"/>
            <a:ext cx="81534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dirty="0"/>
              <a:t>Example</a:t>
            </a:r>
            <a:r>
              <a:rPr lang="en-US" sz="2400" dirty="0"/>
              <a:t>:</a:t>
            </a:r>
          </a:p>
          <a:p>
            <a:pPr algn="l"/>
            <a:r>
              <a:rPr lang="en-US" sz="2400" b="1" dirty="0"/>
              <a:t>Prepare 1 liter of 1.00 M </a:t>
            </a:r>
            <a:r>
              <a:rPr lang="en-US" sz="2400" b="1" dirty="0" err="1"/>
              <a:t>NaCl</a:t>
            </a:r>
            <a:r>
              <a:rPr lang="en-US" sz="2400" b="1" dirty="0"/>
              <a:t> solution.</a:t>
            </a:r>
          </a:p>
          <a:p>
            <a:pPr algn="l"/>
            <a:endParaRPr lang="en-US" dirty="0"/>
          </a:p>
          <a:p>
            <a:pPr algn="l"/>
            <a:r>
              <a:rPr lang="en-US" sz="2000" dirty="0"/>
              <a:t>First calculate the molar mass of </a:t>
            </a:r>
            <a:r>
              <a:rPr lang="en-US" sz="2000" dirty="0" err="1"/>
              <a:t>NaCl</a:t>
            </a:r>
            <a:r>
              <a:rPr lang="en-US" sz="2000" dirty="0"/>
              <a:t> which is the mass of a mole of Na plus the mass of a mole of </a:t>
            </a:r>
            <a:r>
              <a:rPr lang="en-US" sz="2000" dirty="0" err="1"/>
              <a:t>Cl</a:t>
            </a:r>
            <a:r>
              <a:rPr lang="en-US" sz="2000" dirty="0"/>
              <a:t>  or  22.99 + 35.45 = 58.44 g/mol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 err="1">
                <a:solidFill>
                  <a:srgbClr val="FF0000"/>
                </a:solidFill>
              </a:rPr>
              <a:t>Molarity</a:t>
            </a:r>
            <a:r>
              <a:rPr lang="en-US" sz="2000" dirty="0">
                <a:solidFill>
                  <a:srgbClr val="FF0000"/>
                </a:solidFill>
              </a:rPr>
              <a:t> = number of moles/ volume (L)</a:t>
            </a:r>
          </a:p>
          <a:p>
            <a:pPr algn="l"/>
            <a:r>
              <a:rPr lang="en-US" sz="2000" dirty="0"/>
              <a:t> Number of moles = </a:t>
            </a:r>
            <a:r>
              <a:rPr lang="en-US" sz="2000" dirty="0" err="1"/>
              <a:t>molarity</a:t>
            </a:r>
            <a:r>
              <a:rPr lang="en-US" sz="2000" dirty="0"/>
              <a:t> X Volume = 1X1 =1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Number of moles= mass/ molar mass</a:t>
            </a:r>
          </a:p>
          <a:p>
            <a:pPr algn="l"/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Mass = molar mass X number of moles</a:t>
            </a:r>
          </a:p>
          <a:p>
            <a:pPr algn="l"/>
            <a:r>
              <a:rPr lang="en-US" sz="2000" dirty="0"/>
              <a:t>Mass = 58.44 X 1 = 58.44 gm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Weigh out  58.44 g </a:t>
            </a:r>
            <a:r>
              <a:rPr lang="en-US" sz="2000" dirty="0" err="1"/>
              <a:t>NaCl</a:t>
            </a:r>
            <a:r>
              <a:rPr lang="en-US" sz="2000" dirty="0"/>
              <a:t>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Place the </a:t>
            </a:r>
            <a:r>
              <a:rPr lang="en-US" sz="2000" dirty="0" err="1"/>
              <a:t>NaCl</a:t>
            </a:r>
            <a:r>
              <a:rPr lang="en-US" sz="2000" dirty="0"/>
              <a:t> in a 1 liter volumetric flask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Add a small volume of distilled, </a:t>
            </a:r>
            <a:r>
              <a:rPr lang="en-US" sz="2000" dirty="0" err="1"/>
              <a:t>deionized</a:t>
            </a:r>
            <a:r>
              <a:rPr lang="en-US" sz="2000" dirty="0"/>
              <a:t> water to dissolve the salt.</a:t>
            </a:r>
          </a:p>
          <a:p>
            <a:pPr algn="l"/>
            <a:r>
              <a:rPr lang="en-US" sz="2000" dirty="0"/>
              <a:t>Fill the flask </a:t>
            </a:r>
            <a:r>
              <a:rPr lang="en-US" sz="2000" dirty="0" err="1"/>
              <a:t>upto</a:t>
            </a:r>
            <a:r>
              <a:rPr lang="en-US" sz="2000" dirty="0"/>
              <a:t> the 1 L line.</a:t>
            </a:r>
          </a:p>
        </p:txBody>
      </p:sp>
      <p:pic>
        <p:nvPicPr>
          <p:cNvPr id="4099" name="Picture 2" descr="http://www.wpiinc.com/clientuploads/directory/products/assets/images/CG-01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211388"/>
            <a:ext cx="2514600" cy="327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81000" y="304800"/>
            <a:ext cx="8451353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3200" b="1" dirty="0">
                <a:solidFill>
                  <a:srgbClr val="FF0000"/>
                </a:solidFill>
              </a:rPr>
              <a:t>Normality = </a:t>
            </a:r>
            <a:r>
              <a:rPr lang="en-US" sz="3200" b="1" dirty="0" err="1">
                <a:solidFill>
                  <a:srgbClr val="FF0000"/>
                </a:solidFill>
              </a:rPr>
              <a:t>Molarity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* </a:t>
            </a:r>
            <a:r>
              <a:rPr lang="en-US" sz="3200" b="1" dirty="0">
                <a:solidFill>
                  <a:srgbClr val="FF0000"/>
                </a:solidFill>
              </a:rPr>
              <a:t>n</a:t>
            </a:r>
          </a:p>
          <a:p>
            <a:pPr algn="l" rtl="0"/>
            <a:r>
              <a:rPr lang="en-US" sz="3200" b="1" dirty="0">
                <a:solidFill>
                  <a:srgbClr val="FF0000"/>
                </a:solidFill>
              </a:rPr>
              <a:t>n is number of H+ </a:t>
            </a:r>
            <a:r>
              <a:rPr lang="en-US" sz="3200" b="1" dirty="0" smtClean="0">
                <a:solidFill>
                  <a:srgbClr val="FF0000"/>
                </a:solidFill>
              </a:rPr>
              <a:t> or  </a:t>
            </a:r>
            <a:r>
              <a:rPr lang="en-US" sz="3200" b="1" dirty="0">
                <a:solidFill>
                  <a:srgbClr val="FF0000"/>
                </a:solidFill>
              </a:rPr>
              <a:t>OH-</a:t>
            </a:r>
          </a:p>
          <a:p>
            <a:pPr algn="l" rtl="0"/>
            <a:endParaRPr lang="en-US" sz="2400" b="1" dirty="0">
              <a:solidFill>
                <a:srgbClr val="FF0000"/>
              </a:solidFill>
            </a:endParaRPr>
          </a:p>
          <a:p>
            <a:pPr algn="l" rtl="0"/>
            <a:r>
              <a:rPr lang="en-US" sz="2000" b="1" dirty="0" err="1"/>
              <a:t>eg</a:t>
            </a:r>
            <a:r>
              <a:rPr lang="en-US" sz="2000" b="1" dirty="0"/>
              <a:t>: for 1M </a:t>
            </a:r>
            <a:r>
              <a:rPr lang="en-US" sz="2000" b="1" dirty="0" err="1"/>
              <a:t>HCl</a:t>
            </a:r>
            <a:r>
              <a:rPr lang="en-US" sz="2000" b="1" dirty="0"/>
              <a:t> solution the normality of this solution is equal to </a:t>
            </a:r>
            <a:r>
              <a:rPr lang="en-US" sz="2000" b="1" dirty="0" smtClean="0"/>
              <a:t>1</a:t>
            </a:r>
          </a:p>
          <a:p>
            <a:pPr algn="l" rtl="0"/>
            <a:endParaRPr lang="en-US" sz="2000" b="1" dirty="0" smtClean="0"/>
          </a:p>
          <a:p>
            <a:pPr algn="l" rtl="0"/>
            <a:r>
              <a:rPr lang="en-US" sz="2000" b="1" dirty="0" err="1" smtClean="0"/>
              <a:t>HCl</a:t>
            </a:r>
            <a:r>
              <a:rPr lang="en-US" sz="2000" b="1" dirty="0" smtClean="0"/>
              <a:t> →  H+   +  </a:t>
            </a:r>
            <a:r>
              <a:rPr lang="en-US" sz="2000" b="1" dirty="0" err="1" smtClean="0"/>
              <a:t>Cl</a:t>
            </a:r>
            <a:r>
              <a:rPr lang="en-US" sz="2000" b="1" dirty="0" smtClean="0"/>
              <a:t>-</a:t>
            </a:r>
          </a:p>
          <a:p>
            <a:pPr algn="l" rtl="0"/>
            <a:endParaRPr lang="en-US" sz="2000" b="1" dirty="0"/>
          </a:p>
          <a:p>
            <a:pPr algn="l" rtl="0"/>
            <a:r>
              <a:rPr lang="en-US" sz="2000" b="1" dirty="0"/>
              <a:t>For 1M solution of H2SO4 the normality of this solution is equal to </a:t>
            </a:r>
            <a:r>
              <a:rPr lang="en-US" sz="2000" b="1" dirty="0" smtClean="0"/>
              <a:t>2</a:t>
            </a:r>
          </a:p>
          <a:p>
            <a:pPr algn="l" rtl="0"/>
            <a:r>
              <a:rPr lang="en-US" sz="2000" b="1" dirty="0" smtClean="0"/>
              <a:t>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SO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→  </a:t>
            </a:r>
            <a:r>
              <a:rPr lang="en-US" sz="2000" b="1" dirty="0" smtClean="0"/>
              <a:t>2H+  </a:t>
            </a:r>
            <a:r>
              <a:rPr lang="en-US" sz="2000" b="1" dirty="0" smtClean="0"/>
              <a:t>+ </a:t>
            </a:r>
            <a:r>
              <a:rPr lang="en-US" sz="2000" b="1" dirty="0" smtClean="0"/>
              <a:t>SO</a:t>
            </a:r>
            <a:r>
              <a:rPr lang="en-US" sz="2000" b="1" baseline="-25000" dirty="0" smtClean="0"/>
              <a:t>4</a:t>
            </a:r>
            <a:r>
              <a:rPr lang="en-US" sz="2000" b="1" dirty="0" smtClean="0"/>
              <a:t> </a:t>
            </a:r>
            <a:r>
              <a:rPr lang="en-US" sz="2000" b="1" baseline="30000" dirty="0" smtClean="0"/>
              <a:t>-2</a:t>
            </a:r>
            <a:endParaRPr lang="en-US" sz="2000" dirty="0" smtClean="0"/>
          </a:p>
          <a:p>
            <a:pPr algn="l" rtl="0"/>
            <a:endParaRPr lang="en-US" sz="20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4230687"/>
            <a:ext cx="8610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GB" sz="2000" b="1" dirty="0"/>
              <a:t>For  3N solution of H2SO4, the </a:t>
            </a:r>
            <a:r>
              <a:rPr lang="en-GB" sz="2000" b="1" dirty="0" err="1"/>
              <a:t>Molarity</a:t>
            </a:r>
            <a:r>
              <a:rPr lang="en-GB" sz="2000" b="1" dirty="0"/>
              <a:t> of this solution is equal to ?</a:t>
            </a:r>
          </a:p>
          <a:p>
            <a:pPr algn="l" rtl="0"/>
            <a:endParaRPr lang="en-GB" sz="2000" b="1" dirty="0"/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Normality = </a:t>
            </a:r>
            <a:r>
              <a:rPr lang="en-US" sz="2000" b="1" dirty="0" err="1">
                <a:solidFill>
                  <a:srgbClr val="FF0000"/>
                </a:solidFill>
              </a:rPr>
              <a:t>Molarity</a:t>
            </a:r>
            <a:r>
              <a:rPr lang="en-US" sz="2000" b="1" dirty="0">
                <a:solidFill>
                  <a:srgbClr val="FF0000"/>
                </a:solidFill>
              </a:rPr>
              <a:t>  *  n</a:t>
            </a:r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 in this case n is equal to 2</a:t>
            </a:r>
          </a:p>
          <a:p>
            <a:pPr algn="l" rtl="0"/>
            <a:endParaRPr lang="en-US" sz="2000" b="1" dirty="0">
              <a:solidFill>
                <a:srgbClr val="FF0000"/>
              </a:solidFill>
            </a:endParaRPr>
          </a:p>
          <a:p>
            <a:pPr algn="l" rtl="0"/>
            <a:r>
              <a:rPr lang="en-GB" sz="2000" b="1" dirty="0"/>
              <a:t>3 = M * 2                  M= 3/2 =  1.5</a:t>
            </a:r>
          </a:p>
          <a:p>
            <a:pPr algn="l" rtl="0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304800" y="381000"/>
            <a:ext cx="86106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 b="1" dirty="0"/>
              <a:t>For 6M solution of Al(OH)3, the Normality of this solution is equal to ?</a:t>
            </a:r>
          </a:p>
          <a:p>
            <a:pPr algn="l" rtl="0"/>
            <a:endParaRPr lang="en-US" sz="2000" b="1" dirty="0"/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Normality = </a:t>
            </a:r>
            <a:r>
              <a:rPr lang="en-US" sz="2000" b="1" dirty="0" err="1">
                <a:solidFill>
                  <a:srgbClr val="FF0000"/>
                </a:solidFill>
              </a:rPr>
              <a:t>Molarity</a:t>
            </a:r>
            <a:r>
              <a:rPr lang="en-US" sz="2000" b="1" dirty="0">
                <a:solidFill>
                  <a:srgbClr val="FF0000"/>
                </a:solidFill>
              </a:rPr>
              <a:t>  *  n</a:t>
            </a:r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 in this case n is equal to 3</a:t>
            </a:r>
          </a:p>
          <a:p>
            <a:pPr algn="l" rtl="0"/>
            <a:endParaRPr lang="en-US" sz="2000" b="1" dirty="0">
              <a:solidFill>
                <a:srgbClr val="FF0000"/>
              </a:solidFill>
            </a:endParaRPr>
          </a:p>
          <a:p>
            <a:pPr algn="l" rtl="0"/>
            <a:r>
              <a:rPr lang="en-US" sz="2000" b="1" dirty="0"/>
              <a:t>N = 6 * 3 = 18</a:t>
            </a:r>
          </a:p>
          <a:p>
            <a:pPr algn="l" rtl="0"/>
            <a:endParaRPr lang="en-US" sz="2000" b="1" dirty="0"/>
          </a:p>
          <a:p>
            <a:pPr algn="l" rtl="0"/>
            <a:endParaRPr lang="en-US" sz="2000" b="1" dirty="0"/>
          </a:p>
          <a:p>
            <a:pPr algn="l" rtl="0"/>
            <a:endParaRPr lang="en-US" sz="2000" b="1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88925" y="3962400"/>
            <a:ext cx="8146782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3200" b="1" dirty="0" smtClean="0">
                <a:solidFill>
                  <a:srgbClr val="FF0000"/>
                </a:solidFill>
              </a:rPr>
              <a:t>C1 </a:t>
            </a:r>
            <a:r>
              <a:rPr lang="en-GB" sz="3200" b="1" dirty="0">
                <a:solidFill>
                  <a:srgbClr val="FF0000"/>
                </a:solidFill>
              </a:rPr>
              <a:t>V1 = C2 V2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smtClean="0"/>
              <a:t>C1 </a:t>
            </a:r>
            <a:r>
              <a:rPr lang="en-GB" sz="2000" b="1" dirty="0"/>
              <a:t>is the initial concentration            C2 is the final concentration</a:t>
            </a:r>
          </a:p>
          <a:p>
            <a:pPr algn="just" rtl="0"/>
            <a:r>
              <a:rPr lang="en-GB" sz="2000" b="1" dirty="0"/>
              <a:t>V1 is the initial volume                        V2 is the final volume</a:t>
            </a: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152400" y="3276600"/>
            <a:ext cx="34403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Dilution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890588"/>
            <a:ext cx="84582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/>
              <a:t>Example:</a:t>
            </a:r>
          </a:p>
          <a:p>
            <a:pPr algn="l"/>
            <a:r>
              <a:rPr lang="en-US" sz="2000" b="1" dirty="0"/>
              <a:t>A laboratory procedure calls for 250 </a:t>
            </a:r>
            <a:r>
              <a:rPr lang="en-US" sz="2000" b="1" dirty="0" smtClean="0"/>
              <a:t>ml </a:t>
            </a:r>
            <a:r>
              <a:rPr lang="en-US" sz="2000" b="1" dirty="0"/>
              <a:t>of an approximately 0.10 M solution of NH</a:t>
            </a:r>
            <a:r>
              <a:rPr lang="en-US" sz="2000" b="1" baseline="-25000" dirty="0"/>
              <a:t>3</a:t>
            </a:r>
            <a:r>
              <a:rPr lang="en-US" sz="2000" b="1" dirty="0"/>
              <a:t>. Describe how you would prepare this solution using a stock solution of concentrated NH</a:t>
            </a:r>
            <a:r>
              <a:rPr lang="en-US" sz="2000" b="1" baseline="-25000" dirty="0"/>
              <a:t>3</a:t>
            </a:r>
            <a:r>
              <a:rPr lang="en-US" sz="2000" b="1" dirty="0"/>
              <a:t> (14.8 M).</a:t>
            </a:r>
          </a:p>
          <a:p>
            <a:pPr algn="l"/>
            <a:r>
              <a:rPr lang="en-US" sz="2000" dirty="0"/>
              <a:t> </a:t>
            </a:r>
          </a:p>
          <a:p>
            <a:pPr algn="l"/>
            <a:r>
              <a:rPr lang="en-US" sz="2000" dirty="0"/>
              <a:t>Substituting known volumes in equation</a:t>
            </a:r>
          </a:p>
          <a:p>
            <a:pPr algn="l"/>
            <a:r>
              <a:rPr lang="en-GB" sz="2000" b="1" dirty="0">
                <a:solidFill>
                  <a:srgbClr val="FF0000"/>
                </a:solidFill>
              </a:rPr>
              <a:t>C1 V1 = C2 V2</a:t>
            </a:r>
          </a:p>
          <a:p>
            <a:pPr algn="l"/>
            <a:r>
              <a:rPr lang="en-US" sz="2000" dirty="0"/>
              <a:t>l</a:t>
            </a:r>
            <a:r>
              <a:rPr lang="en-US" sz="2000" dirty="0" smtClean="0"/>
              <a:t> </a:t>
            </a:r>
            <a:r>
              <a:rPr lang="en-US" sz="2000" dirty="0"/>
              <a:t>14.8 M × </a:t>
            </a:r>
            <a:r>
              <a:rPr lang="en-US" sz="2000" i="1" dirty="0"/>
              <a:t>V</a:t>
            </a:r>
            <a:r>
              <a:rPr lang="en-US" sz="2000" i="1" baseline="-25000" dirty="0"/>
              <a:t>1</a:t>
            </a:r>
            <a:r>
              <a:rPr lang="en-US" sz="2000" i="1" dirty="0"/>
              <a:t> </a:t>
            </a:r>
            <a:r>
              <a:rPr lang="en-US" sz="2000" dirty="0"/>
              <a:t>= 0.10 M × </a:t>
            </a:r>
            <a:r>
              <a:rPr lang="en-US" sz="2000" dirty="0" smtClean="0"/>
              <a:t>250 </a:t>
            </a:r>
            <a:r>
              <a:rPr lang="en-US" sz="2000" dirty="0" err="1" smtClean="0"/>
              <a:t>mL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and solving for </a:t>
            </a:r>
            <a:r>
              <a:rPr lang="en-US" sz="2000" i="1" dirty="0"/>
              <a:t>V</a:t>
            </a:r>
            <a:r>
              <a:rPr lang="en-US" sz="2000" i="1" baseline="-25000" dirty="0"/>
              <a:t>1</a:t>
            </a:r>
            <a:r>
              <a:rPr lang="en-US" sz="2000" dirty="0"/>
              <a:t> gives </a:t>
            </a:r>
            <a:r>
              <a:rPr lang="en-US" sz="2000" dirty="0" smtClean="0"/>
              <a:t> </a:t>
            </a:r>
            <a:r>
              <a:rPr lang="en-US" sz="2000" dirty="0"/>
              <a:t>1.7 </a:t>
            </a:r>
            <a:r>
              <a:rPr lang="en-US" sz="2000" dirty="0" err="1"/>
              <a:t>mL.</a:t>
            </a:r>
            <a:r>
              <a:rPr lang="en-US" sz="2000" dirty="0"/>
              <a:t> 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Since we are making a solution that is approximately 0.10 M NH</a:t>
            </a:r>
            <a:r>
              <a:rPr lang="en-US" sz="2000" baseline="-25000" dirty="0"/>
              <a:t>3</a:t>
            </a:r>
            <a:r>
              <a:rPr lang="en-US" sz="2000" dirty="0"/>
              <a:t> we can use a </a:t>
            </a:r>
            <a:r>
              <a:rPr lang="en-US" sz="2000" dirty="0" err="1"/>
              <a:t>micropippette</a:t>
            </a:r>
            <a:r>
              <a:rPr lang="en-US" sz="2000" dirty="0"/>
              <a:t> to measure the 1.7 </a:t>
            </a:r>
            <a:r>
              <a:rPr lang="en-US" sz="2000" dirty="0" err="1"/>
              <a:t>mL</a:t>
            </a:r>
            <a:r>
              <a:rPr lang="en-US" sz="2000" dirty="0"/>
              <a:t> of concentrated NH</a:t>
            </a:r>
            <a:r>
              <a:rPr lang="en-US" sz="2000" baseline="-25000" dirty="0"/>
              <a:t>3</a:t>
            </a:r>
            <a:r>
              <a:rPr lang="en-US" sz="2000" dirty="0"/>
              <a:t>, transfer the NH</a:t>
            </a:r>
            <a:r>
              <a:rPr lang="en-US" sz="2000" baseline="-25000" dirty="0"/>
              <a:t>3</a:t>
            </a:r>
            <a:r>
              <a:rPr lang="en-US" sz="2000" dirty="0"/>
              <a:t> to a volumetric flask (250 ml), and add sufficient water to give a total volume of approximately 250 </a:t>
            </a:r>
            <a:r>
              <a:rPr lang="en-US" sz="2000" dirty="0" err="1"/>
              <a:t>mL.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84582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000" b="1" dirty="0"/>
              <a:t>A buffer is a solution that resist the change in pH, a buffer can be a weak acid and its conjugate base (or a weak base with its conjugate acid). The weak acid is able to donate H</a:t>
            </a:r>
            <a:r>
              <a:rPr lang="en-US" sz="2000" b="1" baseline="30000" dirty="0"/>
              <a:t>+</a:t>
            </a:r>
            <a:r>
              <a:rPr lang="en-US" sz="2000" b="1" dirty="0"/>
              <a:t> ions to neutralize incoming basic ions while the conjugate base is able to accept  H</a:t>
            </a:r>
            <a:r>
              <a:rPr lang="en-US" sz="2000" b="1" baseline="30000" dirty="0"/>
              <a:t>+</a:t>
            </a:r>
            <a:r>
              <a:rPr lang="en-US" sz="2000" b="1" dirty="0"/>
              <a:t>.</a:t>
            </a:r>
          </a:p>
          <a:p>
            <a:pPr algn="just" rtl="0"/>
            <a:endParaRPr lang="en-US" sz="2000" b="1" dirty="0"/>
          </a:p>
          <a:p>
            <a:pPr algn="l" rtl="0"/>
            <a:r>
              <a:rPr lang="en-US" sz="2400" b="1" dirty="0">
                <a:solidFill>
                  <a:srgbClr val="FF0000"/>
                </a:solidFill>
              </a:rPr>
              <a:t>Practically a buffer is prepared from mixing weak acid and its strong salt, example:</a:t>
            </a:r>
          </a:p>
          <a:p>
            <a:pPr algn="l" rtl="0"/>
            <a:endParaRPr lang="en-US" sz="2400" b="1" dirty="0">
              <a:solidFill>
                <a:srgbClr val="FF0000"/>
              </a:solidFill>
            </a:endParaRPr>
          </a:p>
          <a:p>
            <a:pPr algn="l" rtl="0"/>
            <a:r>
              <a:rPr lang="en-US" sz="2400" dirty="0"/>
              <a:t>CH</a:t>
            </a:r>
            <a:r>
              <a:rPr lang="en-US" sz="2400" baseline="-25000" dirty="0"/>
              <a:t>3</a:t>
            </a:r>
            <a:r>
              <a:rPr lang="en-US" sz="2400" dirty="0"/>
              <a:t>COOH    ←         CH</a:t>
            </a:r>
            <a:r>
              <a:rPr lang="en-US" sz="2400" baseline="-25000" dirty="0"/>
              <a:t>3</a:t>
            </a:r>
            <a:r>
              <a:rPr lang="en-US" sz="2400" dirty="0"/>
              <a:t>COO </a:t>
            </a:r>
            <a:r>
              <a:rPr lang="en-US" sz="2400" baseline="30000" dirty="0"/>
              <a:t>-</a:t>
            </a:r>
            <a:r>
              <a:rPr lang="en-US" sz="2400" dirty="0"/>
              <a:t>        +            H </a:t>
            </a:r>
            <a:r>
              <a:rPr lang="en-US" sz="2400" baseline="30000" dirty="0"/>
              <a:t>+</a:t>
            </a:r>
          </a:p>
          <a:p>
            <a:pPr algn="l" rtl="0"/>
            <a:r>
              <a:rPr lang="en-US" sz="2400" dirty="0"/>
              <a:t>                       →</a:t>
            </a:r>
          </a:p>
          <a:p>
            <a:pPr algn="l" rtl="0"/>
            <a:r>
              <a:rPr lang="en-US" sz="2400" dirty="0"/>
              <a:t>Acetic acid               Acetate ion                  Hydrogen ion</a:t>
            </a:r>
          </a:p>
          <a:p>
            <a:pPr algn="l" rtl="0"/>
            <a:r>
              <a:rPr lang="en-US" sz="2400" dirty="0"/>
              <a:t>(weak acid)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   CH</a:t>
            </a:r>
            <a:r>
              <a:rPr lang="en-US" sz="2400" baseline="-25000" dirty="0"/>
              <a:t>3</a:t>
            </a:r>
            <a:r>
              <a:rPr lang="en-US" sz="2400" dirty="0"/>
              <a:t>COONa         →    CH</a:t>
            </a:r>
            <a:r>
              <a:rPr lang="en-US" sz="2400" baseline="-25000" dirty="0"/>
              <a:t>3</a:t>
            </a:r>
            <a:r>
              <a:rPr lang="en-US" sz="2400" dirty="0"/>
              <a:t>COO </a:t>
            </a:r>
            <a:r>
              <a:rPr lang="en-US" sz="2400" baseline="30000" dirty="0"/>
              <a:t>-</a:t>
            </a:r>
            <a:r>
              <a:rPr lang="en-US" sz="2400" dirty="0"/>
              <a:t>         +           Na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/>
              <a:t> </a:t>
            </a:r>
            <a:r>
              <a:rPr lang="sv-SE" sz="2400" dirty="0"/>
              <a:t>Sodium acetate            Acetate ion              Sodium ion</a:t>
            </a:r>
          </a:p>
          <a:p>
            <a:pPr algn="l" rtl="0"/>
            <a:r>
              <a:rPr lang="sv-SE" sz="2400" dirty="0"/>
              <a:t>         </a:t>
            </a:r>
            <a:r>
              <a:rPr lang="en-US" sz="2400" dirty="0"/>
              <a:t>(salt)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3" y="228600"/>
            <a:ext cx="1881187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rgbClr val="FF0000"/>
                </a:solidFill>
                <a:latin typeface="+mn-lt"/>
              </a:rPr>
              <a:t>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610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400" b="1">
                <a:solidFill>
                  <a:srgbClr val="FF0000"/>
                </a:solidFill>
              </a:rPr>
              <a:t>The pH scale is a logarithmic scale representing the concentration of H</a:t>
            </a:r>
            <a:r>
              <a:rPr lang="en-US" sz="2400" b="1" baseline="30000">
                <a:solidFill>
                  <a:srgbClr val="FF0000"/>
                </a:solidFill>
              </a:rPr>
              <a:t>+</a:t>
            </a:r>
            <a:r>
              <a:rPr lang="en-US" sz="2400" b="1">
                <a:solidFill>
                  <a:srgbClr val="FF0000"/>
                </a:solidFill>
              </a:rPr>
              <a:t> ions in a solution which equal the negative log of the H</a:t>
            </a:r>
            <a:r>
              <a:rPr lang="en-US" sz="2400" b="1" baseline="30000">
                <a:solidFill>
                  <a:srgbClr val="FF0000"/>
                </a:solidFill>
              </a:rPr>
              <a:t>+</a:t>
            </a:r>
            <a:r>
              <a:rPr lang="en-US" sz="2400" b="1">
                <a:solidFill>
                  <a:srgbClr val="FF0000"/>
                </a:solidFill>
              </a:rPr>
              <a:t> ions concentration</a:t>
            </a:r>
            <a:r>
              <a:rPr lang="en-US" sz="2400"/>
              <a:t>.</a:t>
            </a:r>
          </a:p>
          <a:p>
            <a:pPr algn="l" rtl="0"/>
            <a:endParaRPr lang="sv-SE" sz="2400" b="1"/>
          </a:p>
          <a:p>
            <a:pPr algn="l" rtl="0"/>
            <a:r>
              <a:rPr lang="sv-SE" sz="2400" b="1"/>
              <a:t>pH = -log [H</a:t>
            </a:r>
            <a:r>
              <a:rPr lang="sv-SE" sz="2400" b="1" baseline="30000"/>
              <a:t>+</a:t>
            </a:r>
            <a:r>
              <a:rPr lang="sv-SE" sz="2400" b="1"/>
              <a:t>]</a:t>
            </a:r>
          </a:p>
          <a:p>
            <a:pPr algn="l" rtl="0"/>
            <a:endParaRPr lang="sv-SE" sz="2400"/>
          </a:p>
          <a:p>
            <a:pPr algn="l" rtl="0"/>
            <a:r>
              <a:rPr lang="sv-SE" sz="2400"/>
              <a:t>[H</a:t>
            </a:r>
            <a:r>
              <a:rPr lang="sv-SE" sz="2400" baseline="30000"/>
              <a:t>+</a:t>
            </a:r>
            <a:r>
              <a:rPr lang="sv-SE" sz="2400"/>
              <a:t>] = 10</a:t>
            </a:r>
            <a:r>
              <a:rPr lang="sv-SE" sz="2400" baseline="30000"/>
              <a:t>-</a:t>
            </a:r>
            <a:r>
              <a:rPr lang="sv-SE" sz="2400"/>
              <a:t>7 mol/L  neutral solution   pH = 7</a:t>
            </a:r>
            <a:endParaRPr lang="en-US" sz="2400"/>
          </a:p>
          <a:p>
            <a:pPr algn="l" rtl="0"/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&gt; 10</a:t>
            </a:r>
            <a:r>
              <a:rPr lang="en-US" sz="2400" baseline="30000"/>
              <a:t>-</a:t>
            </a:r>
            <a:r>
              <a:rPr lang="en-US" sz="2400"/>
              <a:t>7 mol/L  acidic solution     pH &lt; 7</a:t>
            </a:r>
          </a:p>
          <a:p>
            <a:pPr algn="l" rtl="0"/>
            <a:r>
              <a:rPr lang="en-US" sz="2400"/>
              <a:t>[H</a:t>
            </a:r>
            <a:r>
              <a:rPr lang="en-US" sz="2400" baseline="30000"/>
              <a:t>+</a:t>
            </a:r>
            <a:r>
              <a:rPr lang="en-US" sz="2400"/>
              <a:t>] &lt; 10</a:t>
            </a:r>
            <a:r>
              <a:rPr lang="en-US" sz="2400" baseline="30000"/>
              <a:t>-</a:t>
            </a:r>
            <a:r>
              <a:rPr lang="en-US" sz="2400"/>
              <a:t>7 mol/L  basic solution      pH &gt; 7</a:t>
            </a:r>
          </a:p>
        </p:txBody>
      </p:sp>
      <p:pic>
        <p:nvPicPr>
          <p:cNvPr id="7171" name="Picture 4" descr="https://encrypted-tbn1.gstatic.com/images?q=tbn:ANd9GcQHH__ZwofncJWcOVuku04lbTHNeMV3PdUCEigo_TEgx31JLz8SC4nx3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038600"/>
            <a:ext cx="70929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469900"/>
            <a:ext cx="8458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800" b="1" dirty="0">
                <a:solidFill>
                  <a:srgbClr val="FF0000"/>
                </a:solidFill>
              </a:rPr>
              <a:t>The pH of </a:t>
            </a:r>
            <a:r>
              <a:rPr lang="en-US" sz="2800" b="1" dirty="0" smtClean="0">
                <a:solidFill>
                  <a:srgbClr val="FF0000"/>
                </a:solidFill>
              </a:rPr>
              <a:t>a buffer  </a:t>
            </a:r>
            <a:r>
              <a:rPr lang="en-US" sz="2800" b="1" dirty="0">
                <a:solidFill>
                  <a:srgbClr val="FF0000"/>
                </a:solidFill>
              </a:rPr>
              <a:t>solution can be determined using the Henderson-</a:t>
            </a:r>
            <a:r>
              <a:rPr lang="en-US" sz="2800" b="1" dirty="0" err="1">
                <a:solidFill>
                  <a:srgbClr val="FF0000"/>
                </a:solidFill>
              </a:rPr>
              <a:t>Hasselbalch</a:t>
            </a:r>
            <a:r>
              <a:rPr lang="en-US" sz="2800" b="1" dirty="0">
                <a:solidFill>
                  <a:srgbClr val="FF0000"/>
                </a:solidFill>
              </a:rPr>
              <a:t> equation. </a:t>
            </a:r>
          </a:p>
          <a:p>
            <a:pPr algn="l" rtl="0"/>
            <a:r>
              <a:rPr lang="en-US" sz="2400" dirty="0"/>
              <a:t> </a:t>
            </a:r>
            <a:endParaRPr lang="sv-SE" sz="2400" b="1" dirty="0"/>
          </a:p>
          <a:p>
            <a:pPr algn="l" rtl="0"/>
            <a:r>
              <a:rPr lang="sv-SE" sz="2400" b="1" dirty="0"/>
              <a:t>pH = p</a:t>
            </a:r>
            <a:r>
              <a:rPr lang="sv-SE" sz="2400" b="1" i="1" dirty="0"/>
              <a:t>Ka </a:t>
            </a:r>
            <a:r>
              <a:rPr lang="sv-SE" sz="2400" b="1" dirty="0"/>
              <a:t>+ log [A-]/[HA]</a:t>
            </a:r>
            <a:endParaRPr lang="en-US" sz="2400" dirty="0"/>
          </a:p>
          <a:p>
            <a:pPr algn="l" rtl="0"/>
            <a:r>
              <a:rPr lang="en-US" sz="2400" dirty="0"/>
              <a:t> Ka : dissociation constant for the weak acid </a:t>
            </a:r>
          </a:p>
          <a:p>
            <a:pPr algn="l" rtl="0"/>
            <a:r>
              <a:rPr lang="en-US" sz="2400" dirty="0" err="1"/>
              <a:t>pKa</a:t>
            </a:r>
            <a:r>
              <a:rPr lang="en-US" sz="2400" dirty="0"/>
              <a:t> (- log Ka) for weak acid.</a:t>
            </a:r>
          </a:p>
          <a:p>
            <a:pPr algn="l" rtl="0"/>
            <a:r>
              <a:rPr lang="en-US" sz="2400" dirty="0"/>
              <a:t> [HA] = concentration of the buffer weak acid</a:t>
            </a:r>
          </a:p>
          <a:p>
            <a:pPr algn="l" rtl="0"/>
            <a:r>
              <a:rPr lang="en-US" sz="2400" dirty="0"/>
              <a:t> [A-]   = concentration of conjugate  base for the buffer weak acid.</a:t>
            </a:r>
          </a:p>
        </p:txBody>
      </p:sp>
      <p:pic>
        <p:nvPicPr>
          <p:cNvPr id="8195" name="Picture 4" descr="https://encrypted-tbn0.gstatic.com/images?q=tbn:ANd9GcQaLmgPqx5xkUpvFpMk8TSX5IaxvPmUkuTuayhxqdo7f9cP6Nk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6475" y="3733800"/>
            <a:ext cx="26765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6481763" y="6324600"/>
            <a:ext cx="151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meter</a:t>
            </a:r>
          </a:p>
        </p:txBody>
      </p:sp>
      <p:pic>
        <p:nvPicPr>
          <p:cNvPr id="8197" name="Picture 6" descr="https://encrypted-tbn2.gstatic.com/images?q=tbn:ANd9GcSMC3PBJeTeUDHIuxhNLRa8ywPX1q8jKcePqcQ3hugGfFXzl-x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59250"/>
            <a:ext cx="23622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44538" y="6396038"/>
            <a:ext cx="2151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test strips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85344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800" b="1" u="sng">
                <a:solidFill>
                  <a:srgbClr val="FF0000"/>
                </a:solidFill>
              </a:rPr>
              <a:t>Type of buffers</a:t>
            </a:r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1-Synthetic: </a:t>
            </a:r>
            <a:r>
              <a:rPr lang="en-US" sz="2000" b="1"/>
              <a:t>Can be prepared in the lab.</a:t>
            </a:r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2.Physiological buffers (natural) :</a:t>
            </a:r>
            <a:endParaRPr lang="en-US" sz="2000" b="1" i="1" u="sng">
              <a:solidFill>
                <a:srgbClr val="FF0000"/>
              </a:solidFill>
            </a:endParaRPr>
          </a:p>
          <a:p>
            <a:pPr algn="just" rtl="0"/>
            <a:r>
              <a:rPr lang="en-US" sz="2000" b="1"/>
              <a:t>The main physiological buffers are the bicarbonate, proteins (example haemoglobin), and the phosphate buffers .</a:t>
            </a:r>
          </a:p>
          <a:p>
            <a:pPr algn="just" rtl="0"/>
            <a:endParaRPr lang="en-US" sz="2000" b="1"/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Bicarbonate buffer</a:t>
            </a:r>
          </a:p>
          <a:p>
            <a:pPr algn="just" rtl="0"/>
            <a:r>
              <a:rPr lang="en-US" sz="2000" b="1"/>
              <a:t>This is the most important buffer in blood . It is made from equilibrium between carbonic acid and its conjugate base bicarbonate.</a:t>
            </a:r>
          </a:p>
          <a:p>
            <a:pPr algn="l" rtl="0"/>
            <a:r>
              <a:rPr lang="en-US" sz="2000" b="1"/>
              <a:t>    H</a:t>
            </a:r>
            <a:r>
              <a:rPr lang="en-US" sz="2000" b="1" baseline="-25000"/>
              <a:t>2</a:t>
            </a:r>
            <a:r>
              <a:rPr lang="en-US" sz="2000" b="1"/>
              <a:t>CO</a:t>
            </a:r>
            <a:r>
              <a:rPr lang="en-US" sz="2000" b="1" baseline="-25000"/>
              <a:t>3</a:t>
            </a:r>
            <a:r>
              <a:rPr lang="en-US" sz="2000" b="1"/>
              <a:t>               ↔            HCO</a:t>
            </a:r>
            <a:r>
              <a:rPr lang="en-US" sz="2000" b="1" baseline="-25000"/>
              <a:t>3</a:t>
            </a:r>
            <a:r>
              <a:rPr lang="en-US" sz="2000" b="1" baseline="30000"/>
              <a:t>- </a:t>
            </a:r>
            <a:r>
              <a:rPr lang="en-US" sz="2000" b="1"/>
              <a:t>            +   H+</a:t>
            </a:r>
          </a:p>
          <a:p>
            <a:pPr algn="l" rtl="0"/>
            <a:r>
              <a:rPr lang="en-US" sz="2000" b="1"/>
              <a:t> Carbonic acid              bicarbonate ion     </a:t>
            </a:r>
          </a:p>
          <a:p>
            <a:pPr algn="l" rtl="0"/>
            <a:endParaRPr lang="en-US" sz="2000" b="1"/>
          </a:p>
          <a:p>
            <a:pPr algn="l" rtl="0"/>
            <a:r>
              <a:rPr lang="en-US" sz="2000" b="1" u="sng">
                <a:solidFill>
                  <a:srgbClr val="FF0000"/>
                </a:solidFill>
              </a:rPr>
              <a:t>Phosphate buffer</a:t>
            </a:r>
          </a:p>
          <a:p>
            <a:pPr algn="just" rtl="0"/>
            <a:r>
              <a:rPr lang="en-US" sz="2000" b="1"/>
              <a:t>The phosphate buffer consists of dihydrogen phosphate ion (H2PO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) in equilibrium with monohydrogen phosphate ion (HPO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  <a:r>
              <a:rPr lang="en-US" sz="2000" b="1"/>
              <a:t>)  and   H+ </a:t>
            </a:r>
          </a:p>
          <a:p>
            <a:pPr algn="l" rtl="0"/>
            <a:r>
              <a:rPr lang="en-US" sz="2000" b="1"/>
              <a:t>H</a:t>
            </a:r>
            <a:r>
              <a:rPr lang="en-US" sz="2000" b="1" baseline="-25000"/>
              <a:t>2</a:t>
            </a:r>
            <a:r>
              <a:rPr lang="en-US" sz="2000" b="1"/>
              <a:t>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                ↔      H+      +    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</a:p>
          <a:p>
            <a:pPr algn="l" rtl="0"/>
            <a:r>
              <a:rPr lang="en-US" sz="2000" b="1"/>
              <a:t>(weak acid)			(conjugate base)</a:t>
            </a:r>
          </a:p>
          <a:p>
            <a:pPr algn="just" rtl="0"/>
            <a:r>
              <a:rPr lang="en-US" sz="2000" b="1"/>
              <a:t>The weak acid, H2PO</a:t>
            </a:r>
            <a:r>
              <a:rPr lang="en-US" sz="2000" b="1" baseline="-25000"/>
              <a:t>4</a:t>
            </a:r>
            <a:r>
              <a:rPr lang="en-US" sz="2000" b="1" baseline="30000"/>
              <a:t>-</a:t>
            </a:r>
            <a:r>
              <a:rPr lang="en-US" sz="2000" b="1"/>
              <a:t>, and its conjugate base, HPO</a:t>
            </a:r>
            <a:r>
              <a:rPr lang="en-US" sz="2000" b="1" baseline="-25000"/>
              <a:t>4</a:t>
            </a:r>
            <a:r>
              <a:rPr lang="en-US" sz="2000" b="1" baseline="30000"/>
              <a:t>2-</a:t>
            </a:r>
            <a:r>
              <a:rPr lang="en-US" sz="2000" b="1"/>
              <a:t> , are in equilibrium</a:t>
            </a:r>
          </a:p>
          <a:p>
            <a:pPr algn="l" rtl="0">
              <a:spcBef>
                <a:spcPct val="50000"/>
              </a:spcBef>
            </a:pPr>
            <a:endParaRPr 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CF016A702FF478C1B504B3C422E7E" ma:contentTypeVersion="3" ma:contentTypeDescription="Create a new document." ma:contentTypeScope="" ma:versionID="d9e19e4d00b84fa87bcf3d2f4ee8c56e">
  <xsd:schema xmlns:xsd="http://www.w3.org/2001/XMLSchema" xmlns:xs="http://www.w3.org/2001/XMLSchema" xmlns:p="http://schemas.microsoft.com/office/2006/metadata/properties" xmlns:ns2="17797175-04c6-4f84-b4be-da804fe99df7" targetNamespace="http://schemas.microsoft.com/office/2006/metadata/properties" ma:root="true" ma:fieldsID="c2c4cacade53fbb419c2ac7d05a66bd9" ns2:_="">
    <xsd:import namespace="17797175-04c6-4f84-b4be-da804fe99d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797175-04c6-4f84-b4be-da804fe99d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C422A6B-0E10-41E9-953A-128933432735}"/>
</file>

<file path=customXml/itemProps2.xml><?xml version="1.0" encoding="utf-8"?>
<ds:datastoreItem xmlns:ds="http://schemas.openxmlformats.org/officeDocument/2006/customXml" ds:itemID="{B5968661-A7A6-4A9A-AC58-72511074580B}"/>
</file>

<file path=customXml/itemProps3.xml><?xml version="1.0" encoding="utf-8"?>
<ds:datastoreItem xmlns:ds="http://schemas.openxmlformats.org/officeDocument/2006/customXml" ds:itemID="{97D64938-0060-4650-99E8-D5A7DBF78A06}"/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640</Words>
  <Application>Microsoft Office PowerPoint</Application>
  <PresentationFormat>On-screen Show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mutah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 and Buffers</dc:title>
  <dc:creator>Al-Sarayreh Sameeh</dc:creator>
  <cp:lastModifiedBy>ad</cp:lastModifiedBy>
  <cp:revision>72</cp:revision>
  <dcterms:created xsi:type="dcterms:W3CDTF">2009-09-27T19:23:20Z</dcterms:created>
  <dcterms:modified xsi:type="dcterms:W3CDTF">2022-10-24T07:08:42Z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0x010100B4CCF016A702FF478C1B504B3C422E7E</vt:lpwstr>
  </property>
</Properties>
</file>