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12192000" cy="6858000"/>
  <p:notesSz cx="6858000" cy="9144000"/>
  <p:embeddedFontLst>
    <p:embeddedFont>
      <p:font typeface="Comfortaa" pitchFamily="2" charset="0"/>
      <p:regular r:id="rId47"/>
      <p:bold r:id="rId48"/>
    </p:embeddedFont>
    <p:embeddedFont>
      <p:font typeface="Helvetica Neue" panose="02000503000000020004" pitchFamily="2"/>
      <p:regular r:id="rId49"/>
      <p:bold r:id="rId50"/>
      <p:italic r:id="rId51"/>
      <p:boldItalic r:id="rId52"/>
    </p:embeddedFont>
    <p:embeddedFont>
      <p:font typeface="Lobster" panose="00000500000000000000" pitchFamily="2" charset="77"/>
      <p:regular r:id="rId53"/>
    </p:embeddedFont>
    <p:embeddedFont>
      <p:font typeface="Nunito" pitchFamily="2" charset="77"/>
      <p:regular r:id="rId54"/>
      <p:bold r:id="rId55"/>
      <p:italic r:id="rId56"/>
      <p:boldItalic r:id="rId57"/>
    </p:embeddedFont>
    <p:embeddedFont>
      <p:font typeface="PT Sans Narrow" panose="020B0506020203020204" pitchFamily="34" charset="77"/>
      <p:regular r:id="rId58"/>
      <p:bold r:id="rId59"/>
    </p:embeddedFont>
    <p:embeddedFont>
      <p:font typeface="Tahoma" panose="020B0604030504040204" pitchFamily="34" charset="0"/>
      <p:regular r:id="rId60"/>
      <p:bold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iIWuSIyPtUErlciMqz+9bPxRhn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f26aff624d0098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1f26aff624d0098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1f26aff624d009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1f26aff624d0098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1f26aff624d0098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1f26aff624d0098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78140231c9d060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178140231c9d060f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c4814c85994367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c4814c85994367_4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78140231c9d060f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78140231c9d060f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78140231c9d060f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178140231c9d060f_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78140231c9d060f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178140231c9d060f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44ee1b017b8f6c3d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44ee1b017b8f6c3d_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4cb7f1d547711b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4cb7f1d547711b7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4cb7f1d547711b7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4cb7f1d547711b7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5acc7c44903e8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b5acc7c44903e89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72067f3b55ed3d2b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72067f3b55ed3d2b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72067f3b55ed3d2b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72067f3b55ed3d2b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72067f3b55ed3d2b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72067f3b55ed3d2b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72067f3b55ed3d2b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72067f3b55ed3d2b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2067f3b55ed3d2b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2067f3b55ed3d2b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2067f3b55ed3d2b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2067f3b55ed3d2b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e8ecc93438c05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e8ecc93438c059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4c4814c85994367_292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g4c4814c85994367_292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g4c4814c85994367_292"/>
          <p:cNvSpPr/>
          <p:nvPr/>
        </p:nvSpPr>
        <p:spPr>
          <a:xfrm rot="10800000">
            <a:off x="6745206" y="-100"/>
            <a:ext cx="5446800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g4c4814c85994367_292"/>
          <p:cNvSpPr/>
          <p:nvPr/>
        </p:nvSpPr>
        <p:spPr>
          <a:xfrm>
            <a:off x="271033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g4c4814c85994367_292"/>
          <p:cNvGrpSpPr/>
          <p:nvPr/>
        </p:nvGrpSpPr>
        <p:grpSpPr>
          <a:xfrm>
            <a:off x="340259" y="790"/>
            <a:ext cx="3000409" cy="1392365"/>
            <a:chOff x="255200" y="592"/>
            <a:chExt cx="2250363" cy="1044300"/>
          </a:xfrm>
        </p:grpSpPr>
        <p:sp>
          <p:nvSpPr>
            <p:cNvPr id="15" name="Google Shape;15;g4c4814c85994367_29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g4c4814c85994367_29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g4c4814c85994367_29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g4c4814c85994367_292"/>
          <p:cNvGrpSpPr/>
          <p:nvPr/>
        </p:nvGrpSpPr>
        <p:grpSpPr>
          <a:xfrm>
            <a:off x="1207163" y="790"/>
            <a:ext cx="3000409" cy="1392365"/>
            <a:chOff x="905395" y="592"/>
            <a:chExt cx="2250363" cy="1044300"/>
          </a:xfrm>
        </p:grpSpPr>
        <p:sp>
          <p:nvSpPr>
            <p:cNvPr id="19" name="Google Shape;19;g4c4814c85994367_29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g4c4814c85994367_29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g4c4814c85994367_29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g4c4814c85994367_292"/>
          <p:cNvGrpSpPr/>
          <p:nvPr/>
        </p:nvGrpSpPr>
        <p:grpSpPr>
          <a:xfrm>
            <a:off x="9409957" y="6784"/>
            <a:ext cx="2468376" cy="1002839"/>
            <a:chOff x="6917201" y="0"/>
            <a:chExt cx="2227777" cy="863400"/>
          </a:xfrm>
        </p:grpSpPr>
        <p:sp>
          <p:nvSpPr>
            <p:cNvPr id="23" name="Google Shape;23;g4c4814c85994367_29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g4c4814c85994367_29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g4c4814c85994367_2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g4c4814c85994367_292"/>
          <p:cNvGrpSpPr/>
          <p:nvPr/>
        </p:nvGrpSpPr>
        <p:grpSpPr>
          <a:xfrm>
            <a:off x="8737606" y="5623802"/>
            <a:ext cx="3185498" cy="1234317"/>
            <a:chOff x="6917201" y="0"/>
            <a:chExt cx="2227777" cy="863400"/>
          </a:xfrm>
        </p:grpSpPr>
        <p:sp>
          <p:nvSpPr>
            <p:cNvPr id="27" name="Google Shape;27;g4c4814c85994367_29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g4c4814c85994367_29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g4c4814c85994367_2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g4c4814c85994367_292"/>
          <p:cNvGrpSpPr/>
          <p:nvPr/>
        </p:nvGrpSpPr>
        <p:grpSpPr>
          <a:xfrm>
            <a:off x="265762" y="5407536"/>
            <a:ext cx="3727293" cy="1444382"/>
            <a:chOff x="6917201" y="0"/>
            <a:chExt cx="2227777" cy="863400"/>
          </a:xfrm>
        </p:grpSpPr>
        <p:sp>
          <p:nvSpPr>
            <p:cNvPr id="31" name="Google Shape;31;g4c4814c85994367_29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g4c4814c85994367_29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g4c4814c85994367_2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g4c4814c85994367_292"/>
          <p:cNvSpPr txBox="1">
            <a:spLocks noGrp="1"/>
          </p:cNvSpPr>
          <p:nvPr>
            <p:ph type="ctrTitle"/>
          </p:nvPr>
        </p:nvSpPr>
        <p:spPr>
          <a:xfrm>
            <a:off x="2478271" y="2430444"/>
            <a:ext cx="7148400" cy="193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35" name="Google Shape;35;g4c4814c85994367_292"/>
          <p:cNvSpPr txBox="1">
            <a:spLocks noGrp="1"/>
          </p:cNvSpPr>
          <p:nvPr>
            <p:ph type="subTitle" idx="1"/>
          </p:nvPr>
        </p:nvSpPr>
        <p:spPr>
          <a:xfrm>
            <a:off x="2478267" y="4550878"/>
            <a:ext cx="7148400" cy="69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g4c4814c85994367_29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4c4814c85994367_392"/>
          <p:cNvSpPr/>
          <p:nvPr/>
        </p:nvSpPr>
        <p:spPr>
          <a:xfrm flipH="1">
            <a:off x="7425600" y="3778767"/>
            <a:ext cx="47664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g4c4814c85994367_392"/>
          <p:cNvGrpSpPr/>
          <p:nvPr/>
        </p:nvGrpSpPr>
        <p:grpSpPr>
          <a:xfrm>
            <a:off x="7945629" y="5492768"/>
            <a:ext cx="3361269" cy="1365553"/>
            <a:chOff x="6917201" y="0"/>
            <a:chExt cx="2227777" cy="863400"/>
          </a:xfrm>
        </p:grpSpPr>
        <p:sp>
          <p:nvSpPr>
            <p:cNvPr id="112" name="Google Shape;112;g4c4814c85994367_39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g4c4814c85994367_39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g4c4814c85994367_3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g4c4814c85994367_392"/>
          <p:cNvGrpSpPr/>
          <p:nvPr/>
        </p:nvGrpSpPr>
        <p:grpSpPr>
          <a:xfrm>
            <a:off x="265762" y="3"/>
            <a:ext cx="3727293" cy="1444382"/>
            <a:chOff x="6917201" y="0"/>
            <a:chExt cx="2227777" cy="863400"/>
          </a:xfrm>
        </p:grpSpPr>
        <p:sp>
          <p:nvSpPr>
            <p:cNvPr id="116" name="Google Shape;116;g4c4814c85994367_39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g4c4814c85994367_39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g4c4814c85994367_3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g4c4814c85994367_392"/>
          <p:cNvSpPr txBox="1">
            <a:spLocks noGrp="1"/>
          </p:cNvSpPr>
          <p:nvPr>
            <p:ph type="title" hasCustomPrompt="1"/>
          </p:nvPr>
        </p:nvSpPr>
        <p:spPr>
          <a:xfrm>
            <a:off x="1847800" y="1845133"/>
            <a:ext cx="8496300" cy="183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500"/>
              <a:buNone/>
              <a:defRPr sz="11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g4c4814c85994367_392"/>
          <p:cNvSpPr txBox="1">
            <a:spLocks noGrp="1"/>
          </p:cNvSpPr>
          <p:nvPr>
            <p:ph type="body" idx="1"/>
          </p:nvPr>
        </p:nvSpPr>
        <p:spPr>
          <a:xfrm>
            <a:off x="1847800" y="3818467"/>
            <a:ext cx="8496300" cy="85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 algn="ctr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algn="ctr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algn="ctr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g4c4814c85994367_39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4c4814c85994367_405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0">
  <p:cSld name="Blank 0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c4814c85994367_407"/>
          <p:cNvSpPr txBox="1">
            <a:spLocks noGrp="1"/>
          </p:cNvSpPr>
          <p:nvPr>
            <p:ph type="sldNum" idx="12"/>
          </p:nvPr>
        </p:nvSpPr>
        <p:spPr>
          <a:xfrm>
            <a:off x="11329525" y="6377940"/>
            <a:ext cx="25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0">
  <p:cSld name="Title Slide 0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4c4814c85994367_409"/>
          <p:cNvSpPr txBox="1">
            <a:spLocks noGrp="1"/>
          </p:cNvSpPr>
          <p:nvPr>
            <p:ph type="title"/>
          </p:nvPr>
        </p:nvSpPr>
        <p:spPr>
          <a:xfrm>
            <a:off x="86969" y="1403652"/>
            <a:ext cx="7025700" cy="1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4c4814c85994367_409"/>
          <p:cNvSpPr txBox="1">
            <a:spLocks noGrp="1"/>
          </p:cNvSpPr>
          <p:nvPr>
            <p:ph type="body" idx="1"/>
          </p:nvPr>
        </p:nvSpPr>
        <p:spPr>
          <a:xfrm>
            <a:off x="1828800" y="3840479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○"/>
              <a:defRPr/>
            </a:lvl5pPr>
            <a:lvl6pPr marL="2743200" lvl="5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■"/>
              <a:defRPr/>
            </a:lvl6pPr>
            <a:lvl7pPr marL="3200400" lvl="6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●"/>
              <a:defRPr/>
            </a:lvl7pPr>
            <a:lvl8pPr marL="3657600" lvl="7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○"/>
              <a:defRPr/>
            </a:lvl8pPr>
            <a:lvl9pPr marL="4114800" lvl="8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9" name="Google Shape;129;g4c4814c85994367_409"/>
          <p:cNvSpPr txBox="1">
            <a:spLocks noGrp="1"/>
          </p:cNvSpPr>
          <p:nvPr>
            <p:ph type="sldNum" idx="12"/>
          </p:nvPr>
        </p:nvSpPr>
        <p:spPr>
          <a:xfrm>
            <a:off x="11329525" y="6377940"/>
            <a:ext cx="25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4c4814c85994367_413" descr="bg object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" name="Google Shape;132;g4c4814c85994367_413"/>
          <p:cNvGrpSpPr/>
          <p:nvPr/>
        </p:nvGrpSpPr>
        <p:grpSpPr>
          <a:xfrm>
            <a:off x="-1" y="1216558"/>
            <a:ext cx="640073" cy="673500"/>
            <a:chOff x="0" y="0"/>
            <a:chExt cx="640073" cy="673500"/>
          </a:xfrm>
        </p:grpSpPr>
        <p:sp>
          <p:nvSpPr>
            <p:cNvPr id="133" name="Google Shape;133;g4c4814c85994367_413"/>
            <p:cNvSpPr/>
            <p:nvPr/>
          </p:nvSpPr>
          <p:spPr>
            <a:xfrm>
              <a:off x="0" y="0"/>
              <a:ext cx="195900" cy="673500"/>
            </a:xfrm>
            <a:prstGeom prst="rect">
              <a:avLst/>
            </a:prstGeom>
            <a:solidFill>
              <a:srgbClr val="0E9ED4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g4c4814c85994367_413"/>
            <p:cNvSpPr/>
            <p:nvPr/>
          </p:nvSpPr>
          <p:spPr>
            <a:xfrm>
              <a:off x="267843" y="0"/>
              <a:ext cx="195900" cy="673500"/>
            </a:xfrm>
            <a:prstGeom prst="rect">
              <a:avLst/>
            </a:prstGeom>
            <a:solidFill>
              <a:srgbClr val="0E9ED4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4c4814c85994367_413"/>
            <p:cNvSpPr/>
            <p:nvPr/>
          </p:nvSpPr>
          <p:spPr>
            <a:xfrm>
              <a:off x="535673" y="0"/>
              <a:ext cx="104400" cy="673500"/>
            </a:xfrm>
            <a:prstGeom prst="rect">
              <a:avLst/>
            </a:prstGeom>
            <a:solidFill>
              <a:srgbClr val="0E9ED4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" name="Google Shape;136;g4c4814c85994367_413" descr="bg object 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348" y="598930"/>
            <a:ext cx="11181589" cy="21686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4c4814c85994367_413"/>
          <p:cNvSpPr txBox="1">
            <a:spLocks noGrp="1"/>
          </p:cNvSpPr>
          <p:nvPr>
            <p:ph type="title"/>
          </p:nvPr>
        </p:nvSpPr>
        <p:spPr>
          <a:xfrm>
            <a:off x="916938" y="303401"/>
            <a:ext cx="86355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4c4814c85994367_413"/>
          <p:cNvSpPr txBox="1">
            <a:spLocks noGrp="1"/>
          </p:cNvSpPr>
          <p:nvPr>
            <p:ph type="body" idx="1"/>
          </p:nvPr>
        </p:nvSpPr>
        <p:spPr>
          <a:xfrm>
            <a:off x="609600" y="1577339"/>
            <a:ext cx="5303400" cy="45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○"/>
              <a:defRPr/>
            </a:lvl5pPr>
            <a:lvl6pPr marL="2743200" lvl="5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■"/>
              <a:defRPr/>
            </a:lvl6pPr>
            <a:lvl7pPr marL="3200400" lvl="6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●"/>
              <a:defRPr/>
            </a:lvl7pPr>
            <a:lvl8pPr marL="3657600" lvl="7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○"/>
              <a:defRPr/>
            </a:lvl8pPr>
            <a:lvl9pPr marL="4114800" lvl="8" indent="-34290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g4c4814c85994367_413"/>
          <p:cNvSpPr txBox="1">
            <a:spLocks noGrp="1"/>
          </p:cNvSpPr>
          <p:nvPr>
            <p:ph type="sldNum" idx="12"/>
          </p:nvPr>
        </p:nvSpPr>
        <p:spPr>
          <a:xfrm>
            <a:off x="11329525" y="6377940"/>
            <a:ext cx="25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0">
  <p:cSld name="Title Only 0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c4814c85994367_423"/>
          <p:cNvSpPr txBox="1">
            <a:spLocks noGrp="1"/>
          </p:cNvSpPr>
          <p:nvPr>
            <p:ph type="title"/>
          </p:nvPr>
        </p:nvSpPr>
        <p:spPr>
          <a:xfrm>
            <a:off x="916938" y="303401"/>
            <a:ext cx="86355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4c4814c85994367_423"/>
          <p:cNvSpPr txBox="1">
            <a:spLocks noGrp="1"/>
          </p:cNvSpPr>
          <p:nvPr>
            <p:ph type="sldNum" idx="12"/>
          </p:nvPr>
        </p:nvSpPr>
        <p:spPr>
          <a:xfrm>
            <a:off x="11329525" y="6377940"/>
            <a:ext cx="25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4c4814c85994367_426" descr="bg object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4c4814c85994367_426"/>
          <p:cNvSpPr txBox="1">
            <a:spLocks noGrp="1"/>
          </p:cNvSpPr>
          <p:nvPr>
            <p:ph type="title"/>
          </p:nvPr>
        </p:nvSpPr>
        <p:spPr>
          <a:xfrm>
            <a:off x="916938" y="303401"/>
            <a:ext cx="86355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4c4814c85994367_426"/>
          <p:cNvSpPr txBox="1">
            <a:spLocks noGrp="1"/>
          </p:cNvSpPr>
          <p:nvPr>
            <p:ph type="sldNum" idx="12"/>
          </p:nvPr>
        </p:nvSpPr>
        <p:spPr>
          <a:xfrm>
            <a:off x="11329525" y="6377940"/>
            <a:ext cx="25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c4814c85994367_430"/>
          <p:cNvSpPr txBox="1">
            <a:spLocks noGrp="1"/>
          </p:cNvSpPr>
          <p:nvPr>
            <p:ph type="sldNum" idx="12"/>
          </p:nvPr>
        </p:nvSpPr>
        <p:spPr>
          <a:xfrm>
            <a:off x="11329525" y="6377940"/>
            <a:ext cx="2529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4c4814c85994367_320"/>
          <p:cNvSpPr/>
          <p:nvPr/>
        </p:nvSpPr>
        <p:spPr>
          <a:xfrm flipH="1">
            <a:off x="6342900" y="3079200"/>
            <a:ext cx="58491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g4c4814c85994367_320"/>
          <p:cNvGrpSpPr/>
          <p:nvPr/>
        </p:nvGrpSpPr>
        <p:grpSpPr>
          <a:xfrm>
            <a:off x="7458691" y="5281486"/>
            <a:ext cx="3880118" cy="1576482"/>
            <a:chOff x="6917201" y="0"/>
            <a:chExt cx="2227777" cy="863400"/>
          </a:xfrm>
        </p:grpSpPr>
        <p:sp>
          <p:nvSpPr>
            <p:cNvPr id="40" name="Google Shape;40;g4c4814c85994367_32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g4c4814c85994367_320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g4c4814c85994367_32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g4c4814c85994367_320"/>
          <p:cNvGrpSpPr/>
          <p:nvPr/>
        </p:nvGrpSpPr>
        <p:grpSpPr>
          <a:xfrm>
            <a:off x="265762" y="3"/>
            <a:ext cx="3727293" cy="1444382"/>
            <a:chOff x="6917201" y="0"/>
            <a:chExt cx="2227777" cy="863400"/>
          </a:xfrm>
        </p:grpSpPr>
        <p:sp>
          <p:nvSpPr>
            <p:cNvPr id="44" name="Google Shape;44;g4c4814c85994367_32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g4c4814c85994367_320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g4c4814c85994367_32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g4c4814c85994367_320"/>
          <p:cNvSpPr txBox="1">
            <a:spLocks noGrp="1"/>
          </p:cNvSpPr>
          <p:nvPr>
            <p:ph type="title"/>
          </p:nvPr>
        </p:nvSpPr>
        <p:spPr>
          <a:xfrm>
            <a:off x="2518245" y="2328133"/>
            <a:ext cx="7170000" cy="219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43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g4c4814c85994367_320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4c4814c85994367_332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4c4814c85994367_332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4c4814c85994367_332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4c4814c85994367_332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4" name="Google Shape;54;g4c4814c85994367_332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7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g4c4814c85994367_332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c4814c85994367_339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4c4814c85994367_339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4c4814c85994367_339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4c4814c85994367_339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1" name="Google Shape;61;g4c4814c85994367_339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49149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g4c4814c85994367_339"/>
          <p:cNvSpPr txBox="1">
            <a:spLocks noGrp="1"/>
          </p:cNvSpPr>
          <p:nvPr>
            <p:ph type="body" idx="2"/>
          </p:nvPr>
        </p:nvSpPr>
        <p:spPr>
          <a:xfrm>
            <a:off x="6184900" y="2654300"/>
            <a:ext cx="49149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g4c4814c85994367_339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c4814c85994367_347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4c4814c85994367_347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4c4814c85994367_347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4c4814c85994367_347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9" name="Google Shape;69;g4c4814c85994367_347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c4814c85994367_353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4c4814c85994367_353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g4c4814c85994367_353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4c4814c85994367_353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4945500" cy="184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75" name="Google Shape;75;g4c4814c85994367_353"/>
          <p:cNvSpPr txBox="1">
            <a:spLocks noGrp="1"/>
          </p:cNvSpPr>
          <p:nvPr>
            <p:ph type="body" idx="1"/>
          </p:nvPr>
        </p:nvSpPr>
        <p:spPr>
          <a:xfrm>
            <a:off x="1107600" y="3092067"/>
            <a:ext cx="4945500" cy="2826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g4c4814c85994367_353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c4814c85994367_360"/>
          <p:cNvSpPr/>
          <p:nvPr/>
        </p:nvSpPr>
        <p:spPr>
          <a:xfrm>
            <a:off x="0" y="3764192"/>
            <a:ext cx="9825600" cy="30891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g4c4814c85994367_360"/>
          <p:cNvSpPr/>
          <p:nvPr/>
        </p:nvSpPr>
        <p:spPr>
          <a:xfrm flipH="1">
            <a:off x="4777714" y="2072150"/>
            <a:ext cx="7413900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g4c4814c85994367_360"/>
          <p:cNvGrpSpPr/>
          <p:nvPr/>
        </p:nvGrpSpPr>
        <p:grpSpPr>
          <a:xfrm>
            <a:off x="341189" y="-11"/>
            <a:ext cx="3001758" cy="1391229"/>
            <a:chOff x="3961956" y="4383950"/>
            <a:chExt cx="1160548" cy="548700"/>
          </a:xfrm>
        </p:grpSpPr>
        <p:sp>
          <p:nvSpPr>
            <p:cNvPr id="81" name="Google Shape;81;g4c4814c85994367_360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g4c4814c85994367_360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g4c4814c85994367_360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g4c4814c85994367_360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g4c4814c85994367_360"/>
          <p:cNvGrpSpPr/>
          <p:nvPr/>
        </p:nvGrpSpPr>
        <p:grpSpPr>
          <a:xfrm>
            <a:off x="46579" y="6029501"/>
            <a:ext cx="2124408" cy="822734"/>
            <a:chOff x="6917201" y="0"/>
            <a:chExt cx="2227777" cy="863400"/>
          </a:xfrm>
        </p:grpSpPr>
        <p:sp>
          <p:nvSpPr>
            <p:cNvPr id="86" name="Google Shape;86;g4c4814c85994367_36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g4c4814c85994367_360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g4c4814c85994367_36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g4c4814c85994367_360"/>
          <p:cNvGrpSpPr/>
          <p:nvPr/>
        </p:nvGrpSpPr>
        <p:grpSpPr>
          <a:xfrm>
            <a:off x="7848470" y="1657"/>
            <a:ext cx="4343273" cy="1681990"/>
            <a:chOff x="6917201" y="0"/>
            <a:chExt cx="2227777" cy="863400"/>
          </a:xfrm>
        </p:grpSpPr>
        <p:sp>
          <p:nvSpPr>
            <p:cNvPr id="90" name="Google Shape;90;g4c4814c85994367_36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g4c4814c85994367_360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g4c4814c85994367_36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g4c4814c85994367_360"/>
          <p:cNvSpPr txBox="1">
            <a:spLocks noGrp="1"/>
          </p:cNvSpPr>
          <p:nvPr>
            <p:ph type="title"/>
          </p:nvPr>
        </p:nvSpPr>
        <p:spPr>
          <a:xfrm>
            <a:off x="1858572" y="1734861"/>
            <a:ext cx="8489100" cy="3385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94" name="Google Shape;94;g4c4814c85994367_360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c4814c85994367_378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4c4814c85994367_378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4c4814c85994367_378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4c4814c85994367_378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8565600" cy="939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0" name="Google Shape;100;g4c4814c85994367_378"/>
          <p:cNvSpPr txBox="1">
            <a:spLocks noGrp="1"/>
          </p:cNvSpPr>
          <p:nvPr>
            <p:ph type="subTitle" idx="1"/>
          </p:nvPr>
        </p:nvSpPr>
        <p:spPr>
          <a:xfrm>
            <a:off x="1092200" y="2067600"/>
            <a:ext cx="7813200" cy="5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4c4814c85994367_378"/>
          <p:cNvSpPr txBox="1">
            <a:spLocks noGrp="1"/>
          </p:cNvSpPr>
          <p:nvPr>
            <p:ph type="body" idx="2"/>
          </p:nvPr>
        </p:nvSpPr>
        <p:spPr>
          <a:xfrm>
            <a:off x="1092200" y="3289400"/>
            <a:ext cx="7813200" cy="2793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g4c4814c85994367_378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c4814c85994367_386"/>
          <p:cNvSpPr/>
          <p:nvPr/>
        </p:nvSpPr>
        <p:spPr>
          <a:xfrm>
            <a:off x="41" y="3766000"/>
            <a:ext cx="9827100" cy="309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4c4814c85994367_386"/>
          <p:cNvSpPr/>
          <p:nvPr/>
        </p:nvSpPr>
        <p:spPr>
          <a:xfrm flipH="1">
            <a:off x="4776900" y="2067600"/>
            <a:ext cx="74151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4c4814c85994367_386"/>
          <p:cNvSpPr/>
          <p:nvPr/>
        </p:nvSpPr>
        <p:spPr>
          <a:xfrm>
            <a:off x="270967" y="275000"/>
            <a:ext cx="116499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4c4814c85994367_386"/>
          <p:cNvSpPr txBox="1">
            <a:spLocks noGrp="1"/>
          </p:cNvSpPr>
          <p:nvPr>
            <p:ph type="body" idx="1"/>
          </p:nvPr>
        </p:nvSpPr>
        <p:spPr>
          <a:xfrm>
            <a:off x="437367" y="5551333"/>
            <a:ext cx="9886800" cy="806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g4c4814c85994367_386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4c4814c85994367_28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Nunito"/>
              <a:buNone/>
              <a:defRPr sz="3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g4c4814c85994367_28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Calibri"/>
              <a:buChar char="●"/>
              <a:defRPr sz="17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○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■"/>
              <a:defRPr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4c4814c85994367_288"/>
          <p:cNvSpPr txBox="1">
            <a:spLocks noGrp="1"/>
          </p:cNvSpPr>
          <p:nvPr>
            <p:ph type="sldNum" idx="12"/>
          </p:nvPr>
        </p:nvSpPr>
        <p:spPr>
          <a:xfrm>
            <a:off x="11187645" y="605822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hyperlink" Target="https://www.msdmanuals.com/professional/dermatologic-disorders/acne-and-related-disorders/acne-vulgaris#v960010" TargetMode="External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msdmanuals.com/professional/dermatologic-disorders/acne-and-related-disorders/perioral-dermatitis" TargetMode="External"/><Relationship Id="rId5" Type="http://schemas.openxmlformats.org/officeDocument/2006/relationships/hyperlink" Target="https://www.msdmanuals.com/professional/pulmonary-disorders/sarcoidosis/sarcoidosis" TargetMode="External"/><Relationship Id="rId4" Type="http://schemas.openxmlformats.org/officeDocument/2006/relationships/hyperlink" Target="https://www.msdmanuals.com/professional/musculoskeletal-and-connective-tissue-disorders/autoimmune-rheumatic-disorders/systemic-lupus-erythematosus-sl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clevelandclinic.org/health/treatments/11015-laser-skin-resurfacin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" descr="object 3"/>
          <p:cNvPicPr preferRelativeResize="0"/>
          <p:nvPr/>
        </p:nvPicPr>
        <p:blipFill rotWithShape="1">
          <a:blip r:embed="rId3">
            <a:alphaModFix/>
          </a:blip>
          <a:srcRect r="18903" b="11527"/>
          <a:stretch/>
        </p:blipFill>
        <p:spPr>
          <a:xfrm>
            <a:off x="589347" y="1840758"/>
            <a:ext cx="3908149" cy="428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"/>
          <p:cNvSpPr txBox="1">
            <a:spLocks noGrp="1"/>
          </p:cNvSpPr>
          <p:nvPr>
            <p:ph type="title"/>
          </p:nvPr>
        </p:nvSpPr>
        <p:spPr>
          <a:xfrm>
            <a:off x="802540" y="371420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76554" marR="5080" lvl="0" indent="-364489" algn="ctr" rtl="0">
              <a:lnSpc>
                <a:spcPct val="10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Times New Roman"/>
              <a:buNone/>
            </a:pPr>
            <a:r>
              <a:rPr lang="en-US" sz="7600" b="1">
                <a:solidFill>
                  <a:srgbClr val="85200C"/>
                </a:solidFill>
                <a:latin typeface="Lobster"/>
                <a:ea typeface="Lobster"/>
                <a:cs typeface="Lobster"/>
                <a:sym typeface="Lobster"/>
              </a:rPr>
              <a:t>Acne &amp; Rosacea </a:t>
            </a:r>
            <a:endParaRPr sz="7600" b="1">
              <a:solidFill>
                <a:srgbClr val="85200C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5" name="Google Shape;155;p1"/>
          <p:cNvSpPr txBox="1"/>
          <p:nvPr/>
        </p:nvSpPr>
        <p:spPr>
          <a:xfrm>
            <a:off x="6180881" y="2207430"/>
            <a:ext cx="40941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Presented by :</a:t>
            </a:r>
            <a:endParaRPr sz="2400" b="1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Raghad Abu Khalaf</a:t>
            </a:r>
            <a:endParaRPr sz="24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Bayan Mahmoud </a:t>
            </a:r>
            <a:endParaRPr sz="24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Haneen Azzeh</a:t>
            </a:r>
            <a:endParaRPr sz="24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6" name="Google Shape;156;p1"/>
          <p:cNvSpPr txBox="1"/>
          <p:nvPr/>
        </p:nvSpPr>
        <p:spPr>
          <a:xfrm>
            <a:off x="6360270" y="4774374"/>
            <a:ext cx="3735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Supervised by :</a:t>
            </a:r>
            <a:endParaRPr sz="2500" b="1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Dr.Leen Al Huneafat</a:t>
            </a:r>
            <a:endParaRPr sz="2500">
              <a:solidFill>
                <a:schemeClr val="dk2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10" descr="objec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0058" y="90551"/>
            <a:ext cx="3090165" cy="320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 descr="object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584" y="3565299"/>
            <a:ext cx="3917061" cy="3202177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0"/>
          <p:cNvSpPr/>
          <p:nvPr/>
        </p:nvSpPr>
        <p:spPr>
          <a:xfrm>
            <a:off x="0" y="0"/>
            <a:ext cx="6141707" cy="6858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21278" y="0"/>
                </a:lnTo>
                <a:lnTo>
                  <a:pt x="21278" y="10656"/>
                </a:lnTo>
                <a:lnTo>
                  <a:pt x="0" y="10656"/>
                </a:lnTo>
                <a:lnTo>
                  <a:pt x="0" y="10944"/>
                </a:lnTo>
                <a:lnTo>
                  <a:pt x="21278" y="10944"/>
                </a:lnTo>
                <a:lnTo>
                  <a:pt x="21278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10" descr="object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8090" y="477812"/>
            <a:ext cx="5426710" cy="575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1f26aff624d0098_8"/>
          <p:cNvSpPr txBox="1">
            <a:spLocks noGrp="1"/>
          </p:cNvSpPr>
          <p:nvPr>
            <p:ph type="title"/>
          </p:nvPr>
        </p:nvSpPr>
        <p:spPr>
          <a:xfrm>
            <a:off x="640079" y="614044"/>
            <a:ext cx="10908000" cy="189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6121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4800"/>
              <a:buFont typeface="Trebuchet MS"/>
              <a:buNone/>
            </a:pPr>
            <a:r>
              <a:rPr lang="en-US" sz="48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Acne</a:t>
            </a:r>
            <a:r>
              <a:rPr lang="en-US"/>
              <a:t> </a:t>
            </a:r>
            <a:r>
              <a:rPr lang="en-US" b="1"/>
              <a:t>variants</a:t>
            </a:r>
            <a:endParaRPr b="1"/>
          </a:p>
        </p:txBody>
      </p:sp>
      <p:sp>
        <p:nvSpPr>
          <p:cNvPr id="244" name="Google Shape;244;g21f26aff624d0098_8"/>
          <p:cNvSpPr txBox="1"/>
          <p:nvPr/>
        </p:nvSpPr>
        <p:spPr>
          <a:xfrm>
            <a:off x="1117126" y="2508247"/>
            <a:ext cx="3835874" cy="266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4325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1950"/>
              <a:buFont typeface="Trebuchet MS"/>
              <a:buAutoNum type="arabicPeriod"/>
            </a:pP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Acne </a:t>
            </a:r>
            <a:r>
              <a:rPr lang="en-US" sz="2400" b="1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vulgaris</a:t>
            </a: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  <a:p>
            <a:pPr marL="254000" marR="0" lvl="0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1950"/>
              <a:buFont typeface="Trebuchet MS"/>
              <a:buAutoNum type="arabicPeriod"/>
            </a:pP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Acne </a:t>
            </a:r>
            <a:r>
              <a:rPr lang="en-US" sz="2400" b="1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conglobata</a:t>
            </a: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lang="ar-SA" sz="2400" b="1" dirty="0">
              <a:solidFill>
                <a:srgbClr val="163D6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350" marR="0" lvl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1950"/>
            </a:pP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( </a:t>
            </a:r>
            <a:r>
              <a:rPr lang="en-US" sz="2400" b="1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Nodulocystic</a:t>
            </a: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).</a:t>
            </a:r>
            <a:endParaRPr dirty="0"/>
          </a:p>
          <a:p>
            <a:pPr marL="254000" marR="0" lvl="0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1950"/>
              <a:buFont typeface="Trebuchet MS"/>
              <a:buAutoNum type="arabicPeriod"/>
            </a:pP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Acne </a:t>
            </a:r>
            <a:r>
              <a:rPr lang="en-US" sz="2400" b="1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fulminans</a:t>
            </a: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  <a:p>
            <a:pPr marL="314325" marR="0" lvl="0" indent="-3016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1950"/>
              <a:buFont typeface="Trebuchet MS"/>
              <a:buAutoNum type="arabicPeriod"/>
            </a:pP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Acne </a:t>
            </a:r>
            <a:r>
              <a:rPr lang="en-US" sz="2400" b="1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mechanica</a:t>
            </a: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  <a:p>
            <a:pPr marL="254000" marR="0" lvl="0" indent="-2476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1950"/>
              <a:buFont typeface="Trebuchet MS"/>
              <a:buAutoNum type="arabicPeriod"/>
            </a:pP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Acne </a:t>
            </a:r>
            <a:r>
              <a:rPr lang="en-US" sz="2400" b="1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excoriee</a:t>
            </a:r>
            <a:r>
              <a:rPr lang="en-US" sz="2400" b="1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</p:txBody>
      </p:sp>
      <p:sp>
        <p:nvSpPr>
          <p:cNvPr id="245" name="Google Shape;245;g21f26aff624d0098_8"/>
          <p:cNvSpPr txBox="1"/>
          <p:nvPr/>
        </p:nvSpPr>
        <p:spPr>
          <a:xfrm>
            <a:off x="5829425" y="2508250"/>
            <a:ext cx="5400600" cy="21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5428" marR="0" lvl="0" indent="-26034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AutoNum type="arabicPeriod" startAt="6"/>
            </a:pPr>
            <a:r>
              <a:rPr lang="en-US" sz="24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Drug induced acne.</a:t>
            </a:r>
            <a:endParaRPr/>
          </a:p>
          <a:p>
            <a:pPr marL="255903" marR="0" lvl="0" indent="-255903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AutoNum type="arabicPeriod" startAt="6"/>
            </a:pPr>
            <a:r>
              <a:rPr lang="en-US" sz="24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Occupational acne.</a:t>
            </a:r>
            <a:endParaRPr/>
          </a:p>
          <a:p>
            <a:pPr marL="12700" marR="2045335" lvl="0" indent="-126999" algn="l" rtl="0">
              <a:lnSpc>
                <a:spcPct val="1245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AutoNum type="arabicPeriod" startAt="6"/>
            </a:pPr>
            <a:r>
              <a:rPr lang="en-US" sz="24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	Neonatal acne. </a:t>
            </a:r>
            <a:endParaRPr sz="2400" b="1">
              <a:solidFill>
                <a:srgbClr val="163D6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700" marR="2045335" lvl="0" indent="-126999" algn="l" rtl="0">
              <a:lnSpc>
                <a:spcPct val="1245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AutoNum type="arabicPeriod" startAt="6"/>
            </a:pPr>
            <a:r>
              <a:rPr lang="en-US" sz="24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Infantile acne.</a:t>
            </a:r>
            <a:endParaRPr/>
          </a:p>
          <a:p>
            <a:pPr marL="0" marR="0" lvl="0" indent="12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63D63"/>
              </a:buClr>
              <a:buSzPts val="2400"/>
              <a:buFont typeface="Trebuchet MS"/>
              <a:buNone/>
            </a:pPr>
            <a:r>
              <a:rPr lang="en-US" sz="24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10.Late onset acne ( adult type).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1f26aff624d0098_0"/>
          <p:cNvSpPr txBox="1">
            <a:spLocks noGrp="1"/>
          </p:cNvSpPr>
          <p:nvPr>
            <p:ph type="title"/>
          </p:nvPr>
        </p:nvSpPr>
        <p:spPr>
          <a:xfrm>
            <a:off x="916953" y="621747"/>
            <a:ext cx="10550400" cy="13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marR="5080" lvl="0" indent="12700" algn="l" rtl="0">
              <a:lnSpc>
                <a:spcPct val="106818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ct val="100000"/>
              <a:buFont typeface="Trebuchet MS"/>
              <a:buNone/>
            </a:pPr>
            <a:r>
              <a:rPr lang="en-US" sz="440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2.Acne</a:t>
            </a:r>
            <a:r>
              <a:rPr lang="en-US"/>
              <a:t> </a:t>
            </a:r>
            <a:r>
              <a:rPr lang="en-US" sz="440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conglobata-Nodulocystic</a:t>
            </a:r>
            <a:r>
              <a:rPr lang="en-US"/>
              <a:t> acne </a:t>
            </a:r>
            <a:r>
              <a:rPr lang="en-US" sz="440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(severe)</a:t>
            </a:r>
            <a:endParaRPr/>
          </a:p>
        </p:txBody>
      </p:sp>
      <p:grpSp>
        <p:nvGrpSpPr>
          <p:cNvPr id="251" name="Google Shape;251;g21f26aff624d0098_0"/>
          <p:cNvGrpSpPr/>
          <p:nvPr/>
        </p:nvGrpSpPr>
        <p:grpSpPr>
          <a:xfrm>
            <a:off x="569125" y="1922250"/>
            <a:ext cx="11053757" cy="3947911"/>
            <a:chOff x="0" y="0"/>
            <a:chExt cx="11604994" cy="4351274"/>
          </a:xfrm>
        </p:grpSpPr>
        <p:pic>
          <p:nvPicPr>
            <p:cNvPr id="252" name="Google Shape;252;g21f26aff624d0098_0" descr="object 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123436" cy="43512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g21f26aff624d0098_0" descr="object 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04243" y="65023"/>
              <a:ext cx="6000751" cy="42862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1f26aff624d0098_15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g21f26aff624d0098_15" descr="objec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200" y="787187"/>
            <a:ext cx="9677400" cy="528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616948" y="274104"/>
            <a:ext cx="9142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274192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4100"/>
              <a:buFont typeface="Trebuchet MS"/>
              <a:buNone/>
            </a:pPr>
            <a:r>
              <a:rPr lang="en-US" sz="46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3.Acne</a:t>
            </a:r>
            <a:r>
              <a:rPr lang="en-US" sz="4600"/>
              <a:t> fulminans</a:t>
            </a:r>
            <a:endParaRPr sz="4600"/>
          </a:p>
        </p:txBody>
      </p:sp>
      <p:sp>
        <p:nvSpPr>
          <p:cNvPr id="265" name="Google Shape;265;p14"/>
          <p:cNvSpPr txBox="1"/>
          <p:nvPr/>
        </p:nvSpPr>
        <p:spPr>
          <a:xfrm>
            <a:off x="3697299" y="867189"/>
            <a:ext cx="4149900" cy="4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24484" marR="5080" lvl="0" indent="-311784" algn="l" rtl="0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Most severe form with cystic lesions and systemic symptoms</a:t>
            </a:r>
            <a:endParaRPr/>
          </a:p>
          <a:p>
            <a:pPr marL="324484" marR="0" lvl="0" indent="-179704" algn="l" rtl="0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Rare form</a:t>
            </a:r>
            <a:endParaRPr/>
          </a:p>
          <a:p>
            <a:pPr marL="324484" marR="0" lvl="0" indent="-179704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Young men 13-16 yr.</a:t>
            </a:r>
            <a:endParaRPr/>
          </a:p>
          <a:p>
            <a:pPr marL="0" marR="0" lvl="0" indent="12700" algn="l" rtl="0">
              <a:lnSpc>
                <a:spcPct val="106666"/>
              </a:lnSpc>
              <a:spcBef>
                <a:spcPts val="200"/>
              </a:spcBef>
              <a:spcAft>
                <a:spcPts val="0"/>
              </a:spcAft>
              <a:buClr>
                <a:srgbClr val="163D63"/>
              </a:buClr>
              <a:buSzPts val="3000"/>
              <a:buFont typeface="Trebuchet MS"/>
              <a:buNone/>
            </a:pPr>
            <a:r>
              <a:rPr lang="en-US" sz="30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Systemic symptoms</a:t>
            </a:r>
            <a:endParaRPr/>
          </a:p>
          <a:p>
            <a:pPr marL="324484" marR="0" lvl="0" indent="-179704" algn="l" rtl="0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Osteolytic bone lesions</a:t>
            </a:r>
            <a:endParaRPr/>
          </a:p>
          <a:p>
            <a:pPr marL="324484" marR="1556385" lvl="0" indent="-311784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Fever , arthralgia , hepatosplenomegaly</a:t>
            </a:r>
            <a:endParaRPr/>
          </a:p>
          <a:p>
            <a:pPr marL="324484" marR="0" lvl="0" indent="-179704" algn="l" rtl="0">
              <a:lnSpc>
                <a:spcPct val="8076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Increased ESR , leukocytosis</a:t>
            </a:r>
            <a:endParaRPr/>
          </a:p>
          <a:p>
            <a:pPr marL="324484" marR="422909" lvl="0" indent="-311784" algn="l" rtl="0">
              <a:lnSpc>
                <a:spcPct val="96153"/>
              </a:lnSpc>
              <a:spcBef>
                <a:spcPts val="2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Treatment Isotretinoin with systemic steroids</a:t>
            </a:r>
            <a:endParaRPr/>
          </a:p>
        </p:txBody>
      </p:sp>
      <p:grpSp>
        <p:nvGrpSpPr>
          <p:cNvPr id="266" name="Google Shape;266;p14"/>
          <p:cNvGrpSpPr/>
          <p:nvPr/>
        </p:nvGrpSpPr>
        <p:grpSpPr>
          <a:xfrm>
            <a:off x="741088" y="867189"/>
            <a:ext cx="10492436" cy="5123612"/>
            <a:chOff x="-1" y="-1"/>
            <a:chExt cx="12192001" cy="6858000"/>
          </a:xfrm>
        </p:grpSpPr>
        <p:pic>
          <p:nvPicPr>
            <p:cNvPr id="267" name="Google Shape;267;p14" descr="object 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57158" y="-1"/>
              <a:ext cx="3934842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14" descr="object 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045710"/>
              <a:ext cx="3291840" cy="38122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4" descr="object 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3312669" cy="31661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>
            <a:spLocks noGrp="1"/>
          </p:cNvSpPr>
          <p:nvPr>
            <p:ph type="title"/>
          </p:nvPr>
        </p:nvSpPr>
        <p:spPr>
          <a:xfrm>
            <a:off x="1234440" y="199520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28276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4400"/>
              <a:buFont typeface="Trebuchet MS"/>
              <a:buNone/>
            </a:pPr>
            <a:r>
              <a:rPr lang="en-US" sz="44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4.Acne</a:t>
            </a:r>
            <a:r>
              <a:rPr lang="en-US"/>
              <a:t> mechanica</a:t>
            </a:r>
            <a:endParaRPr/>
          </a:p>
        </p:txBody>
      </p:sp>
      <p:pic>
        <p:nvPicPr>
          <p:cNvPr id="275" name="Google Shape;275;p15" descr="objec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2933" y="988892"/>
            <a:ext cx="4350950" cy="326777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 txBox="1"/>
          <p:nvPr/>
        </p:nvSpPr>
        <p:spPr>
          <a:xfrm>
            <a:off x="405300" y="1129800"/>
            <a:ext cx="11786700" cy="515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6197600" lvl="0" indent="12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None/>
            </a:pPr>
            <a:r>
              <a:rPr lang="en-US" sz="2800" b="0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-Acne </a:t>
            </a:r>
            <a:r>
              <a:rPr lang="en-US" sz="2800" b="0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mechanica</a:t>
            </a:r>
            <a:r>
              <a:rPr lang="en-US" sz="2800" b="0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 is a type of acne which occurs as a result of constant or repeated friction and pressure against the skin. The breakouts can happen when the skin is rubbed, stretched or wrapped too tightly.</a:t>
            </a:r>
            <a:endParaRPr dirty="0"/>
          </a:p>
          <a:p>
            <a:pPr marL="204470" marR="7832090" lvl="0" indent="-19177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Rubbing by </a:t>
            </a:r>
            <a:r>
              <a:rPr lang="en-US" sz="2800" b="0" i="0" u="none" strike="noStrike" cap="none" dirty="0" err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helments</a:t>
            </a:r>
            <a:r>
              <a:rPr lang="en-US" sz="2800" b="0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 , chin straps</a:t>
            </a:r>
            <a:endParaRPr dirty="0"/>
          </a:p>
          <a:p>
            <a:pPr marL="204470" marR="7464425" lvl="0" indent="-19177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Treatment by eliminating these factors</a:t>
            </a:r>
            <a:endParaRPr lang="ar-SA" dirty="0">
              <a:ea typeface="Trebuchet MS"/>
            </a:endParaRPr>
          </a:p>
          <a:p>
            <a:pPr marL="204470" marR="7464425" lvl="0" indent="-191770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1800" b="0" i="0" u="none" strike="noStrike" cap="none" dirty="0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Yellowish discoloration indicates secondary infections.</a:t>
            </a:r>
            <a:endParaRPr dirty="0"/>
          </a:p>
        </p:txBody>
      </p:sp>
      <p:pic>
        <p:nvPicPr>
          <p:cNvPr id="277" name="Google Shape;277;p15" descr="object 6"/>
          <p:cNvPicPr preferRelativeResize="0"/>
          <p:nvPr/>
        </p:nvPicPr>
        <p:blipFill rotWithShape="1">
          <a:blip r:embed="rId4">
            <a:alphaModFix/>
          </a:blip>
          <a:srcRect b="-1731"/>
          <a:stretch>
            <a:fillRect/>
          </a:stretch>
        </p:blipFill>
        <p:spPr>
          <a:xfrm>
            <a:off x="9991484" y="4227535"/>
            <a:ext cx="1444879" cy="2401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>
            <a:spLocks noGrp="1"/>
          </p:cNvSpPr>
          <p:nvPr>
            <p:ph type="title"/>
          </p:nvPr>
        </p:nvSpPr>
        <p:spPr>
          <a:xfrm>
            <a:off x="340360" y="484008"/>
            <a:ext cx="64497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15125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4400"/>
              <a:buFont typeface="Trebuchet MS"/>
              <a:buNone/>
            </a:pPr>
            <a:r>
              <a:rPr lang="en-US" sz="44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5.Acne</a:t>
            </a:r>
            <a:r>
              <a:rPr lang="en-US"/>
              <a:t> </a:t>
            </a:r>
            <a:r>
              <a:rPr lang="en-US" sz="44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excoriee</a:t>
            </a:r>
            <a:endParaRPr/>
          </a:p>
        </p:txBody>
      </p:sp>
      <p:sp>
        <p:nvSpPr>
          <p:cNvPr id="283" name="Google Shape;283;p16"/>
          <p:cNvSpPr txBox="1"/>
          <p:nvPr/>
        </p:nvSpPr>
        <p:spPr>
          <a:xfrm>
            <a:off x="340350" y="1287925"/>
            <a:ext cx="7916400" cy="50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2404" marR="0" lvl="0" indent="-1797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Young women</a:t>
            </a:r>
            <a:endParaRPr/>
          </a:p>
          <a:p>
            <a:pPr marL="0" marR="5080" lvl="0" indent="1270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-The picked lesions become scarred and infected, causing itching which leads to further picking.</a:t>
            </a:r>
            <a:endParaRPr/>
          </a:p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Sometimes the picking continues long after the</a:t>
            </a:r>
            <a:endParaRPr/>
          </a:p>
          <a:p>
            <a:pPr marL="0" marR="0" lvl="0" indent="12700" algn="l" rtl="0">
              <a:lnSpc>
                <a:spcPct val="111538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original acne has healed</a:t>
            </a:r>
            <a:endParaRPr/>
          </a:p>
          <a:p>
            <a:pPr marL="0" marR="537844" lvl="0" indent="1270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-Excoriations only. No comedones, papules or pustules</a:t>
            </a:r>
            <a:endParaRPr/>
          </a:p>
          <a:p>
            <a:pPr marL="0" marR="0" lvl="0" indent="12700" algn="l" rtl="0">
              <a:lnSpc>
                <a:spcPct val="111538"/>
              </a:lnSpc>
              <a:spcBef>
                <a:spcPts val="6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-high scarring tendency</a:t>
            </a:r>
            <a:endParaRPr/>
          </a:p>
          <a:p>
            <a:pPr marL="192404" marR="0" lvl="0" indent="-179704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Underlying psychiatric components</a:t>
            </a:r>
            <a:endParaRPr/>
          </a:p>
          <a:p>
            <a:pPr marL="0" marR="445134" lvl="0" indent="12700" algn="l" rtl="0">
              <a:lnSpc>
                <a:spcPct val="107692"/>
              </a:lnSpc>
              <a:spcBef>
                <a:spcPts val="1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-treatment : Antidepressants or psychotherapy may be indicated</a:t>
            </a:r>
            <a:endParaRPr/>
          </a:p>
        </p:txBody>
      </p:sp>
      <p:grpSp>
        <p:nvGrpSpPr>
          <p:cNvPr id="284" name="Google Shape;284;p16"/>
          <p:cNvGrpSpPr/>
          <p:nvPr/>
        </p:nvGrpSpPr>
        <p:grpSpPr>
          <a:xfrm>
            <a:off x="8624729" y="422112"/>
            <a:ext cx="3018700" cy="6013779"/>
            <a:chOff x="0" y="0"/>
            <a:chExt cx="3371342" cy="6857999"/>
          </a:xfrm>
        </p:grpSpPr>
        <p:pic>
          <p:nvPicPr>
            <p:cNvPr id="285" name="Google Shape;285;p16" descr="object 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7975" y="0"/>
              <a:ext cx="2953131" cy="4109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6" descr="object 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775073"/>
              <a:ext cx="3371342" cy="30829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7"/>
          <p:cNvSpPr txBox="1"/>
          <p:nvPr/>
        </p:nvSpPr>
        <p:spPr>
          <a:xfrm>
            <a:off x="419980" y="1139908"/>
            <a:ext cx="7281300" cy="51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5104" marR="0" lvl="0" indent="-192404" algn="l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Anabolic steroids – danazole , stanazole</a:t>
            </a:r>
            <a:endParaRPr/>
          </a:p>
          <a:p>
            <a:pPr marL="205104" marR="0" lvl="0" indent="-192404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Corticosteroids</a:t>
            </a:r>
            <a:endParaRPr/>
          </a:p>
          <a:p>
            <a:pPr marL="205104" marR="0" lvl="0" indent="-192404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phenytoin</a:t>
            </a:r>
            <a:endParaRPr/>
          </a:p>
          <a:p>
            <a:pPr marL="205104" marR="0" lvl="0" indent="-192404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Lithium</a:t>
            </a:r>
            <a:endParaRPr/>
          </a:p>
          <a:p>
            <a:pPr marL="205104" marR="608330" lvl="0" indent="-192404" algn="l" rtl="0">
              <a:lnSpc>
                <a:spcPct val="107142"/>
              </a:lnSpc>
              <a:spcBef>
                <a:spcPts val="20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Iodides , bromides , Vit.supplement , cough compounds and sedatives</a:t>
            </a:r>
            <a:endParaRPr/>
          </a:p>
          <a:p>
            <a:pPr marL="205104" marR="0" lvl="0" indent="-192404" algn="l" rtl="0">
              <a:lnSpc>
                <a:spcPct val="96428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Azothioprine ,Vit.B12, cyclosporine</a:t>
            </a:r>
            <a:endParaRPr/>
          </a:p>
          <a:p>
            <a:pPr marL="214629" marR="335279" lvl="0" indent="-201929" algn="l" rtl="0">
              <a:lnSpc>
                <a:spcPct val="106666"/>
              </a:lnSpc>
              <a:spcBef>
                <a:spcPts val="200"/>
              </a:spcBef>
              <a:spcAft>
                <a:spcPts val="0"/>
              </a:spcAft>
              <a:buClr>
                <a:srgbClr val="163D63"/>
              </a:buClr>
              <a:buSzPts val="3000"/>
              <a:buFont typeface="Trebuchet MS"/>
              <a:buChar char="-"/>
            </a:pPr>
            <a:r>
              <a:rPr lang="en-US" sz="30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Monomorphic eruption of papules and pustules</a:t>
            </a:r>
            <a:endParaRPr/>
          </a:p>
          <a:p>
            <a:pPr marL="205104" marR="5080" lvl="0" indent="-192404" algn="l" rtl="0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800"/>
              <a:buFont typeface="Trebuchet MS"/>
              <a:buChar char="-"/>
            </a:pPr>
            <a:r>
              <a:rPr lang="en-US" sz="2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Steroid induced acne after oral or topical use of steroids</a:t>
            </a:r>
            <a:endParaRPr/>
          </a:p>
        </p:txBody>
      </p:sp>
      <p:pic>
        <p:nvPicPr>
          <p:cNvPr id="292" name="Google Shape;292;p17" descr="objec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4547" y="1799314"/>
            <a:ext cx="4154424" cy="378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7"/>
          <p:cNvSpPr txBox="1">
            <a:spLocks noGrp="1"/>
          </p:cNvSpPr>
          <p:nvPr>
            <p:ph type="title"/>
          </p:nvPr>
        </p:nvSpPr>
        <p:spPr>
          <a:xfrm>
            <a:off x="1004147" y="409493"/>
            <a:ext cx="10007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17532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5400"/>
              <a:buFont typeface="Trebuchet MS"/>
              <a:buNone/>
            </a:pPr>
            <a:r>
              <a:rPr lang="en-US" sz="54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6.Drug</a:t>
            </a:r>
            <a:r>
              <a:rPr lang="en-US"/>
              <a:t> induced acne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8"/>
          <p:cNvSpPr txBox="1">
            <a:spLocks noGrp="1"/>
          </p:cNvSpPr>
          <p:nvPr>
            <p:ph type="title"/>
          </p:nvPr>
        </p:nvSpPr>
        <p:spPr>
          <a:xfrm>
            <a:off x="383752" y="316695"/>
            <a:ext cx="45828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ct val="100000"/>
              <a:buFont typeface="Trebuchet MS"/>
              <a:buNone/>
            </a:pPr>
            <a:r>
              <a:rPr lang="en-US" sz="40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7. </a:t>
            </a:r>
            <a:r>
              <a:rPr lang="en-US" b="1"/>
              <a:t>Occupational</a:t>
            </a:r>
            <a:r>
              <a:rPr lang="en-US" sz="4000" b="1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b="1"/>
              <a:t>acne</a:t>
            </a:r>
            <a:endParaRPr b="1"/>
          </a:p>
        </p:txBody>
      </p:sp>
      <p:sp>
        <p:nvSpPr>
          <p:cNvPr id="299" name="Google Shape;299;p18"/>
          <p:cNvSpPr txBox="1"/>
          <p:nvPr/>
        </p:nvSpPr>
        <p:spPr>
          <a:xfrm>
            <a:off x="383749" y="768150"/>
            <a:ext cx="12076361" cy="570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92404" marR="0" lvl="0" indent="-179704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Exposure to insoluble , follicle – occlusion substances in the workplace</a:t>
            </a:r>
            <a:endParaRPr/>
          </a:p>
          <a:p>
            <a:pPr marL="192404" marR="0" lvl="0" indent="-179704" algn="l" rtl="0">
              <a:lnSpc>
                <a:spcPct val="92307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Cutting oils , petrolatum – based products , coal tar</a:t>
            </a:r>
            <a:endParaRPr/>
          </a:p>
          <a:p>
            <a:pPr marL="192404" marR="0" lvl="0" indent="-179704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Comedones dominate usually</a:t>
            </a:r>
            <a:endParaRPr/>
          </a:p>
          <a:p>
            <a:pPr marL="0" marR="0" lvl="0" indent="2344420" algn="l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rgbClr val="163D63"/>
              </a:buClr>
              <a:buSzPts val="4000"/>
              <a:buFont typeface="Trebuchet MS"/>
              <a:buNone/>
            </a:pPr>
            <a:r>
              <a:rPr lang="en-US" sz="4000" b="1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Chloracne</a:t>
            </a:r>
            <a:endParaRPr/>
          </a:p>
          <a:p>
            <a:pPr marL="420369" marR="0" lvl="1" indent="-179704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Kinds of occupational acne</a:t>
            </a:r>
            <a:endParaRPr/>
          </a:p>
          <a:p>
            <a:pPr marL="420369" marR="0" lvl="1" indent="-17970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Exposure to chlorinated aromatic hydrocarbons</a:t>
            </a:r>
            <a:endParaRPr/>
          </a:p>
          <a:p>
            <a:pPr marL="420368" marR="2709545" lvl="1" indent="-179703" algn="l" rtl="0">
              <a:lnSpc>
                <a:spcPct val="119230"/>
              </a:lnSpc>
              <a:spcBef>
                <a:spcPts val="10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Malar , retro</a:t>
            </a:r>
            <a:r>
              <a:rPr lang="en-US" sz="2600" b="0" i="0" u="none" strike="noStrike" cap="none">
                <a:solidFill>
                  <a:srgbClr val="163D63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auricular , mandibular areas , axillae , </a:t>
            </a:r>
            <a:endParaRPr sz="2600">
              <a:solidFill>
                <a:srgbClr val="163D6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2709545" lvl="0" indent="0" algn="l" rtl="0">
              <a:lnSpc>
                <a:spcPct val="11923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sacrum , buttock are involved</a:t>
            </a:r>
            <a:endParaRPr/>
          </a:p>
          <a:p>
            <a:pPr marL="420369" marR="0" lvl="1" indent="-179704" algn="l" rtl="0">
              <a:lnSpc>
                <a:spcPct val="115384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Char char="-"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The causative agents found in :</a:t>
            </a:r>
            <a:endParaRPr/>
          </a:p>
          <a:p>
            <a:pPr marL="0" marR="3096895" lvl="0" indent="2406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electrical conductors , insulators , insecticides , </a:t>
            </a:r>
            <a:endParaRPr sz="2600" b="0" i="0" u="none" strike="noStrike" cap="none">
              <a:solidFill>
                <a:srgbClr val="163D6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3096895" lvl="0" indent="2406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fungicides and wood preservatives (poly chlor </a:t>
            </a:r>
            <a:endParaRPr sz="2600" b="0" i="0" u="none" strike="noStrike" cap="none">
              <a:solidFill>
                <a:srgbClr val="163D6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3096895" lvl="0" indent="2406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600"/>
              <a:buFont typeface="Trebuchet MS"/>
              <a:buNone/>
            </a:pPr>
            <a:r>
              <a:rPr lang="en-US" sz="26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naphthalenes tetra chlor azoben zene and others</a:t>
            </a:r>
            <a:endParaRPr/>
          </a:p>
        </p:txBody>
      </p:sp>
      <p:grpSp>
        <p:nvGrpSpPr>
          <p:cNvPr id="300" name="Google Shape;300;p18"/>
          <p:cNvGrpSpPr/>
          <p:nvPr/>
        </p:nvGrpSpPr>
        <p:grpSpPr>
          <a:xfrm>
            <a:off x="9225288" y="1206037"/>
            <a:ext cx="2566971" cy="4445931"/>
            <a:chOff x="0" y="0"/>
            <a:chExt cx="3388740" cy="5263325"/>
          </a:xfrm>
        </p:grpSpPr>
        <p:pic>
          <p:nvPicPr>
            <p:cNvPr id="301" name="Google Shape;301;p18" descr="object 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7261" y="0"/>
              <a:ext cx="2951479" cy="3088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18" descr="object 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3088576"/>
              <a:ext cx="3388613" cy="21747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78140231c9d060f_0"/>
          <p:cNvSpPr txBox="1">
            <a:spLocks noGrp="1"/>
          </p:cNvSpPr>
          <p:nvPr>
            <p:ph type="title"/>
          </p:nvPr>
        </p:nvSpPr>
        <p:spPr>
          <a:xfrm>
            <a:off x="522798" y="483395"/>
            <a:ext cx="38931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>
                <a:solidFill>
                  <a:srgbClr val="2B2B2B"/>
                </a:solidFill>
              </a:rPr>
              <a:t>Neonatal</a:t>
            </a:r>
            <a:r>
              <a:rPr lang="en-US" b="1"/>
              <a:t> Acne</a:t>
            </a:r>
            <a:endParaRPr b="1"/>
          </a:p>
        </p:txBody>
      </p:sp>
      <p:sp>
        <p:nvSpPr>
          <p:cNvPr id="308" name="Google Shape;308;g178140231c9d060f_0"/>
          <p:cNvSpPr txBox="1"/>
          <p:nvPr/>
        </p:nvSpPr>
        <p:spPr>
          <a:xfrm>
            <a:off x="681739" y="1695933"/>
            <a:ext cx="4479600" cy="3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5080" lvl="0" indent="-355600" algn="l" rtl="0">
              <a:lnSpc>
                <a:spcPct val="1137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Hormonal factors from mother and </a:t>
            </a:r>
            <a:r>
              <a:rPr lang="en-US" sz="2000" b="1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malas</a:t>
            </a:r>
            <a:r>
              <a:rPr lang="en-GB" sz="2000" b="1" i="0" u="none" strike="noStrike" cap="none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1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ezia</a:t>
            </a:r>
            <a:endParaRPr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20% of healthy newborn</a:t>
            </a:r>
            <a:endParaRPr dirty="0"/>
          </a:p>
          <a:p>
            <a:pPr marL="457200" marR="144145" lvl="0" indent="-35560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Appears at the ages of </a:t>
            </a:r>
            <a:r>
              <a:rPr lang="en-US" sz="2000" b="1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2 weeks 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and resolves at the age of 3 months</a:t>
            </a:r>
            <a:endParaRPr dirty="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Small </a:t>
            </a:r>
            <a:r>
              <a:rPr lang="en-US" sz="2000" b="0" i="0" u="none" strike="noStrike" cap="none" dirty="0" err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papules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 on </a:t>
            </a:r>
            <a:r>
              <a:rPr lang="en-US" sz="2000" b="1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cheeks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Treatment :</a:t>
            </a:r>
            <a:r>
              <a:rPr lang="en-US" sz="2000" b="1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 2% </a:t>
            </a:r>
            <a:r>
              <a:rPr lang="en-US" sz="2000" b="1" i="0" u="none" strike="noStrike" cap="none" dirty="0" err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ketoconazole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Benzoyl Peroxide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b="0" i="0" u="none" strike="noStrike" cap="none" dirty="0" err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Papules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 and few comedones</a:t>
            </a:r>
            <a:r>
              <a:rPr lang="en-US" dirty="0"/>
              <a:t> </a:t>
            </a:r>
            <a:r>
              <a:rPr lang="en-US" sz="20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on the cheeks</a:t>
            </a:r>
            <a:endParaRPr dirty="0"/>
          </a:p>
        </p:txBody>
      </p:sp>
      <p:pic>
        <p:nvPicPr>
          <p:cNvPr id="309" name="Google Shape;309;g178140231c9d060f_0" descr="object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374" y="3154351"/>
            <a:ext cx="5630226" cy="28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78140231c9d060f_0" descr="object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9312" y="483402"/>
            <a:ext cx="4964351" cy="24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c4814c85994367_432"/>
          <p:cNvSpPr txBox="1">
            <a:spLocks noGrp="1"/>
          </p:cNvSpPr>
          <p:nvPr>
            <p:ph type="title"/>
          </p:nvPr>
        </p:nvSpPr>
        <p:spPr>
          <a:xfrm>
            <a:off x="1092200" y="1127467"/>
            <a:ext cx="10007700" cy="127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4c4814c85994367_432"/>
          <p:cNvSpPr txBox="1">
            <a:spLocks noGrp="1"/>
          </p:cNvSpPr>
          <p:nvPr>
            <p:ph type="body" idx="1"/>
          </p:nvPr>
        </p:nvSpPr>
        <p:spPr>
          <a:xfrm>
            <a:off x="1092200" y="2654300"/>
            <a:ext cx="10007700" cy="326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3" name="Google Shape;163;g4c4814c85994367_432" descr="objec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012" y="1127474"/>
            <a:ext cx="11416074" cy="457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78140231c9d060f_8"/>
          <p:cNvSpPr txBox="1">
            <a:spLocks noGrp="1"/>
          </p:cNvSpPr>
          <p:nvPr>
            <p:ph type="title"/>
          </p:nvPr>
        </p:nvSpPr>
        <p:spPr>
          <a:xfrm>
            <a:off x="642644" y="767875"/>
            <a:ext cx="36354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>
                <a:solidFill>
                  <a:srgbClr val="2B2B2B"/>
                </a:solidFill>
              </a:rPr>
              <a:t>Infantile</a:t>
            </a:r>
            <a:r>
              <a:rPr lang="en-US" b="1"/>
              <a:t> Acne</a:t>
            </a:r>
            <a:endParaRPr b="1"/>
          </a:p>
        </p:txBody>
      </p:sp>
      <p:sp>
        <p:nvSpPr>
          <p:cNvPr id="316" name="Google Shape;316;g178140231c9d060f_8"/>
          <p:cNvSpPr txBox="1"/>
          <p:nvPr/>
        </p:nvSpPr>
        <p:spPr>
          <a:xfrm>
            <a:off x="642649" y="1814638"/>
            <a:ext cx="3635400" cy="3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●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Hormonal factors DHEA.</a:t>
            </a:r>
            <a:endParaRPr/>
          </a:p>
        </p:txBody>
      </p:sp>
      <p:sp>
        <p:nvSpPr>
          <p:cNvPr id="317" name="Google Shape;317;g178140231c9d060f_8"/>
          <p:cNvSpPr txBox="1"/>
          <p:nvPr/>
        </p:nvSpPr>
        <p:spPr>
          <a:xfrm>
            <a:off x="642651" y="2666750"/>
            <a:ext cx="6628500" cy="3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5080" lvl="0" indent="-361950" algn="l" rtl="0">
              <a:lnSpc>
                <a:spcPct val="115198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●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If acne present at 3-6months of age: infantile acne.</a:t>
            </a:r>
            <a:endParaRPr/>
          </a:p>
        </p:txBody>
      </p:sp>
      <p:sp>
        <p:nvSpPr>
          <p:cNvPr id="318" name="Google Shape;318;g178140231c9d060f_8"/>
          <p:cNvSpPr txBox="1"/>
          <p:nvPr/>
        </p:nvSpPr>
        <p:spPr>
          <a:xfrm>
            <a:off x="642654" y="3444472"/>
            <a:ext cx="5451600" cy="16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●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More comedones than in neonatal.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●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Resolves within 1-2 years.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●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Treatment : Tretinoin , Benzoyl Peroxide</a:t>
            </a:r>
            <a:endParaRPr/>
          </a:p>
        </p:txBody>
      </p:sp>
      <p:pic>
        <p:nvPicPr>
          <p:cNvPr id="319" name="Google Shape;319;g178140231c9d060f_8" descr="object 6"/>
          <p:cNvPicPr preferRelativeResize="0"/>
          <p:nvPr/>
        </p:nvPicPr>
        <p:blipFill rotWithShape="1">
          <a:blip r:embed="rId3">
            <a:alphaModFix/>
          </a:blip>
          <a:srcRect t="4221" b="15823"/>
          <a:stretch/>
        </p:blipFill>
        <p:spPr>
          <a:xfrm>
            <a:off x="8135720" y="488633"/>
            <a:ext cx="2535500" cy="226192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178140231c9d060f_8"/>
          <p:cNvSpPr txBox="1"/>
          <p:nvPr/>
        </p:nvSpPr>
        <p:spPr>
          <a:xfrm>
            <a:off x="7034493" y="2830556"/>
            <a:ext cx="49005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86688" marR="0" lvl="0" indent="-17398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300"/>
              <a:buFont typeface="Helvetica Neue"/>
              <a:buChar char="✓"/>
            </a:pPr>
            <a:r>
              <a:rPr lang="en-US" sz="13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Comedones , papules</a:t>
            </a:r>
            <a:r>
              <a:rPr lang="en-US"/>
              <a:t>,</a:t>
            </a:r>
            <a:r>
              <a:rPr lang="en-US" sz="13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erythema  and</a:t>
            </a:r>
            <a:r>
              <a:rPr lang="en-US"/>
              <a:t> </a:t>
            </a:r>
            <a:r>
              <a:rPr lang="en-US" sz="13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hyperpigmentation.</a:t>
            </a:r>
            <a:endParaRPr/>
          </a:p>
        </p:txBody>
      </p:sp>
      <p:pic>
        <p:nvPicPr>
          <p:cNvPr id="321" name="Google Shape;321;g178140231c9d060f_8" descr="object 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0379" y="3344053"/>
            <a:ext cx="3248740" cy="22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178140231c9d060f_8"/>
          <p:cNvSpPr txBox="1"/>
          <p:nvPr/>
        </p:nvSpPr>
        <p:spPr>
          <a:xfrm>
            <a:off x="7966749" y="5749218"/>
            <a:ext cx="3036000" cy="3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8278" marR="5080" lvl="0" indent="-195579" algn="l" rtl="0">
              <a:lnSpc>
                <a:spcPct val="115399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1803"/>
              <a:buFont typeface="Helvetica Neue"/>
              <a:buChar char="✓"/>
            </a:pPr>
            <a:r>
              <a:rPr lang="en-US" sz="19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Comedones and papules.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g178140231c9d060f_22" descr="object 6"/>
          <p:cNvPicPr preferRelativeResize="0"/>
          <p:nvPr/>
        </p:nvPicPr>
        <p:blipFill rotWithShape="1">
          <a:blip r:embed="rId3">
            <a:alphaModFix/>
          </a:blip>
          <a:srcRect l="3606" t="1923" r="2970" b="7749"/>
          <a:stretch/>
        </p:blipFill>
        <p:spPr>
          <a:xfrm>
            <a:off x="397525" y="536200"/>
            <a:ext cx="11396948" cy="5785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78140231c9d060f_28"/>
          <p:cNvSpPr txBox="1">
            <a:spLocks noGrp="1"/>
          </p:cNvSpPr>
          <p:nvPr>
            <p:ph type="title" idx="4294967295"/>
          </p:nvPr>
        </p:nvSpPr>
        <p:spPr>
          <a:xfrm>
            <a:off x="532081" y="442762"/>
            <a:ext cx="90522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>
                <a:solidFill>
                  <a:srgbClr val="2B2B2B"/>
                </a:solidFill>
              </a:rPr>
              <a:t>Late</a:t>
            </a:r>
            <a:r>
              <a:rPr lang="en-US" b="1"/>
              <a:t> </a:t>
            </a:r>
            <a:r>
              <a:rPr lang="en-US" sz="5300" b="1">
                <a:solidFill>
                  <a:srgbClr val="2B2B2B"/>
                </a:solidFill>
              </a:rPr>
              <a:t>onset</a:t>
            </a:r>
            <a:r>
              <a:rPr lang="en-US" b="1"/>
              <a:t> </a:t>
            </a:r>
            <a:r>
              <a:rPr lang="en-US" sz="5300" b="1">
                <a:solidFill>
                  <a:srgbClr val="2B2B2B"/>
                </a:solidFill>
              </a:rPr>
              <a:t>Acne</a:t>
            </a:r>
            <a:r>
              <a:rPr lang="en-US" b="1"/>
              <a:t> ( </a:t>
            </a:r>
            <a:r>
              <a:rPr lang="en-US" sz="5300" b="1">
                <a:solidFill>
                  <a:srgbClr val="2B2B2B"/>
                </a:solidFill>
              </a:rPr>
              <a:t>Adult</a:t>
            </a:r>
            <a:r>
              <a:rPr lang="en-US" b="1"/>
              <a:t> acne)</a:t>
            </a:r>
            <a:endParaRPr b="1"/>
          </a:p>
        </p:txBody>
      </p:sp>
      <p:sp>
        <p:nvSpPr>
          <p:cNvPr id="333" name="Google Shape;333;g178140231c9d060f_28"/>
          <p:cNvSpPr txBox="1"/>
          <p:nvPr/>
        </p:nvSpPr>
        <p:spPr>
          <a:xfrm>
            <a:off x="633474" y="1450593"/>
            <a:ext cx="7724700" cy="12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3368" marR="0" lvl="0" indent="-280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Helvetica Neue"/>
              <a:buChar char="✓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Papules , erythema and Hyperpigmentation .</a:t>
            </a:r>
            <a:endParaRPr/>
          </a:p>
          <a:p>
            <a:pPr marL="334008" marR="0" lvl="0" indent="-280668" algn="l" rtl="0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Helvetica Neue"/>
              <a:buChar char="✓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Must do investigations to rule out causes of androgen excess.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3368" marR="0" lvl="0" indent="-28066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Helvetica Neue"/>
              <a:buChar char="✓"/>
            </a:pPr>
            <a:r>
              <a:rPr lang="en-US" sz="21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Usually affect the </a:t>
            </a:r>
            <a:r>
              <a:rPr lang="en-US" sz="2100" b="1" i="0" u="none" strike="noStrike" cap="none">
                <a:solidFill>
                  <a:srgbClr val="2B2B2B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jaw area and the neck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334" name="Google Shape;334;g178140231c9d060f_28" descr="object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731" y="3006636"/>
            <a:ext cx="6343398" cy="327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78140231c9d060f_28" descr="object 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6682" y="3006624"/>
            <a:ext cx="4583559" cy="305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78140231c9d060f_28" descr="object 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87218" y="5833355"/>
            <a:ext cx="4193034" cy="534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44ee1b017b8f6c3d_2"/>
          <p:cNvSpPr txBox="1"/>
          <p:nvPr/>
        </p:nvSpPr>
        <p:spPr>
          <a:xfrm>
            <a:off x="4406734" y="4971898"/>
            <a:ext cx="2644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4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6. Increased LH /FSH ratio to &gt; 2-3 in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400" b="1" i="0" u="none" strike="noStrike" cap="none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polycystic ovary syndrome</a:t>
            </a:r>
            <a:r>
              <a:rPr lang="en-US" sz="14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2" name="Google Shape;342;g44ee1b017b8f6c3d_2"/>
          <p:cNvSpPr txBox="1"/>
          <p:nvPr/>
        </p:nvSpPr>
        <p:spPr>
          <a:xfrm>
            <a:off x="565480" y="916597"/>
            <a:ext cx="28938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5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</a:t>
            </a:r>
            <a:r>
              <a:rPr lang="en-US" sz="15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Hyperandrogenism</a:t>
            </a:r>
            <a:r>
              <a:rPr lang="en-US" sz="15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 should be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5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suspected in female with ; Hirsutism ,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63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5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irregular </a:t>
            </a:r>
            <a:r>
              <a:rPr lang="en-US" sz="1500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cycles , severe acne , abrupt onset , coarse voice.</a:t>
            </a:r>
            <a:endParaRPr sz="1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3" name="Google Shape;343;g44ee1b017b8f6c3d_2"/>
          <p:cNvSpPr txBox="1"/>
          <p:nvPr/>
        </p:nvSpPr>
        <p:spPr>
          <a:xfrm>
            <a:off x="4462488" y="988750"/>
            <a:ext cx="26448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88900" algn="ctr" rtl="0">
              <a:lnSpc>
                <a:spcPct val="1307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8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</a:t>
            </a:r>
            <a:r>
              <a:rPr lang="en-US" sz="1800" b="1" i="0" u="none" strike="noStrike" cap="non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</a:t>
            </a:r>
            <a:r>
              <a:rPr lang="en-US" sz="18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serum cortisol level if </a:t>
            </a:r>
            <a:r>
              <a:rPr lang="en-US" sz="1800" b="1" i="0" u="none" strike="noStrike" cap="non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hypercortisolism</a:t>
            </a:r>
            <a:r>
              <a:rPr lang="en-US" sz="18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 is suspected.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4" name="Google Shape;344;g44ee1b017b8f6c3d_2"/>
          <p:cNvSpPr txBox="1"/>
          <p:nvPr/>
        </p:nvSpPr>
        <p:spPr>
          <a:xfrm>
            <a:off x="7704102" y="968509"/>
            <a:ext cx="26238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600"/>
              <a:buFont typeface="Calibri"/>
              <a:buNone/>
            </a:pPr>
            <a:r>
              <a:rPr lang="en-US" sz="16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</a:t>
            </a:r>
            <a:r>
              <a:rPr lang="en-US" sz="1600" b="1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Androgenetic alopecia</a:t>
            </a:r>
            <a:r>
              <a:rPr lang="en-US" sz="160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6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1600" i="0" u="none" strike="noStrike" cap="none">
              <a:solidFill>
                <a:srgbClr val="2F2F2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1.</a:t>
            </a:r>
            <a:r>
              <a:rPr lang="en-US" sz="16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Free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6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testosterone </a:t>
            </a:r>
            <a:endParaRPr sz="1600">
              <a:solidFill>
                <a:srgbClr val="2F2F2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508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F2F2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2.</a:t>
            </a:r>
            <a:r>
              <a:rPr lang="en-US" sz="16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DHEAS</a:t>
            </a:r>
            <a:endParaRPr sz="1600">
              <a:solidFill>
                <a:srgbClr val="2F2F2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508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F2F2F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3.</a:t>
            </a:r>
            <a:r>
              <a:rPr lang="en-US" sz="16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 17-hydroxyprogesterone.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5" name="Google Shape;345;g44ee1b017b8f6c3d_2"/>
          <p:cNvSpPr txBox="1"/>
          <p:nvPr/>
        </p:nvSpPr>
        <p:spPr>
          <a:xfrm>
            <a:off x="8070850" y="2744725"/>
            <a:ext cx="33669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3187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300"/>
              <a:buFont typeface="Calibri"/>
              <a:buNone/>
            </a:pPr>
            <a:r>
              <a:rPr lang="en-US" sz="1800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4. Elevated DHEAS and 17-OH-progesterone suggest </a:t>
            </a:r>
            <a:r>
              <a:rPr lang="en-US" sz="1800" b="1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adrenal</a:t>
            </a:r>
            <a:r>
              <a:rPr lang="en-US" sz="1800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 source of</a:t>
            </a:r>
            <a:r>
              <a:rPr lang="en-US" sz="1800">
                <a:latin typeface="Comic Sans MS"/>
                <a:ea typeface="Comic Sans MS"/>
                <a:cs typeface="Comic Sans MS"/>
                <a:sym typeface="Comic Sans MS"/>
              </a:rPr>
              <a:t> excess androgen.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6" name="Google Shape;346;g44ee1b017b8f6c3d_2"/>
          <p:cNvSpPr txBox="1"/>
          <p:nvPr/>
        </p:nvSpPr>
        <p:spPr>
          <a:xfrm>
            <a:off x="8267280" y="4894950"/>
            <a:ext cx="26448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38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4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DHEAS 4000-8000ng\ml </a:t>
            </a:r>
            <a:endParaRPr sz="1400" i="0" u="none" strike="noStrike" cap="none">
              <a:solidFill>
                <a:srgbClr val="2F2F2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12382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4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or 17-OH</a:t>
            </a:r>
            <a:r>
              <a:rPr lang="en-US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4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progesterone level &gt; 3ng\ml </a:t>
            </a:r>
            <a:r>
              <a:rPr lang="en-US" sz="1400" b="1" i="0" u="none" strike="noStrike" cap="non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congenital</a:t>
            </a:r>
            <a:r>
              <a:rPr lang="en-US" b="1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400" b="1" i="0" u="none" strike="noStrike" cap="non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adrenal hyperplasia.</a:t>
            </a:r>
            <a:endParaRPr b="1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7" name="Google Shape;347;g44ee1b017b8f6c3d_2"/>
          <p:cNvSpPr txBox="1"/>
          <p:nvPr/>
        </p:nvSpPr>
        <p:spPr>
          <a:xfrm>
            <a:off x="4265114" y="5837044"/>
            <a:ext cx="29280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400"/>
              <a:buFont typeface="Calibri"/>
              <a:buNone/>
            </a:pPr>
            <a:r>
              <a:rPr lang="en-US" sz="1400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7. Elevated testosterone suggest </a:t>
            </a:r>
            <a:r>
              <a:rPr lang="en-US" sz="1400" b="1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ovarian</a:t>
            </a:r>
            <a:r>
              <a:rPr lang="en-US" b="1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400" b="1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source</a:t>
            </a:r>
            <a:r>
              <a:rPr lang="en-US" sz="1400" i="0" u="none" strike="noStrike" cap="none"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8" name="Google Shape;348;g44ee1b017b8f6c3d_2"/>
          <p:cNvSpPr txBox="1"/>
          <p:nvPr/>
        </p:nvSpPr>
        <p:spPr>
          <a:xfrm>
            <a:off x="700953" y="3036506"/>
            <a:ext cx="2893800" cy="15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4790" marR="5080" lvl="0" indent="-212725" algn="ctr" rtl="0">
              <a:lnSpc>
                <a:spcPct val="127099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1700"/>
              <a:buFont typeface="Comic Sans MS"/>
              <a:buAutoNum type="arabicPeriod" startAt="8"/>
            </a:pPr>
            <a:r>
              <a:rPr lang="en-US" sz="17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Serum testosterone &gt;200ngIdl indicates </a:t>
            </a:r>
            <a:r>
              <a:rPr lang="en-US" sz="1700" b="1" i="0" u="none" strike="noStrike" cap="none">
                <a:solidFill>
                  <a:srgbClr val="A61C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ovarian tumor.</a:t>
            </a:r>
            <a:endParaRPr b="1">
              <a:solidFill>
                <a:srgbClr val="A61C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668" marR="0" lvl="0" indent="-21272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F2F2F"/>
              </a:buClr>
              <a:buSzPts val="1700"/>
              <a:buFont typeface="Comic Sans MS"/>
              <a:buAutoNum type="arabicPeriod" startAt="8"/>
            </a:pPr>
            <a:r>
              <a:rPr lang="en-US" sz="17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Ovarian US :</a:t>
            </a:r>
            <a:endParaRPr sz="1700">
              <a:solidFill>
                <a:srgbClr val="2F2F2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700" i="0" u="none" strike="noStrike" cap="none">
                <a:solidFill>
                  <a:srgbClr val="2F2F2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1700" b="1" i="0" u="none" strike="noStrike" cap="none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Ovarian cysts</a:t>
            </a:r>
            <a:endParaRPr b="1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49" name="Google Shape;349;g44ee1b017b8f6c3d_2"/>
          <p:cNvSpPr/>
          <p:nvPr/>
        </p:nvSpPr>
        <p:spPr>
          <a:xfrm>
            <a:off x="4412538" y="2312200"/>
            <a:ext cx="3366900" cy="223360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0" y="21251"/>
                </a:lnTo>
                <a:lnTo>
                  <a:pt x="419" y="21108"/>
                </a:lnTo>
                <a:lnTo>
                  <a:pt x="998" y="20869"/>
                </a:lnTo>
                <a:lnTo>
                  <a:pt x="1290" y="20770"/>
                </a:lnTo>
                <a:lnTo>
                  <a:pt x="1586" y="20702"/>
                </a:lnTo>
                <a:lnTo>
                  <a:pt x="1890" y="20677"/>
                </a:lnTo>
                <a:lnTo>
                  <a:pt x="2458" y="20701"/>
                </a:lnTo>
                <a:lnTo>
                  <a:pt x="2646" y="20688"/>
                </a:lnTo>
                <a:lnTo>
                  <a:pt x="2815" y="20650"/>
                </a:lnTo>
                <a:lnTo>
                  <a:pt x="3146" y="20527"/>
                </a:lnTo>
                <a:lnTo>
                  <a:pt x="3313" y="20475"/>
                </a:lnTo>
                <a:lnTo>
                  <a:pt x="3624" y="20445"/>
                </a:lnTo>
                <a:lnTo>
                  <a:pt x="3904" y="20519"/>
                </a:lnTo>
                <a:lnTo>
                  <a:pt x="4154" y="20702"/>
                </a:lnTo>
                <a:lnTo>
                  <a:pt x="4375" y="20996"/>
                </a:lnTo>
                <a:lnTo>
                  <a:pt x="4618" y="20980"/>
                </a:lnTo>
                <a:lnTo>
                  <a:pt x="4908" y="20624"/>
                </a:lnTo>
                <a:lnTo>
                  <a:pt x="5142" y="20352"/>
                </a:lnTo>
                <a:lnTo>
                  <a:pt x="5400" y="20131"/>
                </a:lnTo>
                <a:lnTo>
                  <a:pt x="5681" y="20003"/>
                </a:lnTo>
                <a:lnTo>
                  <a:pt x="5985" y="20013"/>
                </a:lnTo>
                <a:lnTo>
                  <a:pt x="6228" y="20146"/>
                </a:lnTo>
                <a:lnTo>
                  <a:pt x="6412" y="20365"/>
                </a:lnTo>
                <a:lnTo>
                  <a:pt x="6557" y="20643"/>
                </a:lnTo>
                <a:lnTo>
                  <a:pt x="6722" y="21037"/>
                </a:lnTo>
                <a:lnTo>
                  <a:pt x="6751" y="21077"/>
                </a:lnTo>
                <a:lnTo>
                  <a:pt x="6790" y="21091"/>
                </a:lnTo>
                <a:lnTo>
                  <a:pt x="7194" y="21099"/>
                </a:lnTo>
                <a:lnTo>
                  <a:pt x="7308" y="21118"/>
                </a:lnTo>
                <a:lnTo>
                  <a:pt x="7557" y="21217"/>
                </a:lnTo>
                <a:lnTo>
                  <a:pt x="7692" y="21254"/>
                </a:lnTo>
                <a:lnTo>
                  <a:pt x="7805" y="21238"/>
                </a:lnTo>
                <a:lnTo>
                  <a:pt x="7885" y="21169"/>
                </a:lnTo>
                <a:lnTo>
                  <a:pt x="8048" y="20967"/>
                </a:lnTo>
                <a:lnTo>
                  <a:pt x="8135" y="20887"/>
                </a:lnTo>
                <a:lnTo>
                  <a:pt x="8426" y="20798"/>
                </a:lnTo>
                <a:lnTo>
                  <a:pt x="8721" y="20864"/>
                </a:lnTo>
                <a:lnTo>
                  <a:pt x="9293" y="21141"/>
                </a:lnTo>
                <a:lnTo>
                  <a:pt x="9613" y="21221"/>
                </a:lnTo>
                <a:lnTo>
                  <a:pt x="9930" y="21226"/>
                </a:lnTo>
                <a:lnTo>
                  <a:pt x="10248" y="21185"/>
                </a:lnTo>
                <a:lnTo>
                  <a:pt x="10733" y="21102"/>
                </a:lnTo>
                <a:lnTo>
                  <a:pt x="11061" y="21089"/>
                </a:lnTo>
                <a:lnTo>
                  <a:pt x="11225" y="21099"/>
                </a:lnTo>
                <a:lnTo>
                  <a:pt x="11369" y="21060"/>
                </a:lnTo>
                <a:lnTo>
                  <a:pt x="11520" y="21046"/>
                </a:lnTo>
                <a:lnTo>
                  <a:pt x="11720" y="21079"/>
                </a:lnTo>
                <a:lnTo>
                  <a:pt x="11910" y="21158"/>
                </a:lnTo>
                <a:lnTo>
                  <a:pt x="12097" y="21255"/>
                </a:lnTo>
                <a:lnTo>
                  <a:pt x="12288" y="21338"/>
                </a:lnTo>
                <a:lnTo>
                  <a:pt x="12456" y="21369"/>
                </a:lnTo>
                <a:lnTo>
                  <a:pt x="12625" y="21354"/>
                </a:lnTo>
                <a:lnTo>
                  <a:pt x="12959" y="21256"/>
                </a:lnTo>
                <a:lnTo>
                  <a:pt x="13243" y="21160"/>
                </a:lnTo>
                <a:lnTo>
                  <a:pt x="13516" y="21091"/>
                </a:lnTo>
                <a:lnTo>
                  <a:pt x="13780" y="21090"/>
                </a:lnTo>
                <a:lnTo>
                  <a:pt x="14033" y="21196"/>
                </a:lnTo>
                <a:lnTo>
                  <a:pt x="14427" y="21126"/>
                </a:lnTo>
                <a:lnTo>
                  <a:pt x="14738" y="21124"/>
                </a:lnTo>
                <a:lnTo>
                  <a:pt x="15048" y="21169"/>
                </a:lnTo>
                <a:lnTo>
                  <a:pt x="15356" y="21264"/>
                </a:lnTo>
                <a:lnTo>
                  <a:pt x="15460" y="21224"/>
                </a:lnTo>
                <a:lnTo>
                  <a:pt x="15732" y="21145"/>
                </a:lnTo>
                <a:lnTo>
                  <a:pt x="16004" y="21098"/>
                </a:lnTo>
                <a:lnTo>
                  <a:pt x="16276" y="21084"/>
                </a:lnTo>
                <a:lnTo>
                  <a:pt x="16548" y="21103"/>
                </a:lnTo>
                <a:lnTo>
                  <a:pt x="16818" y="21098"/>
                </a:lnTo>
                <a:lnTo>
                  <a:pt x="17071" y="21163"/>
                </a:lnTo>
                <a:lnTo>
                  <a:pt x="17316" y="21275"/>
                </a:lnTo>
                <a:lnTo>
                  <a:pt x="17562" y="21413"/>
                </a:lnTo>
                <a:lnTo>
                  <a:pt x="17705" y="21448"/>
                </a:lnTo>
                <a:lnTo>
                  <a:pt x="17842" y="21466"/>
                </a:lnTo>
                <a:lnTo>
                  <a:pt x="18122" y="21465"/>
                </a:lnTo>
                <a:lnTo>
                  <a:pt x="18262" y="21453"/>
                </a:lnTo>
                <a:lnTo>
                  <a:pt x="18531" y="21290"/>
                </a:lnTo>
                <a:lnTo>
                  <a:pt x="18781" y="21121"/>
                </a:lnTo>
                <a:lnTo>
                  <a:pt x="19064" y="20968"/>
                </a:lnTo>
                <a:lnTo>
                  <a:pt x="19342" y="20897"/>
                </a:lnTo>
                <a:lnTo>
                  <a:pt x="19619" y="20927"/>
                </a:lnTo>
                <a:lnTo>
                  <a:pt x="19902" y="21080"/>
                </a:lnTo>
                <a:lnTo>
                  <a:pt x="20022" y="21166"/>
                </a:lnTo>
                <a:lnTo>
                  <a:pt x="20214" y="21178"/>
                </a:lnTo>
                <a:lnTo>
                  <a:pt x="20589" y="21307"/>
                </a:lnTo>
                <a:lnTo>
                  <a:pt x="20873" y="21577"/>
                </a:lnTo>
                <a:lnTo>
                  <a:pt x="20879" y="21600"/>
                </a:lnTo>
                <a:lnTo>
                  <a:pt x="20928" y="21570"/>
                </a:lnTo>
                <a:lnTo>
                  <a:pt x="21182" y="21262"/>
                </a:lnTo>
                <a:lnTo>
                  <a:pt x="21455" y="21101"/>
                </a:lnTo>
                <a:lnTo>
                  <a:pt x="21600" y="21093"/>
                </a:lnTo>
                <a:lnTo>
                  <a:pt x="21600" y="0"/>
                </a:lnTo>
                <a:close/>
              </a:path>
            </a:pathLst>
          </a:custGeom>
          <a:solidFill>
            <a:srgbClr val="FFE17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44ee1b017b8f6c3d_2"/>
          <p:cNvSpPr txBox="1"/>
          <p:nvPr/>
        </p:nvSpPr>
        <p:spPr>
          <a:xfrm>
            <a:off x="4556407" y="2778591"/>
            <a:ext cx="30792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" marR="5080" lvl="0" indent="9523" algn="ctr" rtl="0">
              <a:lnSpc>
                <a:spcPct val="797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400"/>
              <a:buFont typeface="Calibri"/>
              <a:buNone/>
            </a:pPr>
            <a:r>
              <a:rPr lang="en-US" sz="3400" b="1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</a:t>
            </a:r>
            <a:r>
              <a:rPr lang="en-US" sz="3400" b="1" i="0" u="none" strike="noStrike" cap="none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vestigations </a:t>
            </a:r>
            <a:endParaRPr sz="3400" b="1" i="0" u="none" strike="noStrike" cap="none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70" marR="5080" lvl="0" indent="9523" algn="ctr" rtl="0">
              <a:lnSpc>
                <a:spcPct val="797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3400"/>
              <a:buFont typeface="Calibri"/>
              <a:buNone/>
            </a:pPr>
            <a:r>
              <a:rPr lang="en-US" sz="3400" b="1" i="0" u="none" strike="noStrike" cap="none">
                <a:solidFill>
                  <a:srgbClr val="666666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 late onset acne:</a:t>
            </a:r>
            <a:endParaRPr b="1">
              <a:solidFill>
                <a:srgbClr val="66666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51" name="Google Shape;351;g44ee1b017b8f6c3d_2" descr="object 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7467" y="2386865"/>
            <a:ext cx="3337074" cy="183170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44ee1b017b8f6c3d_2"/>
          <p:cNvSpPr/>
          <p:nvPr/>
        </p:nvSpPr>
        <p:spPr>
          <a:xfrm rot="1584840">
            <a:off x="3349537" y="3001158"/>
            <a:ext cx="787809" cy="101005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44ee1b017b8f6c3d_2"/>
          <p:cNvSpPr/>
          <p:nvPr/>
        </p:nvSpPr>
        <p:spPr>
          <a:xfrm rot="5400000">
            <a:off x="3336720" y="1418015"/>
            <a:ext cx="1075842" cy="11513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g44ee1b017b8f6c3d_2"/>
          <p:cNvSpPr/>
          <p:nvPr/>
        </p:nvSpPr>
        <p:spPr>
          <a:xfrm rot="-9458796">
            <a:off x="7583572" y="1951920"/>
            <a:ext cx="541252" cy="85597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g44ee1b017b8f6c3d_2"/>
          <p:cNvSpPr/>
          <p:nvPr/>
        </p:nvSpPr>
        <p:spPr>
          <a:xfrm rot="-5933861">
            <a:off x="7402423" y="3864605"/>
            <a:ext cx="903547" cy="91688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44ee1b017b8f6c3d_2"/>
          <p:cNvSpPr/>
          <p:nvPr/>
        </p:nvSpPr>
        <p:spPr>
          <a:xfrm rot="-8100000">
            <a:off x="7767674" y="3054292"/>
            <a:ext cx="488447" cy="5758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44ee1b017b8f6c3d_2"/>
          <p:cNvSpPr/>
          <p:nvPr/>
        </p:nvSpPr>
        <p:spPr>
          <a:xfrm rot="9868454">
            <a:off x="5666003" y="2021670"/>
            <a:ext cx="399041" cy="46500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g44ee1b017b8f6c3d_2"/>
          <p:cNvSpPr/>
          <p:nvPr/>
        </p:nvSpPr>
        <p:spPr>
          <a:xfrm rot="-2700000">
            <a:off x="5675878" y="4373971"/>
            <a:ext cx="513953" cy="48760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1979"/>
                </a:moveTo>
                <a:lnTo>
                  <a:pt x="21540" y="1138"/>
                </a:lnTo>
                <a:lnTo>
                  <a:pt x="21138" y="435"/>
                </a:lnTo>
                <a:lnTo>
                  <a:pt x="20481" y="243"/>
                </a:lnTo>
                <a:lnTo>
                  <a:pt x="20425" y="197"/>
                </a:lnTo>
                <a:lnTo>
                  <a:pt x="20385" y="116"/>
                </a:lnTo>
                <a:lnTo>
                  <a:pt x="20363" y="0"/>
                </a:lnTo>
                <a:lnTo>
                  <a:pt x="20371" y="189"/>
                </a:lnTo>
                <a:lnTo>
                  <a:pt x="20471" y="1308"/>
                </a:lnTo>
                <a:lnTo>
                  <a:pt x="20510" y="2355"/>
                </a:lnTo>
                <a:lnTo>
                  <a:pt x="20490" y="3328"/>
                </a:lnTo>
                <a:lnTo>
                  <a:pt x="20409" y="4229"/>
                </a:lnTo>
                <a:lnTo>
                  <a:pt x="20269" y="5057"/>
                </a:lnTo>
                <a:lnTo>
                  <a:pt x="20068" y="5813"/>
                </a:lnTo>
                <a:lnTo>
                  <a:pt x="19742" y="6720"/>
                </a:lnTo>
                <a:lnTo>
                  <a:pt x="19352" y="7586"/>
                </a:lnTo>
                <a:lnTo>
                  <a:pt x="18897" y="8412"/>
                </a:lnTo>
                <a:lnTo>
                  <a:pt x="18378" y="9197"/>
                </a:lnTo>
                <a:lnTo>
                  <a:pt x="17794" y="9942"/>
                </a:lnTo>
                <a:lnTo>
                  <a:pt x="17146" y="10647"/>
                </a:lnTo>
                <a:lnTo>
                  <a:pt x="16376" y="11366"/>
                </a:lnTo>
                <a:lnTo>
                  <a:pt x="15592" y="11973"/>
                </a:lnTo>
                <a:lnTo>
                  <a:pt x="14796" y="12468"/>
                </a:lnTo>
                <a:lnTo>
                  <a:pt x="13987" y="12851"/>
                </a:lnTo>
                <a:lnTo>
                  <a:pt x="13164" y="13122"/>
                </a:lnTo>
                <a:lnTo>
                  <a:pt x="12329" y="13281"/>
                </a:lnTo>
                <a:lnTo>
                  <a:pt x="11635" y="13319"/>
                </a:lnTo>
                <a:lnTo>
                  <a:pt x="11952" y="12339"/>
                </a:lnTo>
                <a:lnTo>
                  <a:pt x="12127" y="11406"/>
                </a:lnTo>
                <a:lnTo>
                  <a:pt x="12155" y="10540"/>
                </a:lnTo>
                <a:lnTo>
                  <a:pt x="12036" y="9740"/>
                </a:lnTo>
                <a:lnTo>
                  <a:pt x="11769" y="9007"/>
                </a:lnTo>
                <a:lnTo>
                  <a:pt x="11279" y="8347"/>
                </a:lnTo>
                <a:lnTo>
                  <a:pt x="11235" y="8301"/>
                </a:lnTo>
                <a:lnTo>
                  <a:pt x="11235" y="10490"/>
                </a:lnTo>
                <a:lnTo>
                  <a:pt x="11215" y="11380"/>
                </a:lnTo>
                <a:lnTo>
                  <a:pt x="11017" y="12340"/>
                </a:lnTo>
                <a:lnTo>
                  <a:pt x="10679" y="13267"/>
                </a:lnTo>
                <a:lnTo>
                  <a:pt x="10618" y="13263"/>
                </a:lnTo>
                <a:lnTo>
                  <a:pt x="9743" y="13085"/>
                </a:lnTo>
                <a:lnTo>
                  <a:pt x="8797" y="12653"/>
                </a:lnTo>
                <a:lnTo>
                  <a:pt x="8004" y="12080"/>
                </a:lnTo>
                <a:lnTo>
                  <a:pt x="7365" y="11367"/>
                </a:lnTo>
                <a:lnTo>
                  <a:pt x="6923" y="10589"/>
                </a:lnTo>
                <a:lnTo>
                  <a:pt x="6879" y="10513"/>
                </a:lnTo>
                <a:lnTo>
                  <a:pt x="6712" y="9658"/>
                </a:lnTo>
                <a:lnTo>
                  <a:pt x="6791" y="8922"/>
                </a:lnTo>
                <a:lnTo>
                  <a:pt x="7116" y="8301"/>
                </a:lnTo>
                <a:lnTo>
                  <a:pt x="7119" y="8300"/>
                </a:lnTo>
                <a:lnTo>
                  <a:pt x="7685" y="7802"/>
                </a:lnTo>
                <a:lnTo>
                  <a:pt x="8078" y="7635"/>
                </a:lnTo>
                <a:lnTo>
                  <a:pt x="8497" y="7591"/>
                </a:lnTo>
                <a:lnTo>
                  <a:pt x="8941" y="7669"/>
                </a:lnTo>
                <a:lnTo>
                  <a:pt x="9968" y="8267"/>
                </a:lnTo>
                <a:lnTo>
                  <a:pt x="10801" y="9167"/>
                </a:lnTo>
                <a:lnTo>
                  <a:pt x="11235" y="10490"/>
                </a:lnTo>
                <a:lnTo>
                  <a:pt x="11235" y="8301"/>
                </a:lnTo>
                <a:lnTo>
                  <a:pt x="10188" y="7354"/>
                </a:lnTo>
                <a:lnTo>
                  <a:pt x="8975" y="6824"/>
                </a:lnTo>
                <a:lnTo>
                  <a:pt x="8376" y="6773"/>
                </a:lnTo>
                <a:lnTo>
                  <a:pt x="7787" y="6867"/>
                </a:lnTo>
                <a:lnTo>
                  <a:pt x="7210" y="7106"/>
                </a:lnTo>
                <a:lnTo>
                  <a:pt x="6442" y="7788"/>
                </a:lnTo>
                <a:lnTo>
                  <a:pt x="5975" y="8586"/>
                </a:lnTo>
                <a:lnTo>
                  <a:pt x="5955" y="8693"/>
                </a:lnTo>
                <a:lnTo>
                  <a:pt x="5807" y="9501"/>
                </a:lnTo>
                <a:lnTo>
                  <a:pt x="5940" y="10532"/>
                </a:lnTo>
                <a:lnTo>
                  <a:pt x="6342" y="11393"/>
                </a:lnTo>
                <a:lnTo>
                  <a:pt x="6871" y="12150"/>
                </a:lnTo>
                <a:lnTo>
                  <a:pt x="7528" y="12807"/>
                </a:lnTo>
                <a:lnTo>
                  <a:pt x="8311" y="13361"/>
                </a:lnTo>
                <a:lnTo>
                  <a:pt x="9222" y="13813"/>
                </a:lnTo>
                <a:lnTo>
                  <a:pt x="10293" y="14064"/>
                </a:lnTo>
                <a:lnTo>
                  <a:pt x="10087" y="14474"/>
                </a:lnTo>
                <a:lnTo>
                  <a:pt x="9582" y="15286"/>
                </a:lnTo>
                <a:lnTo>
                  <a:pt x="9018" y="16034"/>
                </a:lnTo>
                <a:lnTo>
                  <a:pt x="8393" y="16716"/>
                </a:lnTo>
                <a:lnTo>
                  <a:pt x="7714" y="17328"/>
                </a:lnTo>
                <a:lnTo>
                  <a:pt x="7718" y="17326"/>
                </a:lnTo>
                <a:lnTo>
                  <a:pt x="6965" y="17886"/>
                </a:lnTo>
                <a:lnTo>
                  <a:pt x="5853" y="18531"/>
                </a:lnTo>
                <a:lnTo>
                  <a:pt x="4540" y="19113"/>
                </a:lnTo>
                <a:lnTo>
                  <a:pt x="3256" y="19555"/>
                </a:lnTo>
                <a:lnTo>
                  <a:pt x="2039" y="19903"/>
                </a:lnTo>
                <a:lnTo>
                  <a:pt x="4092" y="18034"/>
                </a:lnTo>
                <a:lnTo>
                  <a:pt x="4175" y="17920"/>
                </a:lnTo>
                <a:lnTo>
                  <a:pt x="4203" y="17788"/>
                </a:lnTo>
                <a:lnTo>
                  <a:pt x="4177" y="17657"/>
                </a:lnTo>
                <a:lnTo>
                  <a:pt x="4097" y="17541"/>
                </a:lnTo>
                <a:lnTo>
                  <a:pt x="3977" y="17428"/>
                </a:lnTo>
                <a:lnTo>
                  <a:pt x="3793" y="17407"/>
                </a:lnTo>
                <a:lnTo>
                  <a:pt x="3622" y="17494"/>
                </a:lnTo>
                <a:lnTo>
                  <a:pt x="3594" y="17514"/>
                </a:lnTo>
                <a:lnTo>
                  <a:pt x="1356" y="19557"/>
                </a:lnTo>
                <a:lnTo>
                  <a:pt x="726" y="20118"/>
                </a:lnTo>
                <a:lnTo>
                  <a:pt x="684" y="20153"/>
                </a:lnTo>
                <a:lnTo>
                  <a:pt x="684" y="21417"/>
                </a:lnTo>
                <a:lnTo>
                  <a:pt x="669" y="21420"/>
                </a:lnTo>
                <a:lnTo>
                  <a:pt x="655" y="21422"/>
                </a:lnTo>
                <a:lnTo>
                  <a:pt x="641" y="21422"/>
                </a:lnTo>
                <a:lnTo>
                  <a:pt x="655" y="21421"/>
                </a:lnTo>
                <a:lnTo>
                  <a:pt x="670" y="21419"/>
                </a:lnTo>
                <a:lnTo>
                  <a:pt x="684" y="21417"/>
                </a:lnTo>
                <a:lnTo>
                  <a:pt x="684" y="20153"/>
                </a:lnTo>
                <a:lnTo>
                  <a:pt x="412" y="20380"/>
                </a:lnTo>
                <a:lnTo>
                  <a:pt x="409" y="20382"/>
                </a:lnTo>
                <a:lnTo>
                  <a:pt x="0" y="21016"/>
                </a:lnTo>
                <a:lnTo>
                  <a:pt x="53" y="21128"/>
                </a:lnTo>
                <a:lnTo>
                  <a:pt x="58" y="21137"/>
                </a:lnTo>
                <a:lnTo>
                  <a:pt x="72" y="21179"/>
                </a:lnTo>
                <a:lnTo>
                  <a:pt x="98" y="21255"/>
                </a:lnTo>
                <a:lnTo>
                  <a:pt x="101" y="21264"/>
                </a:lnTo>
                <a:lnTo>
                  <a:pt x="568" y="21422"/>
                </a:lnTo>
                <a:lnTo>
                  <a:pt x="588" y="21425"/>
                </a:lnTo>
                <a:lnTo>
                  <a:pt x="609" y="21425"/>
                </a:lnTo>
                <a:lnTo>
                  <a:pt x="629" y="21424"/>
                </a:lnTo>
                <a:lnTo>
                  <a:pt x="637" y="21424"/>
                </a:lnTo>
                <a:lnTo>
                  <a:pt x="666" y="21426"/>
                </a:lnTo>
                <a:lnTo>
                  <a:pt x="844" y="21435"/>
                </a:lnTo>
                <a:lnTo>
                  <a:pt x="2883" y="21587"/>
                </a:lnTo>
                <a:lnTo>
                  <a:pt x="3116" y="21595"/>
                </a:lnTo>
                <a:lnTo>
                  <a:pt x="3568" y="21594"/>
                </a:lnTo>
                <a:lnTo>
                  <a:pt x="5126" y="21565"/>
                </a:lnTo>
                <a:lnTo>
                  <a:pt x="5263" y="21568"/>
                </a:lnTo>
                <a:lnTo>
                  <a:pt x="5397" y="21574"/>
                </a:lnTo>
                <a:lnTo>
                  <a:pt x="5527" y="21582"/>
                </a:lnTo>
                <a:lnTo>
                  <a:pt x="5732" y="21600"/>
                </a:lnTo>
                <a:lnTo>
                  <a:pt x="5807" y="21585"/>
                </a:lnTo>
                <a:lnTo>
                  <a:pt x="5975" y="21499"/>
                </a:lnTo>
                <a:lnTo>
                  <a:pt x="6051" y="21400"/>
                </a:lnTo>
                <a:lnTo>
                  <a:pt x="6065" y="21282"/>
                </a:lnTo>
                <a:lnTo>
                  <a:pt x="6050" y="21144"/>
                </a:lnTo>
                <a:lnTo>
                  <a:pt x="5288" y="20870"/>
                </a:lnTo>
                <a:lnTo>
                  <a:pt x="5117" y="20867"/>
                </a:lnTo>
                <a:lnTo>
                  <a:pt x="3602" y="20897"/>
                </a:lnTo>
                <a:lnTo>
                  <a:pt x="3175" y="20899"/>
                </a:lnTo>
                <a:lnTo>
                  <a:pt x="2966" y="20894"/>
                </a:lnTo>
                <a:lnTo>
                  <a:pt x="2958" y="20892"/>
                </a:lnTo>
                <a:lnTo>
                  <a:pt x="2620" y="20867"/>
                </a:lnTo>
                <a:lnTo>
                  <a:pt x="4153" y="20337"/>
                </a:lnTo>
                <a:lnTo>
                  <a:pt x="5035" y="19957"/>
                </a:lnTo>
                <a:lnTo>
                  <a:pt x="5920" y="19525"/>
                </a:lnTo>
                <a:lnTo>
                  <a:pt x="6807" y="19039"/>
                </a:lnTo>
                <a:lnTo>
                  <a:pt x="7537" y="18600"/>
                </a:lnTo>
                <a:lnTo>
                  <a:pt x="8232" y="18087"/>
                </a:lnTo>
                <a:lnTo>
                  <a:pt x="8890" y="17500"/>
                </a:lnTo>
                <a:lnTo>
                  <a:pt x="9512" y="16838"/>
                </a:lnTo>
                <a:lnTo>
                  <a:pt x="10097" y="16102"/>
                </a:lnTo>
                <a:lnTo>
                  <a:pt x="10646" y="15291"/>
                </a:lnTo>
                <a:lnTo>
                  <a:pt x="11159" y="14407"/>
                </a:lnTo>
                <a:lnTo>
                  <a:pt x="11268" y="14159"/>
                </a:lnTo>
                <a:lnTo>
                  <a:pt x="11462" y="14175"/>
                </a:lnTo>
                <a:lnTo>
                  <a:pt x="12558" y="14105"/>
                </a:lnTo>
                <a:lnTo>
                  <a:pt x="13639" y="13867"/>
                </a:lnTo>
                <a:lnTo>
                  <a:pt x="14614" y="13490"/>
                </a:lnTo>
                <a:lnTo>
                  <a:pt x="15575" y="12995"/>
                </a:lnTo>
                <a:lnTo>
                  <a:pt x="16418" y="12450"/>
                </a:lnTo>
                <a:lnTo>
                  <a:pt x="17249" y="11788"/>
                </a:lnTo>
                <a:lnTo>
                  <a:pt x="18031" y="11030"/>
                </a:lnTo>
                <a:lnTo>
                  <a:pt x="18674" y="10268"/>
                </a:lnTo>
                <a:lnTo>
                  <a:pt x="19251" y="9500"/>
                </a:lnTo>
                <a:lnTo>
                  <a:pt x="19761" y="8724"/>
                </a:lnTo>
                <a:lnTo>
                  <a:pt x="20204" y="7942"/>
                </a:lnTo>
                <a:lnTo>
                  <a:pt x="20582" y="7153"/>
                </a:lnTo>
                <a:lnTo>
                  <a:pt x="20893" y="6356"/>
                </a:lnTo>
                <a:lnTo>
                  <a:pt x="21138" y="5553"/>
                </a:lnTo>
                <a:lnTo>
                  <a:pt x="21316" y="4744"/>
                </a:lnTo>
                <a:lnTo>
                  <a:pt x="21479" y="3708"/>
                </a:lnTo>
                <a:lnTo>
                  <a:pt x="21573" y="2787"/>
                </a:lnTo>
                <a:lnTo>
                  <a:pt x="21600" y="1979"/>
                </a:lnTo>
                <a:close/>
              </a:path>
            </a:pathLst>
          </a:custGeom>
          <a:solidFill>
            <a:srgbClr val="2F2F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4"/>
          <p:cNvSpPr txBox="1">
            <a:spLocks noGrp="1"/>
          </p:cNvSpPr>
          <p:nvPr>
            <p:ph type="title"/>
          </p:nvPr>
        </p:nvSpPr>
        <p:spPr>
          <a:xfrm>
            <a:off x="1582951" y="414400"/>
            <a:ext cx="90261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>
                <a:solidFill>
                  <a:srgbClr val="2B2B2B"/>
                </a:solidFill>
              </a:rPr>
              <a:t>Differential</a:t>
            </a:r>
            <a:r>
              <a:rPr lang="en-US" b="1"/>
              <a:t> </a:t>
            </a:r>
            <a:r>
              <a:rPr lang="en-US" sz="5300" b="1">
                <a:solidFill>
                  <a:srgbClr val="2B2B2B"/>
                </a:solidFill>
              </a:rPr>
              <a:t>diagnosis </a:t>
            </a:r>
            <a:r>
              <a:rPr lang="en-US" b="1"/>
              <a:t>of</a:t>
            </a:r>
            <a:r>
              <a:rPr lang="en-US" sz="5300" b="1">
                <a:solidFill>
                  <a:srgbClr val="2B2B2B"/>
                </a:solidFill>
              </a:rPr>
              <a:t> </a:t>
            </a:r>
            <a:r>
              <a:rPr lang="en-US" b="1"/>
              <a:t>acne</a:t>
            </a:r>
            <a:endParaRPr b="1"/>
          </a:p>
        </p:txBody>
      </p:sp>
      <p:grpSp>
        <p:nvGrpSpPr>
          <p:cNvPr id="364" name="Google Shape;364;p24"/>
          <p:cNvGrpSpPr/>
          <p:nvPr/>
        </p:nvGrpSpPr>
        <p:grpSpPr>
          <a:xfrm>
            <a:off x="5857238" y="1763735"/>
            <a:ext cx="6056124" cy="4231705"/>
            <a:chOff x="0" y="0"/>
            <a:chExt cx="6056123" cy="4231704"/>
          </a:xfrm>
        </p:grpSpPr>
        <p:pic>
          <p:nvPicPr>
            <p:cNvPr id="365" name="Google Shape;365;p24" descr="object 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9639"/>
              <a:ext cx="3015488" cy="20091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24" descr="object 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94253" y="0"/>
              <a:ext cx="2761870" cy="20713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24" descr="object 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0424" y="2349690"/>
              <a:ext cx="2833244" cy="18820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24" descr="object 8"/>
            <p:cNvPicPr preferRelativeResize="0"/>
            <p:nvPr/>
          </p:nvPicPr>
          <p:blipFill rotWithShape="1">
            <a:blip r:embed="rId6">
              <a:alphaModFix/>
            </a:blip>
            <a:srcRect r="9152"/>
            <a:stretch>
              <a:fillRect/>
            </a:stretch>
          </p:blipFill>
          <p:spPr>
            <a:xfrm>
              <a:off x="3015488" y="2349690"/>
              <a:ext cx="3015488" cy="18629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24"/>
          <p:cNvSpPr txBox="1"/>
          <p:nvPr/>
        </p:nvSpPr>
        <p:spPr>
          <a:xfrm>
            <a:off x="409751" y="1253794"/>
            <a:ext cx="6716360" cy="525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Milia (small facial cysts)</a:t>
            </a:r>
            <a:endParaRPr/>
          </a:p>
          <a:p>
            <a:pPr marL="380365" marR="1076325" lvl="0" indent="-367665" algn="l" rtl="0">
              <a:lnSpc>
                <a:spcPct val="78100"/>
              </a:lnSpc>
              <a:spcBef>
                <a:spcPts val="18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Sebaceous hyperplasia (appear as papules)</a:t>
            </a:r>
            <a:endParaRPr/>
          </a:p>
          <a:p>
            <a:pPr marL="381000" marR="0" lvl="0" indent="-368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Folliculitis</a:t>
            </a:r>
            <a:endParaRPr/>
          </a:p>
          <a:p>
            <a:pPr marL="380365" marR="0" lvl="0" indent="-36766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Pseudofolliculitis</a:t>
            </a:r>
            <a:endParaRPr/>
          </a:p>
          <a:p>
            <a:pPr marL="381000" marR="0" lvl="0" indent="-3683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Trichoepithelioma, syringoma</a:t>
            </a:r>
            <a:endParaRPr/>
          </a:p>
          <a:p>
            <a:pPr marL="401954" marR="0" lvl="0" indent="-3676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Seborrheic dermatitis</a:t>
            </a:r>
            <a:endParaRPr/>
          </a:p>
          <a:p>
            <a:pPr marL="401954" marR="0" lvl="0" indent="-36766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Rosacea</a:t>
            </a:r>
            <a:endParaRPr/>
          </a:p>
          <a:p>
            <a:pPr marL="401954" marR="0" lvl="0" indent="-3676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31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Perioral dermatitis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"/>
          <p:cNvSpPr txBox="1">
            <a:spLocks noGrp="1"/>
          </p:cNvSpPr>
          <p:nvPr>
            <p:ph type="title"/>
          </p:nvPr>
        </p:nvSpPr>
        <p:spPr>
          <a:xfrm>
            <a:off x="387775" y="494634"/>
            <a:ext cx="100077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5300"/>
              <a:buFont typeface="Calibri"/>
              <a:buNone/>
            </a:pPr>
            <a:r>
              <a:rPr lang="en-US" sz="5200" b="1">
                <a:solidFill>
                  <a:srgbClr val="2B2B2B"/>
                </a:solidFill>
              </a:rPr>
              <a:t>Treatment</a:t>
            </a:r>
            <a:r>
              <a:rPr lang="en-US" sz="5200" b="1"/>
              <a:t> of Acne</a:t>
            </a:r>
            <a:endParaRPr sz="5200" b="1"/>
          </a:p>
        </p:txBody>
      </p:sp>
      <p:sp>
        <p:nvSpPr>
          <p:cNvPr id="375" name="Google Shape;375;p25"/>
          <p:cNvSpPr txBox="1"/>
          <p:nvPr/>
        </p:nvSpPr>
        <p:spPr>
          <a:xfrm>
            <a:off x="679026" y="2396617"/>
            <a:ext cx="6304200" cy="37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None/>
            </a:pPr>
            <a:r>
              <a:rPr lang="en-US" sz="20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Topical treatment:</a:t>
            </a:r>
            <a:endParaRPr sz="20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Vit.A derivative;</a:t>
            </a:r>
            <a:r>
              <a:rPr lang="en-US" sz="200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Retinoids( the best choice)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Benzoyl peroxide 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Tretinoin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Topical Niacinamide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Azelaic acid</a:t>
            </a: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 20%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Adjunct/Optional:</a:t>
            </a:r>
            <a:r>
              <a:rPr lang="en-US" sz="200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Salicylic acid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Calibri"/>
              <a:buNone/>
            </a:pPr>
            <a:r>
              <a:rPr lang="en-US" sz="20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And AB if needed</a:t>
            </a:r>
            <a:endParaRPr sz="200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25" descr="object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3525" y="2274700"/>
            <a:ext cx="4018275" cy="279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5"/>
          <p:cNvSpPr txBox="1"/>
          <p:nvPr/>
        </p:nvSpPr>
        <p:spPr>
          <a:xfrm>
            <a:off x="679028" y="1570600"/>
            <a:ext cx="48549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Mild</a:t>
            </a:r>
            <a:r>
              <a:rPr lang="en-US" sz="3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cases like comedone </a:t>
            </a:r>
            <a:endParaRPr sz="3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4cb7f1d547711b7_0"/>
          <p:cNvSpPr txBox="1"/>
          <p:nvPr/>
        </p:nvSpPr>
        <p:spPr>
          <a:xfrm>
            <a:off x="676374" y="1331000"/>
            <a:ext cx="55008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Moderate </a:t>
            </a:r>
            <a:r>
              <a:rPr lang="en-US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cases like papule &amp; pustule 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44cb7f1d547711b7_0"/>
          <p:cNvSpPr txBox="1">
            <a:spLocks noGrp="1"/>
          </p:cNvSpPr>
          <p:nvPr>
            <p:ph type="title"/>
          </p:nvPr>
        </p:nvSpPr>
        <p:spPr>
          <a:xfrm>
            <a:off x="381002" y="562367"/>
            <a:ext cx="100077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>
                <a:solidFill>
                  <a:srgbClr val="2B2B2B"/>
                </a:solidFill>
              </a:rPr>
              <a:t>Treatment</a:t>
            </a:r>
            <a:r>
              <a:rPr lang="en-US" b="1"/>
              <a:t> of Acne</a:t>
            </a:r>
            <a:endParaRPr b="1"/>
          </a:p>
        </p:txBody>
      </p:sp>
      <p:sp>
        <p:nvSpPr>
          <p:cNvPr id="384" name="Google Shape;384;g44cb7f1d547711b7_0"/>
          <p:cNvSpPr txBox="1"/>
          <p:nvPr/>
        </p:nvSpPr>
        <p:spPr>
          <a:xfrm>
            <a:off x="676375" y="1815975"/>
            <a:ext cx="5500800" cy="23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6695" lvl="0" indent="-213995" algn="l" rtl="0">
              <a:spcBef>
                <a:spcPts val="30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•"/>
            </a:pPr>
            <a:r>
              <a:rPr lang="en-US" sz="21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Topical treatments</a:t>
            </a:r>
            <a:endParaRPr sz="21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6695" lvl="0" indent="-213995" algn="l" rtl="0">
              <a:spcBef>
                <a:spcPts val="30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•"/>
            </a:pPr>
            <a:r>
              <a:rPr lang="en-US" sz="21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And systemic treatments:</a:t>
            </a:r>
            <a:endParaRPr sz="21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-Oral AB like :</a:t>
            </a:r>
            <a:endParaRPr sz="21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Tetracycline,Doxycycline, Erythromycin,Azithromycin(macrolides). </a:t>
            </a:r>
            <a:endParaRPr sz="21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300"/>
              </a:spcBef>
              <a:spcAft>
                <a:spcPts val="0"/>
              </a:spcAft>
              <a:buClr>
                <a:srgbClr val="2B2B2B"/>
              </a:buClr>
              <a:buSzPts val="2100"/>
              <a:buFont typeface="Calibri"/>
              <a:buChar char="●"/>
            </a:pPr>
            <a:r>
              <a:rPr lang="en-US" sz="21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if it is not response during 3-6m ; use isotretinion</a:t>
            </a:r>
            <a:endParaRPr sz="21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Google Shape;385;g44cb7f1d547711b7_0" descr="object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9148" y="4334165"/>
            <a:ext cx="2567075" cy="1768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44cb7f1d547711b7_0" descr="object 9"/>
          <p:cNvPicPr preferRelativeResize="0"/>
          <p:nvPr/>
        </p:nvPicPr>
        <p:blipFill rotWithShape="1">
          <a:blip r:embed="rId4">
            <a:alphaModFix/>
          </a:blip>
          <a:srcRect l="8750" t="19700" b="21806"/>
          <a:stretch/>
        </p:blipFill>
        <p:spPr>
          <a:xfrm>
            <a:off x="3454419" y="4766074"/>
            <a:ext cx="2567075" cy="1638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7" name="Google Shape;387;g44cb7f1d547711b7_0"/>
          <p:cNvCxnSpPr/>
          <p:nvPr/>
        </p:nvCxnSpPr>
        <p:spPr>
          <a:xfrm rot="10800000">
            <a:off x="6177187" y="924153"/>
            <a:ext cx="65700" cy="5256300"/>
          </a:xfrm>
          <a:prstGeom prst="straightConnector1">
            <a:avLst/>
          </a:prstGeom>
          <a:noFill/>
          <a:ln w="38100" cap="flat" cmpd="sng">
            <a:solidFill>
              <a:srgbClr val="E718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8" name="Google Shape;388;g44cb7f1d547711b7_0"/>
          <p:cNvSpPr txBox="1"/>
          <p:nvPr/>
        </p:nvSpPr>
        <p:spPr>
          <a:xfrm>
            <a:off x="6666164" y="1282850"/>
            <a:ext cx="4828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Sever </a:t>
            </a:r>
            <a:r>
              <a:rPr lang="en-US" sz="3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cases like conglobata , scarring ,nodulocystic  </a:t>
            </a:r>
            <a:endParaRPr sz="3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44cb7f1d547711b7_0"/>
          <p:cNvSpPr txBox="1"/>
          <p:nvPr/>
        </p:nvSpPr>
        <p:spPr>
          <a:xfrm>
            <a:off x="7048080" y="2505250"/>
            <a:ext cx="4064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Oral Isotretinoin is considered the first-line treatment from the start.</a:t>
            </a:r>
            <a:endParaRPr sz="21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44cb7f1d547711b7_0" descr="object 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1395" y="3312170"/>
            <a:ext cx="4373650" cy="27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44cb7f1d547711b7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587" y="1001400"/>
            <a:ext cx="11524826" cy="48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"/>
          <p:cNvSpPr txBox="1">
            <a:spLocks noGrp="1"/>
          </p:cNvSpPr>
          <p:nvPr>
            <p:ph type="title"/>
          </p:nvPr>
        </p:nvSpPr>
        <p:spPr>
          <a:xfrm>
            <a:off x="606894" y="251383"/>
            <a:ext cx="80064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>
                <a:solidFill>
                  <a:schemeClr val="accent3"/>
                </a:solidFill>
              </a:rPr>
              <a:t>Isotretinoin</a:t>
            </a:r>
            <a:r>
              <a:rPr lang="en-US" b="1">
                <a:solidFill>
                  <a:schemeClr val="accent3"/>
                </a:solidFill>
              </a:rPr>
              <a:t> ( </a:t>
            </a:r>
            <a:r>
              <a:rPr lang="en-US" sz="5300" b="1">
                <a:solidFill>
                  <a:schemeClr val="accent3"/>
                </a:solidFill>
              </a:rPr>
              <a:t>Roaccutane</a:t>
            </a:r>
            <a:r>
              <a:rPr lang="en-US" b="1">
                <a:solidFill>
                  <a:schemeClr val="accent3"/>
                </a:solidFill>
              </a:rPr>
              <a:t> )</a:t>
            </a:r>
            <a:endParaRPr b="1">
              <a:solidFill>
                <a:schemeClr val="accent3"/>
              </a:solidFill>
            </a:endParaRPr>
          </a:p>
        </p:txBody>
      </p:sp>
      <p:sp>
        <p:nvSpPr>
          <p:cNvPr id="401" name="Google Shape;401;p28"/>
          <p:cNvSpPr txBox="1"/>
          <p:nvPr/>
        </p:nvSpPr>
        <p:spPr>
          <a:xfrm>
            <a:off x="597333" y="901002"/>
            <a:ext cx="11274717" cy="4718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45465" marR="0" lvl="0" indent="-48831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900"/>
              <a:buFont typeface="Helvetica Neue"/>
              <a:buChar char="➢"/>
            </a:pPr>
            <a:r>
              <a:rPr lang="en-US" sz="24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Effective but toxic.</a:t>
            </a:r>
            <a:endParaRPr sz="2400" b="0" i="0" u="none" strike="noStrike" cap="none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5465" marR="0" lvl="0" indent="-48831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900"/>
              <a:buFont typeface="Calibri"/>
              <a:buChar char="➢"/>
            </a:pPr>
            <a:r>
              <a:rPr lang="en-US" sz="24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Mechanism : </a:t>
            </a:r>
            <a:r>
              <a:rPr lang="en-US" sz="2400" b="1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sebaceous gland Atrophy </a:t>
            </a:r>
            <a:endParaRPr sz="2400" b="1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6100" marR="630555" lvl="0" indent="-488950" algn="l" rtl="0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Clr>
                <a:srgbClr val="2B2B2B"/>
              </a:buClr>
              <a:buSzPts val="2900"/>
              <a:buFont typeface="Helvetica Neue"/>
              <a:buChar char="➢"/>
            </a:pPr>
            <a:r>
              <a:rPr lang="en-US" sz="24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Teratogenic</a:t>
            </a:r>
            <a:r>
              <a:rPr lang="en-US" sz="24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– cause fetal anomaly in &gt; 95% of cases ( abortion or fetal anomalies).</a:t>
            </a:r>
            <a:endParaRPr sz="2400"/>
          </a:p>
          <a:p>
            <a:pPr marL="546100" marR="596900" lvl="0" indent="-488950" algn="l" rtl="0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Clr>
                <a:srgbClr val="2B2B2B"/>
              </a:buClr>
              <a:buSzPts val="2900"/>
              <a:buFont typeface="Helvetica Neue"/>
              <a:buChar char="➢"/>
            </a:pPr>
            <a:r>
              <a:rPr lang="en-US" sz="24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Needs close follow up ( liver enzymes , serum lipids , bleeding , papilledema).</a:t>
            </a:r>
            <a:endParaRPr sz="2400"/>
          </a:p>
          <a:p>
            <a:pPr marL="546100" marR="5080" lvl="0" indent="-488950" algn="l" rtl="0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Clr>
                <a:srgbClr val="2B2B2B"/>
              </a:buClr>
              <a:buSzPts val="2900"/>
              <a:buFont typeface="Helvetica Neue"/>
              <a:buChar char="➢"/>
            </a:pPr>
            <a:r>
              <a:rPr lang="en-US" sz="24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Dose </a:t>
            </a:r>
            <a:r>
              <a:rPr lang="en-US" sz="24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0,5-1mg\kg </a:t>
            </a:r>
            <a:r>
              <a:rPr lang="en-US" sz="24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, used alone without any combination with other drugs. ( like </a:t>
            </a:r>
            <a:r>
              <a:rPr lang="en-US" sz="240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tetracycline that cause increase ICP)</a:t>
            </a:r>
            <a:endParaRPr sz="2400"/>
          </a:p>
          <a:p>
            <a:pPr marL="546100" marR="1372869" lvl="0" indent="-488950" algn="l" rtl="0">
              <a:lnSpc>
                <a:spcPct val="115000"/>
              </a:lnSpc>
              <a:spcBef>
                <a:spcPts val="2200"/>
              </a:spcBef>
              <a:spcAft>
                <a:spcPts val="0"/>
              </a:spcAft>
              <a:buClr>
                <a:srgbClr val="2B2B2B"/>
              </a:buClr>
              <a:buSzPts val="2900"/>
              <a:buFont typeface="Helvetica Neue"/>
              <a:buChar char="➢"/>
            </a:pPr>
            <a:r>
              <a:rPr lang="en-US" sz="24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Duration 5-6 months or total accumulative dose </a:t>
            </a:r>
            <a:r>
              <a:rPr lang="en-US" sz="2400" b="1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120mg\kg\course.</a:t>
            </a:r>
            <a:endParaRPr sz="2400" b="1"/>
          </a:p>
        </p:txBody>
      </p:sp>
      <p:pic>
        <p:nvPicPr>
          <p:cNvPr id="402" name="Google Shape;402;p28" descr="object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1021" y="470504"/>
            <a:ext cx="2842650" cy="16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8"/>
          <p:cNvSpPr txBox="1"/>
          <p:nvPr/>
        </p:nvSpPr>
        <p:spPr>
          <a:xfrm>
            <a:off x="319950" y="5845475"/>
            <a:ext cx="11552100" cy="492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combination of systemic antibiotics with oral isotretinoin can increase the risk of </a:t>
            </a:r>
            <a:r>
              <a:rPr lang="en-US" sz="2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intracranial hypertension</a:t>
            </a:r>
            <a:endParaRPr sz="20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"/>
          <p:cNvSpPr txBox="1">
            <a:spLocks noGrp="1"/>
          </p:cNvSpPr>
          <p:nvPr>
            <p:ph type="title"/>
          </p:nvPr>
        </p:nvSpPr>
        <p:spPr>
          <a:xfrm>
            <a:off x="438776" y="257480"/>
            <a:ext cx="7368900" cy="8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5300" b="1"/>
              <a:t>Isotretinoin (Roaccutane)</a:t>
            </a:r>
            <a:endParaRPr b="1"/>
          </a:p>
        </p:txBody>
      </p:sp>
      <p:grpSp>
        <p:nvGrpSpPr>
          <p:cNvPr id="409" name="Google Shape;409;p27"/>
          <p:cNvGrpSpPr/>
          <p:nvPr/>
        </p:nvGrpSpPr>
        <p:grpSpPr>
          <a:xfrm>
            <a:off x="6867733" y="917375"/>
            <a:ext cx="4885491" cy="4402684"/>
            <a:chOff x="5853278" y="1223595"/>
            <a:chExt cx="6344794" cy="5634354"/>
          </a:xfrm>
        </p:grpSpPr>
        <p:pic>
          <p:nvPicPr>
            <p:cNvPr id="410" name="Google Shape;410;p27" descr="object 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24902" y="4756099"/>
              <a:ext cx="3294508" cy="2101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27" descr="object 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53278" y="1223595"/>
              <a:ext cx="6344794" cy="356260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Google Shape;412;p27"/>
          <p:cNvSpPr txBox="1"/>
          <p:nvPr/>
        </p:nvSpPr>
        <p:spPr>
          <a:xfrm>
            <a:off x="438775" y="917375"/>
            <a:ext cx="3667558" cy="508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25169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3501"/>
              <a:buFont typeface="Helvetica Neue"/>
              <a:buChar char="❖"/>
            </a:pPr>
            <a:r>
              <a:rPr lang="en-US" sz="28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For severe cases :</a:t>
            </a:r>
            <a:endParaRPr sz="2800"/>
          </a:p>
          <a:p>
            <a:pPr marL="381000" marR="368934" lvl="0" indent="-368300" algn="l" rtl="0">
              <a:lnSpc>
                <a:spcPct val="78100"/>
              </a:lnSpc>
              <a:spcBef>
                <a:spcPts val="35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Nodulocystic acne not responding to first line measurements</a:t>
            </a:r>
            <a:endParaRPr sz="2800"/>
          </a:p>
          <a:p>
            <a:pPr marL="381000" marR="0" lvl="0" indent="-368300" algn="l" rtl="0">
              <a:lnSpc>
                <a:spcPct val="109677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Scarring acne</a:t>
            </a:r>
            <a:endParaRPr sz="2800"/>
          </a:p>
          <a:p>
            <a:pPr marL="380365" marR="0" lvl="0" indent="-367665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Dysmorphophobic acne</a:t>
            </a:r>
            <a:endParaRPr sz="2800"/>
          </a:p>
          <a:p>
            <a:pPr marL="380365" marR="0" lvl="0" indent="-367665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b="0" i="0" u="none" strike="noStrike" cap="non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Gram negative folliculitis</a:t>
            </a:r>
            <a:endParaRPr sz="2800"/>
          </a:p>
        </p:txBody>
      </p:sp>
      <p:sp>
        <p:nvSpPr>
          <p:cNvPr id="413" name="Google Shape;413;p27"/>
          <p:cNvSpPr txBox="1"/>
          <p:nvPr/>
        </p:nvSpPr>
        <p:spPr>
          <a:xfrm>
            <a:off x="3982114" y="1013086"/>
            <a:ext cx="3432744" cy="6140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25168" marR="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3501"/>
              <a:buFont typeface="Helvetica Neue"/>
              <a:buChar char="❖"/>
            </a:pPr>
            <a:r>
              <a:rPr lang="en-US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Sides effect</a:t>
            </a:r>
            <a:r>
              <a:rPr lang="en-US" sz="2800" b="0" i="0" u="none" strike="noStrike" cap="none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800" dirty="0"/>
          </a:p>
          <a:p>
            <a:pPr marL="381000" marR="368933" lvl="0" indent="-368300" algn="l" rtl="0">
              <a:lnSpc>
                <a:spcPct val="78100"/>
              </a:lnSpc>
              <a:spcBef>
                <a:spcPts val="35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Dryness of skin and mucus membrane </a:t>
            </a:r>
            <a:r>
              <a:rPr lang="en-GB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MC</a:t>
            </a:r>
            <a:endParaRPr sz="2800" dirty="0"/>
          </a:p>
          <a:p>
            <a:pPr marL="457200" lvl="0" indent="-425450" algn="l" rtl="0"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Hepatotoxicity</a:t>
            </a:r>
            <a:endParaRPr sz="2800" dirty="0"/>
          </a:p>
          <a:p>
            <a:pPr marL="380365" marR="0" lvl="0" indent="-367665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Teratogenicity</a:t>
            </a:r>
            <a:endParaRPr sz="2800" dirty="0"/>
          </a:p>
          <a:p>
            <a:pPr marL="380365" marR="0" lvl="0" indent="-367665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Depression lead to suicide</a:t>
            </a:r>
            <a:endParaRPr lang="en-GB" sz="2800" dirty="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365" marR="0" lvl="0" indent="-367665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r>
              <a:rPr lang="en-US" sz="2800" dirty="0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rPr>
              <a:t>Increase ICP</a:t>
            </a:r>
            <a:endParaRPr sz="2800" dirty="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365" marR="0" lvl="0" indent="-367665" algn="l" rtl="0">
              <a:lnSpc>
                <a:spcPct val="100000"/>
              </a:lnSpc>
              <a:spcBef>
                <a:spcPts val="2600"/>
              </a:spcBef>
              <a:spcAft>
                <a:spcPts val="0"/>
              </a:spcAft>
              <a:buClr>
                <a:srgbClr val="2B2B2B"/>
              </a:buClr>
              <a:buSzPts val="3100"/>
              <a:buFont typeface="Calibri"/>
              <a:buAutoNum type="arabicPeriod"/>
            </a:pPr>
            <a:endParaRPr sz="2800" dirty="0">
              <a:solidFill>
                <a:srgbClr val="2B2B2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b5acc7c44903e89_0"/>
          <p:cNvSpPr txBox="1">
            <a:spLocks noGrp="1"/>
          </p:cNvSpPr>
          <p:nvPr>
            <p:ph type="title"/>
          </p:nvPr>
        </p:nvSpPr>
        <p:spPr>
          <a:xfrm>
            <a:off x="272625" y="287575"/>
            <a:ext cx="3818400" cy="89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 lesions </a:t>
            </a:r>
            <a:endParaRPr/>
          </a:p>
        </p:txBody>
      </p:sp>
      <p:pic>
        <p:nvPicPr>
          <p:cNvPr id="169" name="Google Shape;169;gb5acc7c44903e89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75" y="1178575"/>
            <a:ext cx="2608075" cy="214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b5acc7c44903e89_0"/>
          <p:cNvPicPr preferRelativeResize="0"/>
          <p:nvPr/>
        </p:nvPicPr>
        <p:blipFill rotWithShape="1">
          <a:blip r:embed="rId4">
            <a:alphaModFix/>
          </a:blip>
          <a:srcRect l="16429" t="18067" r="19418" b="9865"/>
          <a:stretch/>
        </p:blipFill>
        <p:spPr>
          <a:xfrm>
            <a:off x="5611250" y="1218100"/>
            <a:ext cx="1925750" cy="20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b5acc7c44903e89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3062" y="1178574"/>
            <a:ext cx="2336800" cy="208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b5acc7c44903e89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8393" y="1029263"/>
            <a:ext cx="1925750" cy="238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b5acc7c44903e89_0"/>
          <p:cNvPicPr preferRelativeResize="0"/>
          <p:nvPr/>
        </p:nvPicPr>
        <p:blipFill rotWithShape="1">
          <a:blip r:embed="rId7">
            <a:alphaModFix/>
          </a:blip>
          <a:srcRect l="47031" t="-2570" b="2569"/>
          <a:stretch/>
        </p:blipFill>
        <p:spPr>
          <a:xfrm>
            <a:off x="10017754" y="993023"/>
            <a:ext cx="1925750" cy="2511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b5acc7c44903e89_0"/>
          <p:cNvPicPr preferRelativeResize="0"/>
          <p:nvPr/>
        </p:nvPicPr>
        <p:blipFill rotWithShape="1">
          <a:blip r:embed="rId8">
            <a:alphaModFix/>
          </a:blip>
          <a:srcRect l="13902" t="18155" r="10988" b="4288"/>
          <a:stretch/>
        </p:blipFill>
        <p:spPr>
          <a:xfrm>
            <a:off x="458175" y="3594386"/>
            <a:ext cx="2418875" cy="249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b5acc7c44903e89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1650" y="3411975"/>
            <a:ext cx="2153850" cy="286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b5acc7c44903e89_0"/>
          <p:cNvPicPr preferRelativeResize="0"/>
          <p:nvPr/>
        </p:nvPicPr>
        <p:blipFill rotWithShape="1">
          <a:blip r:embed="rId10">
            <a:alphaModFix/>
          </a:blip>
          <a:srcRect t="10267" b="18724"/>
          <a:stretch/>
        </p:blipFill>
        <p:spPr>
          <a:xfrm>
            <a:off x="7846397" y="4202160"/>
            <a:ext cx="3841776" cy="16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b5acc7c44903e89_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52150" y="3411976"/>
            <a:ext cx="2067610" cy="286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2067f3b55ed3d2b_0"/>
          <p:cNvSpPr txBox="1">
            <a:spLocks noGrp="1"/>
          </p:cNvSpPr>
          <p:nvPr>
            <p:ph type="title"/>
          </p:nvPr>
        </p:nvSpPr>
        <p:spPr>
          <a:xfrm>
            <a:off x="520200" y="1601716"/>
            <a:ext cx="111516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ct val="100000"/>
              <a:buFont typeface="Calibri"/>
              <a:buNone/>
            </a:pPr>
            <a:r>
              <a:rPr lang="en-US" sz="4400">
                <a:solidFill>
                  <a:srgbClr val="2B2B2B"/>
                </a:solidFill>
              </a:rPr>
              <a:t>First </a:t>
            </a:r>
            <a:r>
              <a:rPr lang="en-US"/>
              <a:t>line</a:t>
            </a:r>
            <a:r>
              <a:rPr lang="en-US" sz="4400">
                <a:solidFill>
                  <a:srgbClr val="2B2B2B"/>
                </a:solidFill>
              </a:rPr>
              <a:t> </a:t>
            </a:r>
            <a:r>
              <a:rPr lang="en-US"/>
              <a:t>treatment</a:t>
            </a:r>
            <a:r>
              <a:rPr lang="en-US" sz="4400">
                <a:solidFill>
                  <a:srgbClr val="2B2B2B"/>
                </a:solidFill>
              </a:rPr>
              <a:t> </a:t>
            </a:r>
            <a:r>
              <a:rPr lang="en-US"/>
              <a:t>of</a:t>
            </a:r>
            <a:r>
              <a:rPr lang="en-US" sz="4400">
                <a:solidFill>
                  <a:srgbClr val="2B2B2B"/>
                </a:solidFill>
              </a:rPr>
              <a:t> </a:t>
            </a:r>
            <a:r>
              <a:rPr lang="en-US"/>
              <a:t>each</a:t>
            </a:r>
            <a:r>
              <a:rPr lang="en-US" sz="4400">
                <a:solidFill>
                  <a:srgbClr val="2B2B2B"/>
                </a:solidFill>
              </a:rPr>
              <a:t> </a:t>
            </a:r>
            <a:r>
              <a:rPr lang="en-US"/>
              <a:t>of</a:t>
            </a:r>
            <a:r>
              <a:rPr lang="en-US" sz="4400">
                <a:solidFill>
                  <a:srgbClr val="2B2B2B"/>
                </a:solidFill>
              </a:rPr>
              <a:t> </a:t>
            </a:r>
            <a:r>
              <a:rPr lang="en-US"/>
              <a:t>the</a:t>
            </a:r>
            <a:r>
              <a:rPr lang="en-US" sz="4400">
                <a:solidFill>
                  <a:srgbClr val="2B2B2B"/>
                </a:solidFill>
              </a:rPr>
              <a:t> following </a:t>
            </a:r>
            <a:r>
              <a:rPr lang="en-US"/>
              <a:t>cases</a:t>
            </a:r>
            <a:endParaRPr/>
          </a:p>
        </p:txBody>
      </p:sp>
      <p:pic>
        <p:nvPicPr>
          <p:cNvPr id="419" name="Google Shape;419;g72067f3b55ed3d2b_0" descr="object 10"/>
          <p:cNvPicPr preferRelativeResize="0"/>
          <p:nvPr/>
        </p:nvPicPr>
        <p:blipFill rotWithShape="1">
          <a:blip r:embed="rId3">
            <a:alphaModFix/>
          </a:blip>
          <a:srcRect l="4318" t="5961" r="5151" b="2605"/>
          <a:stretch/>
        </p:blipFill>
        <p:spPr>
          <a:xfrm>
            <a:off x="2275828" y="2143618"/>
            <a:ext cx="7091698" cy="43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g72067f3b55ed3d2b_6" descr="objec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567" y="373092"/>
            <a:ext cx="9778852" cy="611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72067f3b55ed3d2b_14"/>
          <p:cNvSpPr txBox="1">
            <a:spLocks noGrp="1"/>
          </p:cNvSpPr>
          <p:nvPr>
            <p:ph type="title" idx="4294967295"/>
          </p:nvPr>
        </p:nvSpPr>
        <p:spPr>
          <a:xfrm>
            <a:off x="2460087" y="952345"/>
            <a:ext cx="6973800" cy="16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127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Calibri"/>
              <a:buNone/>
            </a:pPr>
            <a:r>
              <a:rPr lang="en-US" sz="9600" b="1"/>
              <a:t>Rosacea</a:t>
            </a:r>
            <a:endParaRPr b="1"/>
          </a:p>
        </p:txBody>
      </p:sp>
      <p:pic>
        <p:nvPicPr>
          <p:cNvPr id="430" name="Google Shape;430;g72067f3b55ed3d2b_14" descr="object 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56952" y="2424946"/>
            <a:ext cx="4878076" cy="27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2067f3b55ed3d2b_21"/>
          <p:cNvSpPr txBox="1"/>
          <p:nvPr/>
        </p:nvSpPr>
        <p:spPr>
          <a:xfrm>
            <a:off x="750225" y="1033500"/>
            <a:ext cx="9612900" cy="47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12420" marR="5080" lvl="0" indent="-300353" algn="l" rtl="0">
              <a:lnSpc>
                <a:spcPct val="110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 chronic inflammatory disease of the face(usually on the nose and cheeks), affects the pilosebaceous units and blood vessels and generally occurs in middle age,</a:t>
            </a:r>
            <a:endParaRPr/>
          </a:p>
          <a:p>
            <a:pPr marL="312420" marR="5080" lvl="0" indent="-300353" algn="l" rtl="0">
              <a:lnSpc>
                <a:spcPct val="110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It may also cause eye problems.</a:t>
            </a:r>
            <a:endParaRPr/>
          </a:p>
          <a:p>
            <a:pPr marL="368933" marR="65405" lvl="1" indent="-301625" algn="l" rtl="0">
              <a:lnSpc>
                <a:spcPct val="132142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characterised by persistent facial redness. It typically 	has a relapsing and remitting course</a:t>
            </a:r>
            <a:endParaRPr/>
          </a:p>
          <a:p>
            <a:pPr marL="628015" marR="0" lvl="2" indent="-301625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Rosacea symptoms can come and go. They might</a:t>
            </a:r>
            <a:endParaRPr/>
          </a:p>
          <a:p>
            <a:pPr marL="0" marR="0" lvl="0" indent="44069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flare up for a few weeks, fade, and then come back.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cause of rosacea is unknown.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Rosacea is a common, non-contagious skin</a:t>
            </a:r>
            <a:r>
              <a:rPr lang="en-US"/>
              <a:t>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inflammation.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2067f3b55ed3d2b_33"/>
          <p:cNvSpPr txBox="1">
            <a:spLocks noGrp="1"/>
          </p:cNvSpPr>
          <p:nvPr>
            <p:ph type="title"/>
          </p:nvPr>
        </p:nvSpPr>
        <p:spPr>
          <a:xfrm>
            <a:off x="1140602" y="2039649"/>
            <a:ext cx="9188700" cy="379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12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n-US" sz="25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People who are at increased risk of rosacea:</a:t>
            </a:r>
            <a:endParaRPr sz="14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50543" lvl="0" indent="-268603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omfortaa"/>
              <a:buChar char="•"/>
            </a:pPr>
            <a:r>
              <a:rPr lang="en-US" sz="25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Are female</a:t>
            </a:r>
            <a:endParaRPr sz="14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50543" lvl="0" indent="-268603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omfortaa"/>
              <a:buChar char="•"/>
            </a:pPr>
            <a:r>
              <a:rPr lang="en-US" sz="25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Are fair-skinned</a:t>
            </a:r>
            <a:endParaRPr sz="14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50543" lvl="0" indent="-268603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omfortaa"/>
              <a:buChar char="•"/>
            </a:pPr>
            <a:r>
              <a:rPr lang="en-US" sz="25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Are in their 30s to 50s</a:t>
            </a:r>
            <a:endParaRPr sz="14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50543" marR="5080" lvl="0" indent="-26860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omfortaa"/>
              <a:buChar char="•"/>
            </a:pPr>
            <a:r>
              <a:rPr lang="en-US" sz="25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Have had ultraviolet radiation and/or heat exposure</a:t>
            </a:r>
            <a:endParaRPr sz="14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550543" lvl="0" indent="-268603" algn="l" rtl="0"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Comfortaa"/>
              <a:buChar char="•"/>
            </a:pPr>
            <a:r>
              <a:rPr lang="en-US" sz="25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Have a family history of rosacea</a:t>
            </a:r>
            <a:endParaRPr sz="1400"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72067f3b55ed3d2b_37"/>
          <p:cNvSpPr txBox="1"/>
          <p:nvPr/>
        </p:nvSpPr>
        <p:spPr>
          <a:xfrm>
            <a:off x="510786" y="1644450"/>
            <a:ext cx="5463300" cy="35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312420" lvl="0" indent="-400050" algn="l" rtl="0">
              <a:lnSpc>
                <a:spcPct val="1237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Characteristic skin lesions:  Telangiectasia, erythema,</a:t>
            </a:r>
            <a:r>
              <a:rPr lang="en-US" sz="27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papules,pustules on cheeks, forehead, nose and chin;</a:t>
            </a:r>
            <a:r>
              <a:rPr lang="en-US" sz="2700" b="0" i="0" u="none" strike="noStrike" cap="none">
                <a:solidFill>
                  <a:srgbClr val="00BE62"/>
                </a:solidFill>
                <a:latin typeface="Calibri"/>
                <a:ea typeface="Calibri"/>
                <a:cs typeface="Calibri"/>
                <a:sym typeface="Calibri"/>
              </a:rPr>
              <a:t>no comedones</a:t>
            </a:r>
            <a:endParaRPr/>
          </a:p>
          <a:p>
            <a:pPr marL="586740" marR="5080" lvl="1" indent="-190500" algn="l" rtl="0">
              <a:lnSpc>
                <a:spcPct val="123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severe cases, phymatous changes such as rhinophyma</a:t>
            </a:r>
            <a:endParaRPr/>
          </a:p>
        </p:txBody>
      </p:sp>
      <p:pic>
        <p:nvPicPr>
          <p:cNvPr id="446" name="Google Shape;446;g72067f3b55ed3d2b_37" descr="object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3187" y="858024"/>
            <a:ext cx="4563238" cy="241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72067f3b55ed3d2b_37" descr="object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1496" y="3873794"/>
            <a:ext cx="5246626" cy="210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" name="Google Shape;452;p35"/>
          <p:cNvGrpSpPr/>
          <p:nvPr/>
        </p:nvGrpSpPr>
        <p:grpSpPr>
          <a:xfrm>
            <a:off x="820358" y="706285"/>
            <a:ext cx="10551287" cy="5445429"/>
            <a:chOff x="0" y="0"/>
            <a:chExt cx="10551287" cy="5445429"/>
          </a:xfrm>
        </p:grpSpPr>
        <p:pic>
          <p:nvPicPr>
            <p:cNvPr id="453" name="Google Shape;453;p35" descr="object 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0551287" cy="3625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35" descr="object 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0443" y="4111040"/>
              <a:ext cx="10070594" cy="133438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6" descr="objec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58594" y="1545957"/>
            <a:ext cx="8292973" cy="477583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6"/>
          <p:cNvSpPr txBox="1">
            <a:spLocks noGrp="1"/>
          </p:cNvSpPr>
          <p:nvPr>
            <p:ph type="title"/>
          </p:nvPr>
        </p:nvSpPr>
        <p:spPr>
          <a:xfrm>
            <a:off x="1564288" y="443368"/>
            <a:ext cx="7929900" cy="18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19126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Calibri"/>
              <a:buNone/>
            </a:pPr>
            <a:r>
              <a:rPr lang="en-US" sz="4700" b="1"/>
              <a:t>Rosacea</a:t>
            </a:r>
            <a:r>
              <a:rPr lang="en-US" b="1"/>
              <a:t> provoked </a:t>
            </a:r>
            <a:r>
              <a:rPr lang="en-US" sz="4700" b="1"/>
              <a:t>by</a:t>
            </a:r>
            <a:r>
              <a:rPr lang="en-US" b="1"/>
              <a:t> ?</a:t>
            </a:r>
            <a:endParaRPr b="1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>
            <a:spLocks noGrp="1"/>
          </p:cNvSpPr>
          <p:nvPr>
            <p:ph type="title"/>
          </p:nvPr>
        </p:nvSpPr>
        <p:spPr>
          <a:xfrm>
            <a:off x="846223" y="282844"/>
            <a:ext cx="10007700" cy="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31699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1"/>
              <a:t>Type</a:t>
            </a:r>
            <a:r>
              <a:rPr lang="en-US" b="1"/>
              <a:t> of </a:t>
            </a:r>
            <a:r>
              <a:rPr lang="en-US" sz="4200" b="1"/>
              <a:t>rosacea</a:t>
            </a:r>
            <a:endParaRPr b="1"/>
          </a:p>
        </p:txBody>
      </p:sp>
      <p:grpSp>
        <p:nvGrpSpPr>
          <p:cNvPr id="466" name="Google Shape;466;p37"/>
          <p:cNvGrpSpPr/>
          <p:nvPr/>
        </p:nvGrpSpPr>
        <p:grpSpPr>
          <a:xfrm>
            <a:off x="1751304" y="1330750"/>
            <a:ext cx="3450621" cy="4881263"/>
            <a:chOff x="2132770" y="971040"/>
            <a:chExt cx="3450621" cy="4881263"/>
          </a:xfrm>
        </p:grpSpPr>
        <p:pic>
          <p:nvPicPr>
            <p:cNvPr id="467" name="Google Shape;467;p37" descr="object 6"/>
            <p:cNvPicPr preferRelativeResize="0"/>
            <p:nvPr/>
          </p:nvPicPr>
          <p:blipFill rotWithShape="1">
            <a:blip r:embed="rId3">
              <a:alphaModFix/>
            </a:blip>
            <a:srcRect l="7311" t="-5978" r="-23739" b="-5978"/>
            <a:stretch/>
          </p:blipFill>
          <p:spPr>
            <a:xfrm>
              <a:off x="2457716" y="971040"/>
              <a:ext cx="3125676" cy="2418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7" descr="object 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32770" y="4018253"/>
              <a:ext cx="2206275" cy="1834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37"/>
          <p:cNvSpPr txBox="1"/>
          <p:nvPr/>
        </p:nvSpPr>
        <p:spPr>
          <a:xfrm>
            <a:off x="478925" y="902008"/>
            <a:ext cx="55203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Erythematotelangiectatic Rosacea</a:t>
            </a:r>
            <a:endParaRPr/>
          </a:p>
        </p:txBody>
      </p:sp>
      <p:sp>
        <p:nvSpPr>
          <p:cNvPr id="470" name="Google Shape;470;p37"/>
          <p:cNvSpPr txBox="1"/>
          <p:nvPr/>
        </p:nvSpPr>
        <p:spPr>
          <a:xfrm>
            <a:off x="478937" y="3690459"/>
            <a:ext cx="5261700" cy="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</a:pP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Papulopustular Rosacea</a:t>
            </a:r>
            <a:endParaRPr/>
          </a:p>
        </p:txBody>
      </p:sp>
      <p:sp>
        <p:nvSpPr>
          <p:cNvPr id="471" name="Google Shape;471;p37"/>
          <p:cNvSpPr txBox="1">
            <a:spLocks noGrp="1"/>
          </p:cNvSpPr>
          <p:nvPr>
            <p:ph type="title"/>
          </p:nvPr>
        </p:nvSpPr>
        <p:spPr>
          <a:xfrm>
            <a:off x="5534285" y="1025950"/>
            <a:ext cx="6224100" cy="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079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-US" sz="4500">
                <a:solidFill>
                  <a:srgbClr val="000000"/>
                </a:solidFill>
              </a:rPr>
              <a:t>Phymatous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4500">
                <a:solidFill>
                  <a:srgbClr val="000000"/>
                </a:solidFill>
              </a:rPr>
              <a:t>Rosacea</a:t>
            </a:r>
            <a:endParaRPr>
              <a:solidFill>
                <a:srgbClr val="000000"/>
              </a:solidFill>
            </a:endParaRPr>
          </a:p>
          <a:p>
            <a:pPr marL="0" marR="5080" lvl="0" indent="12063" algn="ctr" rtl="0">
              <a:lnSpc>
                <a:spcPct val="119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-US" sz="2100">
                <a:solidFill>
                  <a:srgbClr val="000000"/>
                </a:solidFill>
              </a:rPr>
              <a:t>individuals with phymatous rosacea develop a related </a:t>
            </a:r>
            <a:r>
              <a:rPr lang="en-US">
                <a:solidFill>
                  <a:srgbClr val="000000"/>
                </a:solidFill>
              </a:rPr>
              <a:t>condition </a:t>
            </a:r>
            <a:r>
              <a:rPr lang="en-US" sz="2100">
                <a:solidFill>
                  <a:srgbClr val="000000"/>
                </a:solidFill>
              </a:rPr>
              <a:t>called </a:t>
            </a:r>
            <a:r>
              <a:rPr lang="en-US">
                <a:solidFill>
                  <a:srgbClr val="000000"/>
                </a:solidFill>
              </a:rPr>
              <a:t>rhinophyma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72" name="Google Shape;472;p37" descr="object 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4490" y="2727775"/>
            <a:ext cx="2545706" cy="17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7"/>
          <p:cNvSpPr txBox="1"/>
          <p:nvPr/>
        </p:nvSpPr>
        <p:spPr>
          <a:xfrm>
            <a:off x="6076732" y="4835675"/>
            <a:ext cx="3450600" cy="13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Ocular Rosacea</a:t>
            </a:r>
            <a:endParaRPr/>
          </a:p>
        </p:txBody>
      </p:sp>
      <p:pic>
        <p:nvPicPr>
          <p:cNvPr id="474" name="Google Shape;474;p37" descr="object 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94875" y="4645370"/>
            <a:ext cx="2664936" cy="17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9"/>
          <p:cNvSpPr txBox="1">
            <a:spLocks noGrp="1"/>
          </p:cNvSpPr>
          <p:nvPr>
            <p:ph type="title"/>
          </p:nvPr>
        </p:nvSpPr>
        <p:spPr>
          <a:xfrm>
            <a:off x="3807074" y="475225"/>
            <a:ext cx="52257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lang="en-US" sz="3700" b="1"/>
              <a:t>Diagnosis</a:t>
            </a:r>
            <a:r>
              <a:rPr lang="en-US" b="1"/>
              <a:t> </a:t>
            </a:r>
            <a:r>
              <a:rPr lang="en-US" sz="3700" b="1"/>
              <a:t>of</a:t>
            </a:r>
            <a:r>
              <a:rPr lang="en-US" b="1"/>
              <a:t> Rosacea</a:t>
            </a:r>
            <a:endParaRPr b="1"/>
          </a:p>
        </p:txBody>
      </p:sp>
      <p:sp>
        <p:nvSpPr>
          <p:cNvPr id="480" name="Google Shape;480;p39"/>
          <p:cNvSpPr txBox="1"/>
          <p:nvPr/>
        </p:nvSpPr>
        <p:spPr>
          <a:xfrm>
            <a:off x="479855" y="1126003"/>
            <a:ext cx="10901700" cy="3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151129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Clinical evaluation</a:t>
            </a:r>
            <a:endParaRPr/>
          </a:p>
          <a:p>
            <a:pPr marL="0" marR="169545" lvl="0" indent="12064" algn="ctr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Diagnosis of rosacea is based on the characteristic appearance; there are no specific diagnostic tests. The age of onset and absence of</a:t>
            </a:r>
            <a:endParaRPr/>
          </a:p>
          <a:p>
            <a:pPr marL="0" marR="154939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None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comedones help distinguish rosacea from acne.</a:t>
            </a:r>
            <a:endParaRPr/>
          </a:p>
          <a:p>
            <a:pPr marL="977262" marR="5080" lvl="0" indent="-407032" algn="l" rtl="0">
              <a:lnSpc>
                <a:spcPct val="130302"/>
              </a:lnSpc>
              <a:spcBef>
                <a:spcPts val="10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Char char="•"/>
            </a:pPr>
            <a:r>
              <a:rPr lang="en-US" sz="3300" b="0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Differential diagnosis of rosacea</a:t>
            </a:r>
            <a:r>
              <a:rPr lang="en-US" sz="33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includes </a:t>
            </a:r>
            <a:r>
              <a:rPr lang="en-US" sz="33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acne vulgaris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3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systemic lupus erythematosus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3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sarcoidosis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photodermatitis,and </a:t>
            </a:r>
            <a:r>
              <a:rPr lang="en-US" sz="33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perioral dermatitis</a:t>
            </a:r>
            <a:r>
              <a:rPr lang="en-US" sz="3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grpSp>
        <p:nvGrpSpPr>
          <p:cNvPr id="481" name="Google Shape;481;p39"/>
          <p:cNvGrpSpPr/>
          <p:nvPr/>
        </p:nvGrpSpPr>
        <p:grpSpPr>
          <a:xfrm>
            <a:off x="1479038" y="2228373"/>
            <a:ext cx="562926" cy="321312"/>
            <a:chOff x="0" y="0"/>
            <a:chExt cx="562925" cy="321310"/>
          </a:xfrm>
        </p:grpSpPr>
        <p:sp>
          <p:nvSpPr>
            <p:cNvPr id="482" name="Google Shape;482;p39"/>
            <p:cNvSpPr/>
            <p:nvPr/>
          </p:nvSpPr>
          <p:spPr>
            <a:xfrm>
              <a:off x="134712" y="275703"/>
              <a:ext cx="107125" cy="4560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224" y="0"/>
                  </a:moveTo>
                  <a:lnTo>
                    <a:pt x="3868" y="1149"/>
                  </a:lnTo>
                  <a:lnTo>
                    <a:pt x="0" y="2682"/>
                  </a:lnTo>
                  <a:lnTo>
                    <a:pt x="5972" y="11976"/>
                  </a:lnTo>
                  <a:lnTo>
                    <a:pt x="14035" y="20998"/>
                  </a:lnTo>
                  <a:lnTo>
                    <a:pt x="16073" y="21600"/>
                  </a:lnTo>
                  <a:lnTo>
                    <a:pt x="17896" y="21600"/>
                  </a:lnTo>
                  <a:lnTo>
                    <a:pt x="19418" y="19796"/>
                  </a:lnTo>
                  <a:lnTo>
                    <a:pt x="21532" y="5360"/>
                  </a:lnTo>
                  <a:lnTo>
                    <a:pt x="21600" y="3375"/>
                  </a:lnTo>
                  <a:lnTo>
                    <a:pt x="10592" y="548"/>
                  </a:lnTo>
                  <a:lnTo>
                    <a:pt x="5224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328460" y="276994"/>
              <a:ext cx="114947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6068" y="6153"/>
                  </a:lnTo>
                  <a:lnTo>
                    <a:pt x="8671" y="12773"/>
                  </a:lnTo>
                  <a:lnTo>
                    <a:pt x="0" y="15202"/>
                  </a:lnTo>
                  <a:lnTo>
                    <a:pt x="2336" y="21600"/>
                  </a:lnTo>
                  <a:lnTo>
                    <a:pt x="10417" y="19392"/>
                  </a:lnTo>
                  <a:lnTo>
                    <a:pt x="18542" y="615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241836" y="266611"/>
              <a:ext cx="86625" cy="2040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598" y="0"/>
                  </a:moveTo>
                  <a:lnTo>
                    <a:pt x="6486" y="2780"/>
                  </a:lnTo>
                  <a:lnTo>
                    <a:pt x="237" y="4546"/>
                  </a:lnTo>
                  <a:lnTo>
                    <a:pt x="220" y="5470"/>
                  </a:lnTo>
                  <a:lnTo>
                    <a:pt x="195" y="6814"/>
                  </a:lnTo>
                  <a:lnTo>
                    <a:pt x="169" y="8158"/>
                  </a:lnTo>
                  <a:lnTo>
                    <a:pt x="142" y="9623"/>
                  </a:lnTo>
                  <a:lnTo>
                    <a:pt x="119" y="10847"/>
                  </a:lnTo>
                  <a:lnTo>
                    <a:pt x="94" y="12191"/>
                  </a:lnTo>
                  <a:lnTo>
                    <a:pt x="68" y="13535"/>
                  </a:lnTo>
                  <a:lnTo>
                    <a:pt x="43" y="14879"/>
                  </a:lnTo>
                  <a:lnTo>
                    <a:pt x="29" y="15617"/>
                  </a:lnTo>
                  <a:lnTo>
                    <a:pt x="0" y="17164"/>
                  </a:lnTo>
                  <a:lnTo>
                    <a:pt x="3764" y="18912"/>
                  </a:lnTo>
                  <a:lnTo>
                    <a:pt x="12661" y="21600"/>
                  </a:lnTo>
                  <a:lnTo>
                    <a:pt x="21600" y="20391"/>
                  </a:lnTo>
                  <a:lnTo>
                    <a:pt x="16144" y="13535"/>
                  </a:lnTo>
                  <a:lnTo>
                    <a:pt x="13598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76711" y="271779"/>
              <a:ext cx="39292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3715" y="10801"/>
                  </a:lnTo>
                  <a:lnTo>
                    <a:pt x="10751" y="18002"/>
                  </a:lnTo>
                  <a:lnTo>
                    <a:pt x="14662" y="21600"/>
                  </a:lnTo>
                  <a:lnTo>
                    <a:pt x="21600" y="21600"/>
                  </a:lnTo>
                  <a:lnTo>
                    <a:pt x="13702" y="18002"/>
                  </a:lnTo>
                  <a:lnTo>
                    <a:pt x="6458" y="108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115218" y="274059"/>
              <a:ext cx="19495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442" y="0"/>
                  </a:moveTo>
                  <a:lnTo>
                    <a:pt x="14237" y="3666"/>
                  </a:lnTo>
                  <a:lnTo>
                    <a:pt x="0" y="21600"/>
                  </a:lnTo>
                  <a:lnTo>
                    <a:pt x="17843" y="21600"/>
                  </a:lnTo>
                  <a:lnTo>
                    <a:pt x="21600" y="17560"/>
                  </a:lnTo>
                  <a:lnTo>
                    <a:pt x="17442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95367" y="245639"/>
              <a:ext cx="79023" cy="3324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403" y="2131"/>
                  </a:lnTo>
                  <a:lnTo>
                    <a:pt x="8895" y="20287"/>
                  </a:lnTo>
                  <a:lnTo>
                    <a:pt x="9729" y="21600"/>
                  </a:lnTo>
                  <a:lnTo>
                    <a:pt x="12809" y="20287"/>
                  </a:lnTo>
                  <a:lnTo>
                    <a:pt x="16730" y="19536"/>
                  </a:lnTo>
                  <a:lnTo>
                    <a:pt x="17837" y="19536"/>
                  </a:lnTo>
                  <a:lnTo>
                    <a:pt x="21600" y="16310"/>
                  </a:lnTo>
                  <a:lnTo>
                    <a:pt x="15390" y="15335"/>
                  </a:lnTo>
                  <a:lnTo>
                    <a:pt x="5836" y="79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443406" y="251459"/>
              <a:ext cx="68916" cy="256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0573" y="14961"/>
                  </a:lnTo>
                  <a:lnTo>
                    <a:pt x="0" y="21600"/>
                  </a:lnTo>
                  <a:lnTo>
                    <a:pt x="702" y="21374"/>
                  </a:lnTo>
                  <a:lnTo>
                    <a:pt x="4801" y="19236"/>
                  </a:lnTo>
                  <a:lnTo>
                    <a:pt x="8265" y="17099"/>
                  </a:lnTo>
                  <a:lnTo>
                    <a:pt x="11282" y="14961"/>
                  </a:lnTo>
                  <a:lnTo>
                    <a:pt x="14037" y="11756"/>
                  </a:lnTo>
                  <a:lnTo>
                    <a:pt x="16114" y="9617"/>
                  </a:lnTo>
                  <a:lnTo>
                    <a:pt x="17968" y="7481"/>
                  </a:lnTo>
                  <a:lnTo>
                    <a:pt x="19747" y="427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43656" y="253010"/>
              <a:ext cx="33056" cy="213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5832" y="8727"/>
                  </a:lnTo>
                  <a:lnTo>
                    <a:pt x="9638" y="12589"/>
                  </a:lnTo>
                  <a:lnTo>
                    <a:pt x="13249" y="16450"/>
                  </a:lnTo>
                  <a:lnTo>
                    <a:pt x="17094" y="19025"/>
                  </a:lnTo>
                  <a:lnTo>
                    <a:pt x="21600" y="21600"/>
                  </a:lnTo>
                  <a:lnTo>
                    <a:pt x="14319" y="16450"/>
                  </a:lnTo>
                  <a:lnTo>
                    <a:pt x="6299" y="7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74389" y="252009"/>
              <a:ext cx="69908" cy="197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7902" y="827"/>
                  </a:lnTo>
                  <a:lnTo>
                    <a:pt x="18043" y="827"/>
                  </a:lnTo>
                  <a:lnTo>
                    <a:pt x="9455" y="9112"/>
                  </a:lnTo>
                  <a:lnTo>
                    <a:pt x="1285" y="18824"/>
                  </a:lnTo>
                  <a:lnTo>
                    <a:pt x="0" y="20464"/>
                  </a:lnTo>
                  <a:lnTo>
                    <a:pt x="4866" y="21600"/>
                  </a:lnTo>
                  <a:lnTo>
                    <a:pt x="17083" y="21600"/>
                  </a:lnTo>
                  <a:lnTo>
                    <a:pt x="21134" y="20646"/>
                  </a:lnTo>
                  <a:lnTo>
                    <a:pt x="21575" y="109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283257" y="247650"/>
              <a:ext cx="122385" cy="189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919" y="0"/>
                  </a:moveTo>
                  <a:lnTo>
                    <a:pt x="13716" y="2892"/>
                  </a:lnTo>
                  <a:lnTo>
                    <a:pt x="0" y="2892"/>
                  </a:lnTo>
                  <a:lnTo>
                    <a:pt x="2314" y="21600"/>
                  </a:lnTo>
                  <a:lnTo>
                    <a:pt x="4579" y="20254"/>
                  </a:lnTo>
                  <a:lnTo>
                    <a:pt x="12550" y="13020"/>
                  </a:lnTo>
                  <a:lnTo>
                    <a:pt x="18928" y="5829"/>
                  </a:lnTo>
                  <a:lnTo>
                    <a:pt x="21600" y="1447"/>
                  </a:lnTo>
                  <a:lnTo>
                    <a:pt x="19919" y="1447"/>
                  </a:lnTo>
                  <a:lnTo>
                    <a:pt x="19919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7021" y="219709"/>
              <a:ext cx="26315" cy="3305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0191" y="20746"/>
                  </a:lnTo>
                  <a:lnTo>
                    <a:pt x="21600" y="21600"/>
                  </a:lnTo>
                  <a:lnTo>
                    <a:pt x="21057" y="21105"/>
                  </a:lnTo>
                  <a:lnTo>
                    <a:pt x="13618" y="14937"/>
                  </a:lnTo>
                  <a:lnTo>
                    <a:pt x="6101" y="8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244296" y="223250"/>
              <a:ext cx="36251" cy="2876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60" y="0"/>
                  </a:moveTo>
                  <a:lnTo>
                    <a:pt x="1124" y="3064"/>
                  </a:lnTo>
                  <a:lnTo>
                    <a:pt x="1053" y="4971"/>
                  </a:lnTo>
                  <a:lnTo>
                    <a:pt x="207" y="18325"/>
                  </a:lnTo>
                  <a:lnTo>
                    <a:pt x="147" y="19279"/>
                  </a:lnTo>
                  <a:lnTo>
                    <a:pt x="86" y="20232"/>
                  </a:lnTo>
                  <a:lnTo>
                    <a:pt x="26" y="21187"/>
                  </a:lnTo>
                  <a:lnTo>
                    <a:pt x="0" y="21600"/>
                  </a:lnTo>
                  <a:lnTo>
                    <a:pt x="17142" y="20232"/>
                  </a:lnTo>
                  <a:lnTo>
                    <a:pt x="21600" y="20232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275551" y="242569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9649" y="0"/>
                  </a:moveTo>
                  <a:lnTo>
                    <a:pt x="4565" y="1080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13521" y="10804"/>
                  </a:lnTo>
                  <a:lnTo>
                    <a:pt x="9649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246256" y="90169"/>
              <a:ext cx="98856" cy="1574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2" y="915"/>
                  </a:lnTo>
                  <a:lnTo>
                    <a:pt x="1494" y="8884"/>
                  </a:lnTo>
                  <a:lnTo>
                    <a:pt x="4041" y="15503"/>
                  </a:lnTo>
                  <a:lnTo>
                    <a:pt x="7757" y="21600"/>
                  </a:lnTo>
                  <a:lnTo>
                    <a:pt x="7940" y="21324"/>
                  </a:lnTo>
                  <a:lnTo>
                    <a:pt x="10493" y="17768"/>
                  </a:lnTo>
                  <a:lnTo>
                    <a:pt x="16823" y="853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396116" y="229869"/>
              <a:ext cx="52071" cy="1778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892" y="7714"/>
                  </a:lnTo>
                  <a:lnTo>
                    <a:pt x="8726" y="12343"/>
                  </a:lnTo>
                  <a:lnTo>
                    <a:pt x="2597" y="18514"/>
                  </a:lnTo>
                  <a:lnTo>
                    <a:pt x="0" y="21600"/>
                  </a:lnTo>
                  <a:lnTo>
                    <a:pt x="6487" y="18514"/>
                  </a:lnTo>
                  <a:lnTo>
                    <a:pt x="11986" y="13886"/>
                  </a:lnTo>
                  <a:lnTo>
                    <a:pt x="16892" y="771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513130" y="239126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10557" y="11610"/>
                  </a:lnTo>
                  <a:lnTo>
                    <a:pt x="19685" y="26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7748" y="57150"/>
              <a:ext cx="193415" cy="18849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1599" y="0"/>
                  </a:lnTo>
                  <a:lnTo>
                    <a:pt x="8056" y="437"/>
                  </a:lnTo>
                  <a:lnTo>
                    <a:pt x="7137" y="728"/>
                  </a:lnTo>
                  <a:lnTo>
                    <a:pt x="6919" y="827"/>
                  </a:lnTo>
                  <a:lnTo>
                    <a:pt x="5480" y="1810"/>
                  </a:lnTo>
                  <a:lnTo>
                    <a:pt x="5409" y="1857"/>
                  </a:lnTo>
                  <a:lnTo>
                    <a:pt x="2061" y="5385"/>
                  </a:lnTo>
                  <a:lnTo>
                    <a:pt x="728" y="7805"/>
                  </a:lnTo>
                  <a:lnTo>
                    <a:pt x="719" y="7827"/>
                  </a:lnTo>
                  <a:lnTo>
                    <a:pt x="705" y="7859"/>
                  </a:lnTo>
                  <a:lnTo>
                    <a:pt x="202" y="9314"/>
                  </a:lnTo>
                  <a:lnTo>
                    <a:pt x="0" y="10190"/>
                  </a:lnTo>
                  <a:lnTo>
                    <a:pt x="1130" y="13535"/>
                  </a:lnTo>
                  <a:lnTo>
                    <a:pt x="4200" y="17319"/>
                  </a:lnTo>
                  <a:lnTo>
                    <a:pt x="8188" y="20666"/>
                  </a:lnTo>
                  <a:lnTo>
                    <a:pt x="9785" y="21600"/>
                  </a:lnTo>
                  <a:lnTo>
                    <a:pt x="8482" y="18629"/>
                  </a:lnTo>
                  <a:lnTo>
                    <a:pt x="9578" y="15572"/>
                  </a:lnTo>
                  <a:lnTo>
                    <a:pt x="12479" y="11934"/>
                  </a:lnTo>
                  <a:lnTo>
                    <a:pt x="16602" y="8150"/>
                  </a:lnTo>
                  <a:lnTo>
                    <a:pt x="19328" y="6066"/>
                  </a:lnTo>
                  <a:lnTo>
                    <a:pt x="19035" y="4657"/>
                  </a:lnTo>
                  <a:lnTo>
                    <a:pt x="19615" y="14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522079" y="209550"/>
              <a:ext cx="25168" cy="337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5767" y="7314"/>
                  </a:lnTo>
                  <a:lnTo>
                    <a:pt x="8044" y="14629"/>
                  </a:lnTo>
                  <a:lnTo>
                    <a:pt x="0" y="21600"/>
                  </a:lnTo>
                  <a:lnTo>
                    <a:pt x="754" y="21130"/>
                  </a:lnTo>
                  <a:lnTo>
                    <a:pt x="9065" y="14629"/>
                  </a:lnTo>
                  <a:lnTo>
                    <a:pt x="16150" y="731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448186" y="208279"/>
              <a:ext cx="25377" cy="2159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20666" y="1271"/>
                  </a:lnTo>
                  <a:lnTo>
                    <a:pt x="18039" y="5082"/>
                  </a:lnTo>
                  <a:lnTo>
                    <a:pt x="9248" y="13976"/>
                  </a:lnTo>
                  <a:lnTo>
                    <a:pt x="0" y="21600"/>
                  </a:lnTo>
                  <a:lnTo>
                    <a:pt x="5228" y="17788"/>
                  </a:lnTo>
                  <a:lnTo>
                    <a:pt x="9797" y="13976"/>
                  </a:lnTo>
                  <a:lnTo>
                    <a:pt x="14062" y="10164"/>
                  </a:lnTo>
                  <a:lnTo>
                    <a:pt x="18377" y="508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80816" y="58419"/>
              <a:ext cx="170066" cy="1648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806" y="0"/>
                  </a:moveTo>
                  <a:lnTo>
                    <a:pt x="11041" y="0"/>
                  </a:lnTo>
                  <a:lnTo>
                    <a:pt x="7769" y="1677"/>
                  </a:lnTo>
                  <a:lnTo>
                    <a:pt x="2313" y="4993"/>
                  </a:lnTo>
                  <a:lnTo>
                    <a:pt x="0" y="6770"/>
                  </a:lnTo>
                  <a:lnTo>
                    <a:pt x="699" y="10152"/>
                  </a:lnTo>
                  <a:lnTo>
                    <a:pt x="3294" y="15644"/>
                  </a:lnTo>
                  <a:lnTo>
                    <a:pt x="7326" y="20803"/>
                  </a:lnTo>
                  <a:lnTo>
                    <a:pt x="8310" y="21600"/>
                  </a:lnTo>
                  <a:lnTo>
                    <a:pt x="8321" y="20803"/>
                  </a:lnTo>
                  <a:lnTo>
                    <a:pt x="8335" y="19805"/>
                  </a:lnTo>
                  <a:lnTo>
                    <a:pt x="8343" y="8155"/>
                  </a:lnTo>
                  <a:lnTo>
                    <a:pt x="8318" y="8024"/>
                  </a:lnTo>
                  <a:lnTo>
                    <a:pt x="8312" y="7988"/>
                  </a:lnTo>
                  <a:lnTo>
                    <a:pt x="8218" y="6990"/>
                  </a:lnTo>
                  <a:lnTo>
                    <a:pt x="8221" y="5492"/>
                  </a:lnTo>
                  <a:lnTo>
                    <a:pt x="8287" y="4660"/>
                  </a:lnTo>
                  <a:lnTo>
                    <a:pt x="8300" y="4493"/>
                  </a:lnTo>
                  <a:lnTo>
                    <a:pt x="8312" y="4161"/>
                  </a:lnTo>
                  <a:lnTo>
                    <a:pt x="20867" y="4161"/>
                  </a:lnTo>
                  <a:lnTo>
                    <a:pt x="21377" y="2663"/>
                  </a:lnTo>
                  <a:lnTo>
                    <a:pt x="21585" y="333"/>
                  </a:lnTo>
                  <a:lnTo>
                    <a:pt x="21600" y="166"/>
                  </a:lnTo>
                  <a:lnTo>
                    <a:pt x="18618" y="166"/>
                  </a:lnTo>
                  <a:lnTo>
                    <a:pt x="11806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474508" y="166369"/>
              <a:ext cx="22142" cy="4064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19774" y="2700"/>
                  </a:lnTo>
                  <a:lnTo>
                    <a:pt x="17075" y="6750"/>
                  </a:lnTo>
                  <a:lnTo>
                    <a:pt x="10329" y="13500"/>
                  </a:lnTo>
                  <a:lnTo>
                    <a:pt x="2770" y="19575"/>
                  </a:lnTo>
                  <a:lnTo>
                    <a:pt x="0" y="21600"/>
                  </a:lnTo>
                  <a:lnTo>
                    <a:pt x="4028" y="18900"/>
                  </a:lnTo>
                  <a:lnTo>
                    <a:pt x="11490" y="12825"/>
                  </a:lnTo>
                  <a:lnTo>
                    <a:pt x="17386" y="675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28" y="171449"/>
              <a:ext cx="12701" cy="1693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6277" y="9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550224" y="129538"/>
              <a:ext cx="12701" cy="4953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049" y="5538"/>
                  </a:lnTo>
                  <a:lnTo>
                    <a:pt x="17527" y="11077"/>
                  </a:lnTo>
                  <a:lnTo>
                    <a:pt x="18077" y="18277"/>
                  </a:lnTo>
                  <a:lnTo>
                    <a:pt x="15066" y="21046"/>
                  </a:lnTo>
                  <a:lnTo>
                    <a:pt x="14459" y="21600"/>
                  </a:lnTo>
                  <a:lnTo>
                    <a:pt x="21600" y="11077"/>
                  </a:lnTo>
                  <a:lnTo>
                    <a:pt x="18134" y="7208"/>
                  </a:lnTo>
                  <a:lnTo>
                    <a:pt x="17666" y="6688"/>
                  </a:lnTo>
                  <a:lnTo>
                    <a:pt x="17135" y="60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0" y="144875"/>
              <a:ext cx="12700" cy="202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8409" y="0"/>
                  </a:moveTo>
                  <a:lnTo>
                    <a:pt x="0" y="21600"/>
                  </a:lnTo>
                  <a:lnTo>
                    <a:pt x="1414" y="20864"/>
                  </a:lnTo>
                  <a:lnTo>
                    <a:pt x="9695" y="8474"/>
                  </a:lnTo>
                  <a:lnTo>
                    <a:pt x="9997" y="8026"/>
                  </a:lnTo>
                  <a:lnTo>
                    <a:pt x="21600" y="1272"/>
                  </a:lnTo>
                  <a:lnTo>
                    <a:pt x="18409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940" y="134032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18317"/>
                  </a:lnTo>
                  <a:lnTo>
                    <a:pt x="3582" y="21600"/>
                  </a:lnTo>
                  <a:lnTo>
                    <a:pt x="14397" y="916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541975" y="100329"/>
              <a:ext cx="12748" cy="2878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244" y="953"/>
                  </a:lnTo>
                  <a:lnTo>
                    <a:pt x="4091" y="2858"/>
                  </a:lnTo>
                  <a:lnTo>
                    <a:pt x="14481" y="12388"/>
                  </a:lnTo>
                  <a:lnTo>
                    <a:pt x="21600" y="21600"/>
                  </a:lnTo>
                  <a:lnTo>
                    <a:pt x="21397" y="20965"/>
                  </a:lnTo>
                  <a:lnTo>
                    <a:pt x="19155" y="16200"/>
                  </a:lnTo>
                  <a:lnTo>
                    <a:pt x="15657" y="12388"/>
                  </a:lnTo>
                  <a:lnTo>
                    <a:pt x="10950" y="7623"/>
                  </a:lnTo>
                  <a:lnTo>
                    <a:pt x="4628" y="28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492468" y="101599"/>
              <a:ext cx="12701" cy="1905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3249" y="2879"/>
                  </a:lnTo>
                  <a:lnTo>
                    <a:pt x="12575" y="9622"/>
                  </a:lnTo>
                  <a:lnTo>
                    <a:pt x="13201" y="10079"/>
                  </a:lnTo>
                  <a:lnTo>
                    <a:pt x="21600" y="21600"/>
                  </a:lnTo>
                  <a:lnTo>
                    <a:pt x="21405" y="20160"/>
                  </a:lnTo>
                  <a:lnTo>
                    <a:pt x="15546" y="100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884" y="0"/>
              <a:ext cx="315860" cy="1193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139" y="0"/>
                  </a:moveTo>
                  <a:lnTo>
                    <a:pt x="8459" y="1379"/>
                  </a:lnTo>
                  <a:lnTo>
                    <a:pt x="5563" y="5745"/>
                  </a:lnTo>
                  <a:lnTo>
                    <a:pt x="2618" y="12179"/>
                  </a:lnTo>
                  <a:lnTo>
                    <a:pt x="325" y="19302"/>
                  </a:lnTo>
                  <a:lnTo>
                    <a:pt x="0" y="21600"/>
                  </a:lnTo>
                  <a:lnTo>
                    <a:pt x="106" y="21140"/>
                  </a:lnTo>
                  <a:lnTo>
                    <a:pt x="208" y="20681"/>
                  </a:lnTo>
                  <a:lnTo>
                    <a:pt x="433" y="19532"/>
                  </a:lnTo>
                  <a:lnTo>
                    <a:pt x="669" y="18383"/>
                  </a:lnTo>
                  <a:lnTo>
                    <a:pt x="2723" y="13335"/>
                  </a:lnTo>
                  <a:lnTo>
                    <a:pt x="2758" y="13273"/>
                  </a:lnTo>
                  <a:lnTo>
                    <a:pt x="2795" y="13199"/>
                  </a:lnTo>
                  <a:lnTo>
                    <a:pt x="3094" y="12638"/>
                  </a:lnTo>
                  <a:lnTo>
                    <a:pt x="3421" y="11949"/>
                  </a:lnTo>
                  <a:lnTo>
                    <a:pt x="3618" y="11719"/>
                  </a:lnTo>
                  <a:lnTo>
                    <a:pt x="3670" y="11646"/>
                  </a:lnTo>
                  <a:lnTo>
                    <a:pt x="4681" y="10111"/>
                  </a:lnTo>
                  <a:lnTo>
                    <a:pt x="6646" y="8280"/>
                  </a:lnTo>
                  <a:lnTo>
                    <a:pt x="11563" y="5515"/>
                  </a:lnTo>
                  <a:lnTo>
                    <a:pt x="14147" y="4596"/>
                  </a:lnTo>
                  <a:lnTo>
                    <a:pt x="17414" y="3906"/>
                  </a:lnTo>
                  <a:lnTo>
                    <a:pt x="21003" y="3447"/>
                  </a:lnTo>
                  <a:lnTo>
                    <a:pt x="21600" y="3447"/>
                  </a:lnTo>
                  <a:lnTo>
                    <a:pt x="20522" y="2987"/>
                  </a:lnTo>
                  <a:lnTo>
                    <a:pt x="19358" y="2757"/>
                  </a:lnTo>
                  <a:lnTo>
                    <a:pt x="16971" y="1608"/>
                  </a:lnTo>
                  <a:lnTo>
                    <a:pt x="14104" y="459"/>
                  </a:lnTo>
                  <a:lnTo>
                    <a:pt x="11139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519188" y="73355"/>
              <a:ext cx="20057" cy="2316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52" y="322"/>
                  </a:lnTo>
                  <a:lnTo>
                    <a:pt x="9873" y="8573"/>
                  </a:lnTo>
                  <a:lnTo>
                    <a:pt x="19640" y="19231"/>
                  </a:lnTo>
                  <a:lnTo>
                    <a:pt x="21600" y="21600"/>
                  </a:lnTo>
                  <a:lnTo>
                    <a:pt x="19903" y="19231"/>
                  </a:lnTo>
                  <a:lnTo>
                    <a:pt x="18998" y="18047"/>
                  </a:lnTo>
                  <a:lnTo>
                    <a:pt x="9701" y="73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483605" y="78104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4910" y="4801"/>
                  </a:lnTo>
                  <a:lnTo>
                    <a:pt x="12966" y="11999"/>
                  </a:lnTo>
                  <a:lnTo>
                    <a:pt x="21600" y="21600"/>
                  </a:lnTo>
                  <a:lnTo>
                    <a:pt x="13923" y="11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480700" y="51343"/>
              <a:ext cx="37313" cy="211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1028" y="743"/>
                  </a:lnTo>
                  <a:lnTo>
                    <a:pt x="7593" y="5944"/>
                  </a:lnTo>
                  <a:lnTo>
                    <a:pt x="14676" y="13744"/>
                  </a:lnTo>
                  <a:lnTo>
                    <a:pt x="21600" y="21600"/>
                  </a:lnTo>
                  <a:lnTo>
                    <a:pt x="15365" y="12444"/>
                  </a:lnTo>
                  <a:lnTo>
                    <a:pt x="8696" y="5944"/>
                  </a:lnTo>
                  <a:lnTo>
                    <a:pt x="1442" y="7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467261" y="52790"/>
              <a:ext cx="15794" cy="1880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162" y="2091"/>
                  </a:lnTo>
                  <a:lnTo>
                    <a:pt x="10280" y="9387"/>
                  </a:lnTo>
                  <a:lnTo>
                    <a:pt x="21600" y="21600"/>
                  </a:lnTo>
                  <a:lnTo>
                    <a:pt x="21403" y="21174"/>
                  </a:lnTo>
                  <a:lnTo>
                    <a:pt x="12125" y="93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327404" y="52983"/>
              <a:ext cx="23543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lnTo>
                    <a:pt x="215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350946" y="40638"/>
              <a:ext cx="104779" cy="183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303" y="0"/>
                  </a:moveTo>
                  <a:lnTo>
                    <a:pt x="337" y="724"/>
                  </a:lnTo>
                  <a:lnTo>
                    <a:pt x="83" y="16455"/>
                  </a:lnTo>
                  <a:lnTo>
                    <a:pt x="59" y="17951"/>
                  </a:lnTo>
                  <a:lnTo>
                    <a:pt x="35" y="19447"/>
                  </a:lnTo>
                  <a:lnTo>
                    <a:pt x="11" y="20943"/>
                  </a:lnTo>
                  <a:lnTo>
                    <a:pt x="0" y="21600"/>
                  </a:lnTo>
                  <a:lnTo>
                    <a:pt x="3814" y="20943"/>
                  </a:lnTo>
                  <a:lnTo>
                    <a:pt x="9118" y="16455"/>
                  </a:lnTo>
                  <a:lnTo>
                    <a:pt x="13648" y="11968"/>
                  </a:lnTo>
                  <a:lnTo>
                    <a:pt x="17712" y="7479"/>
                  </a:lnTo>
                  <a:lnTo>
                    <a:pt x="21487" y="6034"/>
                  </a:lnTo>
                  <a:lnTo>
                    <a:pt x="21600" y="6034"/>
                  </a:lnTo>
                  <a:lnTo>
                    <a:pt x="14665" y="2993"/>
                  </a:lnTo>
                  <a:lnTo>
                    <a:pt x="5303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201162" y="22042"/>
              <a:ext cx="152410" cy="3637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957" y="0"/>
                  </a:moveTo>
                  <a:lnTo>
                    <a:pt x="18553" y="485"/>
                  </a:lnTo>
                  <a:lnTo>
                    <a:pt x="10114" y="5010"/>
                  </a:lnTo>
                  <a:lnTo>
                    <a:pt x="2258" y="14084"/>
                  </a:lnTo>
                  <a:lnTo>
                    <a:pt x="0" y="20846"/>
                  </a:lnTo>
                  <a:lnTo>
                    <a:pt x="2015" y="20846"/>
                  </a:lnTo>
                  <a:lnTo>
                    <a:pt x="10291" y="21600"/>
                  </a:lnTo>
                  <a:lnTo>
                    <a:pt x="9437" y="21600"/>
                  </a:lnTo>
                  <a:lnTo>
                    <a:pt x="11251" y="17829"/>
                  </a:lnTo>
                  <a:lnTo>
                    <a:pt x="17813" y="11797"/>
                  </a:lnTo>
                  <a:lnTo>
                    <a:pt x="21459" y="11407"/>
                  </a:lnTo>
                  <a:lnTo>
                    <a:pt x="21583" y="5764"/>
                  </a:lnTo>
                  <a:lnTo>
                    <a:pt x="21600" y="5010"/>
                  </a:lnTo>
                  <a:lnTo>
                    <a:pt x="20353" y="485"/>
                  </a:lnTo>
                  <a:lnTo>
                    <a:pt x="19957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454808" y="42925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563" y="0"/>
                  </a:moveTo>
                  <a:lnTo>
                    <a:pt x="0" y="0"/>
                  </a:lnTo>
                  <a:lnTo>
                    <a:pt x="11757" y="2874"/>
                  </a:lnTo>
                  <a:lnTo>
                    <a:pt x="9380" y="2874"/>
                  </a:lnTo>
                  <a:lnTo>
                    <a:pt x="21600" y="21600"/>
                  </a:lnTo>
                  <a:lnTo>
                    <a:pt x="18243" y="15484"/>
                  </a:lnTo>
                  <a:lnTo>
                    <a:pt x="10879" y="2874"/>
                  </a:lnTo>
                  <a:lnTo>
                    <a:pt x="1563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9"/>
            <p:cNvSpPr/>
            <p:nvPr/>
          </p:nvSpPr>
          <p:spPr>
            <a:xfrm>
              <a:off x="471237" y="44086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27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16646" y="15122"/>
                  </a:lnTo>
                  <a:lnTo>
                    <a:pt x="5527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9"/>
            <p:cNvSpPr/>
            <p:nvPr/>
          </p:nvSpPr>
          <p:spPr>
            <a:xfrm>
              <a:off x="466076" y="4241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2254" y="2566"/>
                  </a:lnTo>
                  <a:lnTo>
                    <a:pt x="4259" y="5273"/>
                  </a:lnTo>
                  <a:lnTo>
                    <a:pt x="21600" y="21600"/>
                  </a:lnTo>
                  <a:lnTo>
                    <a:pt x="16875" y="21600"/>
                  </a:lnTo>
                  <a:lnTo>
                    <a:pt x="3135" y="25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458644" y="40997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84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7184" y="4848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432311" y="27938"/>
              <a:ext cx="28892" cy="1875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8123" y="7312"/>
                  </a:lnTo>
                  <a:lnTo>
                    <a:pt x="16913" y="16088"/>
                  </a:lnTo>
                  <a:lnTo>
                    <a:pt x="20982" y="21600"/>
                  </a:lnTo>
                  <a:lnTo>
                    <a:pt x="21600" y="21600"/>
                  </a:lnTo>
                  <a:lnTo>
                    <a:pt x="18040" y="16088"/>
                  </a:lnTo>
                  <a:lnTo>
                    <a:pt x="13686" y="11700"/>
                  </a:lnTo>
                  <a:lnTo>
                    <a:pt x="9555" y="7312"/>
                  </a:lnTo>
                  <a:lnTo>
                    <a:pt x="5156" y="43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384873" y="17397"/>
              <a:ext cx="47439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4482" y="1969"/>
                  </a:lnTo>
                  <a:lnTo>
                    <a:pt x="10938" y="5238"/>
                  </a:lnTo>
                  <a:lnTo>
                    <a:pt x="16581" y="15058"/>
                  </a:lnTo>
                  <a:lnTo>
                    <a:pt x="21600" y="21600"/>
                  </a:lnTo>
                  <a:lnTo>
                    <a:pt x="18727" y="15058"/>
                  </a:lnTo>
                  <a:lnTo>
                    <a:pt x="16179" y="11786"/>
                  </a:lnTo>
                  <a:lnTo>
                    <a:pt x="13306" y="5238"/>
                  </a:lnTo>
                  <a:lnTo>
                    <a:pt x="9456" y="19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331743" y="14196"/>
              <a:ext cx="44356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158" y="0"/>
                  </a:moveTo>
                  <a:lnTo>
                    <a:pt x="0" y="0"/>
                  </a:lnTo>
                  <a:lnTo>
                    <a:pt x="4985" y="21600"/>
                  </a:lnTo>
                  <a:lnTo>
                    <a:pt x="21600" y="1328"/>
                  </a:lnTo>
                  <a:lnTo>
                    <a:pt x="19158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374136" y="12952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5509" y="0"/>
                  </a:moveTo>
                  <a:lnTo>
                    <a:pt x="0" y="7855"/>
                  </a:lnTo>
                  <a:lnTo>
                    <a:pt x="21600" y="21600"/>
                  </a:lnTo>
                  <a:lnTo>
                    <a:pt x="5509" y="0"/>
                  </a:lnTo>
                  <a:close/>
                </a:path>
              </a:pathLst>
            </a:custGeom>
            <a:solidFill>
              <a:srgbClr val="FFB868">
                <a:alpha val="4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7833" y="119650"/>
              <a:ext cx="397809" cy="1292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1838"/>
                  </a:moveTo>
                  <a:lnTo>
                    <a:pt x="5" y="12051"/>
                  </a:lnTo>
                  <a:lnTo>
                    <a:pt x="16" y="12263"/>
                  </a:lnTo>
                  <a:lnTo>
                    <a:pt x="212" y="14597"/>
                  </a:lnTo>
                  <a:lnTo>
                    <a:pt x="442" y="16295"/>
                  </a:lnTo>
                  <a:lnTo>
                    <a:pt x="367" y="15658"/>
                  </a:lnTo>
                  <a:lnTo>
                    <a:pt x="261" y="14809"/>
                  </a:lnTo>
                  <a:lnTo>
                    <a:pt x="42" y="12475"/>
                  </a:lnTo>
                  <a:lnTo>
                    <a:pt x="0" y="11838"/>
                  </a:lnTo>
                  <a:close/>
                  <a:moveTo>
                    <a:pt x="21600" y="21388"/>
                  </a:moveTo>
                  <a:lnTo>
                    <a:pt x="21083" y="21600"/>
                  </a:lnTo>
                  <a:lnTo>
                    <a:pt x="21600" y="21600"/>
                  </a:lnTo>
                  <a:lnTo>
                    <a:pt x="21600" y="21388"/>
                  </a:lnTo>
                  <a:close/>
                  <a:moveTo>
                    <a:pt x="432" y="0"/>
                  </a:moveTo>
                  <a:lnTo>
                    <a:pt x="400" y="167"/>
                  </a:lnTo>
                  <a:lnTo>
                    <a:pt x="249" y="1228"/>
                  </a:lnTo>
                  <a:lnTo>
                    <a:pt x="137" y="2289"/>
                  </a:lnTo>
                  <a:lnTo>
                    <a:pt x="102" y="2713"/>
                  </a:lnTo>
                  <a:lnTo>
                    <a:pt x="43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6" name="Google Shape;526;p39"/>
          <p:cNvGrpSpPr/>
          <p:nvPr/>
        </p:nvGrpSpPr>
        <p:grpSpPr>
          <a:xfrm>
            <a:off x="3970082" y="1247773"/>
            <a:ext cx="3684844" cy="344172"/>
            <a:chOff x="0" y="-1"/>
            <a:chExt cx="3684842" cy="344170"/>
          </a:xfrm>
        </p:grpSpPr>
        <p:pic>
          <p:nvPicPr>
            <p:cNvPr id="527" name="Google Shape;527;p39" descr="object 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-1"/>
              <a:ext cx="281878" cy="260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39" descr="object 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424914" y="94614"/>
              <a:ext cx="259928" cy="24955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"/>
          <p:cNvSpPr txBox="1">
            <a:spLocks noGrp="1"/>
          </p:cNvSpPr>
          <p:nvPr>
            <p:ph type="title"/>
          </p:nvPr>
        </p:nvSpPr>
        <p:spPr>
          <a:xfrm>
            <a:off x="4268227" y="461370"/>
            <a:ext cx="40611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ct val="100000"/>
              <a:buFont typeface="Tahoma"/>
              <a:buNone/>
            </a:pPr>
            <a:r>
              <a:rPr lang="en-US" sz="4400" b="1">
                <a:solidFill>
                  <a:srgbClr val="0A2F41"/>
                </a:solidFill>
                <a:latin typeface="Tahoma"/>
                <a:ea typeface="Tahoma"/>
                <a:cs typeface="Tahoma"/>
                <a:sym typeface="Tahoma"/>
              </a:rPr>
              <a:t>Acne</a:t>
            </a:r>
            <a:r>
              <a:rPr lang="en-US"/>
              <a:t> </a:t>
            </a:r>
            <a:r>
              <a:rPr lang="en-US" b="1"/>
              <a:t>vulgaris</a:t>
            </a:r>
            <a:endParaRPr b="1"/>
          </a:p>
        </p:txBody>
      </p:sp>
      <p:sp>
        <p:nvSpPr>
          <p:cNvPr id="183" name="Google Shape;183;p4"/>
          <p:cNvSpPr txBox="1"/>
          <p:nvPr/>
        </p:nvSpPr>
        <p:spPr>
          <a:xfrm>
            <a:off x="537767" y="2894583"/>
            <a:ext cx="6503677" cy="346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1300" marR="142875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6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common cutaneous disorders in adolescents and young adults</a:t>
            </a:r>
            <a:endParaRPr sz="2000"/>
          </a:p>
          <a:p>
            <a:pPr marL="241300" marR="92710" lvl="0" indent="-2286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A2F41"/>
              </a:buClr>
              <a:buSzPts val="26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 chronic ( or recurrent ) skin disease presenting with	non- inflammatory and/or inflammatory lesions in pilosebaceous unit</a:t>
            </a:r>
            <a:endParaRPr sz="2000"/>
          </a:p>
          <a:p>
            <a:pPr marL="241300" marR="5080" lvl="0" indent="-228600" algn="l" rtl="0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0A2F41"/>
              </a:buClr>
              <a:buSzPts val="26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found in the face ( most common) , neck , shoulder ,upper back and upper chest</a:t>
            </a:r>
            <a:endParaRPr sz="2000"/>
          </a:p>
        </p:txBody>
      </p:sp>
      <p:sp>
        <p:nvSpPr>
          <p:cNvPr id="184" name="Google Shape;184;p4"/>
          <p:cNvSpPr txBox="1"/>
          <p:nvPr/>
        </p:nvSpPr>
        <p:spPr>
          <a:xfrm>
            <a:off x="459050" y="1464000"/>
            <a:ext cx="6142800" cy="1096800"/>
          </a:xfrm>
          <a:prstGeom prst="rect">
            <a:avLst/>
          </a:prstGeom>
          <a:noFill/>
          <a:ln w="9525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908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761"/>
              </a:buClr>
              <a:buSzPts val="2400"/>
              <a:buFont typeface="Times New Roman"/>
              <a:buNone/>
            </a:pPr>
            <a:r>
              <a:rPr lang="en-US" sz="2400" b="1" i="0" u="none" strike="noStrike" cap="none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Vulgaris</a:t>
            </a:r>
            <a:r>
              <a:rPr lang="en-US" sz="2400" b="0" i="0" u="none" strike="noStrike" cap="none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 Latin adjective</a:t>
            </a:r>
            <a:r>
              <a:rPr lang="en-US"/>
              <a:t> </a:t>
            </a:r>
            <a:r>
              <a:rPr lang="en-US" sz="2400" b="0" i="0" u="none" strike="noStrike" cap="none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meanin</a:t>
            </a:r>
            <a:r>
              <a:rPr lang="en-US" sz="2400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2400" b="0" i="0" u="none" strike="noStrike" cap="none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b="1" i="0" u="none" strike="noStrike" cap="none">
                <a:solidFill>
                  <a:srgbClr val="783F0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common</a:t>
            </a:r>
            <a:r>
              <a:rPr lang="en-US" sz="2400" b="0" i="0" u="none" strike="noStrike" cap="none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sz="2400">
              <a:solidFill>
                <a:srgbClr val="0F476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908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4761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rgbClr val="0F476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 something that is derived from the masses of common people</a:t>
            </a:r>
            <a:endParaRPr/>
          </a:p>
        </p:txBody>
      </p:sp>
      <p:pic>
        <p:nvPicPr>
          <p:cNvPr id="185" name="Google Shape;185;p4" descr="object 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3332" y="1867154"/>
            <a:ext cx="4959563" cy="340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0"/>
          <p:cNvSpPr txBox="1"/>
          <p:nvPr/>
        </p:nvSpPr>
        <p:spPr>
          <a:xfrm>
            <a:off x="658527" y="1275021"/>
            <a:ext cx="10543500" cy="39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223329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9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Treatment options for rosacea could include:</a:t>
            </a:r>
            <a:endParaRPr sz="2900" b="1"/>
          </a:p>
          <a:p>
            <a:pPr marL="337184" marR="59689" lvl="0" indent="-265429" algn="l" rtl="0">
              <a:lnSpc>
                <a:spcPct val="133333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Medicines: There are several types of oral and topical medicines to treat bumps, 	pimples and redness caused by rosacea. Medicines help you manage your</a:t>
            </a:r>
            <a:endParaRPr/>
          </a:p>
          <a:p>
            <a:pPr marL="0" marR="0" lvl="0" indent="263271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symptoms and reduce the number of flares.</a:t>
            </a:r>
            <a:endParaRPr/>
          </a:p>
          <a:p>
            <a:pPr marL="4249420" marR="0" lvl="1" indent="-264795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(topical antibiotic)</a:t>
            </a:r>
            <a:endParaRPr/>
          </a:p>
          <a:p>
            <a:pPr marL="277495" marR="5080" lvl="0" indent="-264795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Laser treatment: Your provider can use </a:t>
            </a:r>
            <a:r>
              <a:rPr lang="en-US" sz="2400" b="0" i="0" u="sng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lasers</a:t>
            </a:r>
            <a:r>
              <a:rPr lang="en-US" sz="2400" b="0" i="0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remove visible blood vessels and 	limit the amount of redness on your skin.</a:t>
            </a:r>
            <a:endParaRPr/>
          </a:p>
          <a:p>
            <a:pPr marL="412115" marR="138429" lvl="1" indent="-266065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Surgical procedures: For severe cases, your provider might recommend surgery 	to correct nose disfigurement that can happen with rhinophyma.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1"/>
          <p:cNvSpPr txBox="1">
            <a:spLocks noGrp="1"/>
          </p:cNvSpPr>
          <p:nvPr>
            <p:ph type="title"/>
          </p:nvPr>
        </p:nvSpPr>
        <p:spPr>
          <a:xfrm>
            <a:off x="-851747" y="578835"/>
            <a:ext cx="65751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16249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n-US" sz="3700" b="1"/>
              <a:t>Acneiform skin rash</a:t>
            </a:r>
            <a:endParaRPr sz="3700" b="1"/>
          </a:p>
        </p:txBody>
      </p:sp>
      <p:sp>
        <p:nvSpPr>
          <p:cNvPr id="539" name="Google Shape;539;p41"/>
          <p:cNvSpPr txBox="1"/>
          <p:nvPr/>
        </p:nvSpPr>
        <p:spPr>
          <a:xfrm>
            <a:off x="497578" y="1516172"/>
            <a:ext cx="4934700" cy="27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185420" lvl="0" indent="-393700" algn="l" rtl="0">
              <a:lnSpc>
                <a:spcPct val="1153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pseudofollicultis Barbae: Skin reaction to hair as foreign body.</a:t>
            </a:r>
            <a:endParaRPr/>
          </a:p>
          <a:p>
            <a:pPr marL="334009" marR="0" lvl="0" indent="-32130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Pityrosporum folliculitis</a:t>
            </a:r>
            <a:endParaRPr/>
          </a:p>
          <a:p>
            <a:pPr marL="334009" marR="5080" lvl="0" indent="-321309" algn="l" rtl="0">
              <a:lnSpc>
                <a:spcPct val="1153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AutoNum type="arabicPeriod"/>
            </a:pPr>
            <a:r>
              <a:rPr lang="en-US" sz="2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Acne keloidalis nuchae: inflammatory keloidal lesions on the nape of the neck</a:t>
            </a:r>
            <a:endParaRPr/>
          </a:p>
        </p:txBody>
      </p:sp>
      <p:sp>
        <p:nvSpPr>
          <p:cNvPr id="540" name="Google Shape;540;p41"/>
          <p:cNvSpPr txBox="1"/>
          <p:nvPr/>
        </p:nvSpPr>
        <p:spPr>
          <a:xfrm>
            <a:off x="6310910" y="542525"/>
            <a:ext cx="51438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Pseudofollicultis barbae </a:t>
            </a:r>
            <a:endParaRPr sz="37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p41"/>
          <p:cNvSpPr txBox="1"/>
          <p:nvPr/>
        </p:nvSpPr>
        <p:spPr>
          <a:xfrm>
            <a:off x="6310899" y="1378263"/>
            <a:ext cx="4798500" cy="32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66675" lvl="0" indent="-317500" algn="l" rtl="0">
              <a:lnSpc>
                <a:spcPct val="1181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 a true folliculitis (not due to infection) but due to a reaction against</a:t>
            </a:r>
            <a:r>
              <a:rPr lang="en-US"/>
              <a:t>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hair itself when its plugged inside (foreign body</a:t>
            </a:r>
            <a:r>
              <a:rPr lang="en-US"/>
              <a:t> </a:t>
            </a: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reaction)</a:t>
            </a:r>
            <a:endParaRPr/>
          </a:p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/>
              <a:buChar char="●"/>
            </a:pPr>
            <a:r>
              <a:rPr lang="en-US"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Occurs in Negroid people, Curley hair.</a:t>
            </a:r>
            <a:endParaRPr/>
          </a:p>
        </p:txBody>
      </p:sp>
      <p:pic>
        <p:nvPicPr>
          <p:cNvPr id="542" name="Google Shape;542;p41" descr="object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10872" y="4742099"/>
            <a:ext cx="2921650" cy="18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1" descr="object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8560" y="5115200"/>
            <a:ext cx="2828830" cy="143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43"/>
          <p:cNvGrpSpPr/>
          <p:nvPr/>
        </p:nvGrpSpPr>
        <p:grpSpPr>
          <a:xfrm>
            <a:off x="-1018528" y="311679"/>
            <a:ext cx="7376151" cy="3738033"/>
            <a:chOff x="-1" y="0"/>
            <a:chExt cx="9425187" cy="5669700"/>
          </a:xfrm>
        </p:grpSpPr>
        <p:pic>
          <p:nvPicPr>
            <p:cNvPr id="549" name="Google Shape;549;p43" descr="object 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85171" y="0"/>
              <a:ext cx="7470521" cy="1416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43" descr="object 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24818" y="1747304"/>
              <a:ext cx="7500368" cy="39223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1" name="Google Shape;551;p43"/>
            <p:cNvGrpSpPr/>
            <p:nvPr/>
          </p:nvGrpSpPr>
          <p:grpSpPr>
            <a:xfrm>
              <a:off x="-1" y="536285"/>
              <a:ext cx="2704608" cy="1660076"/>
              <a:chOff x="0" y="0"/>
              <a:chExt cx="2704605" cy="1660074"/>
            </a:xfrm>
          </p:grpSpPr>
          <p:sp>
            <p:nvSpPr>
              <p:cNvPr id="552" name="Google Shape;552;p43"/>
              <p:cNvSpPr/>
              <p:nvPr/>
            </p:nvSpPr>
            <p:spPr>
              <a:xfrm>
                <a:off x="0" y="396135"/>
                <a:ext cx="513237" cy="219674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0"/>
                    </a:moveTo>
                    <a:lnTo>
                      <a:pt x="15412" y="6582"/>
                    </a:lnTo>
                    <a:lnTo>
                      <a:pt x="13223" y="7537"/>
                    </a:lnTo>
                    <a:lnTo>
                      <a:pt x="0" y="21600"/>
                    </a:lnTo>
                    <a:lnTo>
                      <a:pt x="24" y="18830"/>
                    </a:lnTo>
                    <a:lnTo>
                      <a:pt x="13394" y="4611"/>
                    </a:lnTo>
                    <a:lnTo>
                      <a:pt x="15509" y="3734"/>
                    </a:lnTo>
                    <a:lnTo>
                      <a:pt x="17398" y="172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43"/>
              <p:cNvSpPr/>
              <p:nvPr/>
            </p:nvSpPr>
            <p:spPr>
              <a:xfrm>
                <a:off x="412823" y="346995"/>
                <a:ext cx="1438914" cy="131307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796" y="20837"/>
                    </a:moveTo>
                    <a:lnTo>
                      <a:pt x="19080" y="20965"/>
                    </a:lnTo>
                    <a:lnTo>
                      <a:pt x="18452" y="21278"/>
                    </a:lnTo>
                    <a:lnTo>
                      <a:pt x="17081" y="21503"/>
                    </a:lnTo>
                    <a:lnTo>
                      <a:pt x="16426" y="21600"/>
                    </a:lnTo>
                    <a:lnTo>
                      <a:pt x="15718" y="21494"/>
                    </a:lnTo>
                    <a:lnTo>
                      <a:pt x="15040" y="21373"/>
                    </a:lnTo>
                    <a:lnTo>
                      <a:pt x="14275" y="21066"/>
                    </a:lnTo>
                    <a:lnTo>
                      <a:pt x="13554" y="20737"/>
                    </a:lnTo>
                    <a:lnTo>
                      <a:pt x="12878" y="20386"/>
                    </a:lnTo>
                    <a:lnTo>
                      <a:pt x="12249" y="20011"/>
                    </a:lnTo>
                    <a:lnTo>
                      <a:pt x="11589" y="19422"/>
                    </a:lnTo>
                    <a:lnTo>
                      <a:pt x="11056" y="18999"/>
                    </a:lnTo>
                    <a:lnTo>
                      <a:pt x="10496" y="18360"/>
                    </a:lnTo>
                    <a:lnTo>
                      <a:pt x="9988" y="17696"/>
                    </a:lnTo>
                    <a:lnTo>
                      <a:pt x="9533" y="17005"/>
                    </a:lnTo>
                    <a:lnTo>
                      <a:pt x="9132" y="16286"/>
                    </a:lnTo>
                    <a:lnTo>
                      <a:pt x="8789" y="15539"/>
                    </a:lnTo>
                    <a:lnTo>
                      <a:pt x="8502" y="14764"/>
                    </a:lnTo>
                    <a:lnTo>
                      <a:pt x="8277" y="13958"/>
                    </a:lnTo>
                    <a:lnTo>
                      <a:pt x="8108" y="13124"/>
                    </a:lnTo>
                    <a:lnTo>
                      <a:pt x="8073" y="12453"/>
                    </a:lnTo>
                    <a:lnTo>
                      <a:pt x="8009" y="11567"/>
                    </a:lnTo>
                    <a:lnTo>
                      <a:pt x="7993" y="10657"/>
                    </a:lnTo>
                    <a:lnTo>
                      <a:pt x="8100" y="9915"/>
                    </a:lnTo>
                    <a:lnTo>
                      <a:pt x="8248" y="9153"/>
                    </a:lnTo>
                    <a:lnTo>
                      <a:pt x="8433" y="8371"/>
                    </a:lnTo>
                    <a:lnTo>
                      <a:pt x="8653" y="7573"/>
                    </a:lnTo>
                    <a:lnTo>
                      <a:pt x="8904" y="6759"/>
                    </a:lnTo>
                    <a:lnTo>
                      <a:pt x="9183" y="5932"/>
                    </a:lnTo>
                    <a:lnTo>
                      <a:pt x="9486" y="5092"/>
                    </a:lnTo>
                    <a:lnTo>
                      <a:pt x="10296" y="3770"/>
                    </a:lnTo>
                    <a:lnTo>
                      <a:pt x="10720" y="3099"/>
                    </a:lnTo>
                    <a:lnTo>
                      <a:pt x="11239" y="2611"/>
                    </a:lnTo>
                    <a:lnTo>
                      <a:pt x="11694" y="1925"/>
                    </a:lnTo>
                    <a:lnTo>
                      <a:pt x="12242" y="1422"/>
                    </a:lnTo>
                    <a:lnTo>
                      <a:pt x="11820" y="1173"/>
                    </a:lnTo>
                    <a:lnTo>
                      <a:pt x="11686" y="1240"/>
                    </a:lnTo>
                    <a:lnTo>
                      <a:pt x="11472" y="1117"/>
                    </a:lnTo>
                    <a:lnTo>
                      <a:pt x="10752" y="1017"/>
                    </a:lnTo>
                    <a:lnTo>
                      <a:pt x="9937" y="735"/>
                    </a:lnTo>
                    <a:lnTo>
                      <a:pt x="9185" y="651"/>
                    </a:lnTo>
                    <a:lnTo>
                      <a:pt x="8419" y="574"/>
                    </a:lnTo>
                    <a:lnTo>
                      <a:pt x="7640" y="504"/>
                    </a:lnTo>
                    <a:lnTo>
                      <a:pt x="6928" y="629"/>
                    </a:lnTo>
                    <a:lnTo>
                      <a:pt x="5314" y="516"/>
                    </a:lnTo>
                    <a:lnTo>
                      <a:pt x="0" y="1560"/>
                    </a:lnTo>
                    <a:lnTo>
                      <a:pt x="2173" y="476"/>
                    </a:lnTo>
                    <a:lnTo>
                      <a:pt x="2912" y="337"/>
                    </a:lnTo>
                    <a:lnTo>
                      <a:pt x="3726" y="390"/>
                    </a:lnTo>
                    <a:lnTo>
                      <a:pt x="5889" y="0"/>
                    </a:lnTo>
                    <a:lnTo>
                      <a:pt x="7447" y="141"/>
                    </a:lnTo>
                    <a:lnTo>
                      <a:pt x="8132" y="29"/>
                    </a:lnTo>
                    <a:lnTo>
                      <a:pt x="8884" y="113"/>
                    </a:lnTo>
                    <a:lnTo>
                      <a:pt x="9625" y="202"/>
                    </a:lnTo>
                    <a:lnTo>
                      <a:pt x="10439" y="485"/>
                    </a:lnTo>
                    <a:lnTo>
                      <a:pt x="11157" y="586"/>
                    </a:lnTo>
                    <a:lnTo>
                      <a:pt x="11858" y="695"/>
                    </a:lnTo>
                    <a:lnTo>
                      <a:pt x="12620" y="1004"/>
                    </a:lnTo>
                    <a:lnTo>
                      <a:pt x="14376" y="128"/>
                    </a:lnTo>
                    <a:lnTo>
                      <a:pt x="13165" y="1191"/>
                    </a:lnTo>
                    <a:lnTo>
                      <a:pt x="13406" y="1300"/>
                    </a:lnTo>
                    <a:lnTo>
                      <a:pt x="12543" y="1731"/>
                    </a:lnTo>
                    <a:lnTo>
                      <a:pt x="12376" y="2043"/>
                    </a:lnTo>
                    <a:lnTo>
                      <a:pt x="12132" y="2165"/>
                    </a:lnTo>
                    <a:lnTo>
                      <a:pt x="11970" y="2476"/>
                    </a:lnTo>
                    <a:lnTo>
                      <a:pt x="11431" y="2974"/>
                    </a:lnTo>
                    <a:lnTo>
                      <a:pt x="10984" y="3656"/>
                    </a:lnTo>
                    <a:lnTo>
                      <a:pt x="10553" y="4330"/>
                    </a:lnTo>
                    <a:lnTo>
                      <a:pt x="10141" y="4995"/>
                    </a:lnTo>
                    <a:lnTo>
                      <a:pt x="9830" y="5839"/>
                    </a:lnTo>
                    <a:lnTo>
                      <a:pt x="9465" y="6480"/>
                    </a:lnTo>
                    <a:lnTo>
                      <a:pt x="9207" y="7297"/>
                    </a:lnTo>
                    <a:lnTo>
                      <a:pt x="8980" y="8099"/>
                    </a:lnTo>
                    <a:lnTo>
                      <a:pt x="8787" y="8884"/>
                    </a:lnTo>
                    <a:lnTo>
                      <a:pt x="8631" y="9650"/>
                    </a:lnTo>
                    <a:lnTo>
                      <a:pt x="8516" y="10396"/>
                    </a:lnTo>
                    <a:lnTo>
                      <a:pt x="8522" y="11311"/>
                    </a:lnTo>
                    <a:lnTo>
                      <a:pt x="8496" y="12013"/>
                    </a:lnTo>
                    <a:lnTo>
                      <a:pt x="8603" y="12878"/>
                    </a:lnTo>
                    <a:lnTo>
                      <a:pt x="8767" y="13714"/>
                    </a:lnTo>
                    <a:lnTo>
                      <a:pt x="8987" y="14522"/>
                    </a:lnTo>
                    <a:lnTo>
                      <a:pt x="9264" y="15302"/>
                    </a:lnTo>
                    <a:lnTo>
                      <a:pt x="9596" y="16055"/>
                    </a:lnTo>
                    <a:lnTo>
                      <a:pt x="9984" y="16780"/>
                    </a:lnTo>
                    <a:lnTo>
                      <a:pt x="10346" y="17287"/>
                    </a:lnTo>
                    <a:lnTo>
                      <a:pt x="10842" y="17958"/>
                    </a:lnTo>
                    <a:lnTo>
                      <a:pt x="11392" y="18602"/>
                    </a:lnTo>
                    <a:lnTo>
                      <a:pt x="11915" y="19030"/>
                    </a:lnTo>
                    <a:lnTo>
                      <a:pt x="12570" y="19621"/>
                    </a:lnTo>
                    <a:lnTo>
                      <a:pt x="13197" y="19997"/>
                    </a:lnTo>
                    <a:lnTo>
                      <a:pt x="13851" y="20360"/>
                    </a:lnTo>
                    <a:lnTo>
                      <a:pt x="14551" y="20699"/>
                    </a:lnTo>
                    <a:lnTo>
                      <a:pt x="15214" y="20827"/>
                    </a:lnTo>
                    <a:lnTo>
                      <a:pt x="15916" y="20936"/>
                    </a:lnTo>
                    <a:lnTo>
                      <a:pt x="16654" y="21027"/>
                    </a:lnTo>
                    <a:lnTo>
                      <a:pt x="17343" y="20913"/>
                    </a:lnTo>
                    <a:lnTo>
                      <a:pt x="18834" y="20628"/>
                    </a:lnTo>
                    <a:lnTo>
                      <a:pt x="21600" y="19249"/>
                    </a:lnTo>
                    <a:lnTo>
                      <a:pt x="21026" y="19764"/>
                    </a:lnTo>
                    <a:lnTo>
                      <a:pt x="19796" y="2083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43"/>
              <p:cNvSpPr/>
              <p:nvPr/>
            </p:nvSpPr>
            <p:spPr>
              <a:xfrm>
                <a:off x="1253529" y="131442"/>
                <a:ext cx="576904" cy="2765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6109" y="15799"/>
                    </a:moveTo>
                    <a:lnTo>
                      <a:pt x="0" y="21600"/>
                    </a:lnTo>
                    <a:lnTo>
                      <a:pt x="4261" y="14284"/>
                    </a:lnTo>
                    <a:lnTo>
                      <a:pt x="17625" y="1595"/>
                    </a:lnTo>
                    <a:lnTo>
                      <a:pt x="21600" y="0"/>
                    </a:lnTo>
                    <a:lnTo>
                      <a:pt x="7655" y="13242"/>
                    </a:lnTo>
                    <a:lnTo>
                      <a:pt x="6109" y="157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43"/>
              <p:cNvSpPr/>
              <p:nvPr/>
            </p:nvSpPr>
            <p:spPr>
              <a:xfrm>
                <a:off x="1645467" y="78898"/>
                <a:ext cx="1059138" cy="13990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13461"/>
                    </a:moveTo>
                    <a:lnTo>
                      <a:pt x="19238" y="21600"/>
                    </a:lnTo>
                    <a:lnTo>
                      <a:pt x="18715" y="21248"/>
                    </a:lnTo>
                    <a:lnTo>
                      <a:pt x="20745" y="14251"/>
                    </a:lnTo>
                    <a:lnTo>
                      <a:pt x="19688" y="11433"/>
                    </a:lnTo>
                    <a:lnTo>
                      <a:pt x="18712" y="10487"/>
                    </a:lnTo>
                    <a:lnTo>
                      <a:pt x="17606" y="7836"/>
                    </a:lnTo>
                    <a:lnTo>
                      <a:pt x="16585" y="7045"/>
                    </a:lnTo>
                    <a:lnTo>
                      <a:pt x="15545" y="6320"/>
                    </a:lnTo>
                    <a:lnTo>
                      <a:pt x="14487" y="5656"/>
                    </a:lnTo>
                    <a:lnTo>
                      <a:pt x="13414" y="5047"/>
                    </a:lnTo>
                    <a:lnTo>
                      <a:pt x="12434" y="6269"/>
                    </a:lnTo>
                    <a:lnTo>
                      <a:pt x="10226" y="5259"/>
                    </a:lnTo>
                    <a:lnTo>
                      <a:pt x="2011" y="16335"/>
                    </a:lnTo>
                    <a:lnTo>
                      <a:pt x="1061" y="19608"/>
                    </a:lnTo>
                    <a:lnTo>
                      <a:pt x="0" y="21111"/>
                    </a:lnTo>
                    <a:lnTo>
                      <a:pt x="3772" y="8112"/>
                    </a:lnTo>
                    <a:lnTo>
                      <a:pt x="8025" y="2073"/>
                    </a:lnTo>
                    <a:lnTo>
                      <a:pt x="9176" y="2416"/>
                    </a:lnTo>
                    <a:lnTo>
                      <a:pt x="11128" y="0"/>
                    </a:lnTo>
                    <a:lnTo>
                      <a:pt x="13253" y="1293"/>
                    </a:lnTo>
                    <a:lnTo>
                      <a:pt x="14192" y="213"/>
                    </a:lnTo>
                    <a:lnTo>
                      <a:pt x="16248" y="1745"/>
                    </a:lnTo>
                    <a:lnTo>
                      <a:pt x="17256" y="2577"/>
                    </a:lnTo>
                    <a:lnTo>
                      <a:pt x="18154" y="3793"/>
                    </a:lnTo>
                    <a:lnTo>
                      <a:pt x="19035" y="5065"/>
                    </a:lnTo>
                    <a:lnTo>
                      <a:pt x="19900" y="6393"/>
                    </a:lnTo>
                    <a:lnTo>
                      <a:pt x="20749" y="7777"/>
                    </a:lnTo>
                    <a:lnTo>
                      <a:pt x="21256" y="6030"/>
                    </a:lnTo>
                    <a:lnTo>
                      <a:pt x="21495" y="11668"/>
                    </a:lnTo>
                    <a:lnTo>
                      <a:pt x="21600" y="1346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43"/>
              <p:cNvSpPr/>
              <p:nvPr/>
            </p:nvSpPr>
            <p:spPr>
              <a:xfrm>
                <a:off x="1264810" y="426045"/>
                <a:ext cx="686551" cy="1133579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8466" y="20790"/>
                    </a:moveTo>
                    <a:lnTo>
                      <a:pt x="15529" y="21600"/>
                    </a:lnTo>
                    <a:lnTo>
                      <a:pt x="16759" y="20995"/>
                    </a:lnTo>
                    <a:lnTo>
                      <a:pt x="17936" y="20405"/>
                    </a:lnTo>
                    <a:lnTo>
                      <a:pt x="18868" y="19616"/>
                    </a:lnTo>
                    <a:lnTo>
                      <a:pt x="19544" y="18632"/>
                    </a:lnTo>
                    <a:lnTo>
                      <a:pt x="20057" y="17693"/>
                    </a:lnTo>
                    <a:lnTo>
                      <a:pt x="20417" y="16796"/>
                    </a:lnTo>
                    <a:lnTo>
                      <a:pt x="20470" y="15718"/>
                    </a:lnTo>
                    <a:lnTo>
                      <a:pt x="20559" y="14896"/>
                    </a:lnTo>
                    <a:lnTo>
                      <a:pt x="20363" y="13886"/>
                    </a:lnTo>
                    <a:lnTo>
                      <a:pt x="20061" y="12906"/>
                    </a:lnTo>
                    <a:lnTo>
                      <a:pt x="19650" y="11955"/>
                    </a:lnTo>
                    <a:lnTo>
                      <a:pt x="19152" y="11029"/>
                    </a:lnTo>
                    <a:lnTo>
                      <a:pt x="18568" y="10127"/>
                    </a:lnTo>
                    <a:lnTo>
                      <a:pt x="17898" y="9248"/>
                    </a:lnTo>
                    <a:lnTo>
                      <a:pt x="17308" y="8613"/>
                    </a:lnTo>
                    <a:lnTo>
                      <a:pt x="16466" y="7781"/>
                    </a:lnTo>
                    <a:lnTo>
                      <a:pt x="15538" y="6974"/>
                    </a:lnTo>
                    <a:lnTo>
                      <a:pt x="14515" y="6192"/>
                    </a:lnTo>
                    <a:lnTo>
                      <a:pt x="13420" y="5430"/>
                    </a:lnTo>
                    <a:lnTo>
                      <a:pt x="12255" y="4688"/>
                    </a:lnTo>
                    <a:lnTo>
                      <a:pt x="11186" y="4185"/>
                    </a:lnTo>
                    <a:lnTo>
                      <a:pt x="9885" y="3480"/>
                    </a:lnTo>
                    <a:lnTo>
                      <a:pt x="8517" y="2794"/>
                    </a:lnTo>
                    <a:lnTo>
                      <a:pt x="7250" y="2345"/>
                    </a:lnTo>
                    <a:lnTo>
                      <a:pt x="5921" y="1914"/>
                    </a:lnTo>
                    <a:lnTo>
                      <a:pt x="4529" y="1500"/>
                    </a:lnTo>
                    <a:lnTo>
                      <a:pt x="2912" y="883"/>
                    </a:lnTo>
                    <a:lnTo>
                      <a:pt x="1568" y="721"/>
                    </a:lnTo>
                    <a:lnTo>
                      <a:pt x="0" y="356"/>
                    </a:lnTo>
                    <a:lnTo>
                      <a:pt x="1291" y="0"/>
                    </a:lnTo>
                    <a:lnTo>
                      <a:pt x="2297" y="254"/>
                    </a:lnTo>
                    <a:lnTo>
                      <a:pt x="3591" y="429"/>
                    </a:lnTo>
                    <a:lnTo>
                      <a:pt x="4999" y="839"/>
                    </a:lnTo>
                    <a:lnTo>
                      <a:pt x="6519" y="1484"/>
                    </a:lnTo>
                    <a:lnTo>
                      <a:pt x="7819" y="1923"/>
                    </a:lnTo>
                    <a:lnTo>
                      <a:pt x="9064" y="2377"/>
                    </a:lnTo>
                    <a:lnTo>
                      <a:pt x="10253" y="2847"/>
                    </a:lnTo>
                    <a:lnTo>
                      <a:pt x="11548" y="3553"/>
                    </a:lnTo>
                    <a:lnTo>
                      <a:pt x="12619" y="4056"/>
                    </a:lnTo>
                    <a:lnTo>
                      <a:pt x="13795" y="4795"/>
                    </a:lnTo>
                    <a:lnTo>
                      <a:pt x="14920" y="5549"/>
                    </a:lnTo>
                    <a:lnTo>
                      <a:pt x="15964" y="6324"/>
                    </a:lnTo>
                    <a:lnTo>
                      <a:pt x="16926" y="7123"/>
                    </a:lnTo>
                    <a:lnTo>
                      <a:pt x="17805" y="7944"/>
                    </a:lnTo>
                    <a:lnTo>
                      <a:pt x="18601" y="8788"/>
                    </a:lnTo>
                    <a:lnTo>
                      <a:pt x="19314" y="9655"/>
                    </a:lnTo>
                    <a:lnTo>
                      <a:pt x="19942" y="10545"/>
                    </a:lnTo>
                    <a:lnTo>
                      <a:pt x="20475" y="11462"/>
                    </a:lnTo>
                    <a:lnTo>
                      <a:pt x="20914" y="12405"/>
                    </a:lnTo>
                    <a:lnTo>
                      <a:pt x="21253" y="13375"/>
                    </a:lnTo>
                    <a:lnTo>
                      <a:pt x="21484" y="14375"/>
                    </a:lnTo>
                    <a:lnTo>
                      <a:pt x="21600" y="15406"/>
                    </a:lnTo>
                    <a:lnTo>
                      <a:pt x="21595" y="16471"/>
                    </a:lnTo>
                    <a:lnTo>
                      <a:pt x="21295" y="17352"/>
                    </a:lnTo>
                    <a:lnTo>
                      <a:pt x="20853" y="18271"/>
                    </a:lnTo>
                    <a:lnTo>
                      <a:pt x="20278" y="19227"/>
                    </a:lnTo>
                    <a:lnTo>
                      <a:pt x="19421" y="19995"/>
                    </a:lnTo>
                    <a:lnTo>
                      <a:pt x="18466" y="207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43"/>
              <p:cNvSpPr/>
              <p:nvPr/>
            </p:nvSpPr>
            <p:spPr>
              <a:xfrm>
                <a:off x="2626343" y="0"/>
                <a:ext cx="61388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19709"/>
                    </a:moveTo>
                    <a:lnTo>
                      <a:pt x="12850" y="21600"/>
                    </a:lnTo>
                    <a:lnTo>
                      <a:pt x="1766" y="5344"/>
                    </a:lnTo>
                    <a:lnTo>
                      <a:pt x="0" y="3394"/>
                    </a:lnTo>
                    <a:lnTo>
                      <a:pt x="76" y="1046"/>
                    </a:lnTo>
                    <a:lnTo>
                      <a:pt x="4916" y="0"/>
                    </a:lnTo>
                    <a:lnTo>
                      <a:pt x="8695" y="1515"/>
                    </a:lnTo>
                    <a:lnTo>
                      <a:pt x="10589" y="3437"/>
                    </a:lnTo>
                    <a:lnTo>
                      <a:pt x="21600" y="1970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43"/>
              <p:cNvSpPr/>
              <p:nvPr/>
            </p:nvSpPr>
            <p:spPr>
              <a:xfrm>
                <a:off x="2506915" y="200794"/>
                <a:ext cx="53831" cy="247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505"/>
                    </a:moveTo>
                    <a:lnTo>
                      <a:pt x="2306" y="21600"/>
                    </a:lnTo>
                    <a:lnTo>
                      <a:pt x="0" y="11709"/>
                    </a:lnTo>
                    <a:lnTo>
                      <a:pt x="11830" y="0"/>
                    </a:lnTo>
                    <a:lnTo>
                      <a:pt x="21600" y="250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43"/>
              <p:cNvSpPr/>
              <p:nvPr/>
            </p:nvSpPr>
            <p:spPr>
              <a:xfrm>
                <a:off x="2518065" y="172899"/>
                <a:ext cx="130057" cy="5277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025"/>
                    </a:moveTo>
                    <a:lnTo>
                      <a:pt x="4151" y="21600"/>
                    </a:lnTo>
                    <a:lnTo>
                      <a:pt x="0" y="20546"/>
                    </a:lnTo>
                    <a:lnTo>
                      <a:pt x="18314" y="0"/>
                    </a:lnTo>
                    <a:lnTo>
                      <a:pt x="21600" y="20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43"/>
              <p:cNvSpPr/>
              <p:nvPr/>
            </p:nvSpPr>
            <p:spPr>
              <a:xfrm>
                <a:off x="1411111" y="173794"/>
                <a:ext cx="264973" cy="12061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  <a:lnTo>
                      <a:pt x="3156" y="15945"/>
                    </a:lnTo>
                    <a:lnTo>
                      <a:pt x="17571" y="1530"/>
                    </a:lnTo>
                    <a:lnTo>
                      <a:pt x="2160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noAutofit/>
              </a:bodyPr>
              <a:lstStyle/>
              <a:p>
                <a:pPr marL="0" marR="0" lvl="0" indent="0" algn="l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1" name="Google Shape;561;p43"/>
          <p:cNvGrpSpPr/>
          <p:nvPr/>
        </p:nvGrpSpPr>
        <p:grpSpPr>
          <a:xfrm>
            <a:off x="6207850" y="2824475"/>
            <a:ext cx="5693206" cy="3738210"/>
            <a:chOff x="0" y="0"/>
            <a:chExt cx="8549642" cy="6147360"/>
          </a:xfrm>
        </p:grpSpPr>
        <p:pic>
          <p:nvPicPr>
            <p:cNvPr id="562" name="Google Shape;562;p43" descr="object 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4918" y="0"/>
              <a:ext cx="7534148" cy="1440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43" descr="object 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1723822"/>
              <a:ext cx="8549642" cy="44235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5" descr="objec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5327" y="1384215"/>
            <a:ext cx="4426839" cy="3679953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5"/>
          <p:cNvSpPr txBox="1"/>
          <p:nvPr/>
        </p:nvSpPr>
        <p:spPr>
          <a:xfrm>
            <a:off x="720343" y="1510463"/>
            <a:ext cx="5280900" cy="41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12064" algn="ctr" rtl="0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Fair skin female, 40Y/O, no other complaint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12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diagnosis ??</a:t>
            </a:r>
            <a:endParaRPr/>
          </a:p>
          <a:p>
            <a:pPr marL="0" marR="0" lvl="0" indent="635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topical treatment??</a:t>
            </a:r>
            <a:endParaRPr/>
          </a:p>
          <a:p>
            <a:pPr marL="0" marR="0" lvl="0" indent="3175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</a:pPr>
            <a:r>
              <a:rPr lang="en-US" sz="4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 complication ??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FC9166-F69B-DDBD-AF9D-1345594CACBB}"/>
              </a:ext>
            </a:extLst>
          </p:cNvPr>
          <p:cNvSpPr txBox="1"/>
          <p:nvPr/>
        </p:nvSpPr>
        <p:spPr>
          <a:xfrm>
            <a:off x="1539521" y="1536174"/>
            <a:ext cx="9112957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ar-AE" sz="6000" b="1" i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SFUI-Regular"/>
              </a:rPr>
              <a:t>الإخلاص هو الامتحان الأكبر، والمجاهدة الأعظم،</a:t>
            </a:r>
            <a:endParaRPr lang="ar-AE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SF UI"/>
            </a:endParaRPr>
          </a:p>
          <a:p>
            <a:pPr algn="ctr" rtl="1"/>
            <a:r>
              <a:rPr lang="ar-AE" sz="6000" b="1" i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SFUI-Regular"/>
              </a:rPr>
              <a:t>والمؤمن وقّافٌ مع نفسه، يحاسبها أشدَّ محاسبة، ويلزمها الطاعة.</a:t>
            </a:r>
            <a:endParaRPr lang="ar-AE" sz="6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.SF U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5" descr="objec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1053" y="1381737"/>
            <a:ext cx="3240525" cy="392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5"/>
          <p:cNvSpPr txBox="1">
            <a:spLocks noGrp="1"/>
          </p:cNvSpPr>
          <p:nvPr>
            <p:ph type="title"/>
          </p:nvPr>
        </p:nvSpPr>
        <p:spPr>
          <a:xfrm>
            <a:off x="4590738" y="266902"/>
            <a:ext cx="30105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4400"/>
              <a:buFont typeface="Times New Roman"/>
              <a:buNone/>
            </a:pPr>
            <a:r>
              <a:rPr lang="en-US" sz="4400" b="1" i="1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pathogenesis</a:t>
            </a:r>
            <a:endParaRPr/>
          </a:p>
        </p:txBody>
      </p:sp>
      <p:grpSp>
        <p:nvGrpSpPr>
          <p:cNvPr id="192" name="Google Shape;192;p5"/>
          <p:cNvGrpSpPr/>
          <p:nvPr/>
        </p:nvGrpSpPr>
        <p:grpSpPr>
          <a:xfrm>
            <a:off x="9087683" y="1754287"/>
            <a:ext cx="2670816" cy="1072458"/>
            <a:chOff x="0" y="0"/>
            <a:chExt cx="3841242" cy="1540003"/>
          </a:xfrm>
        </p:grpSpPr>
        <p:pic>
          <p:nvPicPr>
            <p:cNvPr id="193" name="Google Shape;193;p5" descr="object 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1238250" cy="47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5" descr="object 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76727" y="821436"/>
              <a:ext cx="1064515" cy="4869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5" descr="object 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16350" y="958597"/>
              <a:ext cx="1021842" cy="476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5" descr="object 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99588" y="958597"/>
              <a:ext cx="392430" cy="476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5" descr="object 1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53511" y="1063752"/>
              <a:ext cx="752093" cy="4762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357350" y="1463050"/>
            <a:ext cx="8730300" cy="44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5080" lvl="0" indent="12700" algn="l" rtl="0">
              <a:lnSpc>
                <a:spcPct val="988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imes New Roman"/>
              <a:buNone/>
            </a:pPr>
            <a:r>
              <a:rPr lang="en-US" sz="2000" b="1" i="1"/>
              <a:t>Propionibacterium</a:t>
            </a:r>
            <a:r>
              <a:rPr lang="en-US"/>
              <a:t> </a:t>
            </a:r>
            <a:r>
              <a:rPr lang="en-US" sz="2000" b="1" i="1"/>
              <a:t>acnes</a:t>
            </a:r>
            <a:r>
              <a:rPr lang="en-US"/>
              <a:t> </a:t>
            </a:r>
            <a:r>
              <a:rPr lang="en-US" sz="1800" b="0" i="0"/>
              <a:t>is a gram-positive human skin commensal that prefers anaerobic growth conditions present within in the pilosebaceous unit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imes New Roman"/>
              <a:buNone/>
            </a:pPr>
            <a:endParaRPr sz="2000"/>
          </a:p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imes New Roman"/>
              <a:buNone/>
            </a:pPr>
            <a:r>
              <a:rPr lang="en-US" sz="2000" b="1" i="1"/>
              <a:t>Factors</a:t>
            </a:r>
            <a:r>
              <a:rPr lang="en-US"/>
              <a:t> </a:t>
            </a:r>
            <a:r>
              <a:rPr lang="en-US" sz="2000" b="1" i="1"/>
              <a:t>that</a:t>
            </a:r>
            <a:r>
              <a:rPr lang="en-US"/>
              <a:t> </a:t>
            </a:r>
            <a:r>
              <a:rPr lang="en-US" sz="2000" b="1" i="1"/>
              <a:t>induce</a:t>
            </a:r>
            <a:r>
              <a:rPr lang="en-US"/>
              <a:t> </a:t>
            </a:r>
            <a:r>
              <a:rPr lang="en-US" sz="2000" b="1" i="1"/>
              <a:t>the</a:t>
            </a:r>
            <a:r>
              <a:rPr lang="en-US"/>
              <a:t> </a:t>
            </a:r>
            <a:r>
              <a:rPr lang="en-US" sz="2000" b="1" i="1"/>
              <a:t>pathogenesis</a:t>
            </a:r>
            <a:r>
              <a:rPr lang="en-US"/>
              <a:t> </a:t>
            </a:r>
            <a:r>
              <a:rPr lang="en-US" sz="2000" b="1" i="1"/>
              <a:t>of</a:t>
            </a:r>
            <a:r>
              <a:rPr lang="en-US"/>
              <a:t> </a:t>
            </a:r>
            <a:r>
              <a:rPr lang="en-US" sz="2000" b="1" i="1"/>
              <a:t>Acne</a:t>
            </a:r>
            <a:r>
              <a:rPr lang="en-US"/>
              <a:t> vulgaris</a:t>
            </a:r>
            <a:endParaRPr/>
          </a:p>
          <a:p>
            <a:pPr marL="144145" lvl="0" indent="-1314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Char char="-"/>
            </a:pPr>
            <a:r>
              <a:rPr lang="en-US"/>
              <a:t>Hormonal role , androgens , Testosterone , DHEAS</a:t>
            </a:r>
            <a:endParaRPr/>
          </a:p>
          <a:p>
            <a:pPr marL="144145" lvl="0" indent="-1314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Char char="-"/>
            </a:pPr>
            <a:r>
              <a:rPr lang="en-US"/>
              <a:t>Increased sebum production</a:t>
            </a:r>
            <a:endParaRPr/>
          </a:p>
          <a:p>
            <a:pPr marL="144145" lvl="0" indent="-1314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Char char="-"/>
            </a:pPr>
            <a:r>
              <a:rPr lang="en-US"/>
              <a:t>Hypercornification of the pilosebaceous duct (infundibulum)</a:t>
            </a:r>
            <a:endParaRPr/>
          </a:p>
          <a:p>
            <a:pPr marL="144145" lvl="0" indent="-1314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Char char="-"/>
            </a:pPr>
            <a:r>
              <a:rPr lang="en-US"/>
              <a:t>Role of Propionibacterium acne - enzyme production (lipase)</a:t>
            </a:r>
            <a:endParaRPr/>
          </a:p>
          <a:p>
            <a:pPr marL="144145" lvl="0" indent="-1314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Char char="-"/>
            </a:pPr>
            <a:r>
              <a:rPr lang="en-US"/>
              <a:t>Family history – predisposition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None/>
            </a:pPr>
            <a:endParaRPr/>
          </a:p>
          <a:p>
            <a:pPr marL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imes New Roman"/>
              <a:buNone/>
            </a:pPr>
            <a:r>
              <a:rPr lang="en-US" sz="2000" b="1" i="1"/>
              <a:t>Primary</a:t>
            </a:r>
            <a:r>
              <a:rPr lang="en-US"/>
              <a:t> </a:t>
            </a:r>
            <a:r>
              <a:rPr lang="en-US" sz="2000" b="1" i="1"/>
              <a:t>lesion</a:t>
            </a:r>
            <a:r>
              <a:rPr lang="en-US"/>
              <a:t> </a:t>
            </a:r>
            <a:r>
              <a:rPr lang="en-US" sz="2000" b="1" i="1"/>
              <a:t>of</a:t>
            </a:r>
            <a:r>
              <a:rPr lang="en-US"/>
              <a:t> </a:t>
            </a:r>
            <a:r>
              <a:rPr lang="en-US" sz="2000" b="1" i="1"/>
              <a:t>acne</a:t>
            </a:r>
            <a:r>
              <a:rPr lang="en-US"/>
              <a:t> </a:t>
            </a:r>
            <a:r>
              <a:rPr lang="en-US" sz="2000" b="1" i="1"/>
              <a:t>vulgaris</a:t>
            </a:r>
            <a:r>
              <a:rPr lang="en-US"/>
              <a:t> Comedon</a:t>
            </a:r>
            <a:endParaRPr/>
          </a:p>
          <a:p>
            <a:pPr marL="0" marR="313054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1800"/>
              <a:buFont typeface="Times New Roman"/>
              <a:buNone/>
            </a:pPr>
            <a:r>
              <a:rPr lang="en-US"/>
              <a:t>Comedones : are small, white, or dark bumps that give skin a rough texture. → are essential and characteristic for acne diagnosis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8ecc93438c059_0"/>
          <p:cNvSpPr txBox="1"/>
          <p:nvPr/>
        </p:nvSpPr>
        <p:spPr>
          <a:xfrm>
            <a:off x="481944" y="823436"/>
            <a:ext cx="788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9083" marR="5080" lvl="0" indent="-2870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 inflammatory lesion (Comedones) → inflammatory lesion (Papule → Pustule → Nodule/Cyst) → Sequelae (Scar, hyperpigmentation, erythema)</a:t>
            </a:r>
            <a:endParaRPr/>
          </a:p>
          <a:p>
            <a:pPr marL="347345" marR="0" lvl="0" indent="-3346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imes New Roman"/>
              <a:buChar char="-"/>
            </a:pPr>
            <a:r>
              <a:rPr lang="en-US" sz="2000" b="0" i="0" u="none" strike="noStrike" cap="none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Acne must be treated in its early stage to avoid those Sequelae.</a:t>
            </a:r>
            <a:endParaRPr/>
          </a:p>
        </p:txBody>
      </p:sp>
      <p:sp>
        <p:nvSpPr>
          <p:cNvPr id="204" name="Google Shape;204;ge8ecc93438c059_0"/>
          <p:cNvSpPr txBox="1"/>
          <p:nvPr/>
        </p:nvSpPr>
        <p:spPr>
          <a:xfrm>
            <a:off x="481947" y="457724"/>
            <a:ext cx="30132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400"/>
              <a:buFont typeface="Times New Roman"/>
              <a:buNone/>
            </a:pPr>
            <a:r>
              <a:rPr lang="en-US" sz="2400" b="1" i="1" u="none" strike="noStrike" cap="none">
                <a:solidFill>
                  <a:srgbClr val="0A2F4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Evolution of acne</a:t>
            </a:r>
            <a:endParaRPr/>
          </a:p>
        </p:txBody>
      </p:sp>
      <p:grpSp>
        <p:nvGrpSpPr>
          <p:cNvPr id="205" name="Google Shape;205;ge8ecc93438c059_0"/>
          <p:cNvGrpSpPr/>
          <p:nvPr/>
        </p:nvGrpSpPr>
        <p:grpSpPr>
          <a:xfrm>
            <a:off x="1294960" y="640574"/>
            <a:ext cx="10064129" cy="5864648"/>
            <a:chOff x="0" y="0"/>
            <a:chExt cx="11061914" cy="6691748"/>
          </a:xfrm>
        </p:grpSpPr>
        <p:pic>
          <p:nvPicPr>
            <p:cNvPr id="206" name="Google Shape;206;ge8ecc93438c059_0" descr="object 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1717" y="1588586"/>
              <a:ext cx="9242127" cy="3990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ge8ecc93438c059_0" descr="object 4"/>
            <p:cNvPicPr preferRelativeResize="0"/>
            <p:nvPr/>
          </p:nvPicPr>
          <p:blipFill rotWithShape="1">
            <a:blip r:embed="rId4">
              <a:alphaModFix/>
            </a:blip>
            <a:srcRect b="8002"/>
            <a:stretch>
              <a:fillRect/>
            </a:stretch>
          </p:blipFill>
          <p:spPr>
            <a:xfrm>
              <a:off x="0" y="4995035"/>
              <a:ext cx="3666364" cy="16967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ge8ecc93438c059_0" descr="object 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6378" y="0"/>
              <a:ext cx="3145536" cy="15822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 txBox="1">
            <a:spLocks noGrp="1"/>
          </p:cNvSpPr>
          <p:nvPr>
            <p:ph type="title"/>
          </p:nvPr>
        </p:nvSpPr>
        <p:spPr>
          <a:xfrm>
            <a:off x="640075" y="614047"/>
            <a:ext cx="10908000" cy="9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4946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4800"/>
              <a:buFont typeface="Trebuchet MS"/>
              <a:buNone/>
            </a:pPr>
            <a:r>
              <a:rPr lang="en-US" sz="4800" b="1">
                <a:solidFill>
                  <a:srgbClr val="0A2F41"/>
                </a:solidFill>
                <a:latin typeface="Trebuchet MS"/>
                <a:ea typeface="Trebuchet MS"/>
                <a:cs typeface="Trebuchet MS"/>
                <a:sym typeface="Trebuchet MS"/>
              </a:rPr>
              <a:t>Clinical</a:t>
            </a:r>
            <a:r>
              <a:rPr lang="en-US"/>
              <a:t> features</a:t>
            </a:r>
            <a:endParaRPr/>
          </a:p>
        </p:txBody>
      </p:sp>
      <p:sp>
        <p:nvSpPr>
          <p:cNvPr id="214" name="Google Shape;214;p7"/>
          <p:cNvSpPr txBox="1"/>
          <p:nvPr/>
        </p:nvSpPr>
        <p:spPr>
          <a:xfrm>
            <a:off x="552432" y="1745975"/>
            <a:ext cx="10139700" cy="41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74954" marR="0" lvl="0" indent="-2609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rebuchet MS"/>
              <a:buAutoNum type="arabicParenR"/>
            </a:pPr>
            <a:r>
              <a:rPr lang="en-US" sz="2000" b="1" i="0" u="none" strike="noStrike" cap="none">
                <a:solidFill>
                  <a:srgbClr val="0A2F41"/>
                </a:solidFill>
                <a:latin typeface="Trebuchet MS"/>
                <a:ea typeface="Trebuchet MS"/>
                <a:cs typeface="Trebuchet MS"/>
                <a:sym typeface="Trebuchet MS"/>
              </a:rPr>
              <a:t>Non inflammatory lesions (comedon)</a:t>
            </a:r>
            <a:endParaRPr/>
          </a:p>
          <a:p>
            <a:pPr marL="0" marR="0" lvl="0" indent="474344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63D63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-White head comedon (closed comedon) , better appreciated by palpation</a:t>
            </a:r>
            <a:endParaRPr/>
          </a:p>
          <a:p>
            <a:pPr marL="0" marR="0" lvl="0" indent="474344" algn="l" rtl="0">
              <a:lnSpc>
                <a:spcPct val="111111"/>
              </a:lnSpc>
              <a:spcBef>
                <a:spcPts val="200"/>
              </a:spcBef>
              <a:spcAft>
                <a:spcPts val="0"/>
              </a:spcAft>
              <a:buClr>
                <a:srgbClr val="163D63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-Black head comedon (open comedon) Melanin deposition or oxidation of lipids are responsible for</a:t>
            </a:r>
            <a:endParaRPr/>
          </a:p>
          <a:p>
            <a:pPr marL="0" marR="0" lvl="0" indent="1397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1800"/>
              <a:buFont typeface="Trebuchet MS"/>
              <a:buNone/>
            </a:pPr>
            <a:r>
              <a:rPr lang="en-US" sz="18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black coloration</a:t>
            </a:r>
            <a:endParaRPr/>
          </a:p>
          <a:p>
            <a:pPr marL="325120" marR="0" lvl="0" indent="-31242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rebuchet MS"/>
              <a:buAutoNum type="arabicParenR" startAt="2"/>
            </a:pPr>
            <a:r>
              <a:rPr lang="en-US" sz="2000" b="1" i="0" u="none" strike="noStrike" cap="none">
                <a:solidFill>
                  <a:srgbClr val="0A2F41"/>
                </a:solidFill>
                <a:latin typeface="Trebuchet MS"/>
                <a:ea typeface="Trebuchet MS"/>
                <a:cs typeface="Trebuchet MS"/>
                <a:sym typeface="Trebuchet MS"/>
              </a:rPr>
              <a:t>Inflammatory lesions (acne)</a:t>
            </a:r>
            <a:endParaRPr/>
          </a:p>
          <a:p>
            <a:pPr marL="673100" marR="0" lvl="1" indent="-136525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Char char="-"/>
            </a:pP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papules</a:t>
            </a:r>
            <a:endParaRPr/>
          </a:p>
          <a:p>
            <a:pPr marL="673100" marR="0" lvl="1" indent="-136525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Char char="-"/>
            </a:pP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pustules</a:t>
            </a:r>
            <a:endParaRPr/>
          </a:p>
          <a:p>
            <a:pPr marL="672465" marR="0" lvl="1" indent="-13589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Char char="-"/>
            </a:pP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nodules</a:t>
            </a:r>
            <a:endParaRPr/>
          </a:p>
          <a:p>
            <a:pPr marL="673100" marR="0" lvl="1" indent="-136525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Char char="-"/>
            </a:pP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cysts</a:t>
            </a:r>
            <a:endParaRPr/>
          </a:p>
          <a:p>
            <a:pPr marL="325120" marR="0" lvl="0" indent="-312420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0A2F41"/>
              </a:buClr>
              <a:buSzPts val="2000"/>
              <a:buFont typeface="Trebuchet MS"/>
              <a:buAutoNum type="arabicParenR" startAt="2"/>
            </a:pPr>
            <a:r>
              <a:rPr lang="en-US" sz="2000" b="1" i="0" u="none" strike="noStrike" cap="none">
                <a:solidFill>
                  <a:srgbClr val="0A2F41"/>
                </a:solidFill>
                <a:latin typeface="Trebuchet MS"/>
                <a:ea typeface="Trebuchet MS"/>
                <a:cs typeface="Trebuchet MS"/>
                <a:sym typeface="Trebuchet MS"/>
              </a:rPr>
              <a:t>Sequelae : </a:t>
            </a: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-scars</a:t>
            </a:r>
            <a:endParaRPr/>
          </a:p>
          <a:p>
            <a:pPr marL="1721485" marR="0" lvl="1" indent="-137794" algn="l" rtl="0">
              <a:lnSpc>
                <a:spcPct val="104999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Char char="-"/>
            </a:pP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Hyperpigmentation</a:t>
            </a:r>
            <a:endParaRPr/>
          </a:p>
          <a:p>
            <a:pPr marL="1721485" marR="0" lvl="1" indent="-13779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63D63"/>
              </a:buClr>
              <a:buSzPts val="2000"/>
              <a:buFont typeface="Trebuchet MS"/>
              <a:buChar char="-"/>
            </a:pPr>
            <a:r>
              <a:rPr lang="en-US" sz="2000" b="0" i="0" u="none" strike="noStrike" cap="none">
                <a:solidFill>
                  <a:srgbClr val="163D63"/>
                </a:solidFill>
                <a:latin typeface="Trebuchet MS"/>
                <a:ea typeface="Trebuchet MS"/>
                <a:cs typeface="Trebuchet MS"/>
                <a:sym typeface="Trebuchet MS"/>
              </a:rPr>
              <a:t>erythema</a:t>
            </a:r>
            <a:endParaRPr/>
          </a:p>
        </p:txBody>
      </p:sp>
      <p:grpSp>
        <p:nvGrpSpPr>
          <p:cNvPr id="215" name="Google Shape;215;p7"/>
          <p:cNvGrpSpPr/>
          <p:nvPr/>
        </p:nvGrpSpPr>
        <p:grpSpPr>
          <a:xfrm>
            <a:off x="838198" y="3741634"/>
            <a:ext cx="10709276" cy="2891157"/>
            <a:chOff x="-1" y="-1"/>
            <a:chExt cx="10709276" cy="2891157"/>
          </a:xfrm>
        </p:grpSpPr>
        <p:cxnSp>
          <p:nvCxnSpPr>
            <p:cNvPr id="216" name="Google Shape;216;p7"/>
            <p:cNvCxnSpPr/>
            <p:nvPr/>
          </p:nvCxnSpPr>
          <p:spPr>
            <a:xfrm rot="10800000">
              <a:off x="-1" y="2743682"/>
              <a:ext cx="10515601" cy="1"/>
            </a:xfrm>
            <a:prstGeom prst="straightConnector1">
              <a:avLst/>
            </a:prstGeom>
            <a:noFill/>
            <a:ln w="57150" cap="flat" cmpd="sng">
              <a:solidFill>
                <a:srgbClr val="0E9ED4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217" name="Google Shape;217;p7" descr="object 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783835" y="-1"/>
              <a:ext cx="5925440" cy="289115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8"/>
          <p:cNvGrpSpPr/>
          <p:nvPr/>
        </p:nvGrpSpPr>
        <p:grpSpPr>
          <a:xfrm>
            <a:off x="291253" y="391591"/>
            <a:ext cx="11433659" cy="6074816"/>
            <a:chOff x="-1" y="-1"/>
            <a:chExt cx="12192001" cy="6858000"/>
          </a:xfrm>
        </p:grpSpPr>
        <p:pic>
          <p:nvPicPr>
            <p:cNvPr id="223" name="Google Shape;223;p8" descr="object 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12"/>
              <a:ext cx="6382768" cy="68579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8" descr="object 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82765" y="-1"/>
              <a:ext cx="5809235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9" descr="objec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428" y="198310"/>
            <a:ext cx="7128637" cy="6178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9" descr="object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32" y="198373"/>
            <a:ext cx="4659886" cy="6178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44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Shift</vt:lpstr>
      <vt:lpstr>Acne &amp; Rosacea </vt:lpstr>
      <vt:lpstr>PowerPoint Presentation</vt:lpstr>
      <vt:lpstr>Primary lesions </vt:lpstr>
      <vt:lpstr>Acne vulgaris</vt:lpstr>
      <vt:lpstr>pathogenesis</vt:lpstr>
      <vt:lpstr>PowerPoint Presentation</vt:lpstr>
      <vt:lpstr>Clinical features</vt:lpstr>
      <vt:lpstr>PowerPoint Presentation</vt:lpstr>
      <vt:lpstr>PowerPoint Presentation</vt:lpstr>
      <vt:lpstr>PowerPoint Presentation</vt:lpstr>
      <vt:lpstr>Acne variants</vt:lpstr>
      <vt:lpstr>2.Acne conglobata-Nodulocystic acne (severe)</vt:lpstr>
      <vt:lpstr>PowerPoint Presentation</vt:lpstr>
      <vt:lpstr>3.Acne fulminans</vt:lpstr>
      <vt:lpstr>4.Acne mechanica</vt:lpstr>
      <vt:lpstr>5.Acne excoriee</vt:lpstr>
      <vt:lpstr>6.Drug induced acne</vt:lpstr>
      <vt:lpstr>7. Occupational acne</vt:lpstr>
      <vt:lpstr>Neonatal Acne</vt:lpstr>
      <vt:lpstr>Infantile Acne</vt:lpstr>
      <vt:lpstr>PowerPoint Presentation</vt:lpstr>
      <vt:lpstr>Late onset Acne ( Adult acne)</vt:lpstr>
      <vt:lpstr>PowerPoint Presentation</vt:lpstr>
      <vt:lpstr>Differential diagnosis of acne</vt:lpstr>
      <vt:lpstr>Treatment of Acne</vt:lpstr>
      <vt:lpstr>Treatment of Acne</vt:lpstr>
      <vt:lpstr>PowerPoint Presentation</vt:lpstr>
      <vt:lpstr>Isotretinoin ( Roaccutane )</vt:lpstr>
      <vt:lpstr>Isotretinoin (Roaccutane)</vt:lpstr>
      <vt:lpstr>First line treatment of each of the following cases</vt:lpstr>
      <vt:lpstr>PowerPoint Presentation</vt:lpstr>
      <vt:lpstr>Rosacea</vt:lpstr>
      <vt:lpstr>PowerPoint Presentation</vt:lpstr>
      <vt:lpstr>People who are at increased risk of rosacea: Are female Are fair-skinned Are in their 30s to 50s Have had ultraviolet radiation and/or heat exposure Have a family history of rosacea </vt:lpstr>
      <vt:lpstr>PowerPoint Presentation</vt:lpstr>
      <vt:lpstr>PowerPoint Presentation</vt:lpstr>
      <vt:lpstr>Rosacea provoked by ?</vt:lpstr>
      <vt:lpstr>Type of rosacea</vt:lpstr>
      <vt:lpstr>Diagnosis of Rosacea</vt:lpstr>
      <vt:lpstr>PowerPoint Presentation</vt:lpstr>
      <vt:lpstr>Acneiform skin rash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Acne &amp; Rosacea </dc:title>
  <cp:lastModifiedBy>بيان محمود سالم قطاوي</cp:lastModifiedBy>
  <cp:revision>2</cp:revision>
  <dcterms:modified xsi:type="dcterms:W3CDTF">2025-10-29T07:54:15Z</dcterms:modified>
</cp:coreProperties>
</file>