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Lst>
  <p:sldSz cy="5143500" cx="9144000"/>
  <p:notesSz cx="6858000" cy="9144000"/>
  <p:embeddedFontLst>
    <p:embeddedFont>
      <p:font typeface="Play"/>
      <p:regular r:id="rId65"/>
      <p:bold r:id="rId66"/>
    </p:embeddedFont>
    <p:embeddedFont>
      <p:font typeface="Roboto"/>
      <p:regular r:id="rId67"/>
      <p:bold r:id="rId68"/>
      <p:italic r:id="rId69"/>
      <p:boldItalic r:id="rId70"/>
    </p:embeddedFont>
    <p:embeddedFont>
      <p:font typeface="Playfair Display"/>
      <p:regular r:id="rId71"/>
      <p:bold r:id="rId72"/>
      <p:italic r:id="rId73"/>
      <p:boldItalic r:id="rId74"/>
    </p:embeddedFont>
    <p:embeddedFont>
      <p:font typeface="Lato"/>
      <p:regular r:id="rId75"/>
      <p:bold r:id="rId76"/>
      <p:italic r:id="rId77"/>
      <p:boldItalic r:id="rId78"/>
    </p:embeddedFont>
    <p:embeddedFont>
      <p:font typeface="Quattrocento Sans"/>
      <p:regular r:id="rId79"/>
      <p:bold r:id="rId80"/>
      <p:italic r:id="rId81"/>
      <p:boldItalic r:id="rId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947576B-DDCD-4BEF-BB28-292C0DE7E419}">
  <a:tblStyle styleId="{8947576B-DDCD-4BEF-BB28-292C0DE7E419}" styleName="Table_0">
    <a:wholeTbl>
      <a:tcTxStyle b="off" i="off">
        <a:font>
          <a:latin typeface="Aptos"/>
          <a:ea typeface="Aptos"/>
          <a:cs typeface="Aptos"/>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QuattrocentoSans-bold.fntdata"/><Relationship Id="rId82" Type="http://schemas.openxmlformats.org/officeDocument/2006/relationships/font" Target="fonts/QuattrocentoSans-boldItalic.fntdata"/><Relationship Id="rId81" Type="http://schemas.openxmlformats.org/officeDocument/2006/relationships/font" Target="fonts/QuattrocentoSans-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PlayfairDisplay-italic.fntdata"/><Relationship Id="rId72" Type="http://schemas.openxmlformats.org/officeDocument/2006/relationships/font" Target="fonts/PlayfairDisplay-bold.fntdata"/><Relationship Id="rId31" Type="http://schemas.openxmlformats.org/officeDocument/2006/relationships/slide" Target="slides/slide25.xml"/><Relationship Id="rId75" Type="http://schemas.openxmlformats.org/officeDocument/2006/relationships/font" Target="fonts/Lato-regular.fntdata"/><Relationship Id="rId30" Type="http://schemas.openxmlformats.org/officeDocument/2006/relationships/slide" Target="slides/slide24.xml"/><Relationship Id="rId74" Type="http://schemas.openxmlformats.org/officeDocument/2006/relationships/font" Target="fonts/PlayfairDisplay-boldItalic.fntdata"/><Relationship Id="rId33" Type="http://schemas.openxmlformats.org/officeDocument/2006/relationships/slide" Target="slides/slide27.xml"/><Relationship Id="rId77" Type="http://schemas.openxmlformats.org/officeDocument/2006/relationships/font" Target="fonts/Lato-italic.fntdata"/><Relationship Id="rId32" Type="http://schemas.openxmlformats.org/officeDocument/2006/relationships/slide" Target="slides/slide26.xml"/><Relationship Id="rId76" Type="http://schemas.openxmlformats.org/officeDocument/2006/relationships/font" Target="fonts/Lato-bold.fntdata"/><Relationship Id="rId35" Type="http://schemas.openxmlformats.org/officeDocument/2006/relationships/slide" Target="slides/slide29.xml"/><Relationship Id="rId79" Type="http://schemas.openxmlformats.org/officeDocument/2006/relationships/font" Target="fonts/QuattrocentoSans-regular.fntdata"/><Relationship Id="rId34" Type="http://schemas.openxmlformats.org/officeDocument/2006/relationships/slide" Target="slides/slide28.xml"/><Relationship Id="rId78" Type="http://schemas.openxmlformats.org/officeDocument/2006/relationships/font" Target="fonts/Lato-boldItalic.fntdata"/><Relationship Id="rId71" Type="http://schemas.openxmlformats.org/officeDocument/2006/relationships/font" Target="fonts/PlayfairDisplay-regular.fntdata"/><Relationship Id="rId70" Type="http://schemas.openxmlformats.org/officeDocument/2006/relationships/font" Target="fonts/Roboto-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font" Target="fonts/Play-bold.fntdata"/><Relationship Id="rId21" Type="http://schemas.openxmlformats.org/officeDocument/2006/relationships/slide" Target="slides/slide15.xml"/><Relationship Id="rId65" Type="http://schemas.openxmlformats.org/officeDocument/2006/relationships/font" Target="fonts/Play-regular.fntdata"/><Relationship Id="rId24" Type="http://schemas.openxmlformats.org/officeDocument/2006/relationships/slide" Target="slides/slide18.xml"/><Relationship Id="rId68" Type="http://schemas.openxmlformats.org/officeDocument/2006/relationships/font" Target="fonts/Roboto-bold.fntdata"/><Relationship Id="rId23" Type="http://schemas.openxmlformats.org/officeDocument/2006/relationships/slide" Target="slides/slide17.xml"/><Relationship Id="rId67" Type="http://schemas.openxmlformats.org/officeDocument/2006/relationships/font" Target="fonts/Roboto-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oboto-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ext.amboss.com/us/article/3p0S6S#Z99136106366c2ff573db00bff4377a19" TargetMode="External"/><Relationship Id="rId3" Type="http://schemas.openxmlformats.org/officeDocument/2006/relationships/hyperlink" Target="https://next.amboss.com/us/article/xo0EVS#Ze4037822f631cf13d894ef7837c90ad6" TargetMode="External"/><Relationship Id="rId4" Type="http://schemas.openxmlformats.org/officeDocument/2006/relationships/hyperlink" Target="https://next.amboss.com/us/article/3p0S6S#Zd61631bea3c7a6590d5ddfd510eb5143"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ext.amboss.com/us/article/-f0DK2#Zd9e534b319bf273924fba32733890d6a"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1d218d0397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1d218d0397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1d218d0397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31d218d0397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1d218d0397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1d218d0397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1d218d0397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1d218d039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A1C1C"/>
                </a:solidFill>
                <a:highlight>
                  <a:srgbClr val="FFFFFF"/>
                </a:highlight>
                <a:latin typeface="Lato"/>
                <a:ea typeface="Lato"/>
                <a:cs typeface="Lato"/>
                <a:sym typeface="Lato"/>
              </a:rPr>
              <a:t>Z deformity: hyperextension of the </a:t>
            </a:r>
            <a:r>
              <a:rPr lang="en" sz="1200" u="sng">
                <a:solidFill>
                  <a:schemeClr val="hlink"/>
                </a:solidFill>
                <a:highlight>
                  <a:srgbClr val="FFFFFF"/>
                </a:highlight>
                <a:latin typeface="Lato"/>
                <a:ea typeface="Lato"/>
                <a:cs typeface="Lato"/>
                <a:sym typeface="Lato"/>
                <a:hlinkClick r:id="rId2"/>
              </a:rPr>
              <a:t>interphalangeal joint</a:t>
            </a:r>
            <a:r>
              <a:rPr lang="en" sz="1200">
                <a:solidFill>
                  <a:srgbClr val="1A1C1C"/>
                </a:solidFill>
                <a:highlight>
                  <a:srgbClr val="FFFFFF"/>
                </a:highlight>
                <a:latin typeface="Lato"/>
                <a:ea typeface="Lato"/>
                <a:cs typeface="Lato"/>
                <a:sym typeface="Lato"/>
              </a:rPr>
              <a:t> with fixed </a:t>
            </a:r>
            <a:r>
              <a:rPr lang="en" sz="1200" u="sng">
                <a:solidFill>
                  <a:schemeClr val="hlink"/>
                </a:solidFill>
                <a:highlight>
                  <a:srgbClr val="FFFFFF"/>
                </a:highlight>
                <a:latin typeface="Lato"/>
                <a:ea typeface="Lato"/>
                <a:cs typeface="Lato"/>
                <a:sym typeface="Lato"/>
                <a:hlinkClick r:id="rId3"/>
              </a:rPr>
              <a:t>flexion</a:t>
            </a:r>
            <a:r>
              <a:rPr lang="en" sz="1200">
                <a:solidFill>
                  <a:srgbClr val="1A1C1C"/>
                </a:solidFill>
                <a:highlight>
                  <a:srgbClr val="FFFFFF"/>
                </a:highlight>
                <a:latin typeface="Lato"/>
                <a:ea typeface="Lato"/>
                <a:cs typeface="Lato"/>
                <a:sym typeface="Lato"/>
              </a:rPr>
              <a:t> of the </a:t>
            </a:r>
            <a:r>
              <a:rPr lang="en" sz="1200" u="sng">
                <a:solidFill>
                  <a:schemeClr val="hlink"/>
                </a:solidFill>
                <a:highlight>
                  <a:srgbClr val="FFFFFF"/>
                </a:highlight>
                <a:latin typeface="Lato"/>
                <a:ea typeface="Lato"/>
                <a:cs typeface="Lato"/>
                <a:sym typeface="Lato"/>
                <a:hlinkClick r:id="rId4"/>
              </a:rPr>
              <a:t>MCP joint</a:t>
            </a:r>
            <a:r>
              <a:rPr lang="en" sz="1200">
                <a:solidFill>
                  <a:srgbClr val="1A1C1C"/>
                </a:solidFill>
                <a:highlight>
                  <a:srgbClr val="FFFFFF"/>
                </a:highlight>
                <a:latin typeface="Lato"/>
                <a:ea typeface="Lato"/>
                <a:cs typeface="Lato"/>
                <a:sym typeface="Lato"/>
              </a:rPr>
              <a:t> </a:t>
            </a:r>
            <a:r>
              <a:rPr lang="en" sz="750">
                <a:solidFill>
                  <a:srgbClr val="1A1C1C"/>
                </a:solidFill>
                <a:highlight>
                  <a:srgbClr val="FFFFFF"/>
                </a:highlight>
                <a:latin typeface="Lato"/>
                <a:ea typeface="Lato"/>
                <a:cs typeface="Lato"/>
                <a:sym typeface="Lato"/>
              </a:rPr>
              <a:t>[13]</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1d218d0397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1d218d0397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1d218d0397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1d218d0397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1d218d0397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1d218d0397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595959"/>
                </a:solidFill>
              </a:rPr>
              <a:t>Multiple deformations of the forefoot, in particular of the toes, which show severe lateral deviation and partial overlap. The large toe has deviated laterally and the first metatarsal head has deviated medially (hallux valgus/bunion).</a:t>
            </a:r>
            <a:endParaRPr sz="1800">
              <a:solidFill>
                <a:srgbClr val="595959"/>
              </a:solidFill>
            </a:endParaRPr>
          </a:p>
          <a:p>
            <a:pPr indent="0" lvl="0" marL="0" rtl="0" algn="l">
              <a:lnSpc>
                <a:spcPct val="115000"/>
              </a:lnSpc>
              <a:spcBef>
                <a:spcPts val="1200"/>
              </a:spcBef>
              <a:spcAft>
                <a:spcPts val="0"/>
              </a:spcAft>
              <a:buClr>
                <a:schemeClr val="dk1"/>
              </a:buClr>
              <a:buSzPts val="1100"/>
              <a:buFont typeface="Arial"/>
              <a:buNone/>
            </a:pPr>
            <a:r>
              <a:rPr lang="en" sz="1800">
                <a:solidFill>
                  <a:srgbClr val="595959"/>
                </a:solidFill>
              </a:rPr>
              <a:t>Toes three and five show extension in the metatarsophalangeal joint and flexion in the interphalangeal joint, which is referred to as claw toe.</a:t>
            </a:r>
            <a:endParaRPr sz="1800">
              <a:solidFill>
                <a:srgbClr val="595959"/>
              </a:solidFill>
            </a:endParaRPr>
          </a:p>
          <a:p>
            <a:pPr indent="0" lvl="0" marL="0" rtl="0" algn="l">
              <a:lnSpc>
                <a:spcPct val="115000"/>
              </a:lnSpc>
              <a:spcBef>
                <a:spcPts val="1200"/>
              </a:spcBef>
              <a:spcAft>
                <a:spcPts val="0"/>
              </a:spcAft>
              <a:buClr>
                <a:schemeClr val="dk1"/>
              </a:buClr>
              <a:buSzPts val="1100"/>
              <a:buFont typeface="Arial"/>
              <a:buNone/>
            </a:pPr>
            <a:r>
              <a:rPr lang="en" sz="1800">
                <a:solidFill>
                  <a:srgbClr val="595959"/>
                </a:solidFill>
              </a:rPr>
              <a:t>These findings are characteristic of advanced rheumatoid foot.</a:t>
            </a:r>
            <a:endParaRPr sz="1800">
              <a:solidFill>
                <a:srgbClr val="595959"/>
              </a:solidFill>
            </a:endParaRPr>
          </a:p>
          <a:p>
            <a:pPr indent="0" lvl="0" marL="0" rtl="0" algn="l">
              <a:spcBef>
                <a:spcPts val="120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1d218d0397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1d218d0397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381000" marR="381000" rtl="0" algn="l">
              <a:lnSpc>
                <a:spcPct val="150000"/>
              </a:lnSpc>
              <a:spcBef>
                <a:spcPts val="0"/>
              </a:spcBef>
              <a:spcAft>
                <a:spcPts val="0"/>
              </a:spcAft>
              <a:buClr>
                <a:schemeClr val="dk1"/>
              </a:buClr>
              <a:buSzPts val="1100"/>
              <a:buFont typeface="Arial"/>
              <a:buNone/>
            </a:pPr>
            <a:r>
              <a:rPr lang="en" sz="1200">
                <a:solidFill>
                  <a:srgbClr val="FFFFFF"/>
                </a:solidFill>
                <a:highlight>
                  <a:srgbClr val="364149"/>
                </a:highlight>
                <a:latin typeface="Roboto"/>
                <a:ea typeface="Roboto"/>
                <a:cs typeface="Roboto"/>
                <a:sym typeface="Roboto"/>
              </a:rPr>
              <a:t>Hammer toe and claw toe</a:t>
            </a:r>
            <a:endParaRPr sz="1200">
              <a:solidFill>
                <a:srgbClr val="FFFFFF"/>
              </a:solidFill>
              <a:highlight>
                <a:srgbClr val="364149"/>
              </a:highlight>
              <a:latin typeface="Roboto"/>
              <a:ea typeface="Roboto"/>
              <a:cs typeface="Roboto"/>
              <a:sym typeface="Roboto"/>
            </a:endParaRPr>
          </a:p>
          <a:p>
            <a:pPr indent="0" lvl="0" marL="381000" marR="381000" rtl="0" algn="l">
              <a:lnSpc>
                <a:spcPct val="171428"/>
              </a:lnSpc>
              <a:spcBef>
                <a:spcPts val="1000"/>
              </a:spcBef>
              <a:spcAft>
                <a:spcPts val="0"/>
              </a:spcAft>
              <a:buClr>
                <a:schemeClr val="dk1"/>
              </a:buClr>
              <a:buSzPts val="1100"/>
              <a:buFont typeface="Arial"/>
              <a:buNone/>
            </a:pPr>
            <a:r>
              <a:rPr lang="en" sz="1050">
                <a:solidFill>
                  <a:srgbClr val="FFFFFF"/>
                </a:solidFill>
                <a:highlight>
                  <a:srgbClr val="364149"/>
                </a:highlight>
                <a:latin typeface="Roboto"/>
                <a:ea typeface="Roboto"/>
                <a:cs typeface="Roboto"/>
                <a:sym typeface="Roboto"/>
              </a:rPr>
              <a:t>Common deformities of the lesser toes</a:t>
            </a:r>
            <a:endParaRPr sz="1050">
              <a:solidFill>
                <a:srgbClr val="FFFFFF"/>
              </a:solidFill>
              <a:highlight>
                <a:srgbClr val="364149"/>
              </a:highlight>
              <a:latin typeface="Roboto"/>
              <a:ea typeface="Roboto"/>
              <a:cs typeface="Roboto"/>
              <a:sym typeface="Roboto"/>
            </a:endParaRPr>
          </a:p>
          <a:p>
            <a:pPr indent="0" lvl="0" marL="381000" marR="381000" rtl="0" algn="l">
              <a:lnSpc>
                <a:spcPct val="171428"/>
              </a:lnSpc>
              <a:spcBef>
                <a:spcPts val="1000"/>
              </a:spcBef>
              <a:spcAft>
                <a:spcPts val="0"/>
              </a:spcAft>
              <a:buClr>
                <a:schemeClr val="dk1"/>
              </a:buClr>
              <a:buSzPts val="1100"/>
              <a:buFont typeface="Arial"/>
              <a:buNone/>
            </a:pPr>
            <a:r>
              <a:rPr lang="en" sz="1050">
                <a:solidFill>
                  <a:srgbClr val="FFFFFF"/>
                </a:solidFill>
                <a:highlight>
                  <a:srgbClr val="364149"/>
                </a:highlight>
                <a:latin typeface="Roboto"/>
                <a:ea typeface="Roboto"/>
                <a:cs typeface="Roboto"/>
                <a:sym typeface="Roboto"/>
              </a:rPr>
              <a:t>Hammer toe: PIP flexion; DIP and MTP extension</a:t>
            </a:r>
            <a:br>
              <a:rPr lang="en" sz="1050">
                <a:solidFill>
                  <a:srgbClr val="FFFFFF"/>
                </a:solidFill>
                <a:highlight>
                  <a:srgbClr val="364149"/>
                </a:highlight>
                <a:latin typeface="Roboto"/>
                <a:ea typeface="Roboto"/>
                <a:cs typeface="Roboto"/>
                <a:sym typeface="Roboto"/>
              </a:rPr>
            </a:br>
            <a:r>
              <a:rPr lang="en" sz="1050">
                <a:solidFill>
                  <a:srgbClr val="FFFFFF"/>
                </a:solidFill>
                <a:highlight>
                  <a:srgbClr val="364149"/>
                </a:highlight>
                <a:latin typeface="Roboto"/>
                <a:ea typeface="Roboto"/>
                <a:cs typeface="Roboto"/>
                <a:sym typeface="Roboto"/>
              </a:rPr>
              <a:t>Claw toe: PIP and DIP flexion; MTP extension</a:t>
            </a:r>
            <a:br>
              <a:rPr lang="en" sz="1050">
                <a:solidFill>
                  <a:srgbClr val="FFFFFF"/>
                </a:solidFill>
                <a:highlight>
                  <a:srgbClr val="364149"/>
                </a:highlight>
                <a:latin typeface="Roboto"/>
                <a:ea typeface="Roboto"/>
                <a:cs typeface="Roboto"/>
                <a:sym typeface="Roboto"/>
              </a:rPr>
            </a:br>
            <a:r>
              <a:rPr lang="en" sz="1050">
                <a:solidFill>
                  <a:srgbClr val="FFFFFF"/>
                </a:solidFill>
                <a:highlight>
                  <a:srgbClr val="364149"/>
                </a:highlight>
                <a:latin typeface="Roboto"/>
                <a:ea typeface="Roboto"/>
                <a:cs typeface="Roboto"/>
                <a:sym typeface="Roboto"/>
              </a:rPr>
              <a:t>Mallet toe: DIP flexion; PIP and MTP extension</a:t>
            </a:r>
            <a:endParaRPr sz="1050">
              <a:solidFill>
                <a:srgbClr val="FFFFFF"/>
              </a:solidFill>
              <a:highlight>
                <a:srgbClr val="364149"/>
              </a:highlight>
              <a:latin typeface="Roboto"/>
              <a:ea typeface="Roboto"/>
              <a:cs typeface="Roboto"/>
              <a:sym typeface="Roboto"/>
            </a:endParaRPr>
          </a:p>
          <a:p>
            <a:pPr indent="0" lvl="0" marL="0" rtl="0" algn="l">
              <a:spcBef>
                <a:spcPts val="100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1d218d0397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1d218d0397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Tenderness on lateral compression of the metacarpophalangeal (MCP) joints can be an early sign of rheumatoid arthritis. This can be tested with a simple handshake when greeting the patient (1), or alternatively using more targeted compression of the hand at the level of the MCP joints (2).</a:t>
            </a:r>
            <a:br>
              <a:rPr lang="en"/>
            </a:br>
            <a:r>
              <a:rPr lang="en">
                <a:solidFill>
                  <a:schemeClr val="dk1"/>
                </a:solidFill>
              </a:rPr>
              <a:t>RA affects the joint's synovia. Compression of the hands leads to lateral pressure on the synovial membrane of the MCP joints.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1d218d0397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1d218d0397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1d218d0397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1d218d0397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1d218d0397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1d218d0397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1d218d0397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1d218d0397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1d218d0397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1d218d0397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1d218d0397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1d218d0397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1d218d0397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1d218d0397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1d218d0397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1d218d0397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rPr lang="en" sz="1050">
                <a:solidFill>
                  <a:srgbClr val="FFFFFF"/>
                </a:solidFill>
                <a:highlight>
                  <a:srgbClr val="364149"/>
                </a:highlight>
                <a:latin typeface="Roboto"/>
                <a:ea typeface="Roboto"/>
                <a:cs typeface="Roboto"/>
                <a:sym typeface="Roboto"/>
              </a:rPr>
              <a:t>A nodule is visible in the palm of this patient's hand.</a:t>
            </a:r>
            <a:endParaRPr sz="1050">
              <a:solidFill>
                <a:srgbClr val="FFFFFF"/>
              </a:solidFill>
              <a:highlight>
                <a:srgbClr val="364149"/>
              </a:highlight>
              <a:latin typeface="Roboto"/>
              <a:ea typeface="Roboto"/>
              <a:cs typeface="Roboto"/>
              <a:sym typeface="Roboto"/>
            </a:endParaRPr>
          </a:p>
          <a:p>
            <a:pPr indent="0" lvl="0" marL="0" rtl="0" algn="l">
              <a:lnSpc>
                <a:spcPct val="115000"/>
              </a:lnSpc>
              <a:spcBef>
                <a:spcPts val="1000"/>
              </a:spcBef>
              <a:spcAft>
                <a:spcPts val="0"/>
              </a:spcAft>
              <a:buClr>
                <a:schemeClr val="dk1"/>
              </a:buClr>
              <a:buSzPts val="1100"/>
              <a:buFont typeface="Arial"/>
              <a:buNone/>
            </a:pPr>
            <a:r>
              <a:rPr lang="en" sz="1050">
                <a:solidFill>
                  <a:srgbClr val="FFFFFF"/>
                </a:solidFill>
                <a:highlight>
                  <a:srgbClr val="364149"/>
                </a:highlight>
                <a:latin typeface="Roboto"/>
                <a:ea typeface="Roboto"/>
                <a:cs typeface="Roboto"/>
                <a:sym typeface="Roboto"/>
              </a:rPr>
              <a:t>This appearance is typical of rheumatoid nodules in rheumatoid arthritis.</a:t>
            </a:r>
            <a:endParaRPr sz="1050">
              <a:solidFill>
                <a:srgbClr val="FFFFFF"/>
              </a:solidFill>
              <a:highlight>
                <a:srgbClr val="364149"/>
              </a:highlight>
              <a:latin typeface="Roboto"/>
              <a:ea typeface="Roboto"/>
              <a:cs typeface="Roboto"/>
              <a:sym typeface="Roboto"/>
            </a:endParaRPr>
          </a:p>
          <a:p>
            <a:pPr indent="0" lvl="0" marL="0" rtl="0" algn="l">
              <a:spcBef>
                <a:spcPts val="100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1d218d0397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1d218d0397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rPr lang="en" sz="1050">
                <a:solidFill>
                  <a:srgbClr val="FFFFFF"/>
                </a:solidFill>
                <a:highlight>
                  <a:srgbClr val="364149"/>
                </a:highlight>
                <a:latin typeface="Roboto"/>
                <a:ea typeface="Roboto"/>
                <a:cs typeface="Roboto"/>
                <a:sym typeface="Roboto"/>
              </a:rPr>
              <a:t>Photograph of the hand of an elderly patient with rheumatoid arthritis (RA)</a:t>
            </a:r>
            <a:endParaRPr sz="1050">
              <a:solidFill>
                <a:srgbClr val="FFFFFF"/>
              </a:solidFill>
              <a:highlight>
                <a:srgbClr val="364149"/>
              </a:highlight>
              <a:latin typeface="Roboto"/>
              <a:ea typeface="Roboto"/>
              <a:cs typeface="Roboto"/>
              <a:sym typeface="Roboto"/>
            </a:endParaRPr>
          </a:p>
          <a:p>
            <a:pPr indent="0" lvl="0" marL="0" rtl="0" algn="l">
              <a:lnSpc>
                <a:spcPct val="115000"/>
              </a:lnSpc>
              <a:spcBef>
                <a:spcPts val="1000"/>
              </a:spcBef>
              <a:spcAft>
                <a:spcPts val="0"/>
              </a:spcAft>
              <a:buClr>
                <a:schemeClr val="dk1"/>
              </a:buClr>
              <a:buSzPts val="1100"/>
              <a:buFont typeface="Arial"/>
              <a:buNone/>
            </a:pPr>
            <a:r>
              <a:rPr lang="en" sz="1050">
                <a:solidFill>
                  <a:srgbClr val="FFFFFF"/>
                </a:solidFill>
                <a:highlight>
                  <a:srgbClr val="364149"/>
                </a:highlight>
                <a:latin typeface="Roboto"/>
                <a:ea typeface="Roboto"/>
                <a:cs typeface="Roboto"/>
                <a:sym typeface="Roboto"/>
              </a:rPr>
              <a:t>Multiple erythematous subcutaneous nodules are visible at the metacarpophalangeal, proximal interphalangeal, and distal interphalangeal joints. Involvement of the distal interphalangeal joints and redness are possible but uncommon in patients with RA.</a:t>
            </a:r>
            <a:endParaRPr sz="1050">
              <a:solidFill>
                <a:srgbClr val="FFFFFF"/>
              </a:solidFill>
              <a:highlight>
                <a:srgbClr val="364149"/>
              </a:highlight>
              <a:latin typeface="Roboto"/>
              <a:ea typeface="Roboto"/>
              <a:cs typeface="Roboto"/>
              <a:sym typeface="Roboto"/>
            </a:endParaRPr>
          </a:p>
          <a:p>
            <a:pPr indent="0" lvl="0" marL="0" rtl="0" algn="l">
              <a:spcBef>
                <a:spcPts val="100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1d218d0397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1d218d0397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381000" marR="381000" rtl="0" algn="l">
              <a:lnSpc>
                <a:spcPct val="150000"/>
              </a:lnSpc>
              <a:spcBef>
                <a:spcPts val="0"/>
              </a:spcBef>
              <a:spcAft>
                <a:spcPts val="0"/>
              </a:spcAft>
              <a:buClr>
                <a:schemeClr val="dk1"/>
              </a:buClr>
              <a:buSzPts val="1100"/>
              <a:buFont typeface="Arial"/>
              <a:buNone/>
            </a:pPr>
            <a:r>
              <a:rPr lang="en" sz="1200">
                <a:solidFill>
                  <a:srgbClr val="FFFFFF"/>
                </a:solidFill>
                <a:highlight>
                  <a:srgbClr val="364149"/>
                </a:highlight>
                <a:latin typeface="Roboto"/>
                <a:ea typeface="Roboto"/>
                <a:cs typeface="Roboto"/>
                <a:sym typeface="Roboto"/>
              </a:rPr>
              <a:t>Rheumatoid nodule</a:t>
            </a:r>
            <a:endParaRPr sz="1200">
              <a:solidFill>
                <a:srgbClr val="FFFFFF"/>
              </a:solidFill>
              <a:highlight>
                <a:srgbClr val="364149"/>
              </a:highlight>
              <a:latin typeface="Roboto"/>
              <a:ea typeface="Roboto"/>
              <a:cs typeface="Roboto"/>
              <a:sym typeface="Roboto"/>
            </a:endParaRPr>
          </a:p>
          <a:p>
            <a:pPr indent="0" lvl="0" marL="381000" marR="381000" rtl="0" algn="l">
              <a:lnSpc>
                <a:spcPct val="171428"/>
              </a:lnSpc>
              <a:spcBef>
                <a:spcPts val="1000"/>
              </a:spcBef>
              <a:spcAft>
                <a:spcPts val="0"/>
              </a:spcAft>
              <a:buClr>
                <a:schemeClr val="dk1"/>
              </a:buClr>
              <a:buSzPts val="1100"/>
              <a:buFont typeface="Arial"/>
              <a:buNone/>
            </a:pPr>
            <a:r>
              <a:rPr lang="en" sz="1050">
                <a:solidFill>
                  <a:srgbClr val="FFFFFF"/>
                </a:solidFill>
                <a:highlight>
                  <a:srgbClr val="364149"/>
                </a:highlight>
                <a:latin typeface="Roboto"/>
                <a:ea typeface="Roboto"/>
                <a:cs typeface="Roboto"/>
                <a:sym typeface="Roboto"/>
              </a:rPr>
              <a:t>Photomicrograph of a rheumatoid nodule (H&amp;E stain; high magnification)</a:t>
            </a:r>
            <a:endParaRPr sz="1050">
              <a:solidFill>
                <a:srgbClr val="FFFFFF"/>
              </a:solidFill>
              <a:highlight>
                <a:srgbClr val="364149"/>
              </a:highlight>
              <a:latin typeface="Roboto"/>
              <a:ea typeface="Roboto"/>
              <a:cs typeface="Roboto"/>
              <a:sym typeface="Roboto"/>
            </a:endParaRPr>
          </a:p>
          <a:p>
            <a:pPr indent="0" lvl="0" marL="381000" marR="381000" rtl="0" algn="l">
              <a:lnSpc>
                <a:spcPct val="171428"/>
              </a:lnSpc>
              <a:spcBef>
                <a:spcPts val="1000"/>
              </a:spcBef>
              <a:spcAft>
                <a:spcPts val="0"/>
              </a:spcAft>
              <a:buClr>
                <a:schemeClr val="dk1"/>
              </a:buClr>
              <a:buSzPts val="1100"/>
              <a:buFont typeface="Arial"/>
              <a:buNone/>
            </a:pPr>
            <a:r>
              <a:rPr lang="en" sz="1050">
                <a:solidFill>
                  <a:srgbClr val="FFFFFF"/>
                </a:solidFill>
                <a:highlight>
                  <a:srgbClr val="364149"/>
                </a:highlight>
                <a:latin typeface="Roboto"/>
                <a:ea typeface="Roboto"/>
                <a:cs typeface="Roboto"/>
                <a:sym typeface="Roboto"/>
              </a:rPr>
              <a:t>Fibrinoid necrosis is visible as an accumulation of fibrin (blue overlay). Histiocytes (epithelioid cells) surround the necrotic area (yellow overlay). The outermost granuloma layer shows fibrosis (white overlay) and an abundance of lymphocytes (blue hatched overlay).</a:t>
            </a:r>
            <a:endParaRPr sz="1050">
              <a:solidFill>
                <a:srgbClr val="FFFFFF"/>
              </a:solidFill>
              <a:highlight>
                <a:srgbClr val="364149"/>
              </a:highlight>
              <a:latin typeface="Roboto"/>
              <a:ea typeface="Roboto"/>
              <a:cs typeface="Roboto"/>
              <a:sym typeface="Roboto"/>
            </a:endParaRPr>
          </a:p>
          <a:p>
            <a:pPr indent="0" lvl="0" marL="381000" marR="381000" rtl="0" algn="l">
              <a:lnSpc>
                <a:spcPct val="171428"/>
              </a:lnSpc>
              <a:spcBef>
                <a:spcPts val="1000"/>
              </a:spcBef>
              <a:spcAft>
                <a:spcPts val="0"/>
              </a:spcAft>
              <a:buClr>
                <a:schemeClr val="dk1"/>
              </a:buClr>
              <a:buSzPts val="1100"/>
              <a:buFont typeface="Arial"/>
              <a:buNone/>
            </a:pPr>
            <a:r>
              <a:rPr lang="en" sz="1050">
                <a:solidFill>
                  <a:srgbClr val="FFFFFF"/>
                </a:solidFill>
                <a:highlight>
                  <a:srgbClr val="364149"/>
                </a:highlight>
                <a:latin typeface="Roboto"/>
                <a:ea typeface="Roboto"/>
                <a:cs typeface="Roboto"/>
                <a:sym typeface="Roboto"/>
              </a:rPr>
              <a:t>Rheumatoid nodules are a typical finding in patients with rheumatoid arthritis.</a:t>
            </a:r>
            <a:endParaRPr sz="1050">
              <a:solidFill>
                <a:srgbClr val="FFFFFF"/>
              </a:solidFill>
              <a:highlight>
                <a:srgbClr val="364149"/>
              </a:highlight>
              <a:latin typeface="Roboto"/>
              <a:ea typeface="Roboto"/>
              <a:cs typeface="Roboto"/>
              <a:sym typeface="Roboto"/>
            </a:endParaRPr>
          </a:p>
          <a:p>
            <a:pPr indent="0" lvl="0" marL="0" rtl="0" algn="l">
              <a:spcBef>
                <a:spcPts val="100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1d218d0397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1d218d0397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1d218d0397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1d218d0397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1d218d039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1d218d039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1d218d0397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1d218d0397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1d218d0397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31d218d0397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1d218d0397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1d218d0397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1d218d0397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1d218d0397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1d218d0397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1d218d0397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609600" marR="152400" rtl="0" algn="l">
              <a:lnSpc>
                <a:spcPct val="115000"/>
              </a:lnSpc>
              <a:spcBef>
                <a:spcPts val="1200"/>
              </a:spcBef>
              <a:spcAft>
                <a:spcPts val="0"/>
              </a:spcAft>
              <a:buClr>
                <a:schemeClr val="dk1"/>
              </a:buClr>
              <a:buSzPts val="1100"/>
              <a:buFont typeface="Arial"/>
              <a:buNone/>
            </a:pPr>
            <a:r>
              <a:rPr lang="en" sz="1200" u="sng">
                <a:solidFill>
                  <a:srgbClr val="1A1C1C"/>
                </a:solidFill>
                <a:highlight>
                  <a:srgbClr val="FFFFFF"/>
                </a:highlight>
                <a:latin typeface="Roboto"/>
                <a:ea typeface="Roboto"/>
                <a:cs typeface="Roboto"/>
                <a:sym typeface="Roboto"/>
              </a:rPr>
              <a:t>RA</a:t>
            </a:r>
            <a:r>
              <a:rPr lang="en" sz="1200">
                <a:solidFill>
                  <a:srgbClr val="1A1C1C"/>
                </a:solidFill>
                <a:highlight>
                  <a:srgbClr val="FFFFFF"/>
                </a:highlight>
                <a:latin typeface="Roboto"/>
                <a:ea typeface="Roboto"/>
                <a:cs typeface="Roboto"/>
                <a:sym typeface="Roboto"/>
              </a:rPr>
              <a:t> is a </a:t>
            </a:r>
            <a:r>
              <a:rPr lang="en" sz="1200" u="sng">
                <a:solidFill>
                  <a:srgbClr val="1A1C1C"/>
                </a:solidFill>
                <a:highlight>
                  <a:srgbClr val="FFFFFF"/>
                </a:highlight>
                <a:latin typeface="Roboto"/>
                <a:ea typeface="Roboto"/>
                <a:cs typeface="Roboto"/>
                <a:sym typeface="Roboto"/>
              </a:rPr>
              <a:t>clinical diagnosis</a:t>
            </a:r>
            <a:r>
              <a:rPr lang="en" sz="1200">
                <a:solidFill>
                  <a:srgbClr val="1A1C1C"/>
                </a:solidFill>
                <a:highlight>
                  <a:srgbClr val="FFFFFF"/>
                </a:highlight>
                <a:latin typeface="Roboto"/>
                <a:ea typeface="Roboto"/>
                <a:cs typeface="Roboto"/>
                <a:sym typeface="Roboto"/>
              </a:rPr>
              <a:t>. The </a:t>
            </a:r>
            <a:r>
              <a:rPr lang="en" sz="1200" u="sng">
                <a:solidFill>
                  <a:schemeClr val="hlink"/>
                </a:solidFill>
                <a:highlight>
                  <a:srgbClr val="FFFFFF"/>
                </a:highlight>
                <a:latin typeface="Roboto"/>
                <a:ea typeface="Roboto"/>
                <a:cs typeface="Roboto"/>
                <a:sym typeface="Roboto"/>
                <a:hlinkClick r:id="rId2"/>
              </a:rPr>
              <a:t>2010 ACR/EULAR classification criteria for RA</a:t>
            </a:r>
            <a:r>
              <a:rPr lang="en" sz="1200">
                <a:solidFill>
                  <a:srgbClr val="1A1C1C"/>
                </a:solidFill>
                <a:highlight>
                  <a:srgbClr val="FFFFFF"/>
                </a:highlight>
                <a:latin typeface="Roboto"/>
                <a:ea typeface="Roboto"/>
                <a:cs typeface="Roboto"/>
                <a:sym typeface="Roboto"/>
              </a:rPr>
              <a:t> can help identify </a:t>
            </a:r>
            <a:r>
              <a:rPr lang="en" sz="1200" u="sng">
                <a:solidFill>
                  <a:srgbClr val="1A1C1C"/>
                </a:solidFill>
                <a:highlight>
                  <a:srgbClr val="FFFFFF"/>
                </a:highlight>
                <a:latin typeface="Roboto"/>
                <a:ea typeface="Roboto"/>
                <a:cs typeface="Roboto"/>
                <a:sym typeface="Roboto"/>
              </a:rPr>
              <a:t>RA</a:t>
            </a:r>
            <a:r>
              <a:rPr lang="en" sz="1200">
                <a:solidFill>
                  <a:srgbClr val="1A1C1C"/>
                </a:solidFill>
                <a:highlight>
                  <a:srgbClr val="FFFFFF"/>
                </a:highlight>
                <a:latin typeface="Roboto"/>
                <a:ea typeface="Roboto"/>
                <a:cs typeface="Roboto"/>
                <a:sym typeface="Roboto"/>
              </a:rPr>
              <a:t>, but the criteria do not need to be fulfilled in order to establish a diagnosis. </a:t>
            </a:r>
            <a:r>
              <a:rPr lang="en" sz="750">
                <a:solidFill>
                  <a:srgbClr val="1A1C1C"/>
                </a:solidFill>
                <a:highlight>
                  <a:srgbClr val="FFFFFF"/>
                </a:highlight>
                <a:latin typeface="Roboto"/>
                <a:ea typeface="Roboto"/>
                <a:cs typeface="Roboto"/>
                <a:sym typeface="Roboto"/>
              </a:rPr>
              <a:t>[24]</a:t>
            </a:r>
            <a:endParaRPr sz="750">
              <a:solidFill>
                <a:srgbClr val="1A1C1C"/>
              </a:solidFill>
              <a:highlight>
                <a:srgbClr val="FFFFFF"/>
              </a:highlight>
              <a:latin typeface="Roboto"/>
              <a:ea typeface="Roboto"/>
              <a:cs typeface="Roboto"/>
              <a:sym typeface="Roboto"/>
            </a:endParaRPr>
          </a:p>
          <a:p>
            <a:pPr indent="0" lvl="0" marL="0" rtl="0" algn="l">
              <a:spcBef>
                <a:spcPts val="120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1d218d0397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1d218d0397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1d218d0397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1d218d0397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1d218d0397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1d218d0397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1d218d0397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1d218d0397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1d218d0397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1d218d0397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1d218d039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1d218d039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1d218d0397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1d218d0397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X-ray right and left knee (AP view)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Joint space narrowing involves both the medial and lateral compartments (arrows and lines). Mild valgus deformity is present bilaterally. Bilateral osteopenia and periarticular erosions (green overlay in magnification) are seen. There is relatively little subchondral sclerosis or osteophyte formation (example indicated by red overlay).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contrast to osteoarthritis, rheumatoid arthritis typically involves the non-weight-bearing portion of the knee joint. Joint space loss involves all compartments and there is a comparative lack of subchondral sclerosis and osteophytosis. Joint effusion may accompany synovial inflammation.</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1d218d0397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1d218d0397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1d218d0397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1d218d0397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1d2eba30fb_0_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31d2eba30fb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1d2eba30fb_0_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31d2eba30fb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1d2eba30fb_0_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31d2eba30fb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1d2eba30fb_0_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31d2eba30fb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1d2eba30fb_0_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31d2eba30fb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1d2eba30fb_0_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31d2eba30fb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1d2eba30fb_0_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31d2eba30fb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1d218d039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1d218d039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t>
            </a:r>
            <a:r>
              <a:rPr lang="en"/>
              <a:t>eriodontitis</a:t>
            </a:r>
            <a:br>
              <a:rPr lang="en"/>
            </a:br>
            <a:r>
              <a:rPr lang="en"/>
              <a:t>A condition characterized by gingival inflammation and loss of supportive connective tissues (e.g., the periodontal ligament, alveolar bone). Clinical features include gingival bleeding and tooth mobility.</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1d2eba30fb_0_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31d2eba30fb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1d2eba30fb_0_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31d2eba30fb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1d2eba30fb_0_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31d2eba30fb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1d2eba30fb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g31d2eba30fb_0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g31d2eba30fb_0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1d2eba30fb_0_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31d2eba30fb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1d2eba30fb_0_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31d2eba30fb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1d2eba30fb_0_9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31d2eba30fb_0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1d2eba30fb_0_1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31d2eba30fb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1d2eba30fb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31d2eba30fb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1d218d0397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31d218d0397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381000" marR="381000" rtl="0" algn="l">
              <a:lnSpc>
                <a:spcPct val="150000"/>
              </a:lnSpc>
              <a:spcBef>
                <a:spcPts val="0"/>
              </a:spcBef>
              <a:spcAft>
                <a:spcPts val="0"/>
              </a:spcAft>
              <a:buClr>
                <a:schemeClr val="dk1"/>
              </a:buClr>
              <a:buSzPts val="1100"/>
              <a:buFont typeface="Arial"/>
              <a:buNone/>
            </a:pPr>
            <a:r>
              <a:rPr lang="en" sz="1200">
                <a:solidFill>
                  <a:srgbClr val="FFFFFF"/>
                </a:solidFill>
                <a:highlight>
                  <a:srgbClr val="364149"/>
                </a:highlight>
                <a:latin typeface="Roboto"/>
                <a:ea typeface="Roboto"/>
                <a:cs typeface="Roboto"/>
                <a:sym typeface="Roboto"/>
              </a:rPr>
              <a:t>Schematic representation of the pathophysiology of rheumatoid arthritis</a:t>
            </a:r>
            <a:endParaRPr sz="1200">
              <a:solidFill>
                <a:srgbClr val="FFFFFF"/>
              </a:solidFill>
              <a:highlight>
                <a:srgbClr val="364149"/>
              </a:highlight>
              <a:latin typeface="Roboto"/>
              <a:ea typeface="Roboto"/>
              <a:cs typeface="Roboto"/>
              <a:sym typeface="Roboto"/>
            </a:endParaRPr>
          </a:p>
          <a:p>
            <a:pPr indent="0" lvl="0" marL="381000" marR="381000" rtl="0" algn="l">
              <a:lnSpc>
                <a:spcPct val="171428"/>
              </a:lnSpc>
              <a:spcBef>
                <a:spcPts val="1000"/>
              </a:spcBef>
              <a:spcAft>
                <a:spcPts val="0"/>
              </a:spcAft>
              <a:buClr>
                <a:schemeClr val="dk1"/>
              </a:buClr>
              <a:buSzPts val="1100"/>
              <a:buFont typeface="Arial"/>
              <a:buNone/>
            </a:pPr>
            <a:r>
              <a:rPr lang="en" sz="1050">
                <a:solidFill>
                  <a:srgbClr val="FFFFFF"/>
                </a:solidFill>
                <a:highlight>
                  <a:srgbClr val="364149"/>
                </a:highlight>
                <a:latin typeface="Roboto"/>
                <a:ea typeface="Roboto"/>
                <a:cs typeface="Roboto"/>
                <a:sym typeface="Roboto"/>
              </a:rPr>
              <a:t>At the initial stage of the disease, there is non-specific inflammation of the synovial tissue, joint swelling, and erosion. Over the course of the disease, a progressive destruction and deterioration of cartilage and bone occurr, followed by a complete joint destruction with malpositioning, loss of mobility, and osteoporosis of the surrounding bones in the end stage of the disease.</a:t>
            </a:r>
            <a:endParaRPr sz="1050">
              <a:solidFill>
                <a:srgbClr val="FFFFFF"/>
              </a:solidFill>
              <a:highlight>
                <a:srgbClr val="364149"/>
              </a:highlight>
              <a:latin typeface="Roboto"/>
              <a:ea typeface="Roboto"/>
              <a:cs typeface="Roboto"/>
              <a:sym typeface="Roboto"/>
            </a:endParaRPr>
          </a:p>
          <a:p>
            <a:pPr indent="0" lvl="0" marL="0" rtl="0" algn="l">
              <a:spcBef>
                <a:spcPts val="100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1d218d039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1d218d039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1d218d0397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1d218d0397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1d218d0397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1d218d0397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9050" y="748800"/>
            <a:ext cx="3645900" cy="3645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2992950" y="992700"/>
            <a:ext cx="3158100" cy="3158100"/>
          </a:xfrm>
          <a:prstGeom prst="rect">
            <a:avLst/>
          </a:prstGeom>
          <a:noFill/>
          <a:ln cap="flat" cmpd="sng" w="28575">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096250" y="1627200"/>
            <a:ext cx="2951400" cy="15843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p:txBody>
      </p:sp>
      <p:sp>
        <p:nvSpPr>
          <p:cNvPr id="13" name="Google Shape;13;p2"/>
          <p:cNvSpPr txBox="1"/>
          <p:nvPr>
            <p:ph idx="1" type="subTitle"/>
          </p:nvPr>
        </p:nvSpPr>
        <p:spPr>
          <a:xfrm>
            <a:off x="3096363" y="3266930"/>
            <a:ext cx="2951400" cy="701400"/>
          </a:xfrm>
          <a:prstGeom prst="rect">
            <a:avLst/>
          </a:prstGeom>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9pPr>
          </a:lstStyle>
          <a:p/>
        </p:txBody>
      </p:sp>
      <p:sp>
        <p:nvSpPr>
          <p:cNvPr id="14" name="Google Shape;14;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1233100"/>
            <a:ext cx="8520600" cy="161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10000"/>
              <a:buFont typeface="Lato"/>
              <a:buNone/>
              <a:defRPr sz="10000">
                <a:latin typeface="Lato"/>
                <a:ea typeface="Lato"/>
                <a:cs typeface="Lato"/>
                <a:sym typeface="Lato"/>
              </a:defRPr>
            </a:lvl1pPr>
            <a:lvl2pPr lvl="1" algn="ctr">
              <a:spcBef>
                <a:spcPts val="0"/>
              </a:spcBef>
              <a:spcAft>
                <a:spcPts val="0"/>
              </a:spcAft>
              <a:buSzPts val="10000"/>
              <a:buFont typeface="Lato"/>
              <a:buNone/>
              <a:defRPr sz="10000">
                <a:latin typeface="Lato"/>
                <a:ea typeface="Lato"/>
                <a:cs typeface="Lato"/>
                <a:sym typeface="Lato"/>
              </a:defRPr>
            </a:lvl2pPr>
            <a:lvl3pPr lvl="2" algn="ctr">
              <a:spcBef>
                <a:spcPts val="0"/>
              </a:spcBef>
              <a:spcAft>
                <a:spcPts val="0"/>
              </a:spcAft>
              <a:buSzPts val="10000"/>
              <a:buFont typeface="Lato"/>
              <a:buNone/>
              <a:defRPr sz="10000">
                <a:latin typeface="Lato"/>
                <a:ea typeface="Lato"/>
                <a:cs typeface="Lato"/>
                <a:sym typeface="Lato"/>
              </a:defRPr>
            </a:lvl3pPr>
            <a:lvl4pPr lvl="3" algn="ctr">
              <a:spcBef>
                <a:spcPts val="0"/>
              </a:spcBef>
              <a:spcAft>
                <a:spcPts val="0"/>
              </a:spcAft>
              <a:buSzPts val="10000"/>
              <a:buFont typeface="Lato"/>
              <a:buNone/>
              <a:defRPr sz="10000">
                <a:latin typeface="Lato"/>
                <a:ea typeface="Lato"/>
                <a:cs typeface="Lato"/>
                <a:sym typeface="Lato"/>
              </a:defRPr>
            </a:lvl4pPr>
            <a:lvl5pPr lvl="4" algn="ctr">
              <a:spcBef>
                <a:spcPts val="0"/>
              </a:spcBef>
              <a:spcAft>
                <a:spcPts val="0"/>
              </a:spcAft>
              <a:buSzPts val="10000"/>
              <a:buFont typeface="Lato"/>
              <a:buNone/>
              <a:defRPr sz="10000">
                <a:latin typeface="Lato"/>
                <a:ea typeface="Lato"/>
                <a:cs typeface="Lato"/>
                <a:sym typeface="Lato"/>
              </a:defRPr>
            </a:lvl5pPr>
            <a:lvl6pPr lvl="5" algn="ctr">
              <a:spcBef>
                <a:spcPts val="0"/>
              </a:spcBef>
              <a:spcAft>
                <a:spcPts val="0"/>
              </a:spcAft>
              <a:buSzPts val="10000"/>
              <a:buFont typeface="Lato"/>
              <a:buNone/>
              <a:defRPr sz="10000">
                <a:latin typeface="Lato"/>
                <a:ea typeface="Lato"/>
                <a:cs typeface="Lato"/>
                <a:sym typeface="Lato"/>
              </a:defRPr>
            </a:lvl6pPr>
            <a:lvl7pPr lvl="6" algn="ctr">
              <a:spcBef>
                <a:spcPts val="0"/>
              </a:spcBef>
              <a:spcAft>
                <a:spcPts val="0"/>
              </a:spcAft>
              <a:buSzPts val="10000"/>
              <a:buFont typeface="Lato"/>
              <a:buNone/>
              <a:defRPr sz="10000">
                <a:latin typeface="Lato"/>
                <a:ea typeface="Lato"/>
                <a:cs typeface="Lato"/>
                <a:sym typeface="Lato"/>
              </a:defRPr>
            </a:lvl7pPr>
            <a:lvl8pPr lvl="7" algn="ctr">
              <a:spcBef>
                <a:spcPts val="0"/>
              </a:spcBef>
              <a:spcAft>
                <a:spcPts val="0"/>
              </a:spcAft>
              <a:buSzPts val="10000"/>
              <a:buFont typeface="Lato"/>
              <a:buNone/>
              <a:defRPr sz="10000">
                <a:latin typeface="Lato"/>
                <a:ea typeface="Lato"/>
                <a:cs typeface="Lato"/>
                <a:sym typeface="Lato"/>
              </a:defRPr>
            </a:lvl8pPr>
            <a:lvl9pPr lvl="8"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51" name="Google Shape;51;p11"/>
          <p:cNvSpPr txBox="1"/>
          <p:nvPr>
            <p:ph idx="1" type="body"/>
          </p:nvPr>
        </p:nvSpPr>
        <p:spPr>
          <a:xfrm>
            <a:off x="311700" y="29194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5" name="Shape 55"/>
        <p:cNvGrpSpPr/>
        <p:nvPr/>
      </p:nvGrpSpPr>
      <p:grpSpPr>
        <a:xfrm>
          <a:off x="0" y="0"/>
          <a:ext cx="0" cy="0"/>
          <a:chOff x="0" y="0"/>
          <a:chExt cx="0" cy="0"/>
        </a:xfrm>
      </p:grpSpPr>
      <p:sp>
        <p:nvSpPr>
          <p:cNvPr id="56" name="Google Shape;56;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57" name="Google Shape;57;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58" name="Google Shape;58;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59" name="Google Shape;59;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60" name="Google Shape;60;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sp>
        <p:nvSpPr>
          <p:cNvPr id="16" name="Google Shape;16;p3"/>
          <p:cNvSpPr txBox="1"/>
          <p:nvPr>
            <p:ph type="title"/>
          </p:nvPr>
        </p:nvSpPr>
        <p:spPr>
          <a:xfrm>
            <a:off x="509550" y="1423875"/>
            <a:ext cx="8124900" cy="17982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17" name="Google Shape;17;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391350"/>
            <a:ext cx="8520600" cy="6261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391350"/>
            <a:ext cx="8520600" cy="6261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391350"/>
            <a:ext cx="8520600" cy="6261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0" name="Google Shape;30;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91378"/>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37" name="Google Shape;37;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1" name="Google Shape;41;p9"/>
          <p:cNvSpPr txBox="1"/>
          <p:nvPr>
            <p:ph type="title"/>
          </p:nvPr>
        </p:nvSpPr>
        <p:spPr>
          <a:xfrm>
            <a:off x="265500" y="1107950"/>
            <a:ext cx="4045200" cy="1683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7" name="Google Shape;47;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coral">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hyperlink" Target="https://next.amboss.com/us/article/IQ0Yxf#Z1210a6f3cdf5cf727680095fc2325187" TargetMode="External"/><Relationship Id="rId10" Type="http://schemas.openxmlformats.org/officeDocument/2006/relationships/hyperlink" Target="https://next.amboss.com/us/article/3p0S6S#Z1a71a574943afcd2efa8111fd5e52fac" TargetMode="External"/><Relationship Id="rId13" Type="http://schemas.openxmlformats.org/officeDocument/2006/relationships/hyperlink" Target="https://next.amboss.com/us/article/-f0DK2#Z6338da8ccb0857369e665c273236105b" TargetMode="External"/><Relationship Id="rId12" Type="http://schemas.openxmlformats.org/officeDocument/2006/relationships/hyperlink" Target="https://next.amboss.com/us/article/IQ0Yxf#Zdc9c1c8ca4414d47c20e8ff3fd21a3bb" TargetMode="External"/><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next.amboss.com/us/article/Bo0zVS#Z42dfc5649a4025fa49ffc6ebd8712c18" TargetMode="External"/><Relationship Id="rId4" Type="http://schemas.openxmlformats.org/officeDocument/2006/relationships/hyperlink" Target="https://next.amboss.com/us/article/xo0EVS#Ze4037822f631cf13d894ef7837c90ad6" TargetMode="External"/><Relationship Id="rId9" Type="http://schemas.openxmlformats.org/officeDocument/2006/relationships/hyperlink" Target="https://next.amboss.com/us/article/xo0EVS#Z8a41e7a525b2475efb31151d047328ba" TargetMode="External"/><Relationship Id="rId5" Type="http://schemas.openxmlformats.org/officeDocument/2006/relationships/hyperlink" Target="https://next.amboss.com/us/article/xo0EVS#Ze4037822f631cf13d894ef7837c90ad6" TargetMode="External"/><Relationship Id="rId6" Type="http://schemas.openxmlformats.org/officeDocument/2006/relationships/hyperlink" Target="https://next.amboss.com/us/article/3p0S6S#Z99136106366c2ff573db00bff4377a19" TargetMode="External"/><Relationship Id="rId7" Type="http://schemas.openxmlformats.org/officeDocument/2006/relationships/hyperlink" Target="https://next.amboss.com/us/article/xo0EVS#Ze4037822f631cf13d894ef7837c90ad6" TargetMode="External"/><Relationship Id="rId8" Type="http://schemas.openxmlformats.org/officeDocument/2006/relationships/hyperlink" Target="https://next.amboss.com/us/article/3p0S6S#Zd61631bea3c7a6590d5ddfd510eb5143"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next.amboss.com/us/article/HJ0KvS#Z5208bc2efbfd3c982ffbeacf78ebfcb3" TargetMode="External"/><Relationship Id="rId4" Type="http://schemas.openxmlformats.org/officeDocument/2006/relationships/hyperlink" Target="https://next.amboss.com/us/article/hJ0cFS#Z0133afb3840ef37caee1ddb205620a47" TargetMode="External"/><Relationship Id="rId5" Type="http://schemas.openxmlformats.org/officeDocument/2006/relationships/hyperlink" Target="https://next.amboss.com/us/article/3p0S6S#Zd61631bea3c7a6590d5ddfd510eb5143" TargetMode="External"/><Relationship Id="rId6"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next.amboss.com/us/article/W60PPS#Z84ffaf83e57bb0cc8eb7c50bbc266078" TargetMode="External"/><Relationship Id="rId4" Type="http://schemas.openxmlformats.org/officeDocument/2006/relationships/hyperlink" Target="https://next.amboss.com/us/article/ap0QLS#Z5a964768554f93e7967999032fda236f" TargetMode="External"/><Relationship Id="rId5" Type="http://schemas.openxmlformats.org/officeDocument/2006/relationships/hyperlink" Target="https://next.amboss.com/us/article/_405NT#Ze562e7aa25e368f0be0c7066c00f0243" TargetMode="External"/><Relationship Id="rId6" Type="http://schemas.openxmlformats.org/officeDocument/2006/relationships/hyperlink" Target="https://next.amboss.com/us/article/ro0fWS#Zf29b9e7e01bf75d0402e969b50992d30" TargetMode="External"/><Relationship Id="rId7" Type="http://schemas.openxmlformats.org/officeDocument/2006/relationships/hyperlink" Target="https://next.amboss.com/us/article/Nh0-Vf#Zc61582611912b30ef0ef5b734027a97a" TargetMode="External"/><Relationship Id="rId8" Type="http://schemas.openxmlformats.org/officeDocument/2006/relationships/hyperlink" Target="https://next.amboss.com/us/article/Oh0IVf#Zca416134face5da7787471cdac2c9b5b"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1" Type="http://schemas.openxmlformats.org/officeDocument/2006/relationships/hyperlink" Target="https://next.amboss.com/us/article/eM0xng#Z45130d91104fd1309f01bd95e3301877" TargetMode="External"/><Relationship Id="rId10" Type="http://schemas.openxmlformats.org/officeDocument/2006/relationships/hyperlink" Target="https://next.amboss.com/us/article/fT0kJ2#Z65c5d02013e50d4a2715ee8ae8d47b02" TargetMode="External"/><Relationship Id="rId13" Type="http://schemas.openxmlformats.org/officeDocument/2006/relationships/hyperlink" Target="https://next.amboss.com/us/article/_405NT#Zc8dd5ca664223e28e1b5912fb7e2b52b" TargetMode="External"/><Relationship Id="rId12" Type="http://schemas.openxmlformats.org/officeDocument/2006/relationships/hyperlink" Target="https://next.amboss.com/us/article/Uh0bWf#Z62bc0b1c257153633bc172df411281f6" TargetMode="External"/><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next.amboss.com/us/article/Up0bKS#Z4e3e2c1885949b623580f92078d56c7d" TargetMode="External"/><Relationship Id="rId4" Type="http://schemas.openxmlformats.org/officeDocument/2006/relationships/hyperlink" Target="https://next.amboss.com/us/article/Yo0n0S#Zbd9c559f558b1953479c99d78245a004" TargetMode="External"/><Relationship Id="rId9" Type="http://schemas.openxmlformats.org/officeDocument/2006/relationships/hyperlink" Target="https://next.amboss.com/us/article/GS0Baf#Z1c935e9d1930e026a94771ff297965bb" TargetMode="External"/><Relationship Id="rId15" Type="http://schemas.openxmlformats.org/officeDocument/2006/relationships/hyperlink" Target="https://next.amboss.com/us/article/qR0CLf#Z05ae6949b17de29f8671eb78b5df08be" TargetMode="External"/><Relationship Id="rId14" Type="http://schemas.openxmlformats.org/officeDocument/2006/relationships/hyperlink" Target="https://next.amboss.com/us/article/fT0kJ2#Z65c5d02013e50d4a2715ee8ae8d47b02" TargetMode="External"/><Relationship Id="rId5" Type="http://schemas.openxmlformats.org/officeDocument/2006/relationships/hyperlink" Target="https://next.amboss.com/us/article/xS0Ebf#Z923058dbc7ad76a4df4c96f9cd2d0e8c" TargetMode="External"/><Relationship Id="rId6" Type="http://schemas.openxmlformats.org/officeDocument/2006/relationships/hyperlink" Target="https://next.amboss.com/us/article/wS0hbf#Zce4df6cdb298a09d29a62ee606ec360b" TargetMode="External"/><Relationship Id="rId7" Type="http://schemas.openxmlformats.org/officeDocument/2006/relationships/hyperlink" Target="https://next.amboss.com/us/article/UR0bmf#Zdd37bc451d2e210ed3e03be192079b6c" TargetMode="External"/><Relationship Id="rId8" Type="http://schemas.openxmlformats.org/officeDocument/2006/relationships/hyperlink" Target="https://next.amboss.com/us/article/rS0faf#Zfdf718ee7030d25f9dfb6b6603941bd5"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hyperlink" Target="https://next.amboss.com/us/article/xN0EWg#Zd673a3f7ee36023aab5a267899e984cc" TargetMode="External"/><Relationship Id="rId10" Type="http://schemas.openxmlformats.org/officeDocument/2006/relationships/hyperlink" Target="https://next.amboss.com/us/article/xN0EWg#Zd673a3f7ee36023aab5a267899e984cc" TargetMode="External"/><Relationship Id="rId13" Type="http://schemas.openxmlformats.org/officeDocument/2006/relationships/hyperlink" Target="https://next.amboss.com/us/article/o500Og#Z945b9f13c684a6d5efb4e12182a7acf0" TargetMode="External"/><Relationship Id="rId12" Type="http://schemas.openxmlformats.org/officeDocument/2006/relationships/hyperlink" Target="https://next.amboss.com/us/article/ji0_rf#Z81a86ce1d9e093f4b4b73e90f52f604a" TargetMode="External"/><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next.amboss.com/us/article/E6085S#Zc37bea07a25afadd1213b05b7b86fc03" TargetMode="External"/><Relationship Id="rId4" Type="http://schemas.openxmlformats.org/officeDocument/2006/relationships/hyperlink" Target="https://next.amboss.com/us/article/E6085S#Zee3ee04f3405fd08ff4605042502f718" TargetMode="External"/><Relationship Id="rId9" Type="http://schemas.openxmlformats.org/officeDocument/2006/relationships/hyperlink" Target="https://next.amboss.com/us/article/E6085S#Z5b21e225b030703c657d560e19bd9d9c" TargetMode="External"/><Relationship Id="rId15" Type="http://schemas.openxmlformats.org/officeDocument/2006/relationships/hyperlink" Target="https://next.amboss.com/us/article/NR0-Mf#Zc305906bce98a870409f20115c7cd4e7" TargetMode="External"/><Relationship Id="rId14" Type="http://schemas.openxmlformats.org/officeDocument/2006/relationships/hyperlink" Target="https://next.amboss.com/us/article/Dq010h#Zec4b890b164e538b9fc567c4012ea2c1" TargetMode="External"/><Relationship Id="rId17" Type="http://schemas.openxmlformats.org/officeDocument/2006/relationships/hyperlink" Target="https://next.amboss.com/us/article/o500Og#Z99536dff992d90e7520612f1aff32bf8" TargetMode="External"/><Relationship Id="rId16" Type="http://schemas.openxmlformats.org/officeDocument/2006/relationships/hyperlink" Target="https://next.amboss.com/us/article/vM0Aqg#Zff9d29ccadcf32f64b2e3cbdf938e6e1" TargetMode="External"/><Relationship Id="rId5" Type="http://schemas.openxmlformats.org/officeDocument/2006/relationships/hyperlink" Target="https://next.amboss.com/us/article/-f0DK2#Z4d454b4a9d52da3a11d6837a79028b60" TargetMode="External"/><Relationship Id="rId19" Type="http://schemas.openxmlformats.org/officeDocument/2006/relationships/hyperlink" Target="https://next.amboss.com/us/article/tH0XHh#Za3760d4bd204ce6f5dd61c7ccce98c4b" TargetMode="External"/><Relationship Id="rId6" Type="http://schemas.openxmlformats.org/officeDocument/2006/relationships/hyperlink" Target="https://next.amboss.com/us/article/-f0DK2#Z6338da8ccb0857369e665c273236105b" TargetMode="External"/><Relationship Id="rId18" Type="http://schemas.openxmlformats.org/officeDocument/2006/relationships/hyperlink" Target="https://next.amboss.com/us/article/o500Og#Zd98d3e6784add552120a057ab92c4730" TargetMode="External"/><Relationship Id="rId7" Type="http://schemas.openxmlformats.org/officeDocument/2006/relationships/hyperlink" Target="https://next.amboss.com/us/article/Bo0zVS#Zfd55fa8fb401b7c94f5e230445dce42d" TargetMode="External"/><Relationship Id="rId8" Type="http://schemas.openxmlformats.org/officeDocument/2006/relationships/hyperlink" Target="https://next.amboss.com/us/article/E6085S#Z08bbb13e377b31130caf564135c4a52b" TargetMode="External"/></Relationships>
</file>

<file path=ppt/slides/_rels/slide31.xml.rels><?xml version="1.0" encoding="UTF-8" standalone="yes"?><Relationships xmlns="http://schemas.openxmlformats.org/package/2006/relationships"><Relationship Id="rId11" Type="http://schemas.openxmlformats.org/officeDocument/2006/relationships/hyperlink" Target="https://next.amboss.com/us/article/j50_Pg#Za5de83449ff6a749e6c1348b93b1f3b1" TargetMode="External"/><Relationship Id="rId10" Type="http://schemas.openxmlformats.org/officeDocument/2006/relationships/hyperlink" Target="https://next.amboss.com/us/article/XL09wg#Z709336d8b15286caf8a83fc77a8f0f99" TargetMode="External"/><Relationship Id="rId13" Type="http://schemas.openxmlformats.org/officeDocument/2006/relationships/hyperlink" Target="https://next.amboss.com/us/article/F50gNg#Zd5d9fbbb82bb6501ad7d33a91fc9ce6b" TargetMode="External"/><Relationship Id="rId12" Type="http://schemas.openxmlformats.org/officeDocument/2006/relationships/hyperlink" Target="https://next.amboss.com/us/article/eo0xaS#Zcda47ad2f9d1107fac48126410f29c8c" TargetMode="External"/><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next.amboss.com/us/article/Ln0wFg#Z772ef39ffb5b26ae57fce3aa721f12a9" TargetMode="External"/><Relationship Id="rId4" Type="http://schemas.openxmlformats.org/officeDocument/2006/relationships/hyperlink" Target="https://next.amboss.com/us/article/KT0U72#Z755ac88bb64f9363cd02e1d26ffc61a4" TargetMode="External"/><Relationship Id="rId9" Type="http://schemas.openxmlformats.org/officeDocument/2006/relationships/hyperlink" Target="https://next.amboss.com/us/article/fT0kJ2#Z65c5d02013e50d4a2715ee8ae8d47b02" TargetMode="External"/><Relationship Id="rId15" Type="http://schemas.openxmlformats.org/officeDocument/2006/relationships/hyperlink" Target="https://next.amboss.com/us/article/NT0-I2#Z46cc87b0bb6d0dccc4fedce8fd20de06" TargetMode="External"/><Relationship Id="rId14" Type="http://schemas.openxmlformats.org/officeDocument/2006/relationships/hyperlink" Target="https://next.amboss.com/us/article/Yo0n0S#Zbd9c559f558b1953479c99d78245a004" TargetMode="External"/><Relationship Id="rId17" Type="http://schemas.openxmlformats.org/officeDocument/2006/relationships/hyperlink" Target="https://next.amboss.com/us/article/Ln0wFg#Z772ef39ffb5b26ae57fce3aa721f12a9" TargetMode="External"/><Relationship Id="rId16" Type="http://schemas.openxmlformats.org/officeDocument/2006/relationships/hyperlink" Target="https://next.amboss.com/us/article/9F0N43#Z32c33fd60ac86084730cc1ba4078a8f5" TargetMode="External"/><Relationship Id="rId5" Type="http://schemas.openxmlformats.org/officeDocument/2006/relationships/hyperlink" Target="https://next.amboss.com/us/article/1j02zf#Z4c4f63797573af64476acb67d715be49" TargetMode="External"/><Relationship Id="rId6" Type="http://schemas.openxmlformats.org/officeDocument/2006/relationships/hyperlink" Target="https://next.amboss.com/us/article/KT0U72#Z755ac88bb64f9363cd02e1d26ffc61a4" TargetMode="External"/><Relationship Id="rId18" Type="http://schemas.openxmlformats.org/officeDocument/2006/relationships/hyperlink" Target="https://next.amboss.com/us/article/-f0DK2#Zb9ba4d52a8d0bfa784a7c49bbc591f73" TargetMode="External"/><Relationship Id="rId7" Type="http://schemas.openxmlformats.org/officeDocument/2006/relationships/hyperlink" Target="https://next.amboss.com/us/article/Ln0wFg#Z772ef39ffb5b26ae57fce3aa721f12a9" TargetMode="External"/><Relationship Id="rId8" Type="http://schemas.openxmlformats.org/officeDocument/2006/relationships/hyperlink" Target="https://next.amboss.com/us/article/_405NT#Zf5b926e113629374f61e29bcab1a04b6" TargetMode="External"/></Relationships>
</file>

<file path=ppt/slides/_rels/slide32.xml.rels><?xml version="1.0" encoding="UTF-8" standalone="yes"?><Relationships xmlns="http://schemas.openxmlformats.org/package/2006/relationships"><Relationship Id="rId11" Type="http://schemas.openxmlformats.org/officeDocument/2006/relationships/hyperlink" Target="https://next.amboss.com/us/article/Ln0wFg#Z772ef39ffb5b26ae57fce3aa721f12a9" TargetMode="External"/><Relationship Id="rId10" Type="http://schemas.openxmlformats.org/officeDocument/2006/relationships/hyperlink" Target="https://next.amboss.com/us/article/Ln0wFg#Z4dffc841f2fde7388103924e62726dc6" TargetMode="External"/><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next.amboss.com/us/article/-f0DK2#Z30f70fb2a492ba8325ae504491c26e72" TargetMode="External"/><Relationship Id="rId4" Type="http://schemas.openxmlformats.org/officeDocument/2006/relationships/hyperlink" Target="https://next.amboss.com/us/article/4m03fg#Z9a90048189fed50cf6802d5d8b825cab" TargetMode="External"/><Relationship Id="rId9" Type="http://schemas.openxmlformats.org/officeDocument/2006/relationships/hyperlink" Target="https://next.amboss.com/us/article/ln0vtg#Zfd36502a16721ffbb26ffb131823954e" TargetMode="External"/><Relationship Id="rId5" Type="http://schemas.openxmlformats.org/officeDocument/2006/relationships/hyperlink" Target="https://next.amboss.com/us/article/qM0Cpg#Ze00b1d8151bfbc4dd3b134e0567b0d43" TargetMode="External"/><Relationship Id="rId6" Type="http://schemas.openxmlformats.org/officeDocument/2006/relationships/hyperlink" Target="https://next.amboss.com/us/article/mm0VTg#Z4660f53b2b0c85aa3f9ab01bdf3f14f3" TargetMode="External"/><Relationship Id="rId7" Type="http://schemas.openxmlformats.org/officeDocument/2006/relationships/hyperlink" Target="https://next.amboss.com/us/article/9F0N43#Z32c33fd60ac86084730cc1ba4078a8f5" TargetMode="External"/><Relationship Id="rId8" Type="http://schemas.openxmlformats.org/officeDocument/2006/relationships/hyperlink" Target="https://next.amboss.com/us/article/ln0vtg#Zfd36502a16721ffbb26ffb131823954e"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next.amboss.com/us/article/mr0V3h#Zf73b2202ff32a1191c49f9795b38374a" TargetMode="External"/><Relationship Id="rId4" Type="http://schemas.openxmlformats.org/officeDocument/2006/relationships/hyperlink" Target="https://next.amboss.com/us/article/-f0DK2#Z30f70fb2a492ba8325ae504491c26e72"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20" Type="http://schemas.openxmlformats.org/officeDocument/2006/relationships/hyperlink" Target="https://next.amboss.com/us/article/x50Emg#Zdcbaf6f4b43f0363afdf3d6aaacd924c" TargetMode="External"/><Relationship Id="rId11" Type="http://schemas.openxmlformats.org/officeDocument/2006/relationships/hyperlink" Target="https://next.amboss.com/us/article/bg0HF2#Zc2daec2f86dc7f7edf504314f5e9de68" TargetMode="External"/><Relationship Id="rId10" Type="http://schemas.openxmlformats.org/officeDocument/2006/relationships/hyperlink" Target="https://next.amboss.com/us/article/Ln0wFg#Za3317fc4a2825efdda25afc985751b07" TargetMode="External"/><Relationship Id="rId13" Type="http://schemas.openxmlformats.org/officeDocument/2006/relationships/hyperlink" Target="https://next.amboss.com/us/article/-f0DK2#Zb9ba4d52a8d0bfa784a7c49bbc591f73" TargetMode="External"/><Relationship Id="rId12" Type="http://schemas.openxmlformats.org/officeDocument/2006/relationships/hyperlink" Target="https://next.amboss.com/us/article/ul0pAT#Z50118528301d2163a3a5d644e0e77a3d" TargetMode="External"/><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next.amboss.com/us/article/Ln0wFg#Ze58aa99e36800145f14fde1821e34632" TargetMode="External"/><Relationship Id="rId4" Type="http://schemas.openxmlformats.org/officeDocument/2006/relationships/hyperlink" Target="https://next.amboss.com/us/article/Ln0wFg#Z51ad1e101a45a8de708a6dda0321755d" TargetMode="External"/><Relationship Id="rId9" Type="http://schemas.openxmlformats.org/officeDocument/2006/relationships/hyperlink" Target="https://next.amboss.com/us/article/6T0j72#Zb21c11a6ac9394180ee711fc3f955888" TargetMode="External"/><Relationship Id="rId15" Type="http://schemas.openxmlformats.org/officeDocument/2006/relationships/hyperlink" Target="https://next.amboss.com/us/article/8K0ORS#Zc843481f52d8eeb5c03a8cbbf48355d7" TargetMode="External"/><Relationship Id="rId14" Type="http://schemas.openxmlformats.org/officeDocument/2006/relationships/hyperlink" Target="https://next.amboss.com/us/article/Jo0s1S#Z1744f24851f0b54ae0022ff8a3a79e83" TargetMode="External"/><Relationship Id="rId17" Type="http://schemas.openxmlformats.org/officeDocument/2006/relationships/hyperlink" Target="https://next.amboss.com/us/article/x50Emg#Ze9de183a682c9f06a4bdba89dd15ca26" TargetMode="External"/><Relationship Id="rId16" Type="http://schemas.openxmlformats.org/officeDocument/2006/relationships/hyperlink" Target="https://next.amboss.com/us/article/-f0DK2#Zb9ba4d52a8d0bfa784a7c49bbc591f73" TargetMode="External"/><Relationship Id="rId5" Type="http://schemas.openxmlformats.org/officeDocument/2006/relationships/hyperlink" Target="https://next.amboss.com/us/article/Ln0wFg#Zde306dd72fd9fa8f94347d3f2edafc20" TargetMode="External"/><Relationship Id="rId19" Type="http://schemas.openxmlformats.org/officeDocument/2006/relationships/hyperlink" Target="https://next.amboss.com/us/article/x50Emg#Z969697c82f370531b55172aabaf5d209" TargetMode="External"/><Relationship Id="rId6" Type="http://schemas.openxmlformats.org/officeDocument/2006/relationships/hyperlink" Target="https://next.amboss.com/us/article/Ln0wFg#Zb4c8f1543d29d334dcb50edc6af8a2a2" TargetMode="External"/><Relationship Id="rId18" Type="http://schemas.openxmlformats.org/officeDocument/2006/relationships/hyperlink" Target="https://next.amboss.com/us/article/x50Emg#Z07ff4a8efdae49ba17ed2b65e3db534d" TargetMode="External"/><Relationship Id="rId7" Type="http://schemas.openxmlformats.org/officeDocument/2006/relationships/hyperlink" Target="https://next.amboss.com/us/article/Ln0wFg#Z6ee59d6716c223c88fbefe29ac699fc7" TargetMode="External"/><Relationship Id="rId8" Type="http://schemas.openxmlformats.org/officeDocument/2006/relationships/hyperlink" Target="https://next.amboss.com/us/article/Ln0wFg#Z4ccf935251884533761ac0c529e17a64"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s://next.amboss.com/us/article/0M0eMg#Z084835ab5bafc50acade63178edb2c96" TargetMode="External"/><Relationship Id="rId4" Type="http://schemas.openxmlformats.org/officeDocument/2006/relationships/hyperlink" Target="https://next.amboss.com/us/article/0M0eMg#Z39b19070e644b07e2421f79d0ccffb2b" TargetMode="External"/><Relationship Id="rId9" Type="http://schemas.openxmlformats.org/officeDocument/2006/relationships/hyperlink" Target="https://next.amboss.com/us/article/ln0vtg#Zbd116a28cc685c0061df7ed2c2332da1" TargetMode="External"/><Relationship Id="rId5" Type="http://schemas.openxmlformats.org/officeDocument/2006/relationships/hyperlink" Target="https://next.amboss.com/us/article/YT0n62#Z37ad7ac85fa0ad7afcffc8647f8ea9c6" TargetMode="External"/><Relationship Id="rId6" Type="http://schemas.openxmlformats.org/officeDocument/2006/relationships/hyperlink" Target="https://next.amboss.com/us/article/wF0h43#Zb1919b7d94d10a63debcb709eaa693f3" TargetMode="External"/><Relationship Id="rId7" Type="http://schemas.openxmlformats.org/officeDocument/2006/relationships/hyperlink" Target="https://next.amboss.com/us/article/Ln0wFg#Z92dd565f99a4369c49350cffb05a1c3b" TargetMode="External"/><Relationship Id="rId8" Type="http://schemas.openxmlformats.org/officeDocument/2006/relationships/hyperlink" Target="https://next.amboss.com/us/article/ln0vtg#Zd36074c54a3f63afa3afea2a3d7d26db" TargetMode="External"/></Relationships>
</file>

<file path=ppt/slides/_rels/slide38.xml.rels><?xml version="1.0" encoding="UTF-8" standalone="yes"?><Relationships xmlns="http://schemas.openxmlformats.org/package/2006/relationships"><Relationship Id="rId10" Type="http://schemas.openxmlformats.org/officeDocument/2006/relationships/hyperlink" Target="https://next.amboss.com/us/article/9L0N-g#Zf367f43f69c8debbf909eecf8cf3b728" TargetMode="External"/><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s://next.amboss.com/us/article/9L0N-g#Zf367f43f69c8debbf909eecf8cf3b728" TargetMode="External"/><Relationship Id="rId4" Type="http://schemas.openxmlformats.org/officeDocument/2006/relationships/hyperlink" Target="https://next.amboss.com/us/article/9L0N-g#Za31d08e164641e21ba9b892ffa6a3d57" TargetMode="External"/><Relationship Id="rId9" Type="http://schemas.openxmlformats.org/officeDocument/2006/relationships/hyperlink" Target="https://next.amboss.com/us/article/vP0AgT#Z50d4cd4f1799c2c9f72dcc5af8b9aace" TargetMode="External"/><Relationship Id="rId5" Type="http://schemas.openxmlformats.org/officeDocument/2006/relationships/hyperlink" Target="https://next.amboss.com/us/article/3g0SE2#Z880b3ed63aba809ccba7ae2a7afb386d" TargetMode="External"/><Relationship Id="rId6" Type="http://schemas.openxmlformats.org/officeDocument/2006/relationships/hyperlink" Target="https://next.amboss.com/us/article/4o03XS#Zd075242d72b6d93459270f9c066037ce" TargetMode="External"/><Relationship Id="rId7" Type="http://schemas.openxmlformats.org/officeDocument/2006/relationships/hyperlink" Target="https://next.amboss.com/us/article/9L0N-g#Za1b0106f4d5514da2baeb6fea329f668" TargetMode="External"/><Relationship Id="rId8" Type="http://schemas.openxmlformats.org/officeDocument/2006/relationships/hyperlink" Target="https://next.amboss.com/us/article/9L0N-g#Z90dc0d11f3249636f77d78663e1cf6eb" TargetMode="External"/></Relationships>
</file>

<file path=ppt/slides/_rels/slide39.xml.rels><?xml version="1.0" encoding="UTF-8" standalone="yes"?><Relationships xmlns="http://schemas.openxmlformats.org/package/2006/relationships"><Relationship Id="rId11" Type="http://schemas.openxmlformats.org/officeDocument/2006/relationships/hyperlink" Target="https://next.amboss.com/us/article/7o04WS#Zde961151d845714430b6e0600d08840e" TargetMode="External"/><Relationship Id="rId10" Type="http://schemas.openxmlformats.org/officeDocument/2006/relationships/hyperlink" Target="https://next.amboss.com/us/article/Bo0zVS#Z42dfc5649a4025fa49ffc6ebd8712c18" TargetMode="External"/><Relationship Id="rId13" Type="http://schemas.openxmlformats.org/officeDocument/2006/relationships/hyperlink" Target="https://next.amboss.com/us/article/bT0H62#Z34309fe518caef116cae4c583cd5a746" TargetMode="External"/><Relationship Id="rId12" Type="http://schemas.openxmlformats.org/officeDocument/2006/relationships/hyperlink" Target="https://next.amboss.com/us/article/cT0ap2#Zb28d9123c8c2bb408428a90d5598906f" TargetMode="External"/><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s://next.amboss.com/us/article/in0JGg#Zf22a2d04575027ccbd9bc2a111f58066" TargetMode="External"/><Relationship Id="rId4" Type="http://schemas.openxmlformats.org/officeDocument/2006/relationships/hyperlink" Target="https://next.amboss.com/us/article/4n03tg#Z4254d71ea91bb85a18eeeaaf5e7adbef" TargetMode="External"/><Relationship Id="rId9" Type="http://schemas.openxmlformats.org/officeDocument/2006/relationships/hyperlink" Target="https://next.amboss.com/us/article/cT0ap2#Zb28d9123c8c2bb408428a90d5598906f" TargetMode="External"/><Relationship Id="rId5" Type="http://schemas.openxmlformats.org/officeDocument/2006/relationships/hyperlink" Target="https://next.amboss.com/us/article/pN0LXg#Zefb6206a3f821bf7e5942b654dc6f6cf" TargetMode="External"/><Relationship Id="rId6" Type="http://schemas.openxmlformats.org/officeDocument/2006/relationships/hyperlink" Target="https://next.amboss.com/us/article/Bo0zVS#Z42dfc5649a4025fa49ffc6ebd8712c18" TargetMode="External"/><Relationship Id="rId7" Type="http://schemas.openxmlformats.org/officeDocument/2006/relationships/hyperlink" Target="https://next.amboss.com/us/article/in0JGg#Zf22a2d04575027ccbd9bc2a111f58066" TargetMode="External"/><Relationship Id="rId8" Type="http://schemas.openxmlformats.org/officeDocument/2006/relationships/hyperlink" Target="https://next.amboss.com/us/article/Bo0zVS#Z42dfc5649a4025fa49ffc6ebd8712c18"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png"/></Relationships>
</file>

<file path=ppt/slides/_rels/slide41.xml.rels><?xml version="1.0" encoding="UTF-8" standalone="yes"?><Relationships xmlns="http://schemas.openxmlformats.org/package/2006/relationships"><Relationship Id="rId10"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s://next.amboss.com/us/article/4n03tg#Z4254d71ea91bb85a18eeeaaf5e7adbef" TargetMode="External"/><Relationship Id="rId4" Type="http://schemas.openxmlformats.org/officeDocument/2006/relationships/hyperlink" Target="https://next.amboss.com/us/article/Bo0zVS#Z42dfc5649a4025fa49ffc6ebd8712c18" TargetMode="External"/><Relationship Id="rId9" Type="http://schemas.openxmlformats.org/officeDocument/2006/relationships/hyperlink" Target="https://next.amboss.com/us/article/ps0LDh#Z252fcd07b99eb21a8bff067bee67fd9d" TargetMode="External"/><Relationship Id="rId5" Type="http://schemas.openxmlformats.org/officeDocument/2006/relationships/hyperlink" Target="https://next.amboss.com/us/article/VP0GdT#Z2a4436e6b50383d2f3a205f11f9c829a" TargetMode="External"/><Relationship Id="rId6" Type="http://schemas.openxmlformats.org/officeDocument/2006/relationships/hyperlink" Target="https://next.amboss.com/us/article/-f0DK2#Z58da1e9d61b6d8a7d585093f99c63671" TargetMode="External"/><Relationship Id="rId7" Type="http://schemas.openxmlformats.org/officeDocument/2006/relationships/hyperlink" Target="https://next.amboss.com/us/article/qh0CUf#Zfdfb82d83e675513c49619bc646fd20c" TargetMode="External"/><Relationship Id="rId8" Type="http://schemas.openxmlformats.org/officeDocument/2006/relationships/hyperlink" Target="https://next.amboss.com/us/article/Bo0zVS#Z42dfc5649a4025fa49ffc6ebd8712c18" TargetMode="External"/></Relationships>
</file>

<file path=ppt/slides/_rels/slide42.xml.rels><?xml version="1.0" encoding="UTF-8" standalone="yes"?><Relationships xmlns="http://schemas.openxmlformats.org/package/2006/relationships"><Relationship Id="rId11" Type="http://schemas.openxmlformats.org/officeDocument/2006/relationships/hyperlink" Target="https://next.amboss.com/us/article/in0JGg#Zf22a2d04575027ccbd9bc2a111f58066" TargetMode="External"/><Relationship Id="rId10" Type="http://schemas.openxmlformats.org/officeDocument/2006/relationships/hyperlink" Target="https://next.amboss.com/us/article/Yo0n0S#Zbd9c559f558b1953479c99d78245a004" TargetMode="External"/><Relationship Id="rId13" Type="http://schemas.openxmlformats.org/officeDocument/2006/relationships/hyperlink" Target="https://next.amboss.com/us/article/pN0LXg#Zefb6206a3f821bf7e5942b654dc6f6cf" TargetMode="External"/><Relationship Id="rId12" Type="http://schemas.openxmlformats.org/officeDocument/2006/relationships/hyperlink" Target="https://next.amboss.com/us/article/4n03tg#Z4254d71ea91bb85a18eeeaaf5e7adbef" TargetMode="External"/><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s://next.amboss.com/us/article/pN0LXg#Zefb6206a3f821bf7e5942b654dc6f6cf" TargetMode="External"/><Relationship Id="rId4" Type="http://schemas.openxmlformats.org/officeDocument/2006/relationships/hyperlink" Target="https://next.amboss.com/us/article/Bo0zVS#Z42dfc5649a4025fa49ffc6ebd8712c18" TargetMode="External"/><Relationship Id="rId9" Type="http://schemas.openxmlformats.org/officeDocument/2006/relationships/hyperlink" Target="https://next.amboss.com/us/article/rM0fJg#Z37db8b3507728b2ed0a2b090aa8b0a68" TargetMode="External"/><Relationship Id="rId14" Type="http://schemas.openxmlformats.org/officeDocument/2006/relationships/hyperlink" Target="https://next.amboss.com/us/article/ps0LDh#Z252fcd07b99eb21a8bff067bee67fd9d" TargetMode="External"/><Relationship Id="rId5" Type="http://schemas.openxmlformats.org/officeDocument/2006/relationships/hyperlink" Target="https://next.amboss.com/us/article/E6085S#Zc37bea07a25afadd1213b05b7b86fc03" TargetMode="External"/><Relationship Id="rId6" Type="http://schemas.openxmlformats.org/officeDocument/2006/relationships/hyperlink" Target="https://next.amboss.com/us/article/-f0DK2#Z6338da8ccb0857369e665c273236105b" TargetMode="External"/><Relationship Id="rId7" Type="http://schemas.openxmlformats.org/officeDocument/2006/relationships/hyperlink" Target="https://next.amboss.com/us/article/KN0UXg#Ze2b9f34cdbf89aef620d4cba111183d1" TargetMode="External"/><Relationship Id="rId8" Type="http://schemas.openxmlformats.org/officeDocument/2006/relationships/hyperlink" Target="https://next.amboss.com/us/article/Nh0-Vf#Ze62029f2e0b5ebd696db8c412fb819d6"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5.jpg"/></Relationships>
</file>

<file path=ppt/slides/_rels/slide45.xml.rels><?xml version="1.0" encoding="UTF-8" standalone="yes"?><Relationships xmlns="http://schemas.openxmlformats.org/package/2006/relationships"><Relationship Id="rId11" Type="http://schemas.openxmlformats.org/officeDocument/2006/relationships/hyperlink" Target="https://next.amboss.com/us/article/-f0DK2#IlpkOWU1MzRiMzE5YmYyNzM5MjRmYmEzMjczMzg5MGQ2YSI%3D" TargetMode="External"/><Relationship Id="rId10" Type="http://schemas.openxmlformats.org/officeDocument/2006/relationships/hyperlink" Target="https://next.amboss.com/us/article/Bo0zVS?q=rheumatoid%2Barthritis" TargetMode="External"/><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hyperlink" Target="https://next.amboss.com/us/article/Bo0zVS" TargetMode="External"/><Relationship Id="rId4" Type="http://schemas.openxmlformats.org/officeDocument/2006/relationships/hyperlink" Target="https://next.amboss.com/us/article/Su0yq3?q=rheumatoid%2Barthritis" TargetMode="External"/><Relationship Id="rId9" Type="http://schemas.openxmlformats.org/officeDocument/2006/relationships/hyperlink" Target="https://next.amboss.com/us/article/pN0LXg?q=rheumatoid%2Barthritis" TargetMode="External"/><Relationship Id="rId5" Type="http://schemas.openxmlformats.org/officeDocument/2006/relationships/hyperlink" Target="https://next.amboss.com/us/article/-f0DK2?q=rheumatoid%2Barthritis" TargetMode="External"/><Relationship Id="rId6" Type="http://schemas.openxmlformats.org/officeDocument/2006/relationships/hyperlink" Target="https://next.amboss.com/us/article/-f0DK2?q=rheumatoid%2Barthritis" TargetMode="External"/><Relationship Id="rId7" Type="http://schemas.openxmlformats.org/officeDocument/2006/relationships/hyperlink" Target="https://next.amboss.com/us/article/-f0DK2?q=rheumatoid%2Barthritis" TargetMode="External"/><Relationship Id="rId8" Type="http://schemas.openxmlformats.org/officeDocument/2006/relationships/hyperlink" Target="https://next.amboss.com/us/article/in0JGg"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0" Type="http://schemas.openxmlformats.org/officeDocument/2006/relationships/hyperlink" Target="https://next.amboss.com/us/article/xN0EWg?q=rheumatoid%2Barthritis" TargetMode="External"/><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hyperlink" Target="https://next.amboss.com/us/article/km0mfg" TargetMode="External"/><Relationship Id="rId4" Type="http://schemas.openxmlformats.org/officeDocument/2006/relationships/hyperlink" Target="https://next.amboss.com/us/article/BN0zWg" TargetMode="External"/><Relationship Id="rId9" Type="http://schemas.openxmlformats.org/officeDocument/2006/relationships/hyperlink" Target="https://next.amboss.com/us/article/xN0EWg?q=rheumatoid%2Barthritis" TargetMode="External"/><Relationship Id="rId5" Type="http://schemas.openxmlformats.org/officeDocument/2006/relationships/hyperlink" Target="https://next.amboss.com/us/article/-f0DK2" TargetMode="External"/><Relationship Id="rId6" Type="http://schemas.openxmlformats.org/officeDocument/2006/relationships/hyperlink" Target="https://next.amboss.com/us/article/9L0N-g" TargetMode="External"/><Relationship Id="rId7" Type="http://schemas.openxmlformats.org/officeDocument/2006/relationships/hyperlink" Target="https://next.amboss.com/us/article/mr0V3h?q=rheumatoid%2Barthritis" TargetMode="External"/><Relationship Id="rId8" Type="http://schemas.openxmlformats.org/officeDocument/2006/relationships/hyperlink" Target="https://next.amboss.com/us/article/xN0EWg"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hyperlink" Target="https://next.amboss.com/us/article/km0mfg#Ilo1MjFlY2JhNmY5NzQ4ZTdmZWQ2Yjc0M2E3M2NjZmFiZCI%3D" TargetMode="External"/><Relationship Id="rId4" Type="http://schemas.openxmlformats.org/officeDocument/2006/relationships/hyperlink" Target="https://next.amboss.com/us/article/BN0zWg#Ilo2ZDUzYjZjZmUzMzc2YTcwNjQ1YTVjNzk3MjkzZTU2YSI%3D" TargetMode="External"/><Relationship Id="rId9" Type="http://schemas.openxmlformats.org/officeDocument/2006/relationships/hyperlink" Target="https://next.amboss.com/us/article/-f0DK2#IlozMGY3MGZiMmE0OTJiYTgzMjVhZTUwNDQ5MWMyNmU3MiI%3D" TargetMode="External"/><Relationship Id="rId5" Type="http://schemas.openxmlformats.org/officeDocument/2006/relationships/hyperlink" Target="https://next.amboss.com/us/article/km0mfg#Ilo1MjFlY2JhNmY5NzQ4ZTdmZWQ2Yjc0M2E3M2NjZmFiZCI%3D" TargetMode="External"/><Relationship Id="rId6" Type="http://schemas.openxmlformats.org/officeDocument/2006/relationships/hyperlink" Target="https://next.amboss.com/us/article/km0mfg#Ilo3YWNjNmI4YTRmYjNlZWNjOWJkZmZlN2ZmMWY4OGMyNSI%3D" TargetMode="External"/><Relationship Id="rId7" Type="http://schemas.openxmlformats.org/officeDocument/2006/relationships/hyperlink" Target="https://next.amboss.com/us/article/-f0DK2#IlozMGY3MGZiMmE0OTJiYTgzMjVhZTUwNDQ5MWMyNmU3MiI%3D" TargetMode="External"/><Relationship Id="rId8" Type="http://schemas.openxmlformats.org/officeDocument/2006/relationships/hyperlink" Target="https://next.amboss.com/us/article/km0mfg#IlpkMGZlNWI3YWU3YzhlZWJkN2MwODNiNDEzNzMxOTdlZCI%3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0" Type="http://schemas.openxmlformats.org/officeDocument/2006/relationships/hyperlink" Target="https://next.amboss.com/us/article/cT0ap2#IloxM2VkZGM4Yzg0ZTExNmZhM2ExNjkzZjA4MTcxODkwZCI%3D" TargetMode="External"/><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hyperlink" Target="https://next.amboss.com/us/article/BN0zWg#Ilo2ZDUzYjZjZmUzMzc2YTcwNjQ1YTVjNzk3MjkzZTU2YSI%3D" TargetMode="External"/><Relationship Id="rId4" Type="http://schemas.openxmlformats.org/officeDocument/2006/relationships/hyperlink" Target="https://next.amboss.com/us/article/BN0zWg#IlphNGRlMGE3NmUyMWVkYjlhNWUwNDEyMWZkNjJlYWFkYyI%3D" TargetMode="External"/><Relationship Id="rId9" Type="http://schemas.openxmlformats.org/officeDocument/2006/relationships/hyperlink" Target="https://next.amboss.com/us/article/Xh09cf#IlpjZTBkNDU1NGRkMGJjN2Y5ZmJhNzQyZDI4MjdmZmM2MyI%3D" TargetMode="External"/><Relationship Id="rId5" Type="http://schemas.openxmlformats.org/officeDocument/2006/relationships/hyperlink" Target="https://next.amboss.com/us/article/BN0zWg#Ilo3N2VhYjhhZDIxZTFkZjI1MjhkYTY4Nzc2MDAzOTFkOCI%3D" TargetMode="External"/><Relationship Id="rId6" Type="http://schemas.openxmlformats.org/officeDocument/2006/relationships/hyperlink" Target="https://next.amboss.com/us/article/BN0zWg#IloxNjk5YTA3YTllNjE5ZDZiZGFmNDI4NDUwODM5MGE1ZCI%3D" TargetMode="External"/><Relationship Id="rId7" Type="http://schemas.openxmlformats.org/officeDocument/2006/relationships/hyperlink" Target="https://next.amboss.com/us/article/BN0zWg#IlpkYTUyOTBhZWMwYzMzZDk3YjQ3MDRlYmU1ZDRmNWE5OSI%3D" TargetMode="External"/><Relationship Id="rId8" Type="http://schemas.openxmlformats.org/officeDocument/2006/relationships/hyperlink" Target="https://next.amboss.com/us/article/km0mfg#Ilo1MjFlY2JhNmY5NzQ4ZTdmZWQ2Yjc0M2E3M2NjZmFiZCI%3D" TargetMode="External"/></Relationships>
</file>

<file path=ppt/slides/_rels/slide51.xml.rels><?xml version="1.0" encoding="UTF-8" standalone="yes"?><Relationships xmlns="http://schemas.openxmlformats.org/package/2006/relationships"><Relationship Id="rId11" Type="http://schemas.openxmlformats.org/officeDocument/2006/relationships/hyperlink" Target="https://next.amboss.com/us/article/Js0sDh#IloyYjE4MTlhNjgzZWRmZGRlYmZhZDI4Y2IyMWQ2NGI5ZiI%3D" TargetMode="External"/><Relationship Id="rId10" Type="http://schemas.openxmlformats.org/officeDocument/2006/relationships/hyperlink" Target="https://next.amboss.com/us/article/-f0DK2#IlozMGY3MGZiMmE0OTJiYTgzMjVhZTUwNDQ5MWMyNmU3MiI%3D" TargetMode="External"/><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hyperlink" Target="https://next.amboss.com/us/article/-f0DK2#IlowNWI1NzU0ODJlN2Y2ZWYxMTUzM2FhZWEyNGRlZjdiZiI%3D" TargetMode="External"/><Relationship Id="rId4" Type="http://schemas.openxmlformats.org/officeDocument/2006/relationships/hyperlink" Target="https://next.amboss.com/us/article/km0mfg#Ilo1MjFlY2JhNmY5NzQ4ZTdmZWQ2Yjc0M2E3M2NjZmFiZCI%3D" TargetMode="External"/><Relationship Id="rId9" Type="http://schemas.openxmlformats.org/officeDocument/2006/relationships/hyperlink" Target="https://next.amboss.com/us/article/-f0DK2#IlozMGY3MGZiMmE0OTJiYTgzMjVhZTUwNDQ5MWMyNmU3MiI%3D" TargetMode="External"/><Relationship Id="rId5" Type="http://schemas.openxmlformats.org/officeDocument/2006/relationships/hyperlink" Target="https://next.amboss.com/us/article/BN0zWg#Ilo2ZDUzYjZjZmUzMzc2YTcwNjQ1YTVjNzk3MjkzZTU2YSI%3D" TargetMode="External"/><Relationship Id="rId6" Type="http://schemas.openxmlformats.org/officeDocument/2006/relationships/hyperlink" Target="https://next.amboss.com/us/article/-f0DK2#IlozMGY3MGZiMmE0OTJiYTgzMjVhZTUwNDQ5MWMyNmU3MiI%3D" TargetMode="External"/><Relationship Id="rId7" Type="http://schemas.openxmlformats.org/officeDocument/2006/relationships/hyperlink" Target="https://next.amboss.com/us/article/-f0DK2#IlozMGY3MGZiMmE0OTJiYTgzMjVhZTUwNDQ5MWMyNmU3MiI%3D" TargetMode="External"/><Relationship Id="rId8" Type="http://schemas.openxmlformats.org/officeDocument/2006/relationships/hyperlink" Target="https://next.amboss.com/us/article/-f0DK2#IlozMGY3MGZiMmE0OTJiYTgzMjVhZTUwNDQ5MWMyNmU3MiI%3D" TargetMode="External"/></Relationships>
</file>

<file path=ppt/slides/_rels/slide52.xml.rels><?xml version="1.0" encoding="UTF-8" standalone="yes"?><Relationships xmlns="http://schemas.openxmlformats.org/package/2006/relationships"><Relationship Id="rId11" Type="http://schemas.openxmlformats.org/officeDocument/2006/relationships/hyperlink" Target="https://next.amboss.com/us/article/Su0yq3#Ilo5NGRkNjIwNzE5YjA3ZWZjMTUwMGNiMmVjOTg1NTA1YSI%3D" TargetMode="External"/><Relationship Id="rId10" Type="http://schemas.openxmlformats.org/officeDocument/2006/relationships/hyperlink" Target="https://next.amboss.com/us/article/8M0Oqg#IlowNWMzODYyOTc4MTAyMTRhOTdlZDM5YTczZTAwMTg0MSI%3D" TargetMode="External"/><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hyperlink" Target="https://next.amboss.com/us/article/Ln0wFg#Ilo4ZTIwYjczYmFhOTAxZGI1ODJmZWVkYzdjOGEyNjdkZiI%3D" TargetMode="External"/><Relationship Id="rId4" Type="http://schemas.openxmlformats.org/officeDocument/2006/relationships/hyperlink" Target="https://next.amboss.com/us/article/Ln0wFg#IloxZTQ1MTY2N2Y4NjNkY2ZhNGE3MTA0MTQzNmY5ZGU2ZiI%3D" TargetMode="External"/><Relationship Id="rId9" Type="http://schemas.openxmlformats.org/officeDocument/2006/relationships/hyperlink" Target="https://next.amboss.com/us/article/4m03fg#Ilo5YTkwMDQ4MTg5ZmVkNTBjZjY4MDJkNWQ4YjgyNWNhYiI%3D" TargetMode="External"/><Relationship Id="rId5" Type="http://schemas.openxmlformats.org/officeDocument/2006/relationships/hyperlink" Target="https://next.amboss.com/us/article/Ln0wFg#IlowMTUzYWUwZjA2ZWQ3NWUyNjMzMjE0MzA2MjY0Y2M4OSI%3D" TargetMode="External"/><Relationship Id="rId6" Type="http://schemas.openxmlformats.org/officeDocument/2006/relationships/hyperlink" Target="https://next.amboss.com/us/article/V40GRT#Ilo5NGZjN2RjZjBmYWY3N2FmOGY5Y2FlMzg1ZDkwNTBkOCI%3D" TargetMode="External"/><Relationship Id="rId7" Type="http://schemas.openxmlformats.org/officeDocument/2006/relationships/hyperlink" Target="https://next.amboss.com/us/article/Ao0ReS#Ilo4MzFhNzRmMGI0YmM5YWVkNDkxNTUxYWQ2OGQxZGMxMSI%3D" TargetMode="External"/><Relationship Id="rId8" Type="http://schemas.openxmlformats.org/officeDocument/2006/relationships/hyperlink" Target="https://next.amboss.com/us/article/BN0zWg#Ilo2ZDUzYjZjZmUzMzc2YTcwNjQ1YTVjNzk3MjkzZTU2YSI%3D" TargetMode="External"/></Relationships>
</file>

<file path=ppt/slides/_rels/slide53.xml.rels><?xml version="1.0" encoding="UTF-8" standalone="yes"?><Relationships xmlns="http://schemas.openxmlformats.org/package/2006/relationships"><Relationship Id="rId20" Type="http://schemas.openxmlformats.org/officeDocument/2006/relationships/hyperlink" Target="https://next.amboss.com/us/article/Xh09cf#IlpjZTBkNDU1NGRkMGJjN2Y5ZmJhNzQyZDI4MjdmZmM2MyI%3D" TargetMode="External"/><Relationship Id="rId22" Type="http://schemas.openxmlformats.org/officeDocument/2006/relationships/hyperlink" Target="https://next.amboss.com/us/article/Ln0wFg#IlowMTUzYWUwZjA2ZWQ3NWUyNjMzMjE0MzA2MjY0Y2M4OSI%3D" TargetMode="External"/><Relationship Id="rId21" Type="http://schemas.openxmlformats.org/officeDocument/2006/relationships/hyperlink" Target="https://next.amboss.com/us/article/Ln0wFg#IloxZTQ1MTY2N2Y4NjNkY2ZhNGE3MTA0MTQzNmY5ZGU2ZiI%3D" TargetMode="External"/><Relationship Id="rId24" Type="http://schemas.openxmlformats.org/officeDocument/2006/relationships/hyperlink" Target="https://next.amboss.com/us/article/7J04vS#IloyZjBiNDhlZjJhY2FhYjc4M2IwM2U0YzhkMjQwNGY5MCI%3D" TargetMode="External"/><Relationship Id="rId23" Type="http://schemas.openxmlformats.org/officeDocument/2006/relationships/hyperlink" Target="https://next.amboss.com/us/article/V40GRT#Ilo5NGZjN2RjZjBmYWY3N2FmOGY5Y2FlMzg1ZDkwNTBkOCI%3D" TargetMode="External"/><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hyperlink" Target="https://next.amboss.com/us/article/eS0xA2#IloxYzIyYzE0OTRhZDY3MTA5Y2FlOTNjMjJjNDFmODcwMyI%3D" TargetMode="External"/><Relationship Id="rId4" Type="http://schemas.openxmlformats.org/officeDocument/2006/relationships/hyperlink" Target="https://next.amboss.com/us/article/4m03fg#Ilo5YTkwMDQ4MTg5ZmVkNTBjZjY4MDJkNWQ4YjgyNWNhYiI%3D" TargetMode="External"/><Relationship Id="rId9" Type="http://schemas.openxmlformats.org/officeDocument/2006/relationships/hyperlink" Target="https://next.amboss.com/us/article/ek0x5T#IloyYjQ0ZWE1NTU2OTc4ZTE4ZmIwMWI1YjFiMzFmYThmZSI%3D" TargetMode="External"/><Relationship Id="rId26" Type="http://schemas.openxmlformats.org/officeDocument/2006/relationships/hyperlink" Target="https://next.amboss.com/us/article/4m03fg#IlozNzMzNDYxZTk3MjMxZThjYmVjNzg5YmY5M2M1MTcyNCI%3D" TargetMode="External"/><Relationship Id="rId25" Type="http://schemas.openxmlformats.org/officeDocument/2006/relationships/hyperlink" Target="https://next.amboss.com/us/article/6M0jpg#Ilo1MWI2N2IyODg1Zjg0OTg5NDcyMTIzMmE2YmY2ZDI3MyI%3D" TargetMode="External"/><Relationship Id="rId28" Type="http://schemas.openxmlformats.org/officeDocument/2006/relationships/hyperlink" Target="https://next.amboss.com/us/article/fI0kXh#IloyN2YxZGUwMjE4MmMxNjA2Y2NiNDMwOGNlMjM2YjBmYSI%3D" TargetMode="External"/><Relationship Id="rId27" Type="http://schemas.openxmlformats.org/officeDocument/2006/relationships/hyperlink" Target="https://next.amboss.com/us/article/fI0kXh#IlozNTY5YWQyYjRiM2NjNzEwMmI3YmVkYmY5OTAxMmM3ZiI%3D" TargetMode="External"/><Relationship Id="rId5" Type="http://schemas.openxmlformats.org/officeDocument/2006/relationships/hyperlink" Target="https://next.amboss.com/us/article/dO0orT#IlplYmE2ZjQ4ODkzMWRkNDYzOTE3MDQ3YmI5YzVmMThmNCI%3D" TargetMode="External"/><Relationship Id="rId6" Type="http://schemas.openxmlformats.org/officeDocument/2006/relationships/hyperlink" Target="https://next.amboss.com/us/article/6M0jpg#Ilo1MWI2N2IyODg1Zjg0OTg5NDcyMTIzMmE2YmY2ZDI3MyI%3D" TargetMode="External"/><Relationship Id="rId29" Type="http://schemas.openxmlformats.org/officeDocument/2006/relationships/hyperlink" Target="https://next.amboss.com/us/article/5h0ief#IlpjYWVlZDg5MGIyOTBmYWE1ZWM3ZWM1ZTAyYTEwMzlmZSI%3D" TargetMode="External"/><Relationship Id="rId7" Type="http://schemas.openxmlformats.org/officeDocument/2006/relationships/hyperlink" Target="https://next.amboss.com/us/article/ln0vtg#Ilo0NmRiNDBmYmU0NDg0YTNjYzBkM2M2NTZkYTRiYmEyYyI%3D" TargetMode="External"/><Relationship Id="rId8" Type="http://schemas.openxmlformats.org/officeDocument/2006/relationships/hyperlink" Target="https://next.amboss.com/us/article/ek0x5T#IloyYjQ0ZWE1NTU2OTc4ZTE4ZmIwMWI1YjFiMzFmYThmZSI%3D" TargetMode="External"/><Relationship Id="rId30" Type="http://schemas.openxmlformats.org/officeDocument/2006/relationships/hyperlink" Target="https://next.amboss.com/us/article/6T0j72#IlpkNDAwNzRkZTIwZTI1ZGU0NzI3NzlkNzRmY2ZkMzVhZiI%3D" TargetMode="External"/><Relationship Id="rId11" Type="http://schemas.openxmlformats.org/officeDocument/2006/relationships/hyperlink" Target="https://next.amboss.com/us/article/-f0DK2#IlowNWI1NzU0ODJlN2Y2ZWYxMTUzM2FhZWEyNGRlZjdiZiI%3D" TargetMode="External"/><Relationship Id="rId10" Type="http://schemas.openxmlformats.org/officeDocument/2006/relationships/hyperlink" Target="https://next.amboss.com/us/article/-f0DK2#IlowNWI1NzU0ODJlN2Y2ZWYxMTUzM2FhZWEyNGRlZjdiZiI%3D" TargetMode="External"/><Relationship Id="rId13" Type="http://schemas.openxmlformats.org/officeDocument/2006/relationships/hyperlink" Target="https://next.amboss.com/us/article/n607lS#Ilo1MjE0OTg1ZDVlZDAxYTBhNGRlMmU4ZThmYTUxMGMwYiI%3D" TargetMode="External"/><Relationship Id="rId12" Type="http://schemas.openxmlformats.org/officeDocument/2006/relationships/hyperlink" Target="https://next.amboss.com/us/article/6o0j1S#Ilo2YzVmZjcyODdhNjEzYWM2YzhkYjdmYzNlMzI0MjliMyI%3D" TargetMode="External"/><Relationship Id="rId15" Type="http://schemas.openxmlformats.org/officeDocument/2006/relationships/hyperlink" Target="https://next.amboss.com/us/article/oo001S#IlpmMGIxMjljMWJhYTY4NTU5OGM4YTkxOGNkN2ZjZjhmMyI%3D" TargetMode="External"/><Relationship Id="rId14" Type="http://schemas.openxmlformats.org/officeDocument/2006/relationships/hyperlink" Target="https://next.amboss.com/us/article/n607lS#Ilo1MjE0OTg1ZDVlZDAxYTBhNGRlMmU4ZThmYTUxMGMwYiI%3D" TargetMode="External"/><Relationship Id="rId17" Type="http://schemas.openxmlformats.org/officeDocument/2006/relationships/hyperlink" Target="https://next.amboss.com/us/article/VP0GdT#IloyYTQ0MzZlNmI1MDM4M2QyZjNhMjA1ZjExZjljODI5YSI%3D" TargetMode="External"/><Relationship Id="rId16" Type="http://schemas.openxmlformats.org/officeDocument/2006/relationships/hyperlink" Target="https://next.amboss.com/us/article/x50Emg#IlpiNjQ4ZTNjY2RkMzlhYzkxMmY3ZDQwZjcxYjVkOTRjMCI%3D" TargetMode="External"/><Relationship Id="rId19" Type="http://schemas.openxmlformats.org/officeDocument/2006/relationships/hyperlink" Target="https://next.amboss.com/us/article/4k03LT#IloyZmIxNzRhNDM3MTU1MGIwODc4MzUwMDVkM2FjNDRkMyI%3D" TargetMode="External"/><Relationship Id="rId18" Type="http://schemas.openxmlformats.org/officeDocument/2006/relationships/hyperlink" Target="https://next.amboss.com/us/article/4k03LT#IloyZmIxNzRhNDM3MTU1MGIwODc4MzUwMDVkM2FjNDRkMyI%3D"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hyperlink" Target="https://next.amboss.com/us/article/4m03fg#Ilo5YTkwMDQ4MTg5ZmVkNTBjZjY4MDJkNWQ4YjgyNWNhYiI%3D" TargetMode="External"/><Relationship Id="rId4" Type="http://schemas.openxmlformats.org/officeDocument/2006/relationships/hyperlink" Target="https://next.amboss.com/us/article/qM0Cpg#IlozMjVjMDBlNTE3YThmMmYzNWE3NTM1NTgwMDE5MDRkZSI%3D" TargetMode="External"/></Relationships>
</file>

<file path=ppt/slides/_rels/slide55.xml.rels><?xml version="1.0" encoding="UTF-8" standalone="yes"?><Relationships xmlns="http://schemas.openxmlformats.org/package/2006/relationships"><Relationship Id="rId20" Type="http://schemas.openxmlformats.org/officeDocument/2006/relationships/hyperlink" Target="https://next.amboss.com/us/article/qM0Cpg#Ilo2OTNkNzdmNDZjZjRjNGUxNTlkNGEwNzJhN2M5MzJjMiI%3D" TargetMode="External"/><Relationship Id="rId22" Type="http://schemas.openxmlformats.org/officeDocument/2006/relationships/hyperlink" Target="https://next.amboss.com/us/article/qo0C1S#IlozZmYwMTIyYTNjMDA0ZWViZWQ5NmU5ZGI0N2UxNmVhNCI%3D" TargetMode="External"/><Relationship Id="rId21" Type="http://schemas.openxmlformats.org/officeDocument/2006/relationships/hyperlink" Target="https://next.amboss.com/us/article/4p03pS#IlpiOWYxZGVlYmY3YzE3ZTFlMTA1MmM2ZTc3MjMyMmUyNyI%3D" TargetMode="External"/><Relationship Id="rId24" Type="http://schemas.openxmlformats.org/officeDocument/2006/relationships/hyperlink" Target="https://next.amboss.com/us/article/5h0ief#IlpjYWVlZDg5MGIyOTBmYWE1ZWM3ZWM1ZTAyYTEwMzlmZSI%3D" TargetMode="External"/><Relationship Id="rId23" Type="http://schemas.openxmlformats.org/officeDocument/2006/relationships/hyperlink" Target="https://next.amboss.com/us/article/7N04cg#IlpjMjdhMDM1ZjEwZTI3MmIzZTFkNjU0YzAxYWVkZWI2YyI%3D" TargetMode="External"/><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hyperlink" Target="https://next.amboss.com/us/article/qM0Cpg#IlozMjVjMDBlNTE3YThmMmYzNWE3NTM1NTgwMDE5MDRkZSI%3D" TargetMode="External"/><Relationship Id="rId4" Type="http://schemas.openxmlformats.org/officeDocument/2006/relationships/hyperlink" Target="https://next.amboss.com/us/article/qM0Cpg#IlozMjVjMDBlNTE3YThmMmYzNWE3NTM1NTgwMDE5MDRkZSI%3D" TargetMode="External"/><Relationship Id="rId9" Type="http://schemas.openxmlformats.org/officeDocument/2006/relationships/hyperlink" Target="https://next.amboss.com/us/article/qM0Cpg#Ilo5ZmFjOTE4YmY3MmY0YzllMDY1OTA1YzZhMTlkOTUzMiI%3D" TargetMode="External"/><Relationship Id="rId25" Type="http://schemas.openxmlformats.org/officeDocument/2006/relationships/hyperlink" Target="https://next.amboss.com/us/article/OS0I-2#Ilo4NDAwYzg3NjdkZTA2YmQxZmE3MzM4YWE3OTk1OTgyOSI%3D" TargetMode="External"/><Relationship Id="rId5" Type="http://schemas.openxmlformats.org/officeDocument/2006/relationships/hyperlink" Target="https://next.amboss.com/us/article/-f0DK2#IlowNWI1NzU0ODJlN2Y2ZWYxMTUzM2FhZWEyNGRlZjdiZiI%3D" TargetMode="External"/><Relationship Id="rId6" Type="http://schemas.openxmlformats.org/officeDocument/2006/relationships/hyperlink" Target="https://next.amboss.com/us/article/-f0DK2#IlowNWI1NzU0ODJlN2Y2ZWYxMTUzM2FhZWEyNGRlZjdiZiI%3D" TargetMode="External"/><Relationship Id="rId7" Type="http://schemas.openxmlformats.org/officeDocument/2006/relationships/hyperlink" Target="https://next.amboss.com/us/article/qM0Cpg#Ilo2YTBkZTBjM2NjMzlkODg2MTNlYWM1ZjA1YmE2Yzk0ZiI%3D" TargetMode="External"/><Relationship Id="rId8" Type="http://schemas.openxmlformats.org/officeDocument/2006/relationships/hyperlink" Target="https://next.amboss.com/us/article/qM0Cpg#IlphNzk2YzJlMTA4MzVjNmU0MWE4MDg0YmQyNGNlMTAyMCI%3D" TargetMode="External"/><Relationship Id="rId11" Type="http://schemas.openxmlformats.org/officeDocument/2006/relationships/hyperlink" Target="https://next.amboss.com/us/article/qM0Cpg#Ilo3ZDNiN2MzN2M0MTU4ZWQxOTNhZTU2YTNlNGQ1NTRiYiI%3D" TargetMode="External"/><Relationship Id="rId10" Type="http://schemas.openxmlformats.org/officeDocument/2006/relationships/hyperlink" Target="https://next.amboss.com/us/article/qM0Cpg#IlozMmExNjRhZjk2NTJmMThmYjQwODg2OGJmN2JiMDI5NSI%3D" TargetMode="External"/><Relationship Id="rId13" Type="http://schemas.openxmlformats.org/officeDocument/2006/relationships/hyperlink" Target="https://next.amboss.com/us/article/qM0Cpg#IlplMDBiMWQ4MTUxYmZiYzRkZDNiMTM0ZTA1NjdiMGQ0MyI%3D" TargetMode="External"/><Relationship Id="rId12" Type="http://schemas.openxmlformats.org/officeDocument/2006/relationships/hyperlink" Target="https://next.amboss.com/us/article/qM0Cpg#Ilo3ZDNiN2MzN2M0MTU4ZWQxOTNhZTU2YTNlNGQ1NTRiYiI%3D" TargetMode="External"/><Relationship Id="rId15" Type="http://schemas.openxmlformats.org/officeDocument/2006/relationships/hyperlink" Target="https://next.amboss.com/us/article/4p03pS#IlpkYzE4NTdjOTAyOTE5ZGY5MTU0MDJlYjNjZjI0NzUzNSI%3D" TargetMode="External"/><Relationship Id="rId14" Type="http://schemas.openxmlformats.org/officeDocument/2006/relationships/hyperlink" Target="https://next.amboss.com/us/article/ol00BT#Ilo2ZjhjYzQ1YmNmNTE0YTk3MDhlNzA4NmI0YzIxYTJmMyI%3D" TargetMode="External"/><Relationship Id="rId17" Type="http://schemas.openxmlformats.org/officeDocument/2006/relationships/hyperlink" Target="https://next.amboss.com/us/article/7N04cg#IlpjMjdhMDM1ZjEwZTI3MmIzZTFkNjU0YzAxYWVkZWI2YyI%3D" TargetMode="External"/><Relationship Id="rId16" Type="http://schemas.openxmlformats.org/officeDocument/2006/relationships/hyperlink" Target="https://next.amboss.com/us/article/qo0C1S#IlozZmYwMTIyYTNjMDA0ZWViZWQ5NmU5ZGI0N2UxNmVhNCI%3D" TargetMode="External"/><Relationship Id="rId19" Type="http://schemas.openxmlformats.org/officeDocument/2006/relationships/hyperlink" Target="https://next.amboss.com/us/article/w40hlT#Ilo0ZmJkNGUyOWUwNTU3ZDk4ZGJiNTkzOTIxN2IzZDIwYiI%3D" TargetMode="External"/><Relationship Id="rId18" Type="http://schemas.openxmlformats.org/officeDocument/2006/relationships/hyperlink" Target="https://next.amboss.com/us/article/w40hlT#Ilo0ZmJkNGUyOWUwNTU3ZDk4ZGJiNTkzOTIxN2IzZDIwYiI%3D"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hyperlink" Target="https://next.amboss.com/us/article/vP0AgT"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hyperlink" Target="https://next.amboss.com/us/article/Bo0zVS#Ilo0MmRmYzU2NDlhNDAyNWZhNDlmZmM2ZWJkODcxMmMxOCI%3D" TargetMode="External"/><Relationship Id="rId4" Type="http://schemas.openxmlformats.org/officeDocument/2006/relationships/hyperlink" Target="https://next.amboss.com/us/article/xN0EWg#IlpkNjczYTNmN2VlMzYwMjNhYWI1YTI2Nzg5OWU5ODRjYyI%3D" TargetMode="External"/><Relationship Id="rId9" Type="http://schemas.openxmlformats.org/officeDocument/2006/relationships/hyperlink" Target="https://next.amboss.com/us/article/-f0DK2#IlpiOWJhNGQ1MmE4ZDBiZmE3ODRhN2M0OWJiYzU5MWY3MyI%3D" TargetMode="External"/><Relationship Id="rId5" Type="http://schemas.openxmlformats.org/officeDocument/2006/relationships/hyperlink" Target="https://next.amboss.com/us/article/-f0DK2#IlpiNmFlOThmMWZiOWI4M2FjMjZhZDY4Y2U2NWUzMjlmNiI%3D" TargetMode="External"/><Relationship Id="rId6" Type="http://schemas.openxmlformats.org/officeDocument/2006/relationships/hyperlink" Target="https://next.amboss.com/us/article/-f0DK2#IlpiNmFlOThmMWZiOWI4M2FjMjZhZDY4Y2U2NWUzMjlmNiI%3D" TargetMode="External"/><Relationship Id="rId7" Type="http://schemas.openxmlformats.org/officeDocument/2006/relationships/hyperlink" Target="https://next.amboss.com/us/article/-f0DK2#IlowNzhiOTczYTk1ZjI4ZWRiM2EwYmQ1Y2UwNWIzMjY1NSI%3D" TargetMode="External"/><Relationship Id="rId8" Type="http://schemas.openxmlformats.org/officeDocument/2006/relationships/hyperlink" Target="https://next.amboss.com/us/article/-f0DK2#IlowNzhiOTczYTk1ZjI4ZWRiM2EwYmQ1Y2UwNWIzMjY1NSI%3D" TargetMode="External"/><Relationship Id="rId11" Type="http://schemas.openxmlformats.org/officeDocument/2006/relationships/hyperlink" Target="https://next.amboss.com/us/article/Bo0zVS#Ilo0MmRmYzU2NDlhNDAyNWZhNDlmZmM2ZWJkODcxMmMxOCI%3D" TargetMode="External"/><Relationship Id="rId10" Type="http://schemas.openxmlformats.org/officeDocument/2006/relationships/hyperlink" Target="https://next.amboss.com/us/article/4n03tg#Ilo0MjU0ZDcxZWE5MWJiODVhMThlZWVhYWY1ZTdhZGJlZiI%3D" TargetMode="External"/><Relationship Id="rId13" Type="http://schemas.openxmlformats.org/officeDocument/2006/relationships/hyperlink" Target="https://next.amboss.com/us/article/-f0DK2#IlozMGY3MGZiMmE0OTJiYTgzMjVhZTUwNDQ5MWMyNmU3MiI%3D" TargetMode="External"/><Relationship Id="rId12" Type="http://schemas.openxmlformats.org/officeDocument/2006/relationships/hyperlink" Target="https://next.amboss.com/us/article/in0JGg#IlpmMjJhMmQwNDU3NTAyN2NjYmQ5YmMyYTExMWY1ODA2NiI%3D" TargetMode="External"/><Relationship Id="rId15" Type="http://schemas.openxmlformats.org/officeDocument/2006/relationships/hyperlink" Target="https://next.amboss.com/us/article/-f0DK2#IlozMGY3MGZiMmE0OTJiYTgzMjVhZTUwNDQ5MWMyNmU3MiI%3D" TargetMode="External"/><Relationship Id="rId14" Type="http://schemas.openxmlformats.org/officeDocument/2006/relationships/hyperlink" Target="https://next.amboss.com/us/article/-f0DK2#IlozMGY3MGZiMmE0OTJiYTgzMjVhZTUwNDQ5MWMyNmU3MiI%3D"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openxmlformats.org/officeDocument/2006/relationships/hyperlink" Target="https://next.amboss.com/us/article/3p0S6S#Z3dd83a840b78ce860bf343f5b7e6a31b" TargetMode="External"/><Relationship Id="rId10" Type="http://schemas.openxmlformats.org/officeDocument/2006/relationships/hyperlink" Target="https://next.amboss.com/us/article/Bo0zVS#Z42dfc5649a4025fa49ffc6ebd8712c18" TargetMode="External"/><Relationship Id="rId13" Type="http://schemas.openxmlformats.org/officeDocument/2006/relationships/hyperlink" Target="https://next.amboss.com/us/article/p60LNS#Z58fb4e5b7d4c6c511a42fdb4c6594a7c" TargetMode="External"/><Relationship Id="rId12" Type="http://schemas.openxmlformats.org/officeDocument/2006/relationships/hyperlink" Target="https://next.amboss.com/us/article/-o0DeS#Zd821388e2759daee8311539507b83056" TargetMode="External"/><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next.amboss.com/us/article/xN0EWg#Zd673a3f7ee36023aab5a267899e984cc" TargetMode="External"/><Relationship Id="rId4" Type="http://schemas.openxmlformats.org/officeDocument/2006/relationships/hyperlink" Target="https://next.amboss.com/us/article/Bo0zVS#Z42dfc5649a4025fa49ffc6ebd8712c18" TargetMode="External"/><Relationship Id="rId9" Type="http://schemas.openxmlformats.org/officeDocument/2006/relationships/hyperlink" Target="https://next.amboss.com/us/article/Bo0zVS#Z42dfc5649a4025fa49ffc6ebd8712c18" TargetMode="External"/><Relationship Id="rId15" Type="http://schemas.openxmlformats.org/officeDocument/2006/relationships/hyperlink" Target="https://next.amboss.com/us/article/3p0S6S#Zc1e1fdca5a2036786d646d99add82b9d" TargetMode="External"/><Relationship Id="rId14" Type="http://schemas.openxmlformats.org/officeDocument/2006/relationships/hyperlink" Target="https://next.amboss.com/us/article/p60LNS#Z58fb4e5b7d4c6c511a42fdb4c6594a7c" TargetMode="External"/><Relationship Id="rId17" Type="http://schemas.openxmlformats.org/officeDocument/2006/relationships/hyperlink" Target="https://next.amboss.com/us/article/Bo0zVS#Z42dfc5649a4025fa49ffc6ebd8712c18" TargetMode="External"/><Relationship Id="rId16" Type="http://schemas.openxmlformats.org/officeDocument/2006/relationships/hyperlink" Target="https://next.amboss.com/us/article/Bo0zVS#Z42dfc5649a4025fa49ffc6ebd8712c18" TargetMode="External"/><Relationship Id="rId5" Type="http://schemas.openxmlformats.org/officeDocument/2006/relationships/hyperlink" Target="https://next.amboss.com/us/article/Bo0zVS#Z42dfc5649a4025fa49ffc6ebd8712c18" TargetMode="External"/><Relationship Id="rId6" Type="http://schemas.openxmlformats.org/officeDocument/2006/relationships/hyperlink" Target="https://next.amboss.com/us/article/3p0S6S#Zd61631bea3c7a6590d5ddfd510eb5143" TargetMode="External"/><Relationship Id="rId18" Type="http://schemas.openxmlformats.org/officeDocument/2006/relationships/hyperlink" Target="https://next.amboss.com/us/article/E6085S#Zc37bea07a25afadd1213b05b7b86fc03" TargetMode="External"/><Relationship Id="rId7" Type="http://schemas.openxmlformats.org/officeDocument/2006/relationships/hyperlink" Target="https://next.amboss.com/us/article/Bo0zVS#Z42dfc5649a4025fa49ffc6ebd8712c18" TargetMode="External"/><Relationship Id="rId8" Type="http://schemas.openxmlformats.org/officeDocument/2006/relationships/hyperlink" Target="https://next.amboss.com/us/article/3p0S6S#Zd61631bea3c7a6590d5ddfd510eb5143"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8F4"/>
        </a:solidFill>
      </p:bgPr>
    </p:bg>
    <p:spTree>
      <p:nvGrpSpPr>
        <p:cNvPr id="64" name="Shape 64"/>
        <p:cNvGrpSpPr/>
        <p:nvPr/>
      </p:nvGrpSpPr>
      <p:grpSpPr>
        <a:xfrm>
          <a:off x="0" y="0"/>
          <a:ext cx="0" cy="0"/>
          <a:chOff x="0" y="0"/>
          <a:chExt cx="0" cy="0"/>
        </a:xfrm>
      </p:grpSpPr>
      <p:sp>
        <p:nvSpPr>
          <p:cNvPr id="65" name="Google Shape;65;p14"/>
          <p:cNvSpPr txBox="1"/>
          <p:nvPr>
            <p:ph type="ctrTitle"/>
          </p:nvPr>
        </p:nvSpPr>
        <p:spPr>
          <a:xfrm>
            <a:off x="3096250" y="1627200"/>
            <a:ext cx="2951400" cy="15843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latin typeface="Georgia"/>
                <a:ea typeface="Georgia"/>
                <a:cs typeface="Georgia"/>
                <a:sym typeface="Georgia"/>
              </a:rPr>
              <a:t>Rheumatoid Arthritis </a:t>
            </a:r>
            <a:endParaRPr b="1">
              <a:latin typeface="Georgia"/>
              <a:ea typeface="Georgia"/>
              <a:cs typeface="Georgia"/>
              <a:sym typeface="Georgia"/>
            </a:endParaRPr>
          </a:p>
        </p:txBody>
      </p:sp>
      <p:sp>
        <p:nvSpPr>
          <p:cNvPr id="66" name="Google Shape;66;p14"/>
          <p:cNvSpPr txBox="1"/>
          <p:nvPr>
            <p:ph idx="1" type="subTitle"/>
          </p:nvPr>
        </p:nvSpPr>
        <p:spPr>
          <a:xfrm>
            <a:off x="3096250" y="3093023"/>
            <a:ext cx="2951400" cy="1014000"/>
          </a:xfrm>
          <a:prstGeom prst="rect">
            <a:avLst/>
          </a:prstGeom>
        </p:spPr>
        <p:txBody>
          <a:bodyPr anchorCtr="0" anchor="b" bIns="91425" lIns="91425" spcFirstLastPara="1" rIns="91425" wrap="square" tIns="91425">
            <a:normAutofit fontScale="70000" lnSpcReduction="20000"/>
          </a:bodyPr>
          <a:lstStyle/>
          <a:p>
            <a:pPr indent="0" lvl="0" marL="0" rtl="0" algn="ctr">
              <a:spcBef>
                <a:spcPts val="0"/>
              </a:spcBef>
              <a:spcAft>
                <a:spcPts val="0"/>
              </a:spcAft>
              <a:buNone/>
            </a:pPr>
            <a:r>
              <a:rPr lang="en"/>
              <a:t>Supervised By: Dr. Walid Al-Wadi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Presented By: </a:t>
            </a:r>
            <a:endParaRPr/>
          </a:p>
          <a:p>
            <a:pPr indent="0" lvl="0" marL="0" rtl="0" algn="ctr">
              <a:spcBef>
                <a:spcPts val="0"/>
              </a:spcBef>
              <a:spcAft>
                <a:spcPts val="0"/>
              </a:spcAft>
              <a:buNone/>
            </a:pPr>
            <a:r>
              <a:rPr lang="en"/>
              <a:t>Veldana Sabra </a:t>
            </a:r>
            <a:endParaRPr/>
          </a:p>
          <a:p>
            <a:pPr indent="0" lvl="0" marL="0" rtl="0" algn="ctr">
              <a:spcBef>
                <a:spcPts val="0"/>
              </a:spcBef>
              <a:spcAft>
                <a:spcPts val="0"/>
              </a:spcAft>
              <a:buNone/>
            </a:pPr>
            <a:r>
              <a:rPr lang="en"/>
              <a:t>Yanal Baqaein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3"/>
          <p:cNvSpPr txBox="1"/>
          <p:nvPr>
            <p:ph idx="1" type="body"/>
          </p:nvPr>
        </p:nvSpPr>
        <p:spPr>
          <a:xfrm>
            <a:off x="370925" y="787200"/>
            <a:ext cx="8520600" cy="3852900"/>
          </a:xfrm>
          <a:prstGeom prst="rect">
            <a:avLst/>
          </a:prstGeom>
        </p:spPr>
        <p:txBody>
          <a:bodyPr anchorCtr="0" anchor="t" bIns="91425" lIns="91425" spcFirstLastPara="1" rIns="91425" wrap="square" tIns="91425">
            <a:noAutofit/>
          </a:bodyPr>
          <a:lstStyle/>
          <a:p>
            <a:pPr indent="-317500" lvl="0" marL="609600" rtl="0" algn="l">
              <a:lnSpc>
                <a:spcPct val="140000"/>
              </a:lnSpc>
              <a:spcBef>
                <a:spcPts val="300"/>
              </a:spcBef>
              <a:spcAft>
                <a:spcPts val="0"/>
              </a:spcAft>
              <a:buClr>
                <a:srgbClr val="1A1C1C"/>
              </a:buClr>
              <a:buSzPts val="1400"/>
              <a:buFont typeface="Roboto"/>
              <a:buChar char="●"/>
            </a:pPr>
            <a:r>
              <a:rPr b="1" lang="en" sz="1400">
                <a:solidFill>
                  <a:srgbClr val="1A1C1C"/>
                </a:solidFill>
                <a:highlight>
                  <a:srgbClr val="FFFFFF"/>
                </a:highlight>
                <a:latin typeface="Roboto"/>
                <a:ea typeface="Roboto"/>
                <a:cs typeface="Roboto"/>
                <a:sym typeface="Roboto"/>
              </a:rPr>
              <a:t>Morning stiffness</a:t>
            </a:r>
            <a:r>
              <a:rPr lang="en" sz="1400">
                <a:solidFill>
                  <a:srgbClr val="1A1C1C"/>
                </a:solidFill>
                <a:highlight>
                  <a:srgbClr val="FFFFFF"/>
                </a:highlight>
                <a:latin typeface="Roboto"/>
                <a:ea typeface="Roboto"/>
                <a:cs typeface="Roboto"/>
                <a:sym typeface="Roboto"/>
              </a:rPr>
              <a:t> (often &gt; 30 min) that usually improves with activity</a:t>
            </a:r>
            <a:endParaRPr sz="1400">
              <a:solidFill>
                <a:srgbClr val="1A1C1C"/>
              </a:solidFill>
              <a:highlight>
                <a:srgbClr val="FFFFFF"/>
              </a:highlight>
              <a:latin typeface="Roboto"/>
              <a:ea typeface="Roboto"/>
              <a:cs typeface="Roboto"/>
              <a:sym typeface="Roboto"/>
            </a:endParaRPr>
          </a:p>
          <a:p>
            <a:pPr indent="-317500" lvl="0" marL="609600" rtl="0" algn="l">
              <a:lnSpc>
                <a:spcPct val="140000"/>
              </a:lnSpc>
              <a:spcBef>
                <a:spcPts val="0"/>
              </a:spcBef>
              <a:spcAft>
                <a:spcPts val="0"/>
              </a:spcAft>
              <a:buClr>
                <a:srgbClr val="1A1C1C"/>
              </a:buClr>
              <a:buSzPts val="1400"/>
              <a:buFont typeface="Roboto"/>
              <a:buChar char="●"/>
            </a:pPr>
            <a:r>
              <a:rPr b="1" lang="en" sz="1400" u="sng">
                <a:solidFill>
                  <a:schemeClr val="hlink"/>
                </a:solidFill>
                <a:highlight>
                  <a:srgbClr val="FFFFFF"/>
                </a:highlight>
                <a:latin typeface="Roboto"/>
                <a:ea typeface="Roboto"/>
                <a:cs typeface="Roboto"/>
                <a:sym typeface="Roboto"/>
                <a:hlinkClick r:id="rId3"/>
              </a:rPr>
              <a:t>Joint</a:t>
            </a:r>
            <a:r>
              <a:rPr b="1" lang="en" sz="1400">
                <a:solidFill>
                  <a:srgbClr val="1A1C1C"/>
                </a:solidFill>
                <a:highlight>
                  <a:srgbClr val="FFFFFF"/>
                </a:highlight>
                <a:latin typeface="Roboto"/>
                <a:ea typeface="Roboto"/>
                <a:cs typeface="Roboto"/>
                <a:sym typeface="Roboto"/>
              </a:rPr>
              <a:t> deformities</a:t>
            </a:r>
            <a:endParaRPr b="1" sz="1400">
              <a:solidFill>
                <a:srgbClr val="1A1C1C"/>
              </a:solidFill>
              <a:highlight>
                <a:srgbClr val="FFFFFF"/>
              </a:highlight>
              <a:latin typeface="Roboto"/>
              <a:ea typeface="Roboto"/>
              <a:cs typeface="Roboto"/>
              <a:sym typeface="Roboto"/>
            </a:endParaRPr>
          </a:p>
          <a:p>
            <a:pPr indent="-317500" lvl="1" marL="1219200" rtl="0" algn="l">
              <a:lnSpc>
                <a:spcPct val="140000"/>
              </a:lnSpc>
              <a:spcBef>
                <a:spcPts val="0"/>
              </a:spcBef>
              <a:spcAft>
                <a:spcPts val="0"/>
              </a:spcAft>
              <a:buClr>
                <a:srgbClr val="1A1C1C"/>
              </a:buClr>
              <a:buSzPts val="1400"/>
              <a:buFont typeface="Roboto"/>
              <a:buChar char="○"/>
            </a:pPr>
            <a:r>
              <a:rPr lang="en">
                <a:solidFill>
                  <a:srgbClr val="1A1C1C"/>
                </a:solidFill>
                <a:highlight>
                  <a:srgbClr val="FFFFFF"/>
                </a:highlight>
                <a:latin typeface="Roboto"/>
                <a:ea typeface="Roboto"/>
                <a:cs typeface="Roboto"/>
                <a:sym typeface="Roboto"/>
              </a:rPr>
              <a:t>Rheumatoid hand is characteristic and typically manifests with one or more of the following deformities: </a:t>
            </a:r>
            <a:endParaRPr>
              <a:solidFill>
                <a:srgbClr val="1A1C1C"/>
              </a:solidFill>
              <a:highlight>
                <a:srgbClr val="FFFFFF"/>
              </a:highlight>
              <a:latin typeface="Roboto"/>
              <a:ea typeface="Roboto"/>
              <a:cs typeface="Roboto"/>
              <a:sym typeface="Roboto"/>
            </a:endParaRPr>
          </a:p>
          <a:p>
            <a:pPr indent="-317500" lvl="2" marL="1828800" rtl="0" algn="l">
              <a:lnSpc>
                <a:spcPct val="140000"/>
              </a:lnSpc>
              <a:spcBef>
                <a:spcPts val="0"/>
              </a:spcBef>
              <a:spcAft>
                <a:spcPts val="0"/>
              </a:spcAft>
              <a:buClr>
                <a:srgbClr val="1A1C1C"/>
              </a:buClr>
              <a:buSzPts val="1400"/>
              <a:buFont typeface="Roboto"/>
              <a:buChar char="■"/>
            </a:pPr>
            <a:r>
              <a:rPr lang="en">
                <a:solidFill>
                  <a:srgbClr val="1A1C1C"/>
                </a:solidFill>
                <a:highlight>
                  <a:srgbClr val="FFFFFF"/>
                </a:highlight>
                <a:latin typeface="Roboto"/>
                <a:ea typeface="Roboto"/>
                <a:cs typeface="Roboto"/>
                <a:sym typeface="Roboto"/>
              </a:rPr>
              <a:t>Deepening of the interosseous spaces of the dorsum of hand </a:t>
            </a:r>
            <a:endParaRPr>
              <a:solidFill>
                <a:srgbClr val="1A1C1C"/>
              </a:solidFill>
              <a:highlight>
                <a:srgbClr val="FFFFFF"/>
              </a:highlight>
              <a:latin typeface="Roboto"/>
              <a:ea typeface="Roboto"/>
              <a:cs typeface="Roboto"/>
              <a:sym typeface="Roboto"/>
            </a:endParaRPr>
          </a:p>
          <a:p>
            <a:pPr indent="-317500" lvl="2" marL="1828800" rtl="0" algn="l">
              <a:lnSpc>
                <a:spcPct val="140000"/>
              </a:lnSpc>
              <a:spcBef>
                <a:spcPts val="0"/>
              </a:spcBef>
              <a:spcAft>
                <a:spcPts val="0"/>
              </a:spcAft>
              <a:buClr>
                <a:srgbClr val="1A1C1C"/>
              </a:buClr>
              <a:buSzPts val="1400"/>
              <a:buFont typeface="Roboto"/>
              <a:buChar char="■"/>
            </a:pPr>
            <a:r>
              <a:rPr lang="en">
                <a:solidFill>
                  <a:srgbClr val="1A1C1C"/>
                </a:solidFill>
                <a:highlight>
                  <a:srgbClr val="FFFFFF"/>
                </a:highlight>
                <a:latin typeface="Roboto"/>
                <a:ea typeface="Roboto"/>
                <a:cs typeface="Roboto"/>
                <a:sym typeface="Roboto"/>
              </a:rPr>
              <a:t>Swan neck deformity: PIP hyperextension and </a:t>
            </a:r>
            <a:r>
              <a:rPr lang="en" u="sng">
                <a:solidFill>
                  <a:srgbClr val="1A1C1C"/>
                </a:solidFill>
                <a:highlight>
                  <a:srgbClr val="FFFFFF"/>
                </a:highlight>
                <a:latin typeface="Roboto"/>
                <a:ea typeface="Roboto"/>
                <a:cs typeface="Roboto"/>
                <a:sym typeface="Roboto"/>
              </a:rPr>
              <a:t>DIP</a:t>
            </a:r>
            <a:r>
              <a:rPr lang="en">
                <a:solidFill>
                  <a:srgbClr val="1A1C1C"/>
                </a:solidFill>
                <a:highlight>
                  <a:srgbClr val="FFFFFF"/>
                </a:highlight>
                <a:latin typeface="Roboto"/>
                <a:ea typeface="Roboto"/>
                <a:cs typeface="Roboto"/>
                <a:sym typeface="Roboto"/>
              </a:rPr>
              <a:t> </a:t>
            </a:r>
            <a:r>
              <a:rPr lang="en" u="sng">
                <a:solidFill>
                  <a:schemeClr val="hlink"/>
                </a:solidFill>
                <a:highlight>
                  <a:srgbClr val="FFFFFF"/>
                </a:highlight>
                <a:latin typeface="Roboto"/>
                <a:ea typeface="Roboto"/>
                <a:cs typeface="Roboto"/>
                <a:sym typeface="Roboto"/>
                <a:hlinkClick r:id="rId4"/>
              </a:rPr>
              <a:t>flexion</a:t>
            </a:r>
            <a:r>
              <a:rPr lang="en">
                <a:solidFill>
                  <a:srgbClr val="1A1C1C"/>
                </a:solidFill>
                <a:highlight>
                  <a:srgbClr val="FFFFFF"/>
                </a:highlight>
                <a:latin typeface="Roboto"/>
                <a:ea typeface="Roboto"/>
                <a:cs typeface="Roboto"/>
                <a:sym typeface="Roboto"/>
              </a:rPr>
              <a:t>  </a:t>
            </a:r>
            <a:endParaRPr>
              <a:solidFill>
                <a:srgbClr val="1A1C1C"/>
              </a:solidFill>
              <a:highlight>
                <a:srgbClr val="FFFFFF"/>
              </a:highlight>
              <a:latin typeface="Roboto"/>
              <a:ea typeface="Roboto"/>
              <a:cs typeface="Roboto"/>
              <a:sym typeface="Roboto"/>
            </a:endParaRPr>
          </a:p>
          <a:p>
            <a:pPr indent="-317500" lvl="2" marL="1828800" rtl="0" algn="l">
              <a:lnSpc>
                <a:spcPct val="140000"/>
              </a:lnSpc>
              <a:spcBef>
                <a:spcPts val="0"/>
              </a:spcBef>
              <a:spcAft>
                <a:spcPts val="0"/>
              </a:spcAft>
              <a:buClr>
                <a:srgbClr val="1A1C1C"/>
              </a:buClr>
              <a:buSzPts val="1400"/>
              <a:buFont typeface="Roboto"/>
              <a:buChar char="■"/>
            </a:pPr>
            <a:r>
              <a:rPr lang="en">
                <a:solidFill>
                  <a:srgbClr val="1A1C1C"/>
                </a:solidFill>
                <a:highlight>
                  <a:srgbClr val="FFFFFF"/>
                </a:highlight>
                <a:latin typeface="Roboto"/>
                <a:ea typeface="Roboto"/>
                <a:cs typeface="Roboto"/>
                <a:sym typeface="Roboto"/>
              </a:rPr>
              <a:t>Boutonniere deformity: </a:t>
            </a:r>
            <a:r>
              <a:rPr lang="en" u="sng">
                <a:solidFill>
                  <a:srgbClr val="1A1C1C"/>
                </a:solidFill>
                <a:highlight>
                  <a:srgbClr val="FFFFFF"/>
                </a:highlight>
                <a:latin typeface="Roboto"/>
                <a:ea typeface="Roboto"/>
                <a:cs typeface="Roboto"/>
                <a:sym typeface="Roboto"/>
              </a:rPr>
              <a:t>PIP</a:t>
            </a:r>
            <a:r>
              <a:rPr lang="en">
                <a:solidFill>
                  <a:srgbClr val="1A1C1C"/>
                </a:solidFill>
                <a:highlight>
                  <a:srgbClr val="FFFFFF"/>
                </a:highlight>
                <a:latin typeface="Roboto"/>
                <a:ea typeface="Roboto"/>
                <a:cs typeface="Roboto"/>
                <a:sym typeface="Roboto"/>
              </a:rPr>
              <a:t> </a:t>
            </a:r>
            <a:r>
              <a:rPr lang="en" u="sng">
                <a:solidFill>
                  <a:schemeClr val="hlink"/>
                </a:solidFill>
                <a:highlight>
                  <a:srgbClr val="FFFFFF"/>
                </a:highlight>
                <a:latin typeface="Roboto"/>
                <a:ea typeface="Roboto"/>
                <a:cs typeface="Roboto"/>
                <a:sym typeface="Roboto"/>
                <a:hlinkClick r:id="rId5"/>
              </a:rPr>
              <a:t>flexion</a:t>
            </a:r>
            <a:r>
              <a:rPr lang="en">
                <a:solidFill>
                  <a:srgbClr val="1A1C1C"/>
                </a:solidFill>
                <a:highlight>
                  <a:srgbClr val="FFFFFF"/>
                </a:highlight>
                <a:latin typeface="Roboto"/>
                <a:ea typeface="Roboto"/>
                <a:cs typeface="Roboto"/>
                <a:sym typeface="Roboto"/>
              </a:rPr>
              <a:t> and </a:t>
            </a:r>
            <a:r>
              <a:rPr lang="en" u="sng">
                <a:solidFill>
                  <a:srgbClr val="1A1C1C"/>
                </a:solidFill>
                <a:highlight>
                  <a:srgbClr val="FFFFFF"/>
                </a:highlight>
                <a:latin typeface="Roboto"/>
                <a:ea typeface="Roboto"/>
                <a:cs typeface="Roboto"/>
                <a:sym typeface="Roboto"/>
              </a:rPr>
              <a:t>DIP</a:t>
            </a:r>
            <a:r>
              <a:rPr lang="en">
                <a:solidFill>
                  <a:srgbClr val="1A1C1C"/>
                </a:solidFill>
                <a:highlight>
                  <a:srgbClr val="FFFFFF"/>
                </a:highlight>
                <a:latin typeface="Roboto"/>
                <a:ea typeface="Roboto"/>
                <a:cs typeface="Roboto"/>
                <a:sym typeface="Roboto"/>
              </a:rPr>
              <a:t> hyperextension. </a:t>
            </a:r>
            <a:endParaRPr>
              <a:solidFill>
                <a:srgbClr val="1A1C1C"/>
              </a:solidFill>
              <a:highlight>
                <a:srgbClr val="FFFFFF"/>
              </a:highlight>
              <a:latin typeface="Roboto"/>
              <a:ea typeface="Roboto"/>
              <a:cs typeface="Roboto"/>
              <a:sym typeface="Roboto"/>
            </a:endParaRPr>
          </a:p>
          <a:p>
            <a:pPr indent="-304800" lvl="2" marL="1828800" rtl="0" algn="l">
              <a:lnSpc>
                <a:spcPct val="140000"/>
              </a:lnSpc>
              <a:spcBef>
                <a:spcPts val="0"/>
              </a:spcBef>
              <a:spcAft>
                <a:spcPts val="0"/>
              </a:spcAft>
              <a:buClr>
                <a:srgbClr val="1A1C1C"/>
              </a:buClr>
              <a:buSzPts val="1200"/>
              <a:buFont typeface="Roboto"/>
              <a:buChar char="■"/>
            </a:pPr>
            <a:r>
              <a:rPr lang="en">
                <a:solidFill>
                  <a:srgbClr val="1A1C1C"/>
                </a:solidFill>
                <a:highlight>
                  <a:srgbClr val="FFFFFF"/>
                </a:highlight>
                <a:latin typeface="Roboto"/>
                <a:ea typeface="Roboto"/>
                <a:cs typeface="Roboto"/>
                <a:sym typeface="Roboto"/>
              </a:rPr>
              <a:t>Hitchhiker thumb deformity (Z deformity of the thumb): hyperextension of the </a:t>
            </a:r>
            <a:r>
              <a:rPr lang="en" u="sng">
                <a:solidFill>
                  <a:schemeClr val="hlink"/>
                </a:solidFill>
                <a:highlight>
                  <a:srgbClr val="FFFFFF"/>
                </a:highlight>
                <a:latin typeface="Roboto"/>
                <a:ea typeface="Roboto"/>
                <a:cs typeface="Roboto"/>
                <a:sym typeface="Roboto"/>
                <a:hlinkClick r:id="rId6"/>
              </a:rPr>
              <a:t>interphalangeal joint</a:t>
            </a:r>
            <a:r>
              <a:rPr lang="en">
                <a:solidFill>
                  <a:srgbClr val="1A1C1C"/>
                </a:solidFill>
                <a:highlight>
                  <a:srgbClr val="FFFFFF"/>
                </a:highlight>
                <a:latin typeface="Roboto"/>
                <a:ea typeface="Roboto"/>
                <a:cs typeface="Roboto"/>
                <a:sym typeface="Roboto"/>
              </a:rPr>
              <a:t> with fixed </a:t>
            </a:r>
            <a:r>
              <a:rPr lang="en" u="sng">
                <a:solidFill>
                  <a:schemeClr val="hlink"/>
                </a:solidFill>
                <a:highlight>
                  <a:srgbClr val="FFFFFF"/>
                </a:highlight>
                <a:latin typeface="Roboto"/>
                <a:ea typeface="Roboto"/>
                <a:cs typeface="Roboto"/>
                <a:sym typeface="Roboto"/>
                <a:hlinkClick r:id="rId7"/>
              </a:rPr>
              <a:t>flexion</a:t>
            </a:r>
            <a:r>
              <a:rPr lang="en">
                <a:solidFill>
                  <a:srgbClr val="1A1C1C"/>
                </a:solidFill>
                <a:highlight>
                  <a:srgbClr val="FFFFFF"/>
                </a:highlight>
                <a:latin typeface="Roboto"/>
                <a:ea typeface="Roboto"/>
                <a:cs typeface="Roboto"/>
                <a:sym typeface="Roboto"/>
              </a:rPr>
              <a:t> of the </a:t>
            </a:r>
            <a:r>
              <a:rPr lang="en" u="sng">
                <a:solidFill>
                  <a:schemeClr val="hlink"/>
                </a:solidFill>
                <a:highlight>
                  <a:srgbClr val="FFFFFF"/>
                </a:highlight>
                <a:latin typeface="Roboto"/>
                <a:ea typeface="Roboto"/>
                <a:cs typeface="Roboto"/>
                <a:sym typeface="Roboto"/>
                <a:hlinkClick r:id="rId8"/>
              </a:rPr>
              <a:t>MCP joint</a:t>
            </a:r>
            <a:r>
              <a:rPr lang="en">
                <a:solidFill>
                  <a:srgbClr val="1A1C1C"/>
                </a:solidFill>
                <a:highlight>
                  <a:srgbClr val="FFFFFF"/>
                </a:highlight>
                <a:latin typeface="Roboto"/>
                <a:ea typeface="Roboto"/>
                <a:cs typeface="Roboto"/>
                <a:sym typeface="Roboto"/>
              </a:rPr>
              <a:t> </a:t>
            </a:r>
            <a:r>
              <a:rPr lang="en" sz="950">
                <a:solidFill>
                  <a:srgbClr val="1A1C1C"/>
                </a:solidFill>
                <a:highlight>
                  <a:srgbClr val="FFFFFF"/>
                </a:highlight>
                <a:latin typeface="Roboto"/>
                <a:ea typeface="Roboto"/>
                <a:cs typeface="Roboto"/>
                <a:sym typeface="Roboto"/>
              </a:rPr>
              <a:t>[13]</a:t>
            </a:r>
            <a:endParaRPr sz="950">
              <a:solidFill>
                <a:srgbClr val="1A1C1C"/>
              </a:solidFill>
              <a:highlight>
                <a:srgbClr val="FFFFFF"/>
              </a:highlight>
              <a:latin typeface="Roboto"/>
              <a:ea typeface="Roboto"/>
              <a:cs typeface="Roboto"/>
              <a:sym typeface="Roboto"/>
            </a:endParaRPr>
          </a:p>
          <a:p>
            <a:pPr indent="-317500" lvl="2" marL="1828800" rtl="0" algn="l">
              <a:lnSpc>
                <a:spcPct val="140000"/>
              </a:lnSpc>
              <a:spcBef>
                <a:spcPts val="0"/>
              </a:spcBef>
              <a:spcAft>
                <a:spcPts val="0"/>
              </a:spcAft>
              <a:buClr>
                <a:srgbClr val="1A1C1C"/>
              </a:buClr>
              <a:buSzPts val="1400"/>
              <a:buFont typeface="Roboto"/>
              <a:buChar char="■"/>
            </a:pPr>
            <a:r>
              <a:rPr lang="en">
                <a:solidFill>
                  <a:srgbClr val="1A1C1C"/>
                </a:solidFill>
                <a:highlight>
                  <a:srgbClr val="FFFFFF"/>
                </a:highlight>
                <a:latin typeface="Roboto"/>
                <a:ea typeface="Roboto"/>
                <a:cs typeface="Roboto"/>
                <a:sym typeface="Roboto"/>
              </a:rPr>
              <a:t>Ulnar deviation of the fingers</a:t>
            </a:r>
            <a:endParaRPr>
              <a:solidFill>
                <a:srgbClr val="1A1C1C"/>
              </a:solidFill>
              <a:highlight>
                <a:srgbClr val="FFFFFF"/>
              </a:highlight>
              <a:latin typeface="Roboto"/>
              <a:ea typeface="Roboto"/>
              <a:cs typeface="Roboto"/>
              <a:sym typeface="Roboto"/>
            </a:endParaRPr>
          </a:p>
          <a:p>
            <a:pPr indent="-317500" lvl="2" marL="1828800" rtl="0" algn="l">
              <a:lnSpc>
                <a:spcPct val="140000"/>
              </a:lnSpc>
              <a:spcBef>
                <a:spcPts val="0"/>
              </a:spcBef>
              <a:spcAft>
                <a:spcPts val="0"/>
              </a:spcAft>
              <a:buClr>
                <a:srgbClr val="1A1C1C"/>
              </a:buClr>
              <a:buSzPts val="1400"/>
              <a:buFont typeface="Roboto"/>
              <a:buChar char="■"/>
            </a:pPr>
            <a:r>
              <a:rPr lang="en">
                <a:solidFill>
                  <a:srgbClr val="1A1C1C"/>
                </a:solidFill>
                <a:highlight>
                  <a:srgbClr val="FFFFFF"/>
                </a:highlight>
                <a:latin typeface="Roboto"/>
                <a:ea typeface="Roboto"/>
                <a:cs typeface="Roboto"/>
                <a:sym typeface="Roboto"/>
              </a:rPr>
              <a:t>Piano key sign: </a:t>
            </a:r>
            <a:r>
              <a:rPr lang="en" u="sng">
                <a:solidFill>
                  <a:schemeClr val="hlink"/>
                </a:solidFill>
                <a:highlight>
                  <a:srgbClr val="FFFFFF"/>
                </a:highlight>
                <a:latin typeface="Roboto"/>
                <a:ea typeface="Roboto"/>
                <a:cs typeface="Roboto"/>
                <a:sym typeface="Roboto"/>
                <a:hlinkClick r:id="rId9"/>
              </a:rPr>
              <a:t>dorsal</a:t>
            </a:r>
            <a:r>
              <a:rPr lang="en">
                <a:solidFill>
                  <a:srgbClr val="1A1C1C"/>
                </a:solidFill>
                <a:highlight>
                  <a:srgbClr val="FFFFFF"/>
                </a:highlight>
                <a:latin typeface="Roboto"/>
                <a:ea typeface="Roboto"/>
                <a:cs typeface="Roboto"/>
                <a:sym typeface="Roboto"/>
              </a:rPr>
              <a:t> subluxation of the </a:t>
            </a:r>
            <a:r>
              <a:rPr lang="en" u="sng">
                <a:solidFill>
                  <a:schemeClr val="hlink"/>
                </a:solidFill>
                <a:highlight>
                  <a:srgbClr val="FFFFFF"/>
                </a:highlight>
                <a:latin typeface="Roboto"/>
                <a:ea typeface="Roboto"/>
                <a:cs typeface="Roboto"/>
                <a:sym typeface="Roboto"/>
                <a:hlinkClick r:id="rId10"/>
              </a:rPr>
              <a:t>ulna</a:t>
            </a:r>
            <a:r>
              <a:rPr lang="en">
                <a:solidFill>
                  <a:srgbClr val="1A1C1C"/>
                </a:solidFill>
                <a:highlight>
                  <a:srgbClr val="FFFFFF"/>
                </a:highlight>
                <a:latin typeface="Roboto"/>
                <a:ea typeface="Roboto"/>
                <a:cs typeface="Roboto"/>
                <a:sym typeface="Roboto"/>
              </a:rPr>
              <a:t> </a:t>
            </a:r>
            <a:endParaRPr>
              <a:solidFill>
                <a:srgbClr val="1A1C1C"/>
              </a:solidFill>
              <a:highlight>
                <a:srgbClr val="FFFFFF"/>
              </a:highlight>
              <a:latin typeface="Roboto"/>
              <a:ea typeface="Roboto"/>
              <a:cs typeface="Roboto"/>
              <a:sym typeface="Roboto"/>
            </a:endParaRPr>
          </a:p>
          <a:p>
            <a:pPr indent="-317500" lvl="1" marL="1219200" rtl="0" algn="l">
              <a:lnSpc>
                <a:spcPct val="140000"/>
              </a:lnSpc>
              <a:spcBef>
                <a:spcPts val="0"/>
              </a:spcBef>
              <a:spcAft>
                <a:spcPts val="0"/>
              </a:spcAft>
              <a:buClr>
                <a:srgbClr val="1A1C1C"/>
              </a:buClr>
              <a:buSzPts val="1400"/>
              <a:buFont typeface="Roboto"/>
              <a:buChar char="○"/>
            </a:pPr>
            <a:r>
              <a:rPr lang="en" u="sng">
                <a:solidFill>
                  <a:schemeClr val="hlink"/>
                </a:solidFill>
                <a:highlight>
                  <a:srgbClr val="FFFFFF"/>
                </a:highlight>
                <a:latin typeface="Roboto"/>
                <a:ea typeface="Roboto"/>
                <a:cs typeface="Roboto"/>
                <a:sym typeface="Roboto"/>
                <a:hlinkClick r:id="rId11"/>
              </a:rPr>
              <a:t>Hammer toe</a:t>
            </a:r>
            <a:r>
              <a:rPr lang="en">
                <a:solidFill>
                  <a:srgbClr val="1A1C1C"/>
                </a:solidFill>
                <a:highlight>
                  <a:srgbClr val="FFFFFF"/>
                </a:highlight>
                <a:latin typeface="Roboto"/>
                <a:ea typeface="Roboto"/>
                <a:cs typeface="Roboto"/>
                <a:sym typeface="Roboto"/>
              </a:rPr>
              <a:t> or </a:t>
            </a:r>
            <a:r>
              <a:rPr lang="en" u="sng">
                <a:solidFill>
                  <a:schemeClr val="hlink"/>
                </a:solidFill>
                <a:highlight>
                  <a:srgbClr val="FFFFFF"/>
                </a:highlight>
                <a:latin typeface="Roboto"/>
                <a:ea typeface="Roboto"/>
                <a:cs typeface="Roboto"/>
                <a:sym typeface="Roboto"/>
                <a:hlinkClick r:id="rId12"/>
              </a:rPr>
              <a:t>claw toe</a:t>
            </a:r>
            <a:r>
              <a:rPr lang="en">
                <a:solidFill>
                  <a:srgbClr val="1A1C1C"/>
                </a:solidFill>
                <a:highlight>
                  <a:srgbClr val="FFFFFF"/>
                </a:highlight>
                <a:latin typeface="Roboto"/>
                <a:ea typeface="Roboto"/>
                <a:cs typeface="Roboto"/>
                <a:sym typeface="Roboto"/>
              </a:rPr>
              <a:t> </a:t>
            </a:r>
            <a:endParaRPr>
              <a:solidFill>
                <a:srgbClr val="1A1C1C"/>
              </a:solidFill>
              <a:highlight>
                <a:srgbClr val="FFFFFF"/>
              </a:highlight>
              <a:latin typeface="Roboto"/>
              <a:ea typeface="Roboto"/>
              <a:cs typeface="Roboto"/>
              <a:sym typeface="Roboto"/>
            </a:endParaRPr>
          </a:p>
          <a:p>
            <a:pPr indent="-323850" lvl="1" marL="914400" rtl="0" algn="l">
              <a:lnSpc>
                <a:spcPct val="150000"/>
              </a:lnSpc>
              <a:spcBef>
                <a:spcPts val="0"/>
              </a:spcBef>
              <a:spcAft>
                <a:spcPts val="0"/>
              </a:spcAft>
              <a:buClr>
                <a:srgbClr val="1A1C1C"/>
              </a:buClr>
              <a:buSzPts val="1500"/>
              <a:buFont typeface="Roboto"/>
              <a:buChar char="○"/>
            </a:pPr>
            <a:r>
              <a:rPr b="1" lang="en" sz="1500" u="sng">
                <a:solidFill>
                  <a:schemeClr val="accent5"/>
                </a:solidFill>
                <a:highlight>
                  <a:schemeClr val="lt1"/>
                </a:highlight>
                <a:latin typeface="Roboto"/>
                <a:ea typeface="Roboto"/>
                <a:cs typeface="Roboto"/>
                <a:sym typeface="Roboto"/>
                <a:hlinkClick r:id="rId13">
                  <a:extLst>
                    <a:ext uri="{A12FA001-AC4F-418D-AE19-62706E023703}">
                      <ahyp:hlinkClr val="tx"/>
                    </a:ext>
                  </a:extLst>
                </a:hlinkClick>
              </a:rPr>
              <a:t>Atlantoaxial subluxation</a:t>
            </a:r>
            <a:r>
              <a:rPr lang="en" sz="1500">
                <a:solidFill>
                  <a:srgbClr val="1A1C1C"/>
                </a:solidFill>
                <a:highlight>
                  <a:schemeClr val="lt1"/>
                </a:highlight>
                <a:latin typeface="Roboto"/>
                <a:ea typeface="Roboto"/>
                <a:cs typeface="Roboto"/>
                <a:sym typeface="Roboto"/>
              </a:rPr>
              <a:t> </a:t>
            </a:r>
            <a:endParaRPr sz="1500">
              <a:solidFill>
                <a:srgbClr val="1A1C1C"/>
              </a:solidFill>
              <a:highlight>
                <a:schemeClr val="lt1"/>
              </a:highlight>
              <a:latin typeface="Roboto"/>
              <a:ea typeface="Roboto"/>
              <a:cs typeface="Roboto"/>
              <a:sym typeface="Roboto"/>
            </a:endParaRPr>
          </a:p>
          <a:p>
            <a:pPr indent="0" lvl="0" marL="914400" rtl="0" algn="l">
              <a:lnSpc>
                <a:spcPct val="140000"/>
              </a:lnSpc>
              <a:spcBef>
                <a:spcPts val="900"/>
              </a:spcBef>
              <a:spcAft>
                <a:spcPts val="0"/>
              </a:spcAft>
              <a:buNone/>
            </a:pPr>
            <a:r>
              <a:t/>
            </a:r>
            <a:endParaRPr>
              <a:solidFill>
                <a:srgbClr val="1A1C1C"/>
              </a:solidFill>
              <a:highlight>
                <a:srgbClr val="FFFFFF"/>
              </a:highlight>
              <a:latin typeface="Roboto"/>
              <a:ea typeface="Roboto"/>
              <a:cs typeface="Roboto"/>
              <a:sym typeface="Roboto"/>
            </a:endParaRPr>
          </a:p>
          <a:p>
            <a:pPr indent="0" lvl="0" marL="0" rtl="0" algn="l">
              <a:lnSpc>
                <a:spcPct val="105000"/>
              </a:lnSpc>
              <a:spcBef>
                <a:spcPts val="900"/>
              </a:spcBef>
              <a:spcAft>
                <a:spcPts val="1200"/>
              </a:spcAft>
              <a:buNone/>
            </a:pPr>
            <a:r>
              <a:t/>
            </a:r>
            <a:endParaRPr sz="2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4"/>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990"/>
              <a:buNone/>
            </a:pPr>
            <a:r>
              <a:rPr lang="en" sz="1640">
                <a:solidFill>
                  <a:schemeClr val="dk2"/>
                </a:solidFill>
                <a:latin typeface="Lato"/>
                <a:ea typeface="Lato"/>
                <a:cs typeface="Lato"/>
                <a:sym typeface="Lato"/>
              </a:rPr>
              <a:t>Distribution of joint involvement in rheumatoid arthritis of the hand</a:t>
            </a:r>
            <a:endParaRPr sz="1640">
              <a:solidFill>
                <a:schemeClr val="dk2"/>
              </a:solidFill>
              <a:latin typeface="Lato"/>
              <a:ea typeface="Lato"/>
              <a:cs typeface="Lato"/>
              <a:sym typeface="Lato"/>
            </a:endParaRPr>
          </a:p>
          <a:p>
            <a:pPr indent="0" lvl="0" marL="0" rtl="0" algn="l">
              <a:spcBef>
                <a:spcPts val="1200"/>
              </a:spcBef>
              <a:spcAft>
                <a:spcPts val="0"/>
              </a:spcAft>
              <a:buSzPts val="990"/>
              <a:buNone/>
            </a:pPr>
            <a:r>
              <a:t/>
            </a:r>
            <a:endParaRPr sz="2880"/>
          </a:p>
        </p:txBody>
      </p:sp>
      <p:sp>
        <p:nvSpPr>
          <p:cNvPr id="127" name="Google Shape;127;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1400"/>
              <a:t>Symmetrical swelling of the metacarpophalangeal, proximal interphalangeal, and wrist joints.</a:t>
            </a:r>
            <a:endParaRPr sz="1400"/>
          </a:p>
        </p:txBody>
      </p:sp>
      <p:pic>
        <p:nvPicPr>
          <p:cNvPr id="128" name="Google Shape;128;p24"/>
          <p:cNvPicPr preferRelativeResize="0"/>
          <p:nvPr/>
        </p:nvPicPr>
        <p:blipFill>
          <a:blip r:embed="rId3">
            <a:alphaModFix/>
          </a:blip>
          <a:stretch>
            <a:fillRect/>
          </a:stretch>
        </p:blipFill>
        <p:spPr>
          <a:xfrm>
            <a:off x="2902500" y="1605700"/>
            <a:ext cx="3682375" cy="2963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5"/>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990"/>
              <a:buFont typeface="Arial"/>
              <a:buNone/>
            </a:pPr>
            <a:r>
              <a:rPr lang="en" sz="1920">
                <a:solidFill>
                  <a:schemeClr val="dk2"/>
                </a:solidFill>
              </a:rPr>
              <a:t>Hand deformities in rheumatoid arthritis</a:t>
            </a:r>
            <a:endParaRPr sz="1920">
              <a:solidFill>
                <a:schemeClr val="dk2"/>
              </a:solidFill>
            </a:endParaRPr>
          </a:p>
          <a:p>
            <a:pPr indent="0" lvl="0" marL="0" rtl="0" algn="l">
              <a:spcBef>
                <a:spcPts val="1200"/>
              </a:spcBef>
              <a:spcAft>
                <a:spcPts val="0"/>
              </a:spcAft>
              <a:buSzPts val="990"/>
              <a:buNone/>
            </a:pPr>
            <a:r>
              <a:t/>
            </a:r>
            <a:endParaRPr sz="2880"/>
          </a:p>
        </p:txBody>
      </p:sp>
      <p:sp>
        <p:nvSpPr>
          <p:cNvPr id="134" name="Google Shape;134;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t>Rheumatoid arthritis of the hand typically manifests as pain and swelling affecting the MCP and PIP joints symmetrically (i.e., bilaterally).</a:t>
            </a:r>
            <a:endParaRPr sz="1600"/>
          </a:p>
          <a:p>
            <a:pPr indent="0" lvl="0" marL="0" rtl="0" algn="l">
              <a:spcBef>
                <a:spcPts val="1200"/>
              </a:spcBef>
              <a:spcAft>
                <a:spcPts val="0"/>
              </a:spcAft>
              <a:buNone/>
            </a:pPr>
            <a:r>
              <a:rPr b="1" lang="en" sz="1600"/>
              <a:t>Joint deformities typically seen in rheumatoid arthritis include:</a:t>
            </a:r>
            <a:endParaRPr b="1" sz="1600"/>
          </a:p>
          <a:p>
            <a:pPr indent="0" lvl="0" marL="0" rtl="0" algn="l">
              <a:spcBef>
                <a:spcPts val="1200"/>
              </a:spcBef>
              <a:spcAft>
                <a:spcPts val="0"/>
              </a:spcAft>
              <a:buNone/>
            </a:pPr>
            <a:r>
              <a:rPr lang="en" sz="1600"/>
              <a:t>- </a:t>
            </a:r>
            <a:r>
              <a:rPr b="1" lang="en" sz="1600" u="sng"/>
              <a:t>Boutonniere deformity</a:t>
            </a:r>
            <a:r>
              <a:rPr lang="en" sz="1600"/>
              <a:t>: PIP flexion and DIP hyperextension</a:t>
            </a:r>
            <a:endParaRPr sz="1600"/>
          </a:p>
          <a:p>
            <a:pPr indent="0" lvl="0" marL="0" rtl="0" algn="l">
              <a:spcBef>
                <a:spcPts val="1200"/>
              </a:spcBef>
              <a:spcAft>
                <a:spcPts val="0"/>
              </a:spcAft>
              <a:buNone/>
            </a:pPr>
            <a:r>
              <a:rPr lang="en" sz="1600"/>
              <a:t>- </a:t>
            </a:r>
            <a:r>
              <a:rPr b="1" lang="en" sz="1600" u="sng"/>
              <a:t>Swan neck deformity: </a:t>
            </a:r>
            <a:r>
              <a:rPr lang="en" sz="1600"/>
              <a:t>PIP hyperextension and DIP flexion</a:t>
            </a:r>
            <a:endParaRPr sz="1600"/>
          </a:p>
          <a:p>
            <a:pPr indent="0" lvl="0" marL="0" rtl="0" algn="l">
              <a:spcBef>
                <a:spcPts val="1200"/>
              </a:spcBef>
              <a:spcAft>
                <a:spcPts val="1200"/>
              </a:spcAft>
              <a:buNone/>
            </a:pPr>
            <a:r>
              <a:rPr lang="en" sz="1600"/>
              <a:t>-</a:t>
            </a:r>
            <a:r>
              <a:rPr b="1" lang="en" sz="1600" u="sng"/>
              <a:t> Z deformity of thumb (Hitchhiker thumb)</a:t>
            </a:r>
            <a:r>
              <a:rPr lang="en" sz="1600"/>
              <a:t>: IP hyperextension and MCP flexion</a:t>
            </a:r>
            <a:endParaRPr sz="1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6"/>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40" name="Google Shape;140;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1" name="Google Shape;141;p26"/>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7"/>
          <p:cNvSpPr txBox="1"/>
          <p:nvPr>
            <p:ph type="title"/>
          </p:nvPr>
        </p:nvSpPr>
        <p:spPr>
          <a:xfrm>
            <a:off x="311700" y="391350"/>
            <a:ext cx="8520600" cy="626100"/>
          </a:xfrm>
          <a:prstGeom prst="rect">
            <a:avLst/>
          </a:prstGeom>
        </p:spPr>
        <p:txBody>
          <a:bodyPr anchorCtr="0" anchor="t" bIns="91425" lIns="91425" spcFirstLastPara="1" rIns="91425" wrap="square" tIns="91425">
            <a:normAutofit/>
          </a:bodyPr>
          <a:lstStyle/>
          <a:p>
            <a:pPr indent="0" lvl="0" marL="0" rtl="0" algn="ctr">
              <a:lnSpc>
                <a:spcPct val="115000"/>
              </a:lnSpc>
              <a:spcBef>
                <a:spcPts val="0"/>
              </a:spcBef>
              <a:spcAft>
                <a:spcPts val="1200"/>
              </a:spcAft>
              <a:buNone/>
            </a:pPr>
            <a:r>
              <a:rPr lang="en" sz="1900" u="sng">
                <a:solidFill>
                  <a:schemeClr val="dk2"/>
                </a:solidFill>
                <a:latin typeface="Lato"/>
                <a:ea typeface="Lato"/>
                <a:cs typeface="Lato"/>
                <a:sym typeface="Lato"/>
              </a:rPr>
              <a:t>Swan neck deformity</a:t>
            </a:r>
            <a:endParaRPr sz="3300" u="sng"/>
          </a:p>
        </p:txBody>
      </p:sp>
      <p:sp>
        <p:nvSpPr>
          <p:cNvPr id="147" name="Google Shape;147;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t>Proximal interphalangeal joint hyperextension and distal interphalangeal joint flexion</a:t>
            </a:r>
            <a:endParaRPr sz="1700"/>
          </a:p>
          <a:p>
            <a:pPr indent="0" lvl="0" marL="0" rtl="0" algn="l">
              <a:spcBef>
                <a:spcPts val="1200"/>
              </a:spcBef>
              <a:spcAft>
                <a:spcPts val="1200"/>
              </a:spcAft>
              <a:buNone/>
            </a:pPr>
            <a:r>
              <a:t/>
            </a:r>
            <a:endParaRPr/>
          </a:p>
        </p:txBody>
      </p:sp>
      <p:pic>
        <p:nvPicPr>
          <p:cNvPr id="148" name="Google Shape;148;p27"/>
          <p:cNvPicPr preferRelativeResize="0"/>
          <p:nvPr/>
        </p:nvPicPr>
        <p:blipFill>
          <a:blip r:embed="rId3">
            <a:alphaModFix/>
          </a:blip>
          <a:stretch>
            <a:fillRect/>
          </a:stretch>
        </p:blipFill>
        <p:spPr>
          <a:xfrm>
            <a:off x="2045400" y="1849550"/>
            <a:ext cx="5053201" cy="2938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8"/>
          <p:cNvSpPr txBox="1"/>
          <p:nvPr>
            <p:ph type="title"/>
          </p:nvPr>
        </p:nvSpPr>
        <p:spPr>
          <a:xfrm>
            <a:off x="311700" y="192850"/>
            <a:ext cx="85206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990"/>
              <a:buFont typeface="Arial"/>
              <a:buNone/>
            </a:pPr>
            <a:r>
              <a:rPr lang="en" sz="1920" u="sng">
                <a:solidFill>
                  <a:schemeClr val="dk2"/>
                </a:solidFill>
              </a:rPr>
              <a:t>Boutonniere deformity</a:t>
            </a:r>
            <a:endParaRPr sz="1920" u="sng">
              <a:solidFill>
                <a:schemeClr val="dk2"/>
              </a:solidFill>
            </a:endParaRPr>
          </a:p>
          <a:p>
            <a:pPr indent="0" lvl="0" marL="0" rtl="0" algn="l">
              <a:spcBef>
                <a:spcPts val="1200"/>
              </a:spcBef>
              <a:spcAft>
                <a:spcPts val="0"/>
              </a:spcAft>
              <a:buSzPts val="990"/>
              <a:buNone/>
            </a:pPr>
            <a:r>
              <a:t/>
            </a:r>
            <a:endParaRPr sz="2520"/>
          </a:p>
        </p:txBody>
      </p:sp>
      <p:sp>
        <p:nvSpPr>
          <p:cNvPr id="154" name="Google Shape;154;p28"/>
          <p:cNvSpPr txBox="1"/>
          <p:nvPr>
            <p:ph idx="1" type="body"/>
          </p:nvPr>
        </p:nvSpPr>
        <p:spPr>
          <a:xfrm>
            <a:off x="234975" y="701700"/>
            <a:ext cx="8520600" cy="3051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t>Characteristic appearance of the ring finger with flexed PIP and hyperextended DIP joints</a:t>
            </a:r>
            <a:endParaRPr sz="1500"/>
          </a:p>
          <a:p>
            <a:pPr indent="0" lvl="0" marL="0" rtl="0" algn="l">
              <a:spcBef>
                <a:spcPts val="1200"/>
              </a:spcBef>
              <a:spcAft>
                <a:spcPts val="1200"/>
              </a:spcAft>
              <a:buNone/>
            </a:pPr>
            <a:r>
              <a:rPr lang="en" sz="1500"/>
              <a:t>This condition is the result of injury to or slippage of the central band of the extensor digitorum, usually caused by trauma (e.g., sports injury) or chronic inflammatory conditions such as rheumatoid arthritis.</a:t>
            </a:r>
            <a:endParaRPr sz="1500"/>
          </a:p>
        </p:txBody>
      </p:sp>
      <p:pic>
        <p:nvPicPr>
          <p:cNvPr id="155" name="Google Shape;155;p28"/>
          <p:cNvPicPr preferRelativeResize="0"/>
          <p:nvPr/>
        </p:nvPicPr>
        <p:blipFill>
          <a:blip r:embed="rId3">
            <a:alphaModFix/>
          </a:blip>
          <a:stretch>
            <a:fillRect/>
          </a:stretch>
        </p:blipFill>
        <p:spPr>
          <a:xfrm>
            <a:off x="2006425" y="2429225"/>
            <a:ext cx="5218875" cy="2493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9"/>
          <p:cNvSpPr txBox="1"/>
          <p:nvPr>
            <p:ph type="title"/>
          </p:nvPr>
        </p:nvSpPr>
        <p:spPr>
          <a:xfrm>
            <a:off x="311700" y="1161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Rheumatoid foot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61" name="Google Shape;161;p29"/>
          <p:cNvSpPr txBox="1"/>
          <p:nvPr>
            <p:ph idx="1" type="body"/>
          </p:nvPr>
        </p:nvSpPr>
        <p:spPr>
          <a:xfrm>
            <a:off x="311700" y="834525"/>
            <a:ext cx="8520600" cy="2531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2" name="Google Shape;162;p29"/>
          <p:cNvPicPr preferRelativeResize="0"/>
          <p:nvPr/>
        </p:nvPicPr>
        <p:blipFill>
          <a:blip r:embed="rId3">
            <a:alphaModFix/>
          </a:blip>
          <a:stretch>
            <a:fillRect/>
          </a:stretch>
        </p:blipFill>
        <p:spPr>
          <a:xfrm>
            <a:off x="2609425" y="1293725"/>
            <a:ext cx="4045749" cy="3322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0"/>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8" name="Google Shape;168;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9" name="Google Shape;169;p30"/>
          <p:cNvPicPr preferRelativeResize="0"/>
          <p:nvPr/>
        </p:nvPicPr>
        <p:blipFill>
          <a:blip r:embed="rId3">
            <a:alphaModFix/>
          </a:blip>
          <a:stretch>
            <a:fillRect/>
          </a:stretch>
        </p:blipFill>
        <p:spPr>
          <a:xfrm>
            <a:off x="0" y="0"/>
            <a:ext cx="9144001"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1"/>
          <p:cNvSpPr txBox="1"/>
          <p:nvPr>
            <p:ph type="title"/>
          </p:nvPr>
        </p:nvSpPr>
        <p:spPr>
          <a:xfrm>
            <a:off x="78975" y="65575"/>
            <a:ext cx="89904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Compression test (Gaenslen squeeze test): </a:t>
            </a:r>
            <a:endParaRPr/>
          </a:p>
          <a:p>
            <a:pPr indent="0" lvl="0" marL="0" rtl="0" algn="l">
              <a:spcBef>
                <a:spcPts val="0"/>
              </a:spcBef>
              <a:spcAft>
                <a:spcPts val="0"/>
              </a:spcAft>
              <a:buNone/>
            </a:pPr>
            <a:r>
              <a:rPr b="0" lang="en" sz="1500" u="sng">
                <a:solidFill>
                  <a:schemeClr val="accent5"/>
                </a:solidFill>
                <a:highlight>
                  <a:schemeClr val="lt1"/>
                </a:highlight>
                <a:latin typeface="Roboto"/>
                <a:ea typeface="Roboto"/>
                <a:cs typeface="Roboto"/>
                <a:sym typeface="Roboto"/>
                <a:hlinkClick r:id="rId3">
                  <a:extLst>
                    <a:ext uri="{A12FA001-AC4F-418D-AE19-62706E023703}">
                      <ahyp:hlinkClr val="tx"/>
                    </a:ext>
                  </a:extLst>
                </a:hlinkClick>
              </a:rPr>
              <a:t>Physical examination</a:t>
            </a:r>
            <a:r>
              <a:rPr b="0" lang="en" sz="1500">
                <a:solidFill>
                  <a:srgbClr val="1A1C1C"/>
                </a:solidFill>
                <a:highlight>
                  <a:schemeClr val="lt1"/>
                </a:highlight>
                <a:latin typeface="Roboto"/>
                <a:ea typeface="Roboto"/>
                <a:cs typeface="Roboto"/>
                <a:sym typeface="Roboto"/>
              </a:rPr>
              <a:t>: compression test (Gaenslen </a:t>
            </a:r>
            <a:r>
              <a:rPr b="0" lang="en" sz="1500" u="sng">
                <a:solidFill>
                  <a:schemeClr val="accent5"/>
                </a:solidFill>
                <a:highlight>
                  <a:schemeClr val="lt1"/>
                </a:highlight>
                <a:latin typeface="Roboto"/>
                <a:ea typeface="Roboto"/>
                <a:cs typeface="Roboto"/>
                <a:sym typeface="Roboto"/>
                <a:hlinkClick r:id="rId4">
                  <a:extLst>
                    <a:ext uri="{A12FA001-AC4F-418D-AE19-62706E023703}">
                      <ahyp:hlinkClr val="tx"/>
                    </a:ext>
                  </a:extLst>
                </a:hlinkClick>
              </a:rPr>
              <a:t>squeeze test</a:t>
            </a:r>
            <a:r>
              <a:rPr b="0" lang="en" sz="1500">
                <a:solidFill>
                  <a:srgbClr val="1A1C1C"/>
                </a:solidFill>
                <a:highlight>
                  <a:schemeClr val="lt1"/>
                </a:highlight>
                <a:latin typeface="Roboto"/>
                <a:ea typeface="Roboto"/>
                <a:cs typeface="Roboto"/>
                <a:sym typeface="Roboto"/>
              </a:rPr>
              <a:t>) </a:t>
            </a:r>
            <a:endParaRPr b="0" sz="1500">
              <a:solidFill>
                <a:srgbClr val="1A1C1C"/>
              </a:solidFill>
              <a:highlight>
                <a:schemeClr val="lt1"/>
              </a:highlight>
              <a:latin typeface="Roboto"/>
              <a:ea typeface="Roboto"/>
              <a:cs typeface="Roboto"/>
              <a:sym typeface="Roboto"/>
            </a:endParaRPr>
          </a:p>
          <a:p>
            <a:pPr indent="-314325" lvl="1" marL="1219200" rtl="0" algn="l">
              <a:lnSpc>
                <a:spcPct val="150000"/>
              </a:lnSpc>
              <a:spcBef>
                <a:spcPts val="900"/>
              </a:spcBef>
              <a:spcAft>
                <a:spcPts val="0"/>
              </a:spcAft>
              <a:buClr>
                <a:srgbClr val="1A1C1C"/>
              </a:buClr>
              <a:buSzPct val="100000"/>
              <a:buFont typeface="Roboto"/>
              <a:buChar char="○"/>
            </a:pPr>
            <a:r>
              <a:rPr b="0" lang="en" sz="1500">
                <a:solidFill>
                  <a:srgbClr val="1A1C1C"/>
                </a:solidFill>
                <a:highlight>
                  <a:schemeClr val="lt1"/>
                </a:highlight>
                <a:latin typeface="Roboto"/>
                <a:ea typeface="Roboto"/>
                <a:cs typeface="Roboto"/>
                <a:sym typeface="Roboto"/>
              </a:rPr>
              <a:t>Painful compression of hands (or feet) at the level of the </a:t>
            </a:r>
            <a:r>
              <a:rPr b="0" lang="en" sz="1500" u="sng">
                <a:solidFill>
                  <a:schemeClr val="accent5"/>
                </a:solidFill>
                <a:highlight>
                  <a:schemeClr val="lt1"/>
                </a:highlight>
                <a:latin typeface="Roboto"/>
                <a:ea typeface="Roboto"/>
                <a:cs typeface="Roboto"/>
                <a:sym typeface="Roboto"/>
                <a:hlinkClick r:id="rId5">
                  <a:extLst>
                    <a:ext uri="{A12FA001-AC4F-418D-AE19-62706E023703}">
                      <ahyp:hlinkClr val="tx"/>
                    </a:ext>
                  </a:extLst>
                </a:hlinkClick>
              </a:rPr>
              <a:t>MCP joint</a:t>
            </a:r>
            <a:r>
              <a:rPr b="0" lang="en" sz="1500">
                <a:solidFill>
                  <a:srgbClr val="1A1C1C"/>
                </a:solidFill>
                <a:highlight>
                  <a:schemeClr val="lt1"/>
                </a:highlight>
                <a:latin typeface="Roboto"/>
                <a:ea typeface="Roboto"/>
                <a:cs typeface="Roboto"/>
                <a:sym typeface="Roboto"/>
              </a:rPr>
              <a:t> </a:t>
            </a:r>
            <a:endParaRPr b="0" sz="1500">
              <a:solidFill>
                <a:srgbClr val="1A1C1C"/>
              </a:solidFill>
              <a:highlight>
                <a:schemeClr val="lt1"/>
              </a:highlight>
              <a:latin typeface="Roboto"/>
              <a:ea typeface="Roboto"/>
              <a:cs typeface="Roboto"/>
              <a:sym typeface="Roboto"/>
            </a:endParaRPr>
          </a:p>
          <a:p>
            <a:pPr indent="-314325" lvl="1" marL="1219200" rtl="0" algn="l">
              <a:lnSpc>
                <a:spcPct val="150000"/>
              </a:lnSpc>
              <a:spcBef>
                <a:spcPts val="0"/>
              </a:spcBef>
              <a:spcAft>
                <a:spcPts val="0"/>
              </a:spcAft>
              <a:buClr>
                <a:srgbClr val="1A1C1C"/>
              </a:buClr>
              <a:buSzPct val="100000"/>
              <a:buFont typeface="Roboto"/>
              <a:buChar char="○"/>
            </a:pPr>
            <a:r>
              <a:rPr b="0" lang="en" sz="1500">
                <a:solidFill>
                  <a:srgbClr val="1A1C1C"/>
                </a:solidFill>
                <a:highlight>
                  <a:schemeClr val="lt1"/>
                </a:highlight>
                <a:latin typeface="Roboto"/>
                <a:ea typeface="Roboto"/>
                <a:cs typeface="Roboto"/>
                <a:sym typeface="Roboto"/>
              </a:rPr>
              <a:t>Painful handshake is an early sign of </a:t>
            </a:r>
            <a:r>
              <a:rPr b="0" lang="en" sz="1500" u="sng">
                <a:solidFill>
                  <a:srgbClr val="1A1C1C"/>
                </a:solidFill>
                <a:highlight>
                  <a:schemeClr val="lt1"/>
                </a:highlight>
                <a:latin typeface="Roboto"/>
                <a:ea typeface="Roboto"/>
                <a:cs typeface="Roboto"/>
                <a:sym typeface="Roboto"/>
              </a:rPr>
              <a:t>arthritis</a:t>
            </a:r>
            <a:r>
              <a:rPr b="0" lang="en" sz="1500">
                <a:solidFill>
                  <a:srgbClr val="1A1C1C"/>
                </a:solidFill>
                <a:highlight>
                  <a:schemeClr val="lt1"/>
                </a:highlight>
                <a:latin typeface="Roboto"/>
                <a:ea typeface="Roboto"/>
                <a:cs typeface="Roboto"/>
                <a:sym typeface="Roboto"/>
              </a:rPr>
              <a:t> </a:t>
            </a:r>
            <a:endParaRPr/>
          </a:p>
        </p:txBody>
      </p:sp>
      <p:pic>
        <p:nvPicPr>
          <p:cNvPr id="175" name="Google Shape;175;p31"/>
          <p:cNvPicPr preferRelativeResize="0"/>
          <p:nvPr/>
        </p:nvPicPr>
        <p:blipFill>
          <a:blip r:embed="rId6">
            <a:alphaModFix/>
          </a:blip>
          <a:stretch>
            <a:fillRect/>
          </a:stretch>
        </p:blipFill>
        <p:spPr>
          <a:xfrm>
            <a:off x="0" y="1628950"/>
            <a:ext cx="9144000" cy="3444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2"/>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Extraarticular manifestations </a:t>
            </a:r>
            <a:endParaRPr/>
          </a:p>
          <a:p>
            <a:pPr indent="0" lvl="0" marL="0" rtl="0" algn="l">
              <a:spcBef>
                <a:spcPts val="0"/>
              </a:spcBef>
              <a:spcAft>
                <a:spcPts val="0"/>
              </a:spcAft>
              <a:buNone/>
            </a:pPr>
            <a:r>
              <a:t/>
            </a:r>
            <a:endParaRPr/>
          </a:p>
        </p:txBody>
      </p:sp>
      <p:sp>
        <p:nvSpPr>
          <p:cNvPr id="181" name="Google Shape;181;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1-Constitutional symptoms</a:t>
            </a:r>
            <a:endParaRPr b="1"/>
          </a:p>
          <a:p>
            <a:pPr indent="-342900" lvl="0" marL="457200" rtl="0" algn="l">
              <a:spcBef>
                <a:spcPts val="1200"/>
              </a:spcBef>
              <a:spcAft>
                <a:spcPts val="0"/>
              </a:spcAft>
              <a:buSzPts val="1800"/>
              <a:buChar char="●"/>
            </a:pPr>
            <a:r>
              <a:rPr lang="en"/>
              <a:t>Low-grade fever</a:t>
            </a:r>
            <a:endParaRPr/>
          </a:p>
          <a:p>
            <a:pPr indent="-342900" lvl="0" marL="457200" rtl="0" algn="l">
              <a:spcBef>
                <a:spcPts val="0"/>
              </a:spcBef>
              <a:spcAft>
                <a:spcPts val="0"/>
              </a:spcAft>
              <a:buSzPts val="1800"/>
              <a:buChar char="●"/>
            </a:pPr>
            <a:r>
              <a:rPr lang="en"/>
              <a:t>Myalgia</a:t>
            </a:r>
            <a:endParaRPr/>
          </a:p>
          <a:p>
            <a:pPr indent="-342900" lvl="0" marL="457200" rtl="0" algn="l">
              <a:spcBef>
                <a:spcPts val="0"/>
              </a:spcBef>
              <a:spcAft>
                <a:spcPts val="0"/>
              </a:spcAft>
              <a:buSzPts val="1800"/>
              <a:buChar char="●"/>
            </a:pPr>
            <a:r>
              <a:rPr lang="en"/>
              <a:t>Malaise</a:t>
            </a:r>
            <a:endParaRPr/>
          </a:p>
          <a:p>
            <a:pPr indent="-342900" lvl="0" marL="457200" rtl="0" algn="l">
              <a:spcBef>
                <a:spcPts val="0"/>
              </a:spcBef>
              <a:spcAft>
                <a:spcPts val="0"/>
              </a:spcAft>
              <a:buSzPts val="1800"/>
              <a:buChar char="●"/>
            </a:pPr>
            <a:r>
              <a:rPr lang="en"/>
              <a:t>Fatigue</a:t>
            </a:r>
            <a:endParaRPr/>
          </a:p>
          <a:p>
            <a:pPr indent="-342900" lvl="0" marL="457200" rtl="0" algn="l">
              <a:spcBef>
                <a:spcPts val="0"/>
              </a:spcBef>
              <a:spcAft>
                <a:spcPts val="0"/>
              </a:spcAft>
              <a:buSzPts val="1800"/>
              <a:buChar char="●"/>
            </a:pPr>
            <a:r>
              <a:rPr lang="en"/>
              <a:t>Weight loss</a:t>
            </a:r>
            <a:endParaRPr/>
          </a:p>
          <a:p>
            <a:pPr indent="-342900" lvl="0" marL="457200" rtl="0" algn="l">
              <a:spcBef>
                <a:spcPts val="0"/>
              </a:spcBef>
              <a:spcAft>
                <a:spcPts val="0"/>
              </a:spcAft>
              <a:buSzPts val="1800"/>
              <a:buChar char="●"/>
            </a:pPr>
            <a:r>
              <a:rPr lang="en"/>
              <a:t>Night sweats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idx="1" type="subTitle"/>
          </p:nvPr>
        </p:nvSpPr>
        <p:spPr>
          <a:xfrm>
            <a:off x="216150" y="868775"/>
            <a:ext cx="4045200" cy="4047600"/>
          </a:xfrm>
          <a:prstGeom prst="rect">
            <a:avLst/>
          </a:prstGeom>
        </p:spPr>
        <p:txBody>
          <a:bodyPr anchorCtr="0" anchor="t" bIns="91425" lIns="91425" spcFirstLastPara="1" rIns="91425" wrap="square" tIns="91425">
            <a:normAutofit/>
          </a:bodyPr>
          <a:lstStyle/>
          <a:p>
            <a:pPr indent="-298450" lvl="0" marL="457200" rtl="0" algn="l">
              <a:lnSpc>
                <a:spcPct val="115000"/>
              </a:lnSpc>
              <a:spcBef>
                <a:spcPts val="1200"/>
              </a:spcBef>
              <a:spcAft>
                <a:spcPts val="0"/>
              </a:spcAft>
              <a:buClr>
                <a:srgbClr val="000000"/>
              </a:buClr>
              <a:buSzPts val="1100"/>
              <a:buFont typeface="Arial"/>
              <a:buChar char="●"/>
            </a:pPr>
            <a:r>
              <a:rPr b="1" lang="en" sz="1100">
                <a:solidFill>
                  <a:srgbClr val="000000"/>
                </a:solidFill>
                <a:latin typeface="Arial"/>
                <a:ea typeface="Arial"/>
                <a:cs typeface="Arial"/>
                <a:sym typeface="Arial"/>
              </a:rPr>
              <a:t>Epidemiology</a:t>
            </a:r>
            <a:endParaRPr b="1"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b="1" lang="en" sz="1100">
                <a:solidFill>
                  <a:srgbClr val="000000"/>
                </a:solidFill>
                <a:latin typeface="Arial"/>
                <a:ea typeface="Arial"/>
                <a:cs typeface="Arial"/>
                <a:sym typeface="Arial"/>
              </a:rPr>
              <a:t>Etiology</a:t>
            </a:r>
            <a:endParaRPr b="1"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b="1" lang="en" sz="1100">
                <a:solidFill>
                  <a:srgbClr val="000000"/>
                </a:solidFill>
                <a:latin typeface="Arial"/>
                <a:ea typeface="Arial"/>
                <a:cs typeface="Arial"/>
                <a:sym typeface="Arial"/>
              </a:rPr>
              <a:t>Pathophysiology</a:t>
            </a:r>
            <a:endParaRPr b="1"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b="1" lang="en" sz="1100">
                <a:solidFill>
                  <a:srgbClr val="000000"/>
                </a:solidFill>
                <a:latin typeface="Arial"/>
                <a:ea typeface="Arial"/>
                <a:cs typeface="Arial"/>
                <a:sym typeface="Arial"/>
              </a:rPr>
              <a:t>Clinical Features</a:t>
            </a:r>
            <a:endParaRPr b="1" sz="1100">
              <a:solidFill>
                <a:srgbClr val="000000"/>
              </a:solidFill>
              <a:latin typeface="Arial"/>
              <a:ea typeface="Arial"/>
              <a:cs typeface="Arial"/>
              <a:sym typeface="Arial"/>
            </a:endParaRPr>
          </a:p>
          <a:p>
            <a:pPr indent="-298450" lvl="1" marL="9144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Articular manifestations</a:t>
            </a:r>
            <a:endParaRPr sz="1100">
              <a:solidFill>
                <a:srgbClr val="000000"/>
              </a:solidFill>
              <a:latin typeface="Arial"/>
              <a:ea typeface="Arial"/>
              <a:cs typeface="Arial"/>
              <a:sym typeface="Arial"/>
            </a:endParaRPr>
          </a:p>
          <a:p>
            <a:pPr indent="-298450" lvl="1" marL="9144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Extraarticular manifestations</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b="1" lang="en" sz="1100">
                <a:solidFill>
                  <a:srgbClr val="000000"/>
                </a:solidFill>
                <a:latin typeface="Arial"/>
                <a:ea typeface="Arial"/>
                <a:cs typeface="Arial"/>
                <a:sym typeface="Arial"/>
              </a:rPr>
              <a:t>Pathology</a:t>
            </a:r>
            <a:endParaRPr b="1"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b="1" lang="en" sz="1100">
                <a:solidFill>
                  <a:srgbClr val="000000"/>
                </a:solidFill>
                <a:latin typeface="Arial"/>
                <a:ea typeface="Arial"/>
                <a:cs typeface="Arial"/>
                <a:sym typeface="Arial"/>
              </a:rPr>
              <a:t>Subtypes and Variants</a:t>
            </a:r>
            <a:endParaRPr b="1" sz="1100">
              <a:solidFill>
                <a:srgbClr val="000000"/>
              </a:solidFill>
              <a:latin typeface="Arial"/>
              <a:ea typeface="Arial"/>
              <a:cs typeface="Arial"/>
              <a:sym typeface="Arial"/>
            </a:endParaRPr>
          </a:p>
          <a:p>
            <a:pPr indent="-298450" lvl="1" marL="9144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Rheumatoid arthritis of the cervical spine</a:t>
            </a:r>
            <a:endParaRPr sz="1100">
              <a:solidFill>
                <a:srgbClr val="000000"/>
              </a:solidFill>
              <a:latin typeface="Arial"/>
              <a:ea typeface="Arial"/>
              <a:cs typeface="Arial"/>
              <a:sym typeface="Arial"/>
            </a:endParaRPr>
          </a:p>
          <a:p>
            <a:pPr indent="-298450" lvl="1" marL="9144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Felty syndrome</a:t>
            </a:r>
            <a:endParaRPr sz="1100">
              <a:solidFill>
                <a:srgbClr val="000000"/>
              </a:solidFill>
              <a:latin typeface="Arial"/>
              <a:ea typeface="Arial"/>
              <a:cs typeface="Arial"/>
              <a:sym typeface="Arial"/>
            </a:endParaRPr>
          </a:p>
          <a:p>
            <a:pPr indent="-298450" lvl="1" marL="9144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Undifferentiated arthritis</a:t>
            </a:r>
            <a:endParaRPr sz="1100">
              <a:solidFill>
                <a:srgbClr val="000000"/>
              </a:solidFill>
              <a:latin typeface="Arial"/>
              <a:ea typeface="Arial"/>
              <a:cs typeface="Arial"/>
              <a:sym typeface="Arial"/>
            </a:endParaRPr>
          </a:p>
          <a:p>
            <a:pPr indent="0" lvl="0" marL="0" rtl="0" algn="l">
              <a:lnSpc>
                <a:spcPct val="115000"/>
              </a:lnSpc>
              <a:spcBef>
                <a:spcPts val="1200"/>
              </a:spcBef>
              <a:spcAft>
                <a:spcPts val="0"/>
              </a:spcAft>
              <a:buNone/>
            </a:pPr>
            <a:r>
              <a:rPr b="1" lang="en" sz="1100">
                <a:solidFill>
                  <a:srgbClr val="000000"/>
                </a:solidFill>
                <a:latin typeface="Arial"/>
                <a:ea typeface="Arial"/>
                <a:cs typeface="Arial"/>
                <a:sym typeface="Arial"/>
              </a:rPr>
              <a:t>Diagnosis</a:t>
            </a:r>
            <a:endParaRPr b="1" sz="1100">
              <a:solidFill>
                <a:srgbClr val="000000"/>
              </a:solidFill>
              <a:latin typeface="Arial"/>
              <a:ea typeface="Arial"/>
              <a:cs typeface="Arial"/>
              <a:sym typeface="Arial"/>
            </a:endParaRPr>
          </a:p>
          <a:p>
            <a:pPr indent="-298450" lvl="0" marL="457200" rtl="0" algn="l">
              <a:lnSpc>
                <a:spcPct val="115000"/>
              </a:lnSpc>
              <a:spcBef>
                <a:spcPts val="1200"/>
              </a:spcBef>
              <a:spcAft>
                <a:spcPts val="0"/>
              </a:spcAft>
              <a:buClr>
                <a:srgbClr val="000000"/>
              </a:buClr>
              <a:buSzPts val="1100"/>
              <a:buFont typeface="Arial"/>
              <a:buChar char="●"/>
            </a:pPr>
            <a:r>
              <a:rPr lang="en" sz="1100">
                <a:solidFill>
                  <a:srgbClr val="000000"/>
                </a:solidFill>
                <a:latin typeface="Arial"/>
                <a:ea typeface="Arial"/>
                <a:cs typeface="Arial"/>
                <a:sym typeface="Arial"/>
              </a:rPr>
              <a:t>Approach</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Laboratory studies</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Imaging studies</a:t>
            </a:r>
            <a:endParaRPr/>
          </a:p>
        </p:txBody>
      </p:sp>
      <p:sp>
        <p:nvSpPr>
          <p:cNvPr id="72" name="Google Shape;72;p15"/>
          <p:cNvSpPr txBox="1"/>
          <p:nvPr>
            <p:ph idx="2" type="body"/>
          </p:nvPr>
        </p:nvSpPr>
        <p:spPr>
          <a:xfrm>
            <a:off x="4949375" y="595850"/>
            <a:ext cx="3837000" cy="3925800"/>
          </a:xfrm>
          <a:prstGeom prst="rect">
            <a:avLst/>
          </a:prstGeom>
        </p:spPr>
        <p:txBody>
          <a:bodyPr anchorCtr="0" anchor="ctr" bIns="91425" lIns="91425" spcFirstLastPara="1" rIns="91425" wrap="square" tIns="91425">
            <a:normAutofit/>
          </a:bodyPr>
          <a:lstStyle/>
          <a:p>
            <a:pPr indent="0" lvl="0" marL="0" rtl="0" algn="l">
              <a:spcBef>
                <a:spcPts val="1200"/>
              </a:spcBef>
              <a:spcAft>
                <a:spcPts val="0"/>
              </a:spcAft>
              <a:buNone/>
            </a:pPr>
            <a:r>
              <a:t/>
            </a:r>
            <a:endParaRPr sz="1100">
              <a:solidFill>
                <a:srgbClr val="000000"/>
              </a:solidFill>
              <a:latin typeface="Arial"/>
              <a:ea typeface="Arial"/>
              <a:cs typeface="Arial"/>
              <a:sym typeface="Arial"/>
            </a:endParaRPr>
          </a:p>
          <a:p>
            <a:pPr indent="0" lvl="0" marL="0" rtl="0" algn="l">
              <a:spcBef>
                <a:spcPts val="1200"/>
              </a:spcBef>
              <a:spcAft>
                <a:spcPts val="0"/>
              </a:spcAft>
              <a:buNone/>
            </a:pPr>
            <a:r>
              <a:rPr b="1" lang="en" sz="1100">
                <a:solidFill>
                  <a:srgbClr val="000000"/>
                </a:solidFill>
                <a:latin typeface="Arial"/>
                <a:ea typeface="Arial"/>
                <a:cs typeface="Arial"/>
                <a:sym typeface="Arial"/>
              </a:rPr>
              <a:t>Differential Diagnoses</a:t>
            </a:r>
            <a:endParaRPr b="1" sz="1100">
              <a:solidFill>
                <a:srgbClr val="000000"/>
              </a:solidFill>
              <a:latin typeface="Arial"/>
              <a:ea typeface="Arial"/>
              <a:cs typeface="Arial"/>
              <a:sym typeface="Arial"/>
            </a:endParaRPr>
          </a:p>
          <a:p>
            <a:pPr indent="0" lvl="0" marL="0" rtl="0" algn="l">
              <a:spcBef>
                <a:spcPts val="1200"/>
              </a:spcBef>
              <a:spcAft>
                <a:spcPts val="0"/>
              </a:spcAft>
              <a:buNone/>
            </a:pPr>
            <a:r>
              <a:rPr b="1" lang="en" sz="1100">
                <a:solidFill>
                  <a:srgbClr val="000000"/>
                </a:solidFill>
                <a:latin typeface="Arial"/>
                <a:ea typeface="Arial"/>
                <a:cs typeface="Arial"/>
                <a:sym typeface="Arial"/>
              </a:rPr>
              <a:t>Treatment</a:t>
            </a:r>
            <a:endParaRPr b="1" sz="1100">
              <a:solidFill>
                <a:srgbClr val="000000"/>
              </a:solidFill>
              <a:latin typeface="Arial"/>
              <a:ea typeface="Arial"/>
              <a:cs typeface="Arial"/>
              <a:sym typeface="Arial"/>
            </a:endParaRPr>
          </a:p>
          <a:p>
            <a:pPr indent="-298450" lvl="0" marL="457200" rtl="0" algn="l">
              <a:spcBef>
                <a:spcPts val="1200"/>
              </a:spcBef>
              <a:spcAft>
                <a:spcPts val="0"/>
              </a:spcAft>
              <a:buClr>
                <a:srgbClr val="000000"/>
              </a:buClr>
              <a:buSzPts val="1100"/>
              <a:buFont typeface="Arial"/>
              <a:buChar char="●"/>
            </a:pPr>
            <a:r>
              <a:rPr lang="en" sz="1100">
                <a:solidFill>
                  <a:srgbClr val="000000"/>
                </a:solidFill>
                <a:latin typeface="Arial"/>
                <a:ea typeface="Arial"/>
                <a:cs typeface="Arial"/>
                <a:sym typeface="Arial"/>
              </a:rPr>
              <a:t>Approach</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Acute anti-inflammatory treatment</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Long-term pharmacological treatment</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Nonpharmacological management</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Surgical treatment</a:t>
            </a:r>
            <a:endParaRPr sz="1100">
              <a:solidFill>
                <a:srgbClr val="000000"/>
              </a:solidFill>
              <a:latin typeface="Arial"/>
              <a:ea typeface="Arial"/>
              <a:cs typeface="Arial"/>
              <a:sym typeface="Arial"/>
            </a:endParaRPr>
          </a:p>
          <a:p>
            <a:pPr indent="0" lvl="0" marL="0" rtl="0" algn="l">
              <a:spcBef>
                <a:spcPts val="1200"/>
              </a:spcBef>
              <a:spcAft>
                <a:spcPts val="0"/>
              </a:spcAft>
              <a:buNone/>
            </a:pPr>
            <a:r>
              <a:rPr b="1" lang="en" sz="1100">
                <a:solidFill>
                  <a:srgbClr val="000000"/>
                </a:solidFill>
                <a:latin typeface="Arial"/>
                <a:ea typeface="Arial"/>
                <a:cs typeface="Arial"/>
                <a:sym typeface="Arial"/>
              </a:rPr>
              <a:t>Classification</a:t>
            </a:r>
            <a:endParaRPr b="1" sz="1100">
              <a:solidFill>
                <a:srgbClr val="000000"/>
              </a:solidFill>
              <a:latin typeface="Arial"/>
              <a:ea typeface="Arial"/>
              <a:cs typeface="Arial"/>
              <a:sym typeface="Arial"/>
            </a:endParaRPr>
          </a:p>
          <a:p>
            <a:pPr indent="0" lvl="0" marL="0" rtl="0" algn="l">
              <a:spcBef>
                <a:spcPts val="1200"/>
              </a:spcBef>
              <a:spcAft>
                <a:spcPts val="0"/>
              </a:spcAft>
              <a:buNone/>
            </a:pPr>
            <a:r>
              <a:rPr b="1" lang="en" sz="1100">
                <a:solidFill>
                  <a:srgbClr val="000000"/>
                </a:solidFill>
                <a:latin typeface="Arial"/>
                <a:ea typeface="Arial"/>
                <a:cs typeface="Arial"/>
                <a:sym typeface="Arial"/>
              </a:rPr>
              <a:t>Complications</a:t>
            </a:r>
            <a:endParaRPr b="1" sz="1100">
              <a:solidFill>
                <a:srgbClr val="000000"/>
              </a:solidFill>
              <a:latin typeface="Arial"/>
              <a:ea typeface="Arial"/>
              <a:cs typeface="Arial"/>
              <a:sym typeface="Arial"/>
            </a:endParaRPr>
          </a:p>
          <a:p>
            <a:pPr indent="0" lvl="0" marL="0" rtl="0" algn="l">
              <a:spcBef>
                <a:spcPts val="1200"/>
              </a:spcBef>
              <a:spcAft>
                <a:spcPts val="0"/>
              </a:spcAft>
              <a:buNone/>
            </a:pPr>
            <a:r>
              <a:rPr b="1" lang="en" sz="1100">
                <a:solidFill>
                  <a:srgbClr val="000000"/>
                </a:solidFill>
                <a:latin typeface="Arial"/>
                <a:ea typeface="Arial"/>
                <a:cs typeface="Arial"/>
                <a:sym typeface="Arial"/>
              </a:rPr>
              <a:t>Prognosis</a:t>
            </a:r>
            <a:endParaRPr b="1" sz="1100">
              <a:solidFill>
                <a:srgbClr val="000000"/>
              </a:solidFill>
              <a:latin typeface="Arial"/>
              <a:ea typeface="Arial"/>
              <a:cs typeface="Arial"/>
              <a:sym typeface="Arial"/>
            </a:endParaRPr>
          </a:p>
          <a:p>
            <a:pPr indent="0" lvl="0" marL="0" rtl="0" algn="l">
              <a:spcBef>
                <a:spcPts val="1200"/>
              </a:spcBef>
              <a:spcAft>
                <a:spcPts val="1200"/>
              </a:spcAft>
              <a:buNone/>
            </a:pPr>
            <a:r>
              <a:t/>
            </a:r>
            <a:endParaRPr/>
          </a:p>
        </p:txBody>
      </p:sp>
      <p:sp>
        <p:nvSpPr>
          <p:cNvPr id="73" name="Google Shape;73;p15"/>
          <p:cNvSpPr txBox="1"/>
          <p:nvPr/>
        </p:nvSpPr>
        <p:spPr>
          <a:xfrm>
            <a:off x="167875" y="187575"/>
            <a:ext cx="3000000" cy="5079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chemeClr val="lt1"/>
                </a:solidFill>
                <a:latin typeface="Lato"/>
                <a:ea typeface="Lato"/>
                <a:cs typeface="Lato"/>
                <a:sym typeface="Lato"/>
              </a:rPr>
              <a:t>Seminar </a:t>
            </a:r>
            <a:r>
              <a:rPr b="1" lang="en" sz="2100">
                <a:solidFill>
                  <a:schemeClr val="lt1"/>
                </a:solidFill>
                <a:latin typeface="Lato"/>
                <a:ea typeface="Lato"/>
                <a:cs typeface="Lato"/>
                <a:sym typeface="Lato"/>
              </a:rPr>
              <a:t>Outlines</a:t>
            </a:r>
            <a:endParaRPr b="1" sz="2100">
              <a:solidFill>
                <a:schemeClr val="lt1"/>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3"/>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Extraarticular manifestations </a:t>
            </a:r>
            <a:endParaRPr/>
          </a:p>
          <a:p>
            <a:pPr indent="0" lvl="0" marL="0" rtl="0" algn="l">
              <a:spcBef>
                <a:spcPts val="0"/>
              </a:spcBef>
              <a:spcAft>
                <a:spcPts val="0"/>
              </a:spcAft>
              <a:buNone/>
            </a:pPr>
            <a:r>
              <a:t/>
            </a:r>
            <a:endParaRPr/>
          </a:p>
        </p:txBody>
      </p:sp>
      <p:sp>
        <p:nvSpPr>
          <p:cNvPr id="187" name="Google Shape;187;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17500" lvl="0" marL="609600" rtl="0" algn="l">
              <a:lnSpc>
                <a:spcPct val="150000"/>
              </a:lnSpc>
              <a:spcBef>
                <a:spcPts val="300"/>
              </a:spcBef>
              <a:spcAft>
                <a:spcPts val="0"/>
              </a:spcAft>
              <a:buClr>
                <a:srgbClr val="1A1C1C"/>
              </a:buClr>
              <a:buSzPts val="1400"/>
              <a:buChar char="●"/>
            </a:pPr>
            <a:r>
              <a:rPr b="1" lang="en" sz="1400">
                <a:solidFill>
                  <a:srgbClr val="1A1C1C"/>
                </a:solidFill>
                <a:highlight>
                  <a:srgbClr val="FFFFFF"/>
                </a:highlight>
              </a:rPr>
              <a:t>2- Rheumatoid nodules</a:t>
            </a:r>
            <a:endParaRPr b="1" sz="1400">
              <a:solidFill>
                <a:srgbClr val="1A1C1C"/>
              </a:solidFill>
              <a:highlight>
                <a:srgbClr val="FFFFFF"/>
              </a:highlight>
            </a:endParaRPr>
          </a:p>
          <a:p>
            <a:pPr indent="-317500" lvl="1" marL="1219200" rtl="0" algn="l">
              <a:lnSpc>
                <a:spcPct val="150000"/>
              </a:lnSpc>
              <a:spcBef>
                <a:spcPts val="0"/>
              </a:spcBef>
              <a:spcAft>
                <a:spcPts val="0"/>
              </a:spcAft>
              <a:buClr>
                <a:srgbClr val="1A1C1C"/>
              </a:buClr>
              <a:buSzPts val="1400"/>
              <a:buChar char="○"/>
            </a:pPr>
            <a:r>
              <a:rPr lang="en" u="sng">
                <a:solidFill>
                  <a:schemeClr val="hlink"/>
                </a:solidFill>
                <a:highlight>
                  <a:srgbClr val="FFFFFF"/>
                </a:highlight>
                <a:hlinkClick r:id="rId3"/>
              </a:rPr>
              <a:t>Skin</a:t>
            </a:r>
            <a:endParaRPr u="sng">
              <a:solidFill>
                <a:schemeClr val="hlink"/>
              </a:solidFill>
              <a:highlight>
                <a:srgbClr val="FFFFFF"/>
              </a:highlight>
            </a:endParaRPr>
          </a:p>
          <a:p>
            <a:pPr indent="-317500" lvl="2" marL="1828800" rtl="0" algn="l">
              <a:lnSpc>
                <a:spcPct val="150000"/>
              </a:lnSpc>
              <a:spcBef>
                <a:spcPts val="0"/>
              </a:spcBef>
              <a:spcAft>
                <a:spcPts val="0"/>
              </a:spcAft>
              <a:buClr>
                <a:srgbClr val="1A1C1C"/>
              </a:buClr>
              <a:buSzPts val="1400"/>
              <a:buChar char="■"/>
            </a:pPr>
            <a:r>
              <a:rPr lang="en">
                <a:solidFill>
                  <a:srgbClr val="1A1C1C"/>
                </a:solidFill>
                <a:highlight>
                  <a:srgbClr val="FFFFFF"/>
                </a:highlight>
              </a:rPr>
              <a:t>Nontender, firm, subcutaneous swellings (2 mm–5 cm) </a:t>
            </a:r>
            <a:endParaRPr>
              <a:solidFill>
                <a:srgbClr val="1A1C1C"/>
              </a:solidFill>
              <a:highlight>
                <a:srgbClr val="FFFFFF"/>
              </a:highlight>
            </a:endParaRPr>
          </a:p>
          <a:p>
            <a:pPr indent="-317500" lvl="2" marL="1828800" rtl="0" algn="l">
              <a:lnSpc>
                <a:spcPct val="150000"/>
              </a:lnSpc>
              <a:spcBef>
                <a:spcPts val="0"/>
              </a:spcBef>
              <a:spcAft>
                <a:spcPts val="0"/>
              </a:spcAft>
              <a:buClr>
                <a:srgbClr val="1A1C1C"/>
              </a:buClr>
              <a:buSzPts val="1400"/>
              <a:buChar char="■"/>
            </a:pPr>
            <a:r>
              <a:rPr lang="en">
                <a:solidFill>
                  <a:srgbClr val="1A1C1C"/>
                </a:solidFill>
                <a:highlight>
                  <a:srgbClr val="FFFFFF"/>
                </a:highlight>
              </a:rPr>
              <a:t>Commonly occur in areas exposed to higher pressure, e.g., extensor side of the forearm, bony prominences</a:t>
            </a:r>
            <a:endParaRPr>
              <a:solidFill>
                <a:srgbClr val="1A1C1C"/>
              </a:solidFill>
              <a:highlight>
                <a:srgbClr val="FFFFFF"/>
              </a:highlight>
            </a:endParaRPr>
          </a:p>
          <a:p>
            <a:pPr indent="-317500" lvl="1" marL="1219200" rtl="0" algn="l">
              <a:lnSpc>
                <a:spcPct val="150000"/>
              </a:lnSpc>
              <a:spcBef>
                <a:spcPts val="0"/>
              </a:spcBef>
              <a:spcAft>
                <a:spcPts val="0"/>
              </a:spcAft>
              <a:buClr>
                <a:srgbClr val="1A1C1C"/>
              </a:buClr>
              <a:buSzPts val="1400"/>
              <a:buChar char="○"/>
            </a:pPr>
            <a:r>
              <a:rPr lang="en" u="sng">
                <a:solidFill>
                  <a:schemeClr val="hlink"/>
                </a:solidFill>
                <a:highlight>
                  <a:srgbClr val="FFFFFF"/>
                </a:highlight>
                <a:hlinkClick r:id="rId4"/>
              </a:rPr>
              <a:t>Lungs</a:t>
            </a:r>
            <a:endParaRPr u="sng">
              <a:solidFill>
                <a:schemeClr val="hlink"/>
              </a:solidFill>
              <a:highlight>
                <a:srgbClr val="FFFFFF"/>
              </a:highlight>
            </a:endParaRPr>
          </a:p>
          <a:p>
            <a:pPr indent="-317500" lvl="2" marL="1828800" rtl="0" algn="l">
              <a:lnSpc>
                <a:spcPct val="150000"/>
              </a:lnSpc>
              <a:spcBef>
                <a:spcPts val="0"/>
              </a:spcBef>
              <a:spcAft>
                <a:spcPts val="0"/>
              </a:spcAft>
              <a:buClr>
                <a:srgbClr val="1A1C1C"/>
              </a:buClr>
              <a:buSzPts val="1400"/>
              <a:buChar char="■"/>
            </a:pPr>
            <a:r>
              <a:rPr lang="en">
                <a:solidFill>
                  <a:srgbClr val="1A1C1C"/>
                </a:solidFill>
                <a:highlight>
                  <a:srgbClr val="FFFFFF"/>
                </a:highlight>
              </a:rPr>
              <a:t>Typically bilateral and peripheral</a:t>
            </a:r>
            <a:endParaRPr>
              <a:solidFill>
                <a:srgbClr val="1A1C1C"/>
              </a:solidFill>
              <a:highlight>
                <a:srgbClr val="FFFFFF"/>
              </a:highlight>
            </a:endParaRPr>
          </a:p>
          <a:p>
            <a:pPr indent="-317500" lvl="2" marL="1828800" rtl="0" algn="l">
              <a:lnSpc>
                <a:spcPct val="150000"/>
              </a:lnSpc>
              <a:spcBef>
                <a:spcPts val="0"/>
              </a:spcBef>
              <a:spcAft>
                <a:spcPts val="0"/>
              </a:spcAft>
              <a:buClr>
                <a:srgbClr val="1A1C1C"/>
              </a:buClr>
              <a:buSzPts val="1400"/>
              <a:buChar char="■"/>
            </a:pPr>
            <a:r>
              <a:rPr lang="en">
                <a:solidFill>
                  <a:srgbClr val="1A1C1C"/>
                </a:solidFill>
                <a:highlight>
                  <a:srgbClr val="FFFFFF"/>
                </a:highlight>
              </a:rPr>
              <a:t>Rheumatoid pulmonary </a:t>
            </a:r>
            <a:r>
              <a:rPr lang="en" u="sng">
                <a:solidFill>
                  <a:schemeClr val="hlink"/>
                </a:solidFill>
                <a:highlight>
                  <a:srgbClr val="FFFFFF"/>
                </a:highlight>
                <a:hlinkClick r:id="rId5"/>
              </a:rPr>
              <a:t>nodules</a:t>
            </a:r>
            <a:r>
              <a:rPr lang="en">
                <a:solidFill>
                  <a:srgbClr val="1A1C1C"/>
                </a:solidFill>
                <a:highlight>
                  <a:srgbClr val="FFFFFF"/>
                </a:highlight>
              </a:rPr>
              <a:t> may be accompanied by </a:t>
            </a:r>
            <a:r>
              <a:rPr lang="en" u="sng">
                <a:solidFill>
                  <a:schemeClr val="hlink"/>
                </a:solidFill>
                <a:highlight>
                  <a:srgbClr val="FFFFFF"/>
                </a:highlight>
                <a:hlinkClick r:id="rId6"/>
              </a:rPr>
              <a:t>fibrosis</a:t>
            </a:r>
            <a:r>
              <a:rPr lang="en">
                <a:solidFill>
                  <a:srgbClr val="1A1C1C"/>
                </a:solidFill>
                <a:highlight>
                  <a:srgbClr val="FFFFFF"/>
                </a:highlight>
              </a:rPr>
              <a:t> and </a:t>
            </a:r>
            <a:r>
              <a:rPr lang="en" u="sng">
                <a:solidFill>
                  <a:schemeClr val="hlink"/>
                </a:solidFill>
                <a:highlight>
                  <a:srgbClr val="FFFFFF"/>
                </a:highlight>
                <a:hlinkClick r:id="rId7"/>
              </a:rPr>
              <a:t>pneumoconiosis</a:t>
            </a:r>
            <a:r>
              <a:rPr lang="en">
                <a:solidFill>
                  <a:srgbClr val="1A1C1C"/>
                </a:solidFill>
                <a:highlight>
                  <a:srgbClr val="FFFFFF"/>
                </a:highlight>
              </a:rPr>
              <a:t> (</a:t>
            </a:r>
            <a:r>
              <a:rPr lang="en" u="sng">
                <a:solidFill>
                  <a:schemeClr val="hlink"/>
                </a:solidFill>
                <a:highlight>
                  <a:srgbClr val="FFFFFF"/>
                </a:highlight>
                <a:hlinkClick r:id="rId8"/>
              </a:rPr>
              <a:t>Caplan syndrome</a:t>
            </a:r>
            <a:r>
              <a:rPr lang="en">
                <a:solidFill>
                  <a:srgbClr val="1A1C1C"/>
                </a:solidFill>
                <a:highlight>
                  <a:srgbClr val="FFFFFF"/>
                </a:highlight>
              </a:rPr>
              <a:t>).</a:t>
            </a:r>
            <a:endParaRPr>
              <a:solidFill>
                <a:srgbClr val="1A1C1C"/>
              </a:solidFill>
              <a:highlight>
                <a:srgbClr val="FFFFFF"/>
              </a:highlight>
            </a:endParaRPr>
          </a:p>
          <a:p>
            <a:pPr indent="0" lvl="0" marL="0" rtl="0" algn="l">
              <a:spcBef>
                <a:spcPts val="1500"/>
              </a:spcBef>
              <a:spcAft>
                <a:spcPts val="1200"/>
              </a:spcAft>
              <a:buNone/>
            </a:pPr>
            <a:r>
              <a:t/>
            </a:r>
            <a:endParaRPr b="1" sz="2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4"/>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Extraarticular manifestations </a:t>
            </a:r>
            <a:endParaRPr/>
          </a:p>
          <a:p>
            <a:pPr indent="0" lvl="0" marL="0" rtl="0" algn="l">
              <a:spcBef>
                <a:spcPts val="0"/>
              </a:spcBef>
              <a:spcAft>
                <a:spcPts val="0"/>
              </a:spcAft>
              <a:buNone/>
            </a:pPr>
            <a:r>
              <a:t/>
            </a:r>
            <a:endParaRPr/>
          </a:p>
        </p:txBody>
      </p:sp>
      <p:sp>
        <p:nvSpPr>
          <p:cNvPr id="193" name="Google Shape;193;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3-Lungs: </a:t>
            </a:r>
            <a:endParaRPr b="1"/>
          </a:p>
          <a:p>
            <a:pPr indent="-342900" lvl="0" marL="457200" rtl="0" algn="l">
              <a:spcBef>
                <a:spcPts val="1200"/>
              </a:spcBef>
              <a:spcAft>
                <a:spcPts val="0"/>
              </a:spcAft>
              <a:buSzPts val="1800"/>
              <a:buChar char="●"/>
            </a:pPr>
            <a:r>
              <a:rPr lang="en"/>
              <a:t>Pleuritis, pleural effusions </a:t>
            </a:r>
            <a:endParaRPr/>
          </a:p>
          <a:p>
            <a:pPr indent="-342900" lvl="0" marL="457200" rtl="0" algn="l">
              <a:spcBef>
                <a:spcPts val="0"/>
              </a:spcBef>
              <a:spcAft>
                <a:spcPts val="0"/>
              </a:spcAft>
              <a:buSzPts val="1800"/>
              <a:buChar char="●"/>
            </a:pPr>
            <a:r>
              <a:rPr lang="en"/>
              <a:t>Interstitial lung disease (e.g., organizing pneumonia) </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en"/>
              <a:t>4-Eye</a:t>
            </a:r>
            <a:r>
              <a:rPr lang="en"/>
              <a:t>: keratoconjunctivitis sicca, scleritis, and episcleritis  </a:t>
            </a:r>
            <a:endParaRPr/>
          </a:p>
          <a:p>
            <a:pPr indent="0" lvl="0" marL="0" rtl="0" algn="l">
              <a:spcBef>
                <a:spcPts val="1200"/>
              </a:spcBef>
              <a:spcAft>
                <a:spcPts val="1200"/>
              </a:spcAft>
              <a:buNone/>
            </a:pPr>
            <a:r>
              <a:rPr b="1" lang="en"/>
              <a:t>5-Endocrine and exocrine glands:</a:t>
            </a:r>
            <a:r>
              <a:rPr lang="en"/>
              <a:t> secondary Sjogren syndrome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5"/>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Extraarticular manifestations </a:t>
            </a:r>
            <a:endParaRPr/>
          </a:p>
          <a:p>
            <a:pPr indent="0" lvl="0" marL="0" rtl="0" algn="l">
              <a:spcBef>
                <a:spcPts val="0"/>
              </a:spcBef>
              <a:spcAft>
                <a:spcPts val="0"/>
              </a:spcAft>
              <a:buNone/>
            </a:pPr>
            <a:r>
              <a:t/>
            </a:r>
            <a:endParaRPr/>
          </a:p>
        </p:txBody>
      </p:sp>
      <p:sp>
        <p:nvSpPr>
          <p:cNvPr id="199" name="Google Shape;199;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6-</a:t>
            </a:r>
            <a:r>
              <a:rPr lang="en"/>
              <a:t>Hematological</a:t>
            </a:r>
            <a:endParaRPr/>
          </a:p>
          <a:p>
            <a:pPr indent="-342900" lvl="0" marL="457200" rtl="0" algn="l">
              <a:spcBef>
                <a:spcPts val="1200"/>
              </a:spcBef>
              <a:spcAft>
                <a:spcPts val="0"/>
              </a:spcAft>
              <a:buSzPts val="1800"/>
              <a:buChar char="●"/>
            </a:pPr>
            <a:r>
              <a:rPr lang="en"/>
              <a:t>Anemia</a:t>
            </a:r>
            <a:endParaRPr/>
          </a:p>
          <a:p>
            <a:pPr indent="-342900" lvl="0" marL="457200" rtl="0" algn="l">
              <a:spcBef>
                <a:spcPts val="0"/>
              </a:spcBef>
              <a:spcAft>
                <a:spcPts val="0"/>
              </a:spcAft>
              <a:buSzPts val="1800"/>
              <a:buChar char="●"/>
            </a:pPr>
            <a:r>
              <a:rPr lang="en"/>
              <a:t>Anemia of chronic disease (normocytic anemia)</a:t>
            </a:r>
            <a:endParaRPr/>
          </a:p>
          <a:p>
            <a:pPr indent="-342900" lvl="0" marL="457200" rtl="0" algn="l">
              <a:spcBef>
                <a:spcPts val="0"/>
              </a:spcBef>
              <a:spcAft>
                <a:spcPts val="0"/>
              </a:spcAft>
              <a:buSzPts val="1800"/>
              <a:buChar char="●"/>
            </a:pPr>
            <a:r>
              <a:rPr lang="en"/>
              <a:t>NSAIDs and/or steroids → increased risk of GI bleeding → iron deficiency anemia (microcytic anemia)</a:t>
            </a:r>
            <a:endParaRPr/>
          </a:p>
          <a:p>
            <a:pPr indent="-342900" lvl="0" marL="457200" rtl="0" algn="l">
              <a:spcBef>
                <a:spcPts val="0"/>
              </a:spcBef>
              <a:spcAft>
                <a:spcPts val="0"/>
              </a:spcAft>
              <a:buSzPts val="1800"/>
              <a:buChar char="●"/>
            </a:pPr>
            <a:r>
              <a:rPr lang="en"/>
              <a:t>Methotrexate → decreased folate level → macrocytic anemia</a:t>
            </a:r>
            <a:endParaRPr/>
          </a:p>
          <a:p>
            <a:pPr indent="-342900" lvl="0" marL="457200" rtl="0" algn="l">
              <a:spcBef>
                <a:spcPts val="0"/>
              </a:spcBef>
              <a:spcAft>
                <a:spcPts val="0"/>
              </a:spcAft>
              <a:buSzPts val="1800"/>
              <a:buChar char="●"/>
            </a:pPr>
            <a:r>
              <a:rPr lang="en"/>
              <a:t>Neutropenia</a:t>
            </a:r>
            <a:endParaRPr/>
          </a:p>
          <a:p>
            <a:pPr indent="-342900" lvl="0" marL="457200" rtl="0" algn="l">
              <a:spcBef>
                <a:spcPts val="0"/>
              </a:spcBef>
              <a:spcAft>
                <a:spcPts val="0"/>
              </a:spcAft>
              <a:buSzPts val="1800"/>
              <a:buChar char="●"/>
            </a:pPr>
            <a:r>
              <a:rPr lang="en"/>
              <a:t>Splenomegaly</a:t>
            </a:r>
            <a:endParaRPr/>
          </a:p>
          <a:p>
            <a:pPr indent="-342900" lvl="0" marL="457200" rtl="0" algn="l">
              <a:spcBef>
                <a:spcPts val="0"/>
              </a:spcBef>
              <a:spcAft>
                <a:spcPts val="0"/>
              </a:spcAft>
              <a:buSzPts val="1800"/>
              <a:buChar char="●"/>
            </a:pPr>
            <a:r>
              <a:rPr lang="en"/>
              <a:t>Large granular lymphocyte leukemia</a:t>
            </a:r>
            <a:endParaRPr/>
          </a:p>
          <a:p>
            <a:pPr indent="-342900" lvl="0" marL="457200" rtl="0" algn="l">
              <a:spcBef>
                <a:spcPts val="0"/>
              </a:spcBef>
              <a:spcAft>
                <a:spcPts val="0"/>
              </a:spcAft>
              <a:buSzPts val="1800"/>
              <a:buChar char="●"/>
            </a:pPr>
            <a:r>
              <a:rPr lang="en"/>
              <a:t>Lymphoma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6"/>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05" name="Google Shape;205;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7-</a:t>
            </a:r>
            <a:r>
              <a:rPr lang="en"/>
              <a:t>Musculoskeletal</a:t>
            </a:r>
            <a:endParaRPr/>
          </a:p>
          <a:p>
            <a:pPr indent="-342900" lvl="0" marL="457200" rtl="0" algn="l">
              <a:spcBef>
                <a:spcPts val="1200"/>
              </a:spcBef>
              <a:spcAft>
                <a:spcPts val="0"/>
              </a:spcAft>
              <a:buSzPts val="1800"/>
              <a:buChar char="●"/>
            </a:pPr>
            <a:r>
              <a:rPr lang="en"/>
              <a:t>Tenosynovitis and bursitis</a:t>
            </a:r>
            <a:endParaRPr/>
          </a:p>
          <a:p>
            <a:pPr indent="-342900" lvl="0" marL="457200" rtl="0" algn="l">
              <a:spcBef>
                <a:spcPts val="0"/>
              </a:spcBef>
              <a:spcAft>
                <a:spcPts val="0"/>
              </a:spcAft>
              <a:buSzPts val="1800"/>
              <a:buChar char="●"/>
            </a:pPr>
            <a:r>
              <a:rPr lang="en"/>
              <a:t>Carpal tunnel syndrome</a:t>
            </a:r>
            <a:endParaRPr/>
          </a:p>
          <a:p>
            <a:pPr indent="-323850" lvl="0" marL="457200" rtl="0" algn="l">
              <a:spcBef>
                <a:spcPts val="0"/>
              </a:spcBef>
              <a:spcAft>
                <a:spcPts val="0"/>
              </a:spcAft>
              <a:buSzPts val="1500"/>
              <a:buChar char="❖"/>
            </a:pPr>
            <a:r>
              <a:rPr lang="en" sz="1500"/>
              <a:t>Typical nocturnal paresthesia of volar hand, thumb, index and middle fingers</a:t>
            </a:r>
            <a:endParaRPr sz="1500"/>
          </a:p>
          <a:p>
            <a:pPr indent="-323850" lvl="0" marL="457200" rtl="0" algn="l">
              <a:spcBef>
                <a:spcPts val="0"/>
              </a:spcBef>
              <a:spcAft>
                <a:spcPts val="0"/>
              </a:spcAft>
              <a:buSzPts val="1500"/>
              <a:buChar char="❖"/>
            </a:pPr>
            <a:r>
              <a:rPr lang="en" sz="1500"/>
              <a:t>Atrophy of thenar muscles → difficulty making a fist and inability to oppose the thumb</a:t>
            </a:r>
            <a:endParaRPr sz="1500"/>
          </a:p>
          <a:p>
            <a:pPr indent="-342900" lvl="0" marL="457200" rtl="0" algn="l">
              <a:spcBef>
                <a:spcPts val="0"/>
              </a:spcBef>
              <a:spcAft>
                <a:spcPts val="0"/>
              </a:spcAft>
              <a:buSzPts val="1800"/>
              <a:buChar char="●"/>
            </a:pPr>
            <a:r>
              <a:rPr lang="en"/>
              <a:t>Tarsal tunnel syndrome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7"/>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11" name="Google Shape;211;p37"/>
          <p:cNvSpPr txBox="1"/>
          <p:nvPr>
            <p:ph idx="1" type="body"/>
          </p:nvPr>
        </p:nvSpPr>
        <p:spPr>
          <a:xfrm>
            <a:off x="519000" y="1191975"/>
            <a:ext cx="8520600" cy="3416400"/>
          </a:xfrm>
          <a:prstGeom prst="rect">
            <a:avLst/>
          </a:prstGeom>
        </p:spPr>
        <p:txBody>
          <a:bodyPr anchorCtr="0" anchor="t" bIns="91425" lIns="91425" spcFirstLastPara="1" rIns="91425" wrap="square" tIns="91425">
            <a:normAutofit lnSpcReduction="20000"/>
          </a:bodyPr>
          <a:lstStyle/>
          <a:p>
            <a:pPr indent="-304800" lvl="0" marL="609600" rtl="0" algn="l">
              <a:lnSpc>
                <a:spcPct val="150000"/>
              </a:lnSpc>
              <a:spcBef>
                <a:spcPts val="300"/>
              </a:spcBef>
              <a:spcAft>
                <a:spcPts val="0"/>
              </a:spcAft>
              <a:buClr>
                <a:srgbClr val="1A1C1C"/>
              </a:buClr>
              <a:buSzPts val="1200"/>
              <a:buChar char="●"/>
            </a:pPr>
            <a:r>
              <a:rPr b="1" lang="en" sz="1200" u="sng">
                <a:solidFill>
                  <a:schemeClr val="accent5"/>
                </a:solidFill>
                <a:highlight>
                  <a:schemeClr val="lt1"/>
                </a:highlight>
              </a:rPr>
              <a:t>8-</a:t>
            </a:r>
            <a:r>
              <a:rPr b="1" lang="en" sz="1200" u="sng">
                <a:solidFill>
                  <a:schemeClr val="hlink"/>
                </a:solidFill>
                <a:highlight>
                  <a:srgbClr val="FFFFFF"/>
                </a:highlight>
                <a:hlinkClick r:id="rId3"/>
              </a:rPr>
              <a:t>Heart</a:t>
            </a:r>
            <a:endParaRPr b="1" sz="1200" u="sng">
              <a:solidFill>
                <a:schemeClr val="hlink"/>
              </a:solidFill>
              <a:highlight>
                <a:srgbClr val="FFFFFF"/>
              </a:highlight>
            </a:endParaRPr>
          </a:p>
          <a:p>
            <a:pPr indent="-304800" lvl="1" marL="1219200" rtl="0" algn="l">
              <a:lnSpc>
                <a:spcPct val="150000"/>
              </a:lnSpc>
              <a:spcBef>
                <a:spcPts val="0"/>
              </a:spcBef>
              <a:spcAft>
                <a:spcPts val="0"/>
              </a:spcAft>
              <a:buClr>
                <a:srgbClr val="1A1C1C"/>
              </a:buClr>
              <a:buSzPts val="1200"/>
              <a:buChar char="○"/>
            </a:pPr>
            <a:r>
              <a:rPr lang="en" sz="1200" u="sng">
                <a:solidFill>
                  <a:schemeClr val="hlink"/>
                </a:solidFill>
                <a:highlight>
                  <a:srgbClr val="FFFFFF"/>
                </a:highlight>
                <a:hlinkClick r:id="rId4"/>
              </a:rPr>
              <a:t>Pericarditis</a:t>
            </a:r>
            <a:r>
              <a:rPr lang="en" sz="1200">
                <a:solidFill>
                  <a:srgbClr val="1A1C1C"/>
                </a:solidFill>
                <a:highlight>
                  <a:srgbClr val="FFFFFF"/>
                </a:highlight>
              </a:rPr>
              <a:t> and </a:t>
            </a:r>
            <a:r>
              <a:rPr lang="en" sz="1200" u="sng">
                <a:solidFill>
                  <a:schemeClr val="hlink"/>
                </a:solidFill>
                <a:highlight>
                  <a:srgbClr val="FFFFFF"/>
                </a:highlight>
                <a:hlinkClick r:id="rId5"/>
              </a:rPr>
              <a:t>myocarditis</a:t>
            </a:r>
            <a:endParaRPr sz="1200" u="sng">
              <a:solidFill>
                <a:schemeClr val="hlink"/>
              </a:solidFill>
              <a:highlight>
                <a:srgbClr val="FFFFFF"/>
              </a:highlight>
            </a:endParaRPr>
          </a:p>
          <a:p>
            <a:pPr indent="-304800" lvl="1" marL="1219200" rtl="0" algn="l">
              <a:lnSpc>
                <a:spcPct val="150000"/>
              </a:lnSpc>
              <a:spcBef>
                <a:spcPts val="0"/>
              </a:spcBef>
              <a:spcAft>
                <a:spcPts val="0"/>
              </a:spcAft>
              <a:buClr>
                <a:srgbClr val="1A1C1C"/>
              </a:buClr>
              <a:buSzPts val="1200"/>
              <a:buChar char="○"/>
            </a:pPr>
            <a:r>
              <a:rPr lang="en" sz="1200">
                <a:solidFill>
                  <a:srgbClr val="1A1C1C"/>
                </a:solidFill>
                <a:highlight>
                  <a:srgbClr val="FFFFFF"/>
                </a:highlight>
              </a:rPr>
              <a:t>Increased risk of </a:t>
            </a:r>
            <a:r>
              <a:rPr lang="en" sz="1200" u="sng">
                <a:solidFill>
                  <a:schemeClr val="hlink"/>
                </a:solidFill>
                <a:highlight>
                  <a:srgbClr val="FFFFFF"/>
                </a:highlight>
                <a:hlinkClick r:id="rId6"/>
              </a:rPr>
              <a:t>myocardial infarction</a:t>
            </a:r>
            <a:r>
              <a:rPr lang="en" sz="1200">
                <a:solidFill>
                  <a:srgbClr val="1A1C1C"/>
                </a:solidFill>
                <a:highlight>
                  <a:srgbClr val="FFFFFF"/>
                </a:highlight>
              </a:rPr>
              <a:t>, </a:t>
            </a:r>
            <a:r>
              <a:rPr lang="en" sz="1200" u="sng">
                <a:solidFill>
                  <a:schemeClr val="hlink"/>
                </a:solidFill>
                <a:highlight>
                  <a:srgbClr val="FFFFFF"/>
                </a:highlight>
                <a:hlinkClick r:id="rId7"/>
              </a:rPr>
              <a:t>stroke</a:t>
            </a:r>
            <a:r>
              <a:rPr lang="en" sz="1200">
                <a:solidFill>
                  <a:srgbClr val="1A1C1C"/>
                </a:solidFill>
                <a:highlight>
                  <a:srgbClr val="FFFFFF"/>
                </a:highlight>
              </a:rPr>
              <a:t>, </a:t>
            </a:r>
            <a:r>
              <a:rPr lang="en" sz="1200" u="sng">
                <a:solidFill>
                  <a:schemeClr val="hlink"/>
                </a:solidFill>
                <a:highlight>
                  <a:srgbClr val="FFFFFF"/>
                </a:highlight>
                <a:hlinkClick r:id="rId8"/>
              </a:rPr>
              <a:t>CHF</a:t>
            </a:r>
            <a:r>
              <a:rPr lang="en" sz="1200">
                <a:solidFill>
                  <a:srgbClr val="1A1C1C"/>
                </a:solidFill>
                <a:highlight>
                  <a:srgbClr val="FFFFFF"/>
                </a:highlight>
              </a:rPr>
              <a:t>, and </a:t>
            </a:r>
            <a:r>
              <a:rPr lang="en" sz="1200" u="sng">
                <a:solidFill>
                  <a:schemeClr val="hlink"/>
                </a:solidFill>
                <a:highlight>
                  <a:srgbClr val="FFFFFF"/>
                </a:highlight>
                <a:hlinkClick r:id="rId9"/>
              </a:rPr>
              <a:t>atrial fibrillation</a:t>
            </a:r>
            <a:r>
              <a:rPr lang="en" sz="1200">
                <a:solidFill>
                  <a:srgbClr val="1A1C1C"/>
                </a:solidFill>
                <a:highlight>
                  <a:srgbClr val="FFFFFF"/>
                </a:highlight>
              </a:rPr>
              <a:t>  </a:t>
            </a:r>
            <a:r>
              <a:rPr lang="en" sz="750">
                <a:solidFill>
                  <a:srgbClr val="1A1C1C"/>
                </a:solidFill>
                <a:highlight>
                  <a:srgbClr val="FFFFFF"/>
                </a:highlight>
              </a:rPr>
              <a:t>[17]</a:t>
            </a:r>
            <a:endParaRPr sz="750">
              <a:solidFill>
                <a:srgbClr val="1A1C1C"/>
              </a:solidFill>
              <a:highlight>
                <a:srgbClr val="FFFFFF"/>
              </a:highlight>
            </a:endParaRPr>
          </a:p>
          <a:p>
            <a:pPr indent="-304800" lvl="0" marL="609600" rtl="0" algn="l">
              <a:lnSpc>
                <a:spcPct val="150000"/>
              </a:lnSpc>
              <a:spcBef>
                <a:spcPts val="0"/>
              </a:spcBef>
              <a:spcAft>
                <a:spcPts val="0"/>
              </a:spcAft>
              <a:buClr>
                <a:srgbClr val="1A1C1C"/>
              </a:buClr>
              <a:buSzPts val="1200"/>
              <a:buChar char="●"/>
            </a:pPr>
            <a:r>
              <a:rPr b="1" lang="en" sz="1200" u="sng">
                <a:solidFill>
                  <a:schemeClr val="accent5"/>
                </a:solidFill>
                <a:highlight>
                  <a:schemeClr val="lt1"/>
                </a:highlight>
              </a:rPr>
              <a:t>9-</a:t>
            </a:r>
            <a:r>
              <a:rPr b="1" lang="en" sz="1200" u="sng">
                <a:solidFill>
                  <a:srgbClr val="1A1C1C"/>
                </a:solidFill>
                <a:highlight>
                  <a:srgbClr val="FFFFFF"/>
                </a:highlight>
              </a:rPr>
              <a:t>Vascular</a:t>
            </a:r>
            <a:endParaRPr b="1" sz="1200" u="sng">
              <a:solidFill>
                <a:srgbClr val="1A1C1C"/>
              </a:solidFill>
              <a:highlight>
                <a:srgbClr val="FFFFFF"/>
              </a:highlight>
            </a:endParaRPr>
          </a:p>
          <a:p>
            <a:pPr indent="-304800" lvl="1" marL="1219200" rtl="0" algn="l">
              <a:lnSpc>
                <a:spcPct val="150000"/>
              </a:lnSpc>
              <a:spcBef>
                <a:spcPts val="0"/>
              </a:spcBef>
              <a:spcAft>
                <a:spcPts val="0"/>
              </a:spcAft>
              <a:buClr>
                <a:srgbClr val="1A1C1C"/>
              </a:buClr>
              <a:buSzPts val="1200"/>
              <a:buChar char="○"/>
            </a:pPr>
            <a:r>
              <a:rPr lang="en" sz="1200">
                <a:solidFill>
                  <a:srgbClr val="1A1C1C"/>
                </a:solidFill>
                <a:highlight>
                  <a:srgbClr val="FFFFFF"/>
                </a:highlight>
              </a:rPr>
              <a:t>Peripheral </a:t>
            </a:r>
            <a:r>
              <a:rPr lang="en" sz="1200" u="sng">
                <a:solidFill>
                  <a:schemeClr val="hlink"/>
                </a:solidFill>
                <a:highlight>
                  <a:srgbClr val="FFFFFF"/>
                </a:highlight>
                <a:hlinkClick r:id="rId10"/>
              </a:rPr>
              <a:t>vasculitis</a:t>
            </a:r>
            <a:r>
              <a:rPr lang="en" sz="1200">
                <a:solidFill>
                  <a:srgbClr val="1A1C1C"/>
                </a:solidFill>
                <a:highlight>
                  <a:srgbClr val="FFFFFF"/>
                </a:highlight>
              </a:rPr>
              <a:t>, manifests as </a:t>
            </a:r>
            <a:r>
              <a:rPr lang="en" sz="1200" u="sng">
                <a:solidFill>
                  <a:schemeClr val="hlink"/>
                </a:solidFill>
                <a:highlight>
                  <a:srgbClr val="FFFFFF"/>
                </a:highlight>
                <a:hlinkClick r:id="rId11"/>
              </a:rPr>
              <a:t>livedo reticularis</a:t>
            </a:r>
            <a:endParaRPr sz="1200" u="sng">
              <a:solidFill>
                <a:schemeClr val="hlink"/>
              </a:solidFill>
              <a:highlight>
                <a:srgbClr val="FFFFFF"/>
              </a:highlight>
            </a:endParaRPr>
          </a:p>
          <a:p>
            <a:pPr indent="-304800" lvl="1" marL="1219200" rtl="0" algn="l">
              <a:lnSpc>
                <a:spcPct val="150000"/>
              </a:lnSpc>
              <a:spcBef>
                <a:spcPts val="0"/>
              </a:spcBef>
              <a:spcAft>
                <a:spcPts val="0"/>
              </a:spcAft>
              <a:buClr>
                <a:srgbClr val="1A1C1C"/>
              </a:buClr>
              <a:buSzPts val="1200"/>
              <a:buChar char="○"/>
            </a:pPr>
            <a:r>
              <a:rPr b="1" lang="en" sz="1200" u="sng">
                <a:solidFill>
                  <a:schemeClr val="hlink"/>
                </a:solidFill>
                <a:highlight>
                  <a:srgbClr val="FFFFFF"/>
                </a:highlight>
                <a:hlinkClick r:id="rId12"/>
              </a:rPr>
              <a:t>Raynaud phenomenon</a:t>
            </a:r>
            <a:endParaRPr b="1" sz="1200" u="sng">
              <a:solidFill>
                <a:schemeClr val="hlink"/>
              </a:solidFill>
              <a:highlight>
                <a:srgbClr val="FFFFFF"/>
              </a:highlight>
            </a:endParaRPr>
          </a:p>
          <a:p>
            <a:pPr indent="-304800" lvl="1" marL="1219200" rtl="0" algn="l">
              <a:lnSpc>
                <a:spcPct val="150000"/>
              </a:lnSpc>
              <a:spcBef>
                <a:spcPts val="0"/>
              </a:spcBef>
              <a:spcAft>
                <a:spcPts val="0"/>
              </a:spcAft>
              <a:buClr>
                <a:srgbClr val="1A1C1C"/>
              </a:buClr>
              <a:buSzPts val="1200"/>
              <a:buChar char="○"/>
            </a:pPr>
            <a:r>
              <a:rPr lang="en" sz="1200" u="sng">
                <a:solidFill>
                  <a:schemeClr val="hlink"/>
                </a:solidFill>
                <a:highlight>
                  <a:srgbClr val="FFFFFF"/>
                </a:highlight>
                <a:hlinkClick r:id="rId13"/>
              </a:rPr>
              <a:t>Purpura</a:t>
            </a:r>
            <a:endParaRPr sz="1200" u="sng">
              <a:solidFill>
                <a:schemeClr val="hlink"/>
              </a:solidFill>
              <a:highlight>
                <a:srgbClr val="FFFFFF"/>
              </a:highlight>
            </a:endParaRPr>
          </a:p>
          <a:p>
            <a:pPr indent="-304800" lvl="1" marL="1219200" rtl="0" algn="l">
              <a:lnSpc>
                <a:spcPct val="150000"/>
              </a:lnSpc>
              <a:spcBef>
                <a:spcPts val="0"/>
              </a:spcBef>
              <a:spcAft>
                <a:spcPts val="0"/>
              </a:spcAft>
              <a:buClr>
                <a:srgbClr val="1A1C1C"/>
              </a:buClr>
              <a:buSzPts val="1200"/>
              <a:buChar char="○"/>
            </a:pPr>
            <a:r>
              <a:rPr lang="en" sz="1200" u="sng">
                <a:solidFill>
                  <a:schemeClr val="hlink"/>
                </a:solidFill>
                <a:highlight>
                  <a:srgbClr val="FFFFFF"/>
                </a:highlight>
                <a:hlinkClick r:id="rId14"/>
              </a:rPr>
              <a:t>Vasculitic</a:t>
            </a:r>
            <a:r>
              <a:rPr lang="en" sz="1200">
                <a:solidFill>
                  <a:srgbClr val="1A1C1C"/>
                </a:solidFill>
                <a:highlight>
                  <a:srgbClr val="FFFFFF"/>
                </a:highlight>
              </a:rPr>
              <a:t> </a:t>
            </a:r>
            <a:r>
              <a:rPr lang="en" sz="1200" u="sng">
                <a:solidFill>
                  <a:srgbClr val="1A1C1C"/>
                </a:solidFill>
                <a:highlight>
                  <a:srgbClr val="FFFFFF"/>
                </a:highlight>
              </a:rPr>
              <a:t>ulcers</a:t>
            </a:r>
            <a:endParaRPr sz="1200" u="sng">
              <a:solidFill>
                <a:srgbClr val="1A1C1C"/>
              </a:solidFill>
              <a:highlight>
                <a:srgbClr val="FFFFFF"/>
              </a:highlight>
            </a:endParaRPr>
          </a:p>
          <a:p>
            <a:pPr indent="-304800" lvl="1" marL="1219200" rtl="0" algn="l">
              <a:lnSpc>
                <a:spcPct val="150000"/>
              </a:lnSpc>
              <a:spcBef>
                <a:spcPts val="0"/>
              </a:spcBef>
              <a:spcAft>
                <a:spcPts val="0"/>
              </a:spcAft>
              <a:buClr>
                <a:srgbClr val="1A1C1C"/>
              </a:buClr>
              <a:buSzPts val="1200"/>
              <a:buChar char="○"/>
            </a:pPr>
            <a:r>
              <a:rPr lang="en" sz="1200">
                <a:solidFill>
                  <a:srgbClr val="1A1C1C"/>
                </a:solidFill>
                <a:highlight>
                  <a:srgbClr val="FFFFFF"/>
                </a:highlight>
              </a:rPr>
              <a:t>Necrosing fingertips</a:t>
            </a:r>
            <a:endParaRPr sz="1200">
              <a:solidFill>
                <a:srgbClr val="1A1C1C"/>
              </a:solidFill>
              <a:highlight>
                <a:srgbClr val="FFFFFF"/>
              </a:highlight>
            </a:endParaRPr>
          </a:p>
          <a:p>
            <a:pPr indent="-304800" lvl="1" marL="1219200" rtl="0" algn="l">
              <a:lnSpc>
                <a:spcPct val="150000"/>
              </a:lnSpc>
              <a:spcBef>
                <a:spcPts val="0"/>
              </a:spcBef>
              <a:spcAft>
                <a:spcPts val="0"/>
              </a:spcAft>
              <a:buClr>
                <a:srgbClr val="1A1C1C"/>
              </a:buClr>
              <a:buSzPts val="1200"/>
              <a:buChar char="○"/>
            </a:pPr>
            <a:r>
              <a:rPr lang="en" sz="1200" u="sng">
                <a:solidFill>
                  <a:schemeClr val="hlink"/>
                </a:solidFill>
                <a:highlight>
                  <a:srgbClr val="FFFFFF"/>
                </a:highlight>
                <a:hlinkClick r:id="rId15"/>
              </a:rPr>
              <a:t>Peripheral neuropathy</a:t>
            </a:r>
            <a:endParaRPr sz="1200" u="sng">
              <a:solidFill>
                <a:schemeClr val="hlink"/>
              </a:solidFill>
              <a:highlight>
                <a:srgbClr val="FFFFFF"/>
              </a:highlight>
            </a:endParaRPr>
          </a:p>
          <a:p>
            <a:pPr indent="0" lvl="0" marL="0" rtl="0" algn="l">
              <a:spcBef>
                <a:spcPts val="9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8"/>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17" name="Google Shape;217;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8" name="Google Shape;218;p38"/>
          <p:cNvPicPr preferRelativeResize="0"/>
          <p:nvPr/>
        </p:nvPicPr>
        <p:blipFill>
          <a:blip r:embed="rId3">
            <a:alphaModFix/>
          </a:blip>
          <a:stretch>
            <a:fillRect/>
          </a:stretch>
        </p:blipFill>
        <p:spPr>
          <a:xfrm>
            <a:off x="1143857" y="0"/>
            <a:ext cx="6856286" cy="5143500"/>
          </a:xfrm>
          <a:prstGeom prst="rect">
            <a:avLst/>
          </a:prstGeom>
          <a:noFill/>
          <a:ln>
            <a:noFill/>
          </a:ln>
        </p:spPr>
      </p:pic>
      <p:sp>
        <p:nvSpPr>
          <p:cNvPr id="219" name="Google Shape;219;p38"/>
          <p:cNvSpPr/>
          <p:nvPr/>
        </p:nvSpPr>
        <p:spPr>
          <a:xfrm>
            <a:off x="3275175" y="2239725"/>
            <a:ext cx="1339500" cy="11142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9"/>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25" name="Google Shape;225;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6" name="Google Shape;226;p39"/>
          <p:cNvPicPr preferRelativeResize="0"/>
          <p:nvPr/>
        </p:nvPicPr>
        <p:blipFill>
          <a:blip r:embed="rId3">
            <a:alphaModFix/>
          </a:blip>
          <a:stretch>
            <a:fillRect/>
          </a:stretch>
        </p:blipFill>
        <p:spPr>
          <a:xfrm>
            <a:off x="629507" y="0"/>
            <a:ext cx="7884986" cy="5143500"/>
          </a:xfrm>
          <a:prstGeom prst="rect">
            <a:avLst/>
          </a:prstGeom>
          <a:noFill/>
          <a:ln>
            <a:noFill/>
          </a:ln>
        </p:spPr>
      </p:pic>
      <p:sp>
        <p:nvSpPr>
          <p:cNvPr id="227" name="Google Shape;227;p39"/>
          <p:cNvSpPr/>
          <p:nvPr/>
        </p:nvSpPr>
        <p:spPr>
          <a:xfrm>
            <a:off x="4572000" y="391350"/>
            <a:ext cx="2322000" cy="17403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28" name="Google Shape;228;p39"/>
          <p:cNvSpPr/>
          <p:nvPr/>
        </p:nvSpPr>
        <p:spPr>
          <a:xfrm>
            <a:off x="5429825" y="3902800"/>
            <a:ext cx="1339500" cy="11142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29" name="Google Shape;229;p39"/>
          <p:cNvSpPr/>
          <p:nvPr/>
        </p:nvSpPr>
        <p:spPr>
          <a:xfrm>
            <a:off x="3076575" y="623450"/>
            <a:ext cx="1339500" cy="11142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30" name="Google Shape;230;p39"/>
          <p:cNvSpPr/>
          <p:nvPr/>
        </p:nvSpPr>
        <p:spPr>
          <a:xfrm>
            <a:off x="2437525" y="2433150"/>
            <a:ext cx="1339500" cy="11142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31" name="Google Shape;231;p39"/>
          <p:cNvSpPr/>
          <p:nvPr/>
        </p:nvSpPr>
        <p:spPr>
          <a:xfrm>
            <a:off x="2086350" y="4029300"/>
            <a:ext cx="1339500" cy="11142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32" name="Google Shape;232;p39"/>
          <p:cNvSpPr/>
          <p:nvPr/>
        </p:nvSpPr>
        <p:spPr>
          <a:xfrm>
            <a:off x="859950" y="2486175"/>
            <a:ext cx="1339500" cy="11142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33" name="Google Shape;233;p39"/>
          <p:cNvSpPr/>
          <p:nvPr/>
        </p:nvSpPr>
        <p:spPr>
          <a:xfrm>
            <a:off x="629500" y="1318950"/>
            <a:ext cx="1339500" cy="11142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34" name="Google Shape;234;p39"/>
          <p:cNvSpPr/>
          <p:nvPr/>
        </p:nvSpPr>
        <p:spPr>
          <a:xfrm>
            <a:off x="2086350" y="623450"/>
            <a:ext cx="834300" cy="8820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0"/>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40" name="Google Shape;240;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1" name="Google Shape;241;p40"/>
          <p:cNvPicPr preferRelativeResize="0"/>
          <p:nvPr/>
        </p:nvPicPr>
        <p:blipFill>
          <a:blip r:embed="rId3">
            <a:alphaModFix/>
          </a:blip>
          <a:stretch>
            <a:fillRect/>
          </a:stretch>
        </p:blipFill>
        <p:spPr>
          <a:xfrm>
            <a:off x="714375" y="0"/>
            <a:ext cx="771525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1"/>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Pathology </a:t>
            </a:r>
            <a:endParaRPr/>
          </a:p>
        </p:txBody>
      </p:sp>
      <p:sp>
        <p:nvSpPr>
          <p:cNvPr id="247" name="Google Shape;247;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Synovial pannus formation and bone invasion: pathological layer of proliferative granulation tissue, mononuclear inflammatory cells, and fibroblast-like mesenchymal cells, releasing cytokines and enzymes, which, in turn, damage and invade the surrounding connective tissue  </a:t>
            </a:r>
            <a:endParaRPr/>
          </a:p>
          <a:p>
            <a:pPr indent="0" lvl="0" marL="0" rtl="0" algn="l">
              <a:spcBef>
                <a:spcPts val="1200"/>
              </a:spcBef>
              <a:spcAft>
                <a:spcPts val="0"/>
              </a:spcAft>
              <a:buNone/>
            </a:pPr>
            <a:r>
              <a:rPr lang="en"/>
              <a:t>Synovial lining hyperplasia with mononuclear cell infiltrate</a:t>
            </a:r>
            <a:endParaRPr/>
          </a:p>
          <a:p>
            <a:pPr indent="0" lvl="0" marL="0" rtl="0" algn="l">
              <a:spcBef>
                <a:spcPts val="1200"/>
              </a:spcBef>
              <a:spcAft>
                <a:spcPts val="0"/>
              </a:spcAft>
              <a:buNone/>
            </a:pPr>
            <a:r>
              <a:rPr lang="en"/>
              <a:t>Perivascular inflammatory infiltrates</a:t>
            </a:r>
            <a:endParaRPr/>
          </a:p>
          <a:p>
            <a:pPr indent="0" lvl="0" marL="0" rtl="0" algn="l">
              <a:spcBef>
                <a:spcPts val="1200"/>
              </a:spcBef>
              <a:spcAft>
                <a:spcPts val="0"/>
              </a:spcAft>
              <a:buNone/>
            </a:pPr>
            <a:r>
              <a:rPr lang="en"/>
              <a:t>Angiogenesis</a:t>
            </a:r>
            <a:endParaRPr/>
          </a:p>
          <a:p>
            <a:pPr indent="0" lvl="0" marL="0" rtl="0" algn="l">
              <a:spcBef>
                <a:spcPts val="1200"/>
              </a:spcBef>
              <a:spcAft>
                <a:spcPts val="0"/>
              </a:spcAft>
              <a:buNone/>
            </a:pPr>
            <a:r>
              <a:rPr lang="en"/>
              <a:t>Fibrin deposition on synovial surfaces</a:t>
            </a:r>
            <a:endParaRPr/>
          </a:p>
          <a:p>
            <a:pPr indent="0" lvl="0" marL="0" rtl="0" algn="l">
              <a:spcBef>
                <a:spcPts val="1200"/>
              </a:spcBef>
              <a:spcAft>
                <a:spcPts val="1200"/>
              </a:spcAft>
              <a:buNone/>
            </a:pPr>
            <a:r>
              <a:rPr lang="en"/>
              <a:t>Rheumatoid nodules: central fibrinoid necrosis with palisading histiocytes (epithelioid cells)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2"/>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Subtypes &amp; Variants </a:t>
            </a:r>
            <a:endParaRPr/>
          </a:p>
        </p:txBody>
      </p:sp>
      <p:sp>
        <p:nvSpPr>
          <p:cNvPr id="253" name="Google Shape;253;p42"/>
          <p:cNvSpPr txBox="1"/>
          <p:nvPr>
            <p:ph idx="1" type="body"/>
          </p:nvPr>
        </p:nvSpPr>
        <p:spPr>
          <a:xfrm>
            <a:off x="311700" y="1152475"/>
            <a:ext cx="8520600" cy="2115300"/>
          </a:xfrm>
          <a:prstGeom prst="rect">
            <a:avLst/>
          </a:prstGeom>
        </p:spPr>
        <p:txBody>
          <a:bodyPr anchorCtr="0" anchor="t" bIns="91425" lIns="91425" spcFirstLastPara="1" rIns="91425" wrap="square" tIns="91425">
            <a:noAutofit/>
          </a:bodyPr>
          <a:lstStyle/>
          <a:p>
            <a:pPr indent="-332398" lvl="0" marL="457200" rtl="0" algn="l">
              <a:lnSpc>
                <a:spcPct val="95000"/>
              </a:lnSpc>
              <a:spcBef>
                <a:spcPts val="0"/>
              </a:spcBef>
              <a:spcAft>
                <a:spcPts val="0"/>
              </a:spcAft>
              <a:buSzPts val="1635"/>
              <a:buChar char="●"/>
            </a:pPr>
            <a:r>
              <a:rPr b="1" lang="en" sz="1634"/>
              <a:t>Rheumatoid arthritis of the cervical spine</a:t>
            </a:r>
            <a:endParaRPr b="1" sz="1634"/>
          </a:p>
          <a:p>
            <a:pPr indent="-332398" lvl="0" marL="457200" rtl="0" algn="l">
              <a:lnSpc>
                <a:spcPct val="117500"/>
              </a:lnSpc>
              <a:spcBef>
                <a:spcPts val="0"/>
              </a:spcBef>
              <a:spcAft>
                <a:spcPts val="0"/>
              </a:spcAft>
              <a:buSzPts val="1635"/>
              <a:buChar char="●"/>
            </a:pPr>
            <a:r>
              <a:rPr b="1" lang="en" sz="1634">
                <a:highlight>
                  <a:srgbClr val="FFFFFF"/>
                </a:highlight>
              </a:rPr>
              <a:t>Felty Syndrome</a:t>
            </a:r>
            <a:endParaRPr b="1" sz="1634">
              <a:highlight>
                <a:srgbClr val="FFFFFF"/>
              </a:highlight>
            </a:endParaRPr>
          </a:p>
          <a:p>
            <a:pPr indent="-332398" lvl="0" marL="457200" rtl="0" algn="l">
              <a:lnSpc>
                <a:spcPct val="117500"/>
              </a:lnSpc>
              <a:spcBef>
                <a:spcPts val="0"/>
              </a:spcBef>
              <a:spcAft>
                <a:spcPts val="0"/>
              </a:spcAft>
              <a:buSzPts val="1635"/>
              <a:buChar char="●"/>
            </a:pPr>
            <a:r>
              <a:rPr b="1" lang="en" sz="1634">
                <a:highlight>
                  <a:srgbClr val="FFFFFF"/>
                </a:highlight>
              </a:rPr>
              <a:t>Undifferentiated Arthritis </a:t>
            </a:r>
            <a:endParaRPr b="1" sz="1634">
              <a:highlight>
                <a:srgbClr val="FFFFFF"/>
              </a:highlight>
            </a:endParaRPr>
          </a:p>
          <a:p>
            <a:pPr indent="0" lvl="0" marL="0" rtl="0" algn="l">
              <a:lnSpc>
                <a:spcPct val="95000"/>
              </a:lnSpc>
              <a:spcBef>
                <a:spcPts val="300"/>
              </a:spcBef>
              <a:spcAft>
                <a:spcPts val="0"/>
              </a:spcAft>
              <a:buSzPts val="275"/>
              <a:buNone/>
            </a:pPr>
            <a:r>
              <a:t/>
            </a:r>
            <a:endParaRPr sz="850"/>
          </a:p>
          <a:p>
            <a:pPr indent="0" lvl="0" marL="0" rtl="0" algn="l">
              <a:lnSpc>
                <a:spcPct val="95000"/>
              </a:lnSpc>
              <a:spcBef>
                <a:spcPts val="1200"/>
              </a:spcBef>
              <a:spcAft>
                <a:spcPts val="0"/>
              </a:spcAft>
              <a:buSzPts val="275"/>
              <a:buNone/>
            </a:pPr>
            <a:r>
              <a:t/>
            </a:r>
            <a:endParaRPr sz="850"/>
          </a:p>
          <a:p>
            <a:pPr indent="0" lvl="0" marL="0" rtl="0" algn="l">
              <a:lnSpc>
                <a:spcPct val="95000"/>
              </a:lnSpc>
              <a:spcBef>
                <a:spcPts val="1200"/>
              </a:spcBef>
              <a:spcAft>
                <a:spcPts val="0"/>
              </a:spcAft>
              <a:buSzPts val="275"/>
              <a:buNone/>
            </a:pPr>
            <a:r>
              <a:t/>
            </a:r>
            <a:endParaRPr sz="850"/>
          </a:p>
          <a:p>
            <a:pPr indent="0" lvl="0" marL="0" rtl="0" algn="l">
              <a:lnSpc>
                <a:spcPct val="95000"/>
              </a:lnSpc>
              <a:spcBef>
                <a:spcPts val="1200"/>
              </a:spcBef>
              <a:spcAft>
                <a:spcPts val="0"/>
              </a:spcAft>
              <a:buSzPts val="275"/>
              <a:buNone/>
            </a:pPr>
            <a:r>
              <a:t/>
            </a:r>
            <a:endParaRPr sz="850"/>
          </a:p>
          <a:p>
            <a:pPr indent="0" lvl="0" marL="0" rtl="0" algn="l">
              <a:lnSpc>
                <a:spcPct val="95000"/>
              </a:lnSpc>
              <a:spcBef>
                <a:spcPts val="1200"/>
              </a:spcBef>
              <a:spcAft>
                <a:spcPts val="0"/>
              </a:spcAft>
              <a:buSzPts val="275"/>
              <a:buNone/>
            </a:pPr>
            <a:r>
              <a:t/>
            </a:r>
            <a:endParaRPr sz="850"/>
          </a:p>
          <a:p>
            <a:pPr indent="0" lvl="0" marL="0" rtl="0" algn="l">
              <a:lnSpc>
                <a:spcPct val="95000"/>
              </a:lnSpc>
              <a:spcBef>
                <a:spcPts val="1200"/>
              </a:spcBef>
              <a:spcAft>
                <a:spcPts val="0"/>
              </a:spcAft>
              <a:buSzPts val="275"/>
              <a:buNone/>
            </a:pPr>
            <a:r>
              <a:t/>
            </a:r>
            <a:endParaRPr sz="850"/>
          </a:p>
          <a:p>
            <a:pPr indent="0" lvl="0" marL="0" rtl="0" algn="l">
              <a:lnSpc>
                <a:spcPct val="95000"/>
              </a:lnSpc>
              <a:spcBef>
                <a:spcPts val="1200"/>
              </a:spcBef>
              <a:spcAft>
                <a:spcPts val="1200"/>
              </a:spcAft>
              <a:buSzPts val="275"/>
              <a:buNone/>
            </a:pPr>
            <a:r>
              <a:t/>
            </a:r>
            <a:endParaRPr sz="85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Georgia"/>
                <a:ea typeface="Georgia"/>
                <a:cs typeface="Georgia"/>
                <a:sym typeface="Georgia"/>
              </a:rPr>
              <a:t>Overview</a:t>
            </a:r>
            <a:r>
              <a:rPr lang="en"/>
              <a:t> </a:t>
            </a:r>
            <a:endParaRPr/>
          </a:p>
        </p:txBody>
      </p:sp>
      <p:sp>
        <p:nvSpPr>
          <p:cNvPr id="79" name="Google Shape;79;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
                <a:latin typeface="Georgia"/>
                <a:ea typeface="Georgia"/>
                <a:cs typeface="Georgia"/>
                <a:sym typeface="Georgia"/>
              </a:rPr>
              <a:t>C</a:t>
            </a:r>
            <a:r>
              <a:rPr lang="en">
                <a:latin typeface="Georgia"/>
                <a:ea typeface="Georgia"/>
                <a:cs typeface="Georgia"/>
                <a:sym typeface="Georgia"/>
              </a:rPr>
              <a:t>hronic, Systemic, Inflammatory autoimmune disorder that primarily affects the joints (e.g., causes pain, swelling, synovial destruction, deformities), but may also manifest with extraarticular features (e.g., rheumatoid nodules, pulmonary fibrosis). </a:t>
            </a:r>
            <a:endParaRPr>
              <a:latin typeface="Georgia"/>
              <a:ea typeface="Georgia"/>
              <a:cs typeface="Georgia"/>
              <a:sym typeface="Georgia"/>
            </a:endParaRPr>
          </a:p>
          <a:p>
            <a:pPr indent="0" lvl="0" marL="0" rtl="0" algn="l">
              <a:spcBef>
                <a:spcPts val="1200"/>
              </a:spcBef>
              <a:spcAft>
                <a:spcPts val="0"/>
              </a:spcAft>
              <a:buNone/>
            </a:pPr>
            <a:r>
              <a:rPr lang="en">
                <a:latin typeface="Georgia"/>
                <a:ea typeface="Georgia"/>
                <a:cs typeface="Georgia"/>
                <a:sym typeface="Georgia"/>
              </a:rPr>
              <a:t>The risk of RA increases with age, and the disease predominantly affects women. The diagnosis is clinical and may be supported by laboratory tests (e.g., rheumatoid factor, anticitrullinated peptide antibodies) and imaging studies (e.g., the presence of synovitis on ultrasound and, later in the disease course, bone erosions and/or joint space narrowing on x-rays). </a:t>
            </a:r>
            <a:endParaRPr>
              <a:latin typeface="Georgia"/>
              <a:ea typeface="Georgia"/>
              <a:cs typeface="Georgia"/>
              <a:sym typeface="Georgia"/>
            </a:endParaRPr>
          </a:p>
          <a:p>
            <a:pPr indent="0" lvl="0" marL="0" rtl="0" algn="l">
              <a:spcBef>
                <a:spcPts val="1200"/>
              </a:spcBef>
              <a:spcAft>
                <a:spcPts val="1200"/>
              </a:spcAft>
              <a:buClr>
                <a:schemeClr val="dk1"/>
              </a:buClr>
              <a:buSzPct val="61111"/>
              <a:buFont typeface="Arial"/>
              <a:buNone/>
            </a:pPr>
            <a:r>
              <a:rPr lang="en">
                <a:latin typeface="Georgia"/>
                <a:ea typeface="Georgia"/>
                <a:cs typeface="Georgia"/>
                <a:sym typeface="Georgia"/>
              </a:rPr>
              <a:t>There is no curative therapy for RA but early intervention with disease-modifying antirheumatic drugs (DMARDs) using a treat-to-target strategy can prevent disease progression and RA-related disability.</a:t>
            </a:r>
            <a:endParaRPr>
              <a:latin typeface="Georgia"/>
              <a:ea typeface="Georgia"/>
              <a:cs typeface="Georgia"/>
              <a:sym typeface="Georgi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3"/>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Rheumatoid arthritis of the cervical spine </a:t>
            </a:r>
            <a:endParaRPr/>
          </a:p>
          <a:p>
            <a:pPr indent="0" lvl="0" marL="0" rtl="0" algn="l">
              <a:spcBef>
                <a:spcPts val="0"/>
              </a:spcBef>
              <a:spcAft>
                <a:spcPts val="0"/>
              </a:spcAft>
              <a:buNone/>
            </a:pPr>
            <a:r>
              <a:t/>
            </a:r>
            <a:endParaRPr/>
          </a:p>
        </p:txBody>
      </p:sp>
      <p:sp>
        <p:nvSpPr>
          <p:cNvPr id="259" name="Google Shape;259;p43"/>
          <p:cNvSpPr txBox="1"/>
          <p:nvPr>
            <p:ph idx="1" type="body"/>
          </p:nvPr>
        </p:nvSpPr>
        <p:spPr>
          <a:xfrm>
            <a:off x="232725" y="1017450"/>
            <a:ext cx="8751000" cy="3416400"/>
          </a:xfrm>
          <a:prstGeom prst="rect">
            <a:avLst/>
          </a:prstGeom>
        </p:spPr>
        <p:txBody>
          <a:bodyPr anchorCtr="0" anchor="t" bIns="91425" lIns="91425" spcFirstLastPara="1" rIns="91425" wrap="square" tIns="91425">
            <a:noAutofit/>
          </a:bodyPr>
          <a:lstStyle/>
          <a:p>
            <a:pPr indent="0" lvl="0" marL="0" rtl="0" algn="l">
              <a:lnSpc>
                <a:spcPct val="152500"/>
              </a:lnSpc>
              <a:spcBef>
                <a:spcPts val="0"/>
              </a:spcBef>
              <a:spcAft>
                <a:spcPts val="0"/>
              </a:spcAft>
              <a:buSzPts val="770"/>
              <a:buNone/>
            </a:pPr>
            <a:r>
              <a:rPr lang="en" sz="1140" u="sng">
                <a:solidFill>
                  <a:srgbClr val="1A1C1C"/>
                </a:solidFill>
                <a:highlight>
                  <a:srgbClr val="FFFFFF"/>
                </a:highlight>
              </a:rPr>
              <a:t>RA</a:t>
            </a:r>
            <a:r>
              <a:rPr lang="en" sz="1140">
                <a:solidFill>
                  <a:srgbClr val="1A1C1C"/>
                </a:solidFill>
                <a:highlight>
                  <a:srgbClr val="FFFFFF"/>
                </a:highlight>
              </a:rPr>
              <a:t> typically affects the </a:t>
            </a:r>
            <a:r>
              <a:rPr lang="en" sz="1140" u="sng">
                <a:solidFill>
                  <a:schemeClr val="hlink"/>
                </a:solidFill>
                <a:highlight>
                  <a:srgbClr val="FFFFFF"/>
                </a:highlight>
                <a:hlinkClick r:id="rId3"/>
              </a:rPr>
              <a:t>cervical spine</a:t>
            </a:r>
            <a:r>
              <a:rPr lang="en" sz="1140">
                <a:solidFill>
                  <a:srgbClr val="1A1C1C"/>
                </a:solidFill>
                <a:highlight>
                  <a:srgbClr val="FFFFFF"/>
                </a:highlight>
              </a:rPr>
              <a:t> early in the course of the disease, while normally sparing the thoracic and </a:t>
            </a:r>
            <a:r>
              <a:rPr lang="en" sz="1140" u="sng">
                <a:solidFill>
                  <a:schemeClr val="hlink"/>
                </a:solidFill>
                <a:highlight>
                  <a:srgbClr val="FFFFFF"/>
                </a:highlight>
                <a:hlinkClick r:id="rId4"/>
              </a:rPr>
              <a:t>lumbar spine</a:t>
            </a:r>
            <a:r>
              <a:rPr lang="en" sz="1140">
                <a:solidFill>
                  <a:srgbClr val="1A1C1C"/>
                </a:solidFill>
                <a:highlight>
                  <a:srgbClr val="FFFFFF"/>
                </a:highlight>
              </a:rPr>
              <a:t>. </a:t>
            </a:r>
            <a:r>
              <a:rPr lang="en" sz="1140" u="sng">
                <a:solidFill>
                  <a:schemeClr val="hlink"/>
                </a:solidFill>
                <a:highlight>
                  <a:srgbClr val="FFFFFF"/>
                </a:highlight>
                <a:hlinkClick r:id="rId5"/>
              </a:rPr>
              <a:t>RA of the cervical spine</a:t>
            </a:r>
            <a:r>
              <a:rPr lang="en" sz="1140">
                <a:solidFill>
                  <a:srgbClr val="1A1C1C"/>
                </a:solidFill>
                <a:highlight>
                  <a:srgbClr val="FFFFFF"/>
                </a:highlight>
              </a:rPr>
              <a:t> most commonly manifests with </a:t>
            </a:r>
            <a:r>
              <a:rPr lang="en" sz="1140" u="sng">
                <a:solidFill>
                  <a:schemeClr val="hlink"/>
                </a:solidFill>
                <a:highlight>
                  <a:srgbClr val="FFFFFF"/>
                </a:highlight>
                <a:hlinkClick r:id="rId6"/>
              </a:rPr>
              <a:t>atlantoaxial subluxation</a:t>
            </a:r>
            <a:r>
              <a:rPr lang="en" sz="1140">
                <a:solidFill>
                  <a:srgbClr val="1A1C1C"/>
                </a:solidFill>
                <a:highlight>
                  <a:srgbClr val="FFFFFF"/>
                </a:highlight>
              </a:rPr>
              <a:t>. Other patterns of instability are atlantoaxial impaction and subaxial subluxation.</a:t>
            </a:r>
            <a:endParaRPr sz="1140">
              <a:solidFill>
                <a:srgbClr val="1A1C1C"/>
              </a:solidFill>
              <a:highlight>
                <a:srgbClr val="FFFFFF"/>
              </a:highlight>
            </a:endParaRPr>
          </a:p>
          <a:p>
            <a:pPr indent="0" lvl="0" marL="0" rtl="0" algn="l">
              <a:lnSpc>
                <a:spcPct val="127500"/>
              </a:lnSpc>
              <a:spcBef>
                <a:spcPts val="1500"/>
              </a:spcBef>
              <a:spcAft>
                <a:spcPts val="0"/>
              </a:spcAft>
              <a:buSzPts val="770"/>
              <a:buNone/>
            </a:pPr>
            <a:r>
              <a:rPr b="1" lang="en" sz="1175">
                <a:solidFill>
                  <a:srgbClr val="1A1C1C"/>
                </a:solidFill>
                <a:highlight>
                  <a:srgbClr val="FFFFFF"/>
                </a:highlight>
              </a:rPr>
              <a:t>Atlantoaxial subluxation</a:t>
            </a:r>
            <a:endParaRPr b="1" sz="1175">
              <a:solidFill>
                <a:srgbClr val="1A1C1C"/>
              </a:solidFill>
              <a:highlight>
                <a:srgbClr val="FFFFFF"/>
              </a:highlight>
            </a:endParaRPr>
          </a:p>
          <a:p>
            <a:pPr indent="-300990" lvl="0" marL="609600" rtl="0" algn="l">
              <a:lnSpc>
                <a:spcPct val="140000"/>
              </a:lnSpc>
              <a:spcBef>
                <a:spcPts val="300"/>
              </a:spcBef>
              <a:spcAft>
                <a:spcPts val="0"/>
              </a:spcAft>
              <a:buClr>
                <a:srgbClr val="1A1C1C"/>
              </a:buClr>
              <a:buSzPts val="1140"/>
              <a:buChar char="●"/>
            </a:pPr>
            <a:r>
              <a:rPr b="1" lang="en" sz="1140">
                <a:solidFill>
                  <a:srgbClr val="1A1C1C"/>
                </a:solidFill>
                <a:highlight>
                  <a:srgbClr val="FFFFFF"/>
                </a:highlight>
              </a:rPr>
              <a:t>Definition</a:t>
            </a:r>
            <a:r>
              <a:rPr lang="en" sz="1140">
                <a:solidFill>
                  <a:srgbClr val="1A1C1C"/>
                </a:solidFill>
                <a:highlight>
                  <a:srgbClr val="FFFFFF"/>
                </a:highlight>
              </a:rPr>
              <a:t>: a potentially life-threatening complication caused by the inflammatory destruction of the </a:t>
            </a:r>
            <a:r>
              <a:rPr lang="en" sz="1140" u="sng">
                <a:solidFill>
                  <a:schemeClr val="hlink"/>
                </a:solidFill>
                <a:highlight>
                  <a:srgbClr val="FFFFFF"/>
                </a:highlight>
                <a:hlinkClick r:id="rId7"/>
              </a:rPr>
              <a:t>ligaments</a:t>
            </a:r>
            <a:r>
              <a:rPr lang="en" sz="1140">
                <a:solidFill>
                  <a:srgbClr val="1A1C1C"/>
                </a:solidFill>
                <a:highlight>
                  <a:srgbClr val="FFFFFF"/>
                </a:highlight>
              </a:rPr>
              <a:t> affecting the </a:t>
            </a:r>
            <a:r>
              <a:rPr lang="en" sz="1140" u="sng">
                <a:solidFill>
                  <a:schemeClr val="hlink"/>
                </a:solidFill>
                <a:highlight>
                  <a:srgbClr val="FFFFFF"/>
                </a:highlight>
                <a:hlinkClick r:id="rId8"/>
              </a:rPr>
              <a:t>atlantoaxial joint</a:t>
            </a:r>
            <a:r>
              <a:rPr lang="en" sz="1140">
                <a:solidFill>
                  <a:srgbClr val="1A1C1C"/>
                </a:solidFill>
                <a:highlight>
                  <a:srgbClr val="FFFFFF"/>
                </a:highlight>
              </a:rPr>
              <a:t> and the </a:t>
            </a:r>
            <a:r>
              <a:rPr lang="en" sz="1140" u="sng">
                <a:solidFill>
                  <a:schemeClr val="hlink"/>
                </a:solidFill>
                <a:highlight>
                  <a:srgbClr val="FFFFFF"/>
                </a:highlight>
                <a:hlinkClick r:id="rId9"/>
              </a:rPr>
              <a:t>intervertebral joints</a:t>
            </a:r>
            <a:endParaRPr sz="1140" u="sng">
              <a:solidFill>
                <a:schemeClr val="hlink"/>
              </a:solidFill>
              <a:highlight>
                <a:srgbClr val="FFFFFF"/>
              </a:highlight>
            </a:endParaRPr>
          </a:p>
          <a:p>
            <a:pPr indent="-300990" lvl="0" marL="609600" rtl="0" algn="l">
              <a:lnSpc>
                <a:spcPct val="140000"/>
              </a:lnSpc>
              <a:spcBef>
                <a:spcPts val="0"/>
              </a:spcBef>
              <a:spcAft>
                <a:spcPts val="0"/>
              </a:spcAft>
              <a:buClr>
                <a:srgbClr val="1A1C1C"/>
              </a:buClr>
              <a:buSzPts val="1140"/>
              <a:buChar char="●"/>
            </a:pPr>
            <a:r>
              <a:rPr b="1" lang="en" sz="1140">
                <a:solidFill>
                  <a:srgbClr val="1A1C1C"/>
                </a:solidFill>
                <a:highlight>
                  <a:srgbClr val="FFFFFF"/>
                </a:highlight>
              </a:rPr>
              <a:t>Clinical features</a:t>
            </a:r>
            <a:endParaRPr b="1" sz="1140">
              <a:solidFill>
                <a:srgbClr val="1A1C1C"/>
              </a:solidFill>
              <a:highlight>
                <a:srgbClr val="FFFFFF"/>
              </a:highlight>
            </a:endParaRPr>
          </a:p>
          <a:p>
            <a:pPr indent="-300989" lvl="1" marL="1219200" rtl="0" algn="l">
              <a:lnSpc>
                <a:spcPct val="140000"/>
              </a:lnSpc>
              <a:spcBef>
                <a:spcPts val="0"/>
              </a:spcBef>
              <a:spcAft>
                <a:spcPts val="0"/>
              </a:spcAft>
              <a:buClr>
                <a:srgbClr val="1A1C1C"/>
              </a:buClr>
              <a:buSzPts val="1140"/>
              <a:buChar char="○"/>
            </a:pPr>
            <a:r>
              <a:rPr b="1" lang="en" sz="1140" u="sng">
                <a:solidFill>
                  <a:schemeClr val="hlink"/>
                </a:solidFill>
                <a:highlight>
                  <a:srgbClr val="FFFFFF"/>
                </a:highlight>
                <a:hlinkClick r:id="rId10"/>
              </a:rPr>
              <a:t>Pain</a:t>
            </a:r>
            <a:r>
              <a:rPr lang="en" sz="1140">
                <a:solidFill>
                  <a:srgbClr val="1A1C1C"/>
                </a:solidFill>
                <a:highlight>
                  <a:srgbClr val="FFFFFF"/>
                </a:highlight>
              </a:rPr>
              <a:t> and stiffness of the neck (typically early-morning neck </a:t>
            </a:r>
            <a:r>
              <a:rPr lang="en" sz="1140" u="sng">
                <a:solidFill>
                  <a:schemeClr val="hlink"/>
                </a:solidFill>
                <a:highlight>
                  <a:srgbClr val="FFFFFF"/>
                </a:highlight>
                <a:hlinkClick r:id="rId11"/>
              </a:rPr>
              <a:t>pain</a:t>
            </a:r>
            <a:r>
              <a:rPr lang="en" sz="1140">
                <a:solidFill>
                  <a:srgbClr val="1A1C1C"/>
                </a:solidFill>
                <a:highlight>
                  <a:srgbClr val="FFFFFF"/>
                </a:highlight>
              </a:rPr>
              <a:t> at rest)</a:t>
            </a:r>
            <a:endParaRPr sz="1140">
              <a:solidFill>
                <a:srgbClr val="1A1C1C"/>
              </a:solidFill>
              <a:highlight>
                <a:srgbClr val="FFFFFF"/>
              </a:highlight>
            </a:endParaRPr>
          </a:p>
          <a:p>
            <a:pPr indent="-300989" lvl="1" marL="1219200" rtl="0" algn="l">
              <a:lnSpc>
                <a:spcPct val="140000"/>
              </a:lnSpc>
              <a:spcBef>
                <a:spcPts val="0"/>
              </a:spcBef>
              <a:spcAft>
                <a:spcPts val="0"/>
              </a:spcAft>
              <a:buClr>
                <a:srgbClr val="1A1C1C"/>
              </a:buClr>
              <a:buSzPts val="1140"/>
              <a:buChar char="○"/>
            </a:pPr>
            <a:r>
              <a:rPr lang="en" sz="1140">
                <a:solidFill>
                  <a:srgbClr val="1A1C1C"/>
                </a:solidFill>
                <a:highlight>
                  <a:srgbClr val="FFFFFF"/>
                </a:highlight>
              </a:rPr>
              <a:t>Head tilt</a:t>
            </a:r>
            <a:endParaRPr sz="1140">
              <a:solidFill>
                <a:srgbClr val="1A1C1C"/>
              </a:solidFill>
              <a:highlight>
                <a:srgbClr val="FFFFFF"/>
              </a:highlight>
            </a:endParaRPr>
          </a:p>
          <a:p>
            <a:pPr indent="-300989" lvl="1" marL="1219200" rtl="0" algn="l">
              <a:lnSpc>
                <a:spcPct val="140000"/>
              </a:lnSpc>
              <a:spcBef>
                <a:spcPts val="0"/>
              </a:spcBef>
              <a:spcAft>
                <a:spcPts val="0"/>
              </a:spcAft>
              <a:buClr>
                <a:srgbClr val="1A1C1C"/>
              </a:buClr>
              <a:buSzPts val="1140"/>
              <a:buChar char="○"/>
            </a:pPr>
            <a:r>
              <a:rPr lang="en" sz="1140">
                <a:solidFill>
                  <a:srgbClr val="1A1C1C"/>
                </a:solidFill>
                <a:highlight>
                  <a:srgbClr val="FFFFFF"/>
                </a:highlight>
              </a:rPr>
              <a:t>Neurological deficits</a:t>
            </a:r>
            <a:endParaRPr sz="1140">
              <a:solidFill>
                <a:srgbClr val="1A1C1C"/>
              </a:solidFill>
              <a:highlight>
                <a:srgbClr val="FFFFFF"/>
              </a:highlight>
            </a:endParaRPr>
          </a:p>
          <a:p>
            <a:pPr indent="-300989" lvl="2" marL="1828800" rtl="0" algn="l">
              <a:lnSpc>
                <a:spcPct val="140000"/>
              </a:lnSpc>
              <a:spcBef>
                <a:spcPts val="0"/>
              </a:spcBef>
              <a:spcAft>
                <a:spcPts val="0"/>
              </a:spcAft>
              <a:buClr>
                <a:srgbClr val="1A1C1C"/>
              </a:buClr>
              <a:buSzPts val="1140"/>
              <a:buChar char="■"/>
            </a:pPr>
            <a:r>
              <a:rPr b="1" lang="en" sz="1140" u="sng">
                <a:solidFill>
                  <a:schemeClr val="hlink"/>
                </a:solidFill>
                <a:highlight>
                  <a:srgbClr val="FFFFFF"/>
                </a:highlight>
                <a:hlinkClick r:id="rId12"/>
              </a:rPr>
              <a:t>Cervical radiculopathy</a:t>
            </a:r>
            <a:r>
              <a:rPr lang="en" sz="1140">
                <a:solidFill>
                  <a:srgbClr val="1A1C1C"/>
                </a:solidFill>
                <a:highlight>
                  <a:srgbClr val="FFFFFF"/>
                </a:highlight>
              </a:rPr>
              <a:t> with peripheral </a:t>
            </a:r>
            <a:r>
              <a:rPr lang="en" sz="1140" u="sng">
                <a:solidFill>
                  <a:schemeClr val="hlink"/>
                </a:solidFill>
                <a:highlight>
                  <a:srgbClr val="FFFFFF"/>
                </a:highlight>
                <a:hlinkClick r:id="rId13"/>
              </a:rPr>
              <a:t>paresthesias</a:t>
            </a:r>
            <a:r>
              <a:rPr lang="en" sz="1140">
                <a:solidFill>
                  <a:srgbClr val="1A1C1C"/>
                </a:solidFill>
                <a:highlight>
                  <a:srgbClr val="FFFFFF"/>
                </a:highlight>
              </a:rPr>
              <a:t> of the upper limb</a:t>
            </a:r>
            <a:endParaRPr sz="1140">
              <a:solidFill>
                <a:srgbClr val="1A1C1C"/>
              </a:solidFill>
              <a:highlight>
                <a:srgbClr val="FFFFFF"/>
              </a:highlight>
            </a:endParaRPr>
          </a:p>
          <a:p>
            <a:pPr indent="-300989" lvl="2" marL="1828800" rtl="0" algn="l">
              <a:lnSpc>
                <a:spcPct val="140000"/>
              </a:lnSpc>
              <a:spcBef>
                <a:spcPts val="0"/>
              </a:spcBef>
              <a:spcAft>
                <a:spcPts val="0"/>
              </a:spcAft>
              <a:buClr>
                <a:srgbClr val="1A1C1C"/>
              </a:buClr>
              <a:buSzPts val="1140"/>
              <a:buChar char="■"/>
            </a:pPr>
            <a:r>
              <a:rPr lang="en" sz="1140">
                <a:solidFill>
                  <a:srgbClr val="1A1C1C"/>
                </a:solidFill>
                <a:highlight>
                  <a:srgbClr val="FFFFFF"/>
                </a:highlight>
              </a:rPr>
              <a:t>In some cases, symptoms of high </a:t>
            </a:r>
            <a:r>
              <a:rPr b="1" lang="en" sz="1140" u="sng">
                <a:solidFill>
                  <a:schemeClr val="hlink"/>
                </a:solidFill>
                <a:highlight>
                  <a:srgbClr val="FFFFFF"/>
                </a:highlight>
                <a:hlinkClick r:id="rId14"/>
              </a:rPr>
              <a:t>spinal cord compression</a:t>
            </a:r>
            <a:r>
              <a:rPr lang="en" sz="1140">
                <a:solidFill>
                  <a:srgbClr val="1A1C1C"/>
                </a:solidFill>
                <a:highlight>
                  <a:srgbClr val="FFFFFF"/>
                </a:highlight>
              </a:rPr>
              <a:t> (see also “</a:t>
            </a:r>
            <a:r>
              <a:rPr lang="en" sz="1140" u="sng">
                <a:solidFill>
                  <a:schemeClr val="hlink"/>
                </a:solidFill>
                <a:highlight>
                  <a:srgbClr val="FFFFFF"/>
                </a:highlight>
                <a:hlinkClick r:id="rId15"/>
              </a:rPr>
              <a:t>Incomplete spinal cord injury</a:t>
            </a:r>
            <a:r>
              <a:rPr lang="en" sz="1140">
                <a:solidFill>
                  <a:srgbClr val="1A1C1C"/>
                </a:solidFill>
                <a:highlight>
                  <a:srgbClr val="FFFFFF"/>
                </a:highlight>
              </a:rPr>
              <a:t>”)</a:t>
            </a:r>
            <a:endParaRPr sz="1140">
              <a:solidFill>
                <a:srgbClr val="1A1C1C"/>
              </a:solidFill>
              <a:highlight>
                <a:srgbClr val="FFFFFF"/>
              </a:highlight>
            </a:endParaRPr>
          </a:p>
          <a:p>
            <a:pPr indent="-300989" lvl="3" marL="2438400" rtl="0" algn="l">
              <a:lnSpc>
                <a:spcPct val="140000"/>
              </a:lnSpc>
              <a:spcBef>
                <a:spcPts val="0"/>
              </a:spcBef>
              <a:spcAft>
                <a:spcPts val="0"/>
              </a:spcAft>
              <a:buClr>
                <a:srgbClr val="1A1C1C"/>
              </a:buClr>
              <a:buSzPts val="1140"/>
              <a:buChar char="■"/>
            </a:pPr>
            <a:r>
              <a:rPr lang="en" sz="1140">
                <a:solidFill>
                  <a:srgbClr val="1A1C1C"/>
                </a:solidFill>
                <a:highlight>
                  <a:srgbClr val="FFFFFF"/>
                </a:highlight>
              </a:rPr>
              <a:t>Slowly progressive </a:t>
            </a:r>
            <a:r>
              <a:rPr lang="en" sz="1140" u="sng">
                <a:solidFill>
                  <a:schemeClr val="hlink"/>
                </a:solidFill>
                <a:highlight>
                  <a:srgbClr val="FFFFFF"/>
                </a:highlight>
                <a:hlinkClick r:id="rId16"/>
              </a:rPr>
              <a:t>spastic</a:t>
            </a:r>
            <a:r>
              <a:rPr lang="en" sz="1140">
                <a:solidFill>
                  <a:srgbClr val="1A1C1C"/>
                </a:solidFill>
                <a:highlight>
                  <a:srgbClr val="FFFFFF"/>
                </a:highlight>
              </a:rPr>
              <a:t> quadriparesis</a:t>
            </a:r>
            <a:endParaRPr sz="1140">
              <a:solidFill>
                <a:srgbClr val="1A1C1C"/>
              </a:solidFill>
              <a:highlight>
                <a:srgbClr val="FFFFFF"/>
              </a:highlight>
            </a:endParaRPr>
          </a:p>
          <a:p>
            <a:pPr indent="-300989" lvl="3" marL="2438400" rtl="0" algn="l">
              <a:lnSpc>
                <a:spcPct val="140000"/>
              </a:lnSpc>
              <a:spcBef>
                <a:spcPts val="0"/>
              </a:spcBef>
              <a:spcAft>
                <a:spcPts val="0"/>
              </a:spcAft>
              <a:buClr>
                <a:srgbClr val="1A1C1C"/>
              </a:buClr>
              <a:buSzPts val="1140"/>
              <a:buChar char="■"/>
            </a:pPr>
            <a:r>
              <a:rPr lang="en" sz="1140" u="sng">
                <a:solidFill>
                  <a:schemeClr val="hlink"/>
                </a:solidFill>
                <a:highlight>
                  <a:srgbClr val="FFFFFF"/>
                </a:highlight>
                <a:hlinkClick r:id="rId17"/>
              </a:rPr>
              <a:t>Hyperreflexia</a:t>
            </a:r>
            <a:r>
              <a:rPr lang="en" sz="1140">
                <a:solidFill>
                  <a:srgbClr val="1A1C1C"/>
                </a:solidFill>
                <a:highlight>
                  <a:srgbClr val="FFFFFF"/>
                </a:highlight>
              </a:rPr>
              <a:t> or positive </a:t>
            </a:r>
            <a:r>
              <a:rPr lang="en" sz="1140" u="sng">
                <a:solidFill>
                  <a:schemeClr val="hlink"/>
                </a:solidFill>
                <a:highlight>
                  <a:srgbClr val="FFFFFF"/>
                </a:highlight>
                <a:hlinkClick r:id="rId18"/>
              </a:rPr>
              <a:t>Babinski reflex</a:t>
            </a:r>
            <a:endParaRPr sz="1140" u="sng">
              <a:solidFill>
                <a:schemeClr val="hlink"/>
              </a:solidFill>
              <a:highlight>
                <a:srgbClr val="FFFFFF"/>
              </a:highlight>
            </a:endParaRPr>
          </a:p>
          <a:p>
            <a:pPr indent="-300989" lvl="3" marL="2438400" rtl="0" algn="l">
              <a:lnSpc>
                <a:spcPct val="140000"/>
              </a:lnSpc>
              <a:spcBef>
                <a:spcPts val="0"/>
              </a:spcBef>
              <a:spcAft>
                <a:spcPts val="0"/>
              </a:spcAft>
              <a:buClr>
                <a:srgbClr val="1A1C1C"/>
              </a:buClr>
              <a:buSzPts val="1140"/>
              <a:buChar char="■"/>
            </a:pPr>
            <a:r>
              <a:rPr lang="en" sz="1140" u="sng">
                <a:solidFill>
                  <a:schemeClr val="hlink"/>
                </a:solidFill>
                <a:highlight>
                  <a:srgbClr val="FFFFFF"/>
                </a:highlight>
                <a:hlinkClick r:id="rId19"/>
              </a:rPr>
              <a:t>Respiratory insufficiency</a:t>
            </a:r>
            <a:endParaRPr sz="1140" u="sng">
              <a:solidFill>
                <a:schemeClr val="hlink"/>
              </a:solidFill>
              <a:highlight>
                <a:srgbClr val="FFFFFF"/>
              </a:highlight>
            </a:endParaRPr>
          </a:p>
          <a:p>
            <a:pPr indent="0" lvl="0" marL="0" rtl="0" algn="l">
              <a:lnSpc>
                <a:spcPct val="105000"/>
              </a:lnSpc>
              <a:spcBef>
                <a:spcPts val="2100"/>
              </a:spcBef>
              <a:spcAft>
                <a:spcPts val="1200"/>
              </a:spcAft>
              <a:buSzPts val="770"/>
              <a:buNone/>
            </a:pPr>
            <a:r>
              <a:t/>
            </a:r>
            <a:endParaRPr sz="156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4"/>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Felty syndrome </a:t>
            </a:r>
            <a:endParaRPr/>
          </a:p>
          <a:p>
            <a:pPr indent="0" lvl="0" marL="0" rtl="0" algn="l">
              <a:spcBef>
                <a:spcPts val="0"/>
              </a:spcBef>
              <a:spcAft>
                <a:spcPts val="0"/>
              </a:spcAft>
              <a:buNone/>
            </a:pPr>
            <a:r>
              <a:t/>
            </a:r>
            <a:endParaRPr/>
          </a:p>
        </p:txBody>
      </p:sp>
      <p:sp>
        <p:nvSpPr>
          <p:cNvPr id="265" name="Google Shape;265;p4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06070" lvl="0" marL="609600" rtl="0" algn="l">
              <a:lnSpc>
                <a:spcPct val="130000"/>
              </a:lnSpc>
              <a:spcBef>
                <a:spcPts val="300"/>
              </a:spcBef>
              <a:spcAft>
                <a:spcPts val="0"/>
              </a:spcAft>
              <a:buClr>
                <a:srgbClr val="1A1C1C"/>
              </a:buClr>
              <a:buSzPts val="1220"/>
              <a:buChar char="●"/>
            </a:pPr>
            <a:r>
              <a:rPr b="1" lang="en" sz="1220">
                <a:solidFill>
                  <a:srgbClr val="1A1C1C"/>
                </a:solidFill>
                <a:highlight>
                  <a:srgbClr val="FFFFFF"/>
                </a:highlight>
              </a:rPr>
              <a:t>Definition</a:t>
            </a:r>
            <a:r>
              <a:rPr lang="en" sz="1220">
                <a:solidFill>
                  <a:srgbClr val="1A1C1C"/>
                </a:solidFill>
                <a:highlight>
                  <a:srgbClr val="FFFFFF"/>
                </a:highlight>
              </a:rPr>
              <a:t>: a severe subtype of </a:t>
            </a:r>
            <a:r>
              <a:rPr lang="en" sz="1220" u="sng">
                <a:solidFill>
                  <a:srgbClr val="1A1C1C"/>
                </a:solidFill>
                <a:highlight>
                  <a:srgbClr val="FFFFFF"/>
                </a:highlight>
              </a:rPr>
              <a:t>RA</a:t>
            </a:r>
            <a:r>
              <a:rPr lang="en" sz="1220">
                <a:solidFill>
                  <a:srgbClr val="1A1C1C"/>
                </a:solidFill>
                <a:highlight>
                  <a:srgbClr val="FFFFFF"/>
                </a:highlight>
              </a:rPr>
              <a:t> characterized by </a:t>
            </a:r>
            <a:r>
              <a:rPr lang="en" sz="1220" u="sng">
                <a:solidFill>
                  <a:schemeClr val="hlink"/>
                </a:solidFill>
                <a:highlight>
                  <a:srgbClr val="FFFFFF"/>
                </a:highlight>
                <a:hlinkClick r:id="rId3"/>
              </a:rPr>
              <a:t>neutropenia</a:t>
            </a:r>
            <a:r>
              <a:rPr lang="en" sz="1220">
                <a:solidFill>
                  <a:srgbClr val="1A1C1C"/>
                </a:solidFill>
                <a:highlight>
                  <a:srgbClr val="FFFFFF"/>
                </a:highlight>
              </a:rPr>
              <a:t> and </a:t>
            </a:r>
            <a:r>
              <a:rPr lang="en" sz="1220" u="sng">
                <a:solidFill>
                  <a:schemeClr val="hlink"/>
                </a:solidFill>
                <a:highlight>
                  <a:srgbClr val="FFFFFF"/>
                </a:highlight>
                <a:hlinkClick r:id="rId4"/>
              </a:rPr>
              <a:t>splenomegaly</a:t>
            </a:r>
            <a:r>
              <a:rPr lang="en" sz="1220">
                <a:solidFill>
                  <a:srgbClr val="1A1C1C"/>
                </a:solidFill>
                <a:highlight>
                  <a:srgbClr val="FFFFFF"/>
                </a:highlight>
              </a:rPr>
              <a:t> .</a:t>
            </a:r>
            <a:endParaRPr sz="1220">
              <a:solidFill>
                <a:srgbClr val="1A1C1C"/>
              </a:solidFill>
              <a:highlight>
                <a:srgbClr val="FFFFFF"/>
              </a:highlight>
            </a:endParaRPr>
          </a:p>
          <a:p>
            <a:pPr indent="-293370" lvl="0" marL="609600" rtl="0" algn="l">
              <a:lnSpc>
                <a:spcPct val="130000"/>
              </a:lnSpc>
              <a:spcBef>
                <a:spcPts val="0"/>
              </a:spcBef>
              <a:spcAft>
                <a:spcPts val="0"/>
              </a:spcAft>
              <a:buClr>
                <a:srgbClr val="1A1C1C"/>
              </a:buClr>
              <a:buSzPts val="1020"/>
              <a:buChar char="●"/>
            </a:pPr>
            <a:r>
              <a:rPr b="1" lang="en" sz="1220" u="sng">
                <a:solidFill>
                  <a:schemeClr val="hlink"/>
                </a:solidFill>
                <a:highlight>
                  <a:srgbClr val="FFFFFF"/>
                </a:highlight>
                <a:hlinkClick r:id="rId5"/>
              </a:rPr>
              <a:t>Epidemiology</a:t>
            </a:r>
            <a:r>
              <a:rPr lang="en" sz="1220">
                <a:solidFill>
                  <a:srgbClr val="1A1C1C"/>
                </a:solidFill>
                <a:highlight>
                  <a:srgbClr val="FFFFFF"/>
                </a:highlight>
              </a:rPr>
              <a:t>: rare (1–3 % of patients with </a:t>
            </a:r>
            <a:r>
              <a:rPr lang="en" sz="1220" u="sng">
                <a:solidFill>
                  <a:srgbClr val="1A1C1C"/>
                </a:solidFill>
                <a:highlight>
                  <a:srgbClr val="FFFFFF"/>
                </a:highlight>
              </a:rPr>
              <a:t>RA</a:t>
            </a:r>
            <a:r>
              <a:rPr lang="en" sz="1220">
                <a:solidFill>
                  <a:srgbClr val="1A1C1C"/>
                </a:solidFill>
                <a:highlight>
                  <a:srgbClr val="FFFFFF"/>
                </a:highlight>
              </a:rPr>
              <a:t>) </a:t>
            </a:r>
            <a:endParaRPr sz="837">
              <a:solidFill>
                <a:srgbClr val="1A1C1C"/>
              </a:solidFill>
              <a:highlight>
                <a:srgbClr val="FFFFFF"/>
              </a:highlight>
            </a:endParaRPr>
          </a:p>
          <a:p>
            <a:pPr indent="-306070" lvl="0" marL="609600" rtl="0" algn="l">
              <a:lnSpc>
                <a:spcPct val="130000"/>
              </a:lnSpc>
              <a:spcBef>
                <a:spcPts val="0"/>
              </a:spcBef>
              <a:spcAft>
                <a:spcPts val="0"/>
              </a:spcAft>
              <a:buClr>
                <a:srgbClr val="1A1C1C"/>
              </a:buClr>
              <a:buSzPts val="1220"/>
              <a:buChar char="●"/>
            </a:pPr>
            <a:r>
              <a:rPr b="1" lang="en" sz="1220">
                <a:solidFill>
                  <a:srgbClr val="1A1C1C"/>
                </a:solidFill>
                <a:highlight>
                  <a:srgbClr val="FFFFFF"/>
                </a:highlight>
              </a:rPr>
              <a:t>Clinical features</a:t>
            </a:r>
            <a:endParaRPr b="1" sz="1220">
              <a:solidFill>
                <a:srgbClr val="1A1C1C"/>
              </a:solidFill>
              <a:highlight>
                <a:srgbClr val="FFFFFF"/>
              </a:highlight>
            </a:endParaRPr>
          </a:p>
          <a:p>
            <a:pPr indent="-306069" lvl="1" marL="1219200" rtl="0" algn="l">
              <a:lnSpc>
                <a:spcPct val="130000"/>
              </a:lnSpc>
              <a:spcBef>
                <a:spcPts val="0"/>
              </a:spcBef>
              <a:spcAft>
                <a:spcPts val="0"/>
              </a:spcAft>
              <a:buClr>
                <a:srgbClr val="1A1C1C"/>
              </a:buClr>
              <a:buSzPts val="1220"/>
              <a:buChar char="○"/>
            </a:pPr>
            <a:r>
              <a:rPr lang="en" sz="1220">
                <a:solidFill>
                  <a:srgbClr val="1A1C1C"/>
                </a:solidFill>
                <a:highlight>
                  <a:srgbClr val="FFFFFF"/>
                </a:highlight>
              </a:rPr>
              <a:t>Clinical triad consisting of </a:t>
            </a:r>
            <a:r>
              <a:rPr b="1" lang="en" sz="1220" u="sng">
                <a:solidFill>
                  <a:srgbClr val="1A1C1C"/>
                </a:solidFill>
                <a:highlight>
                  <a:srgbClr val="FFFFFF"/>
                </a:highlight>
              </a:rPr>
              <a:t>arthritis</a:t>
            </a:r>
            <a:r>
              <a:rPr lang="en" sz="1220">
                <a:solidFill>
                  <a:srgbClr val="1A1C1C"/>
                </a:solidFill>
                <a:highlight>
                  <a:srgbClr val="FFFFFF"/>
                </a:highlight>
              </a:rPr>
              <a:t>, </a:t>
            </a:r>
            <a:r>
              <a:rPr b="1" lang="en" sz="1220" u="sng">
                <a:solidFill>
                  <a:schemeClr val="hlink"/>
                </a:solidFill>
                <a:highlight>
                  <a:srgbClr val="FFFFFF"/>
                </a:highlight>
                <a:hlinkClick r:id="rId6"/>
              </a:rPr>
              <a:t>splenomegaly</a:t>
            </a:r>
            <a:r>
              <a:rPr lang="en" sz="1220">
                <a:solidFill>
                  <a:srgbClr val="1A1C1C"/>
                </a:solidFill>
                <a:highlight>
                  <a:srgbClr val="FFFFFF"/>
                </a:highlight>
              </a:rPr>
              <a:t>, and </a:t>
            </a:r>
            <a:r>
              <a:rPr b="1" lang="en" sz="1220" u="sng">
                <a:solidFill>
                  <a:schemeClr val="hlink"/>
                </a:solidFill>
                <a:highlight>
                  <a:srgbClr val="FFFFFF"/>
                </a:highlight>
                <a:hlinkClick r:id="rId7"/>
              </a:rPr>
              <a:t>neutropenia</a:t>
            </a:r>
            <a:endParaRPr b="1" sz="1220" u="sng">
              <a:solidFill>
                <a:schemeClr val="hlink"/>
              </a:solidFill>
              <a:highlight>
                <a:srgbClr val="FFFFFF"/>
              </a:highlight>
            </a:endParaRPr>
          </a:p>
          <a:p>
            <a:pPr indent="-306069" lvl="1" marL="1219200" rtl="0" algn="l">
              <a:lnSpc>
                <a:spcPct val="130000"/>
              </a:lnSpc>
              <a:spcBef>
                <a:spcPts val="0"/>
              </a:spcBef>
              <a:spcAft>
                <a:spcPts val="0"/>
              </a:spcAft>
              <a:buClr>
                <a:srgbClr val="1A1C1C"/>
              </a:buClr>
              <a:buSzPts val="1220"/>
              <a:buChar char="○"/>
            </a:pPr>
            <a:r>
              <a:rPr lang="en" sz="1220">
                <a:solidFill>
                  <a:srgbClr val="1A1C1C"/>
                </a:solidFill>
                <a:highlight>
                  <a:srgbClr val="FFFFFF"/>
                </a:highlight>
              </a:rPr>
              <a:t>Other features</a:t>
            </a:r>
            <a:endParaRPr sz="1220">
              <a:solidFill>
                <a:srgbClr val="1A1C1C"/>
              </a:solidFill>
              <a:highlight>
                <a:srgbClr val="FFFFFF"/>
              </a:highlight>
            </a:endParaRPr>
          </a:p>
          <a:p>
            <a:pPr indent="-306069" lvl="2" marL="1828800" rtl="0" algn="l">
              <a:lnSpc>
                <a:spcPct val="130000"/>
              </a:lnSpc>
              <a:spcBef>
                <a:spcPts val="0"/>
              </a:spcBef>
              <a:spcAft>
                <a:spcPts val="0"/>
              </a:spcAft>
              <a:buClr>
                <a:srgbClr val="1A1C1C"/>
              </a:buClr>
              <a:buSzPts val="1220"/>
              <a:buChar char="■"/>
            </a:pPr>
            <a:r>
              <a:rPr lang="en" sz="1220" u="sng">
                <a:solidFill>
                  <a:schemeClr val="hlink"/>
                </a:solidFill>
                <a:highlight>
                  <a:srgbClr val="FFFFFF"/>
                </a:highlight>
                <a:hlinkClick r:id="rId8"/>
              </a:rPr>
              <a:t>Skin ulcers</a:t>
            </a:r>
            <a:r>
              <a:rPr lang="en" sz="1220">
                <a:solidFill>
                  <a:srgbClr val="1A1C1C"/>
                </a:solidFill>
                <a:highlight>
                  <a:srgbClr val="FFFFFF"/>
                </a:highlight>
              </a:rPr>
              <a:t> of the lower limbs (indicating </a:t>
            </a:r>
            <a:r>
              <a:rPr lang="en" sz="1220" u="sng">
                <a:solidFill>
                  <a:schemeClr val="hlink"/>
                </a:solidFill>
                <a:highlight>
                  <a:srgbClr val="FFFFFF"/>
                </a:highlight>
                <a:hlinkClick r:id="rId9"/>
              </a:rPr>
              <a:t>vasculitis</a:t>
            </a:r>
            <a:r>
              <a:rPr lang="en" sz="1220">
                <a:solidFill>
                  <a:srgbClr val="1A1C1C"/>
                </a:solidFill>
                <a:highlight>
                  <a:srgbClr val="FFFFFF"/>
                </a:highlight>
              </a:rPr>
              <a:t>)</a:t>
            </a:r>
            <a:endParaRPr sz="1220">
              <a:solidFill>
                <a:srgbClr val="1A1C1C"/>
              </a:solidFill>
              <a:highlight>
                <a:srgbClr val="FFFFFF"/>
              </a:highlight>
            </a:endParaRPr>
          </a:p>
          <a:p>
            <a:pPr indent="-306069" lvl="2" marL="1828800" rtl="0" algn="l">
              <a:lnSpc>
                <a:spcPct val="130000"/>
              </a:lnSpc>
              <a:spcBef>
                <a:spcPts val="0"/>
              </a:spcBef>
              <a:spcAft>
                <a:spcPts val="0"/>
              </a:spcAft>
              <a:buClr>
                <a:srgbClr val="1A1C1C"/>
              </a:buClr>
              <a:buSzPts val="1220"/>
              <a:buChar char="■"/>
            </a:pPr>
            <a:r>
              <a:rPr lang="en" sz="1220" u="sng">
                <a:solidFill>
                  <a:schemeClr val="hlink"/>
                </a:solidFill>
                <a:highlight>
                  <a:srgbClr val="FFFFFF"/>
                </a:highlight>
                <a:hlinkClick r:id="rId10"/>
              </a:rPr>
              <a:t>Hepatomegaly</a:t>
            </a:r>
            <a:endParaRPr sz="1220" u="sng">
              <a:solidFill>
                <a:schemeClr val="hlink"/>
              </a:solidFill>
              <a:highlight>
                <a:srgbClr val="FFFFFF"/>
              </a:highlight>
            </a:endParaRPr>
          </a:p>
          <a:p>
            <a:pPr indent="-306069" lvl="2" marL="1828800" rtl="0" algn="l">
              <a:lnSpc>
                <a:spcPct val="130000"/>
              </a:lnSpc>
              <a:spcBef>
                <a:spcPts val="0"/>
              </a:spcBef>
              <a:spcAft>
                <a:spcPts val="0"/>
              </a:spcAft>
              <a:buClr>
                <a:srgbClr val="1A1C1C"/>
              </a:buClr>
              <a:buSzPts val="1220"/>
              <a:buChar char="■"/>
            </a:pPr>
            <a:r>
              <a:rPr lang="en" sz="1220" u="sng">
                <a:solidFill>
                  <a:schemeClr val="hlink"/>
                </a:solidFill>
                <a:highlight>
                  <a:srgbClr val="FFFFFF"/>
                </a:highlight>
                <a:hlinkClick r:id="rId11"/>
              </a:rPr>
              <a:t>Fever</a:t>
            </a:r>
            <a:endParaRPr sz="1220" u="sng">
              <a:solidFill>
                <a:schemeClr val="hlink"/>
              </a:solidFill>
              <a:highlight>
                <a:srgbClr val="FFFFFF"/>
              </a:highlight>
            </a:endParaRPr>
          </a:p>
          <a:p>
            <a:pPr indent="-306069" lvl="2" marL="1828800" rtl="0" algn="l">
              <a:lnSpc>
                <a:spcPct val="130000"/>
              </a:lnSpc>
              <a:spcBef>
                <a:spcPts val="0"/>
              </a:spcBef>
              <a:spcAft>
                <a:spcPts val="0"/>
              </a:spcAft>
              <a:buClr>
                <a:srgbClr val="1A1C1C"/>
              </a:buClr>
              <a:buSzPts val="1220"/>
              <a:buChar char="■"/>
            </a:pPr>
            <a:r>
              <a:rPr lang="en" sz="1220" u="sng">
                <a:solidFill>
                  <a:schemeClr val="hlink"/>
                </a:solidFill>
                <a:highlight>
                  <a:srgbClr val="FFFFFF"/>
                </a:highlight>
                <a:hlinkClick r:id="rId12"/>
              </a:rPr>
              <a:t>Chest pain</a:t>
            </a:r>
            <a:r>
              <a:rPr lang="en" sz="1220">
                <a:solidFill>
                  <a:srgbClr val="1A1C1C"/>
                </a:solidFill>
                <a:highlight>
                  <a:srgbClr val="FFFFFF"/>
                </a:highlight>
              </a:rPr>
              <a:t> (indicating </a:t>
            </a:r>
            <a:r>
              <a:rPr lang="en" sz="1220" u="sng">
                <a:solidFill>
                  <a:schemeClr val="hlink"/>
                </a:solidFill>
                <a:highlight>
                  <a:srgbClr val="FFFFFF"/>
                </a:highlight>
                <a:hlinkClick r:id="rId13"/>
              </a:rPr>
              <a:t>pleuritis</a:t>
            </a:r>
            <a:r>
              <a:rPr lang="en" sz="1220">
                <a:solidFill>
                  <a:srgbClr val="1A1C1C"/>
                </a:solidFill>
                <a:highlight>
                  <a:srgbClr val="FFFFFF"/>
                </a:highlight>
              </a:rPr>
              <a:t> or </a:t>
            </a:r>
            <a:r>
              <a:rPr lang="en" sz="1220" u="sng">
                <a:solidFill>
                  <a:schemeClr val="hlink"/>
                </a:solidFill>
                <a:highlight>
                  <a:srgbClr val="FFFFFF"/>
                </a:highlight>
                <a:hlinkClick r:id="rId14"/>
              </a:rPr>
              <a:t>pericarditis</a:t>
            </a:r>
            <a:r>
              <a:rPr lang="en" sz="1220">
                <a:solidFill>
                  <a:srgbClr val="1A1C1C"/>
                </a:solidFill>
                <a:highlight>
                  <a:srgbClr val="FFFFFF"/>
                </a:highlight>
              </a:rPr>
              <a:t>)</a:t>
            </a:r>
            <a:endParaRPr sz="1220">
              <a:solidFill>
                <a:srgbClr val="1A1C1C"/>
              </a:solidFill>
              <a:highlight>
                <a:srgbClr val="FFFFFF"/>
              </a:highlight>
            </a:endParaRPr>
          </a:p>
          <a:p>
            <a:pPr indent="-306069" lvl="1" marL="1219200" rtl="0" algn="l">
              <a:lnSpc>
                <a:spcPct val="130000"/>
              </a:lnSpc>
              <a:spcBef>
                <a:spcPts val="0"/>
              </a:spcBef>
              <a:spcAft>
                <a:spcPts val="0"/>
              </a:spcAft>
              <a:buClr>
                <a:srgbClr val="1A1C1C"/>
              </a:buClr>
              <a:buSzPts val="1220"/>
              <a:buChar char="○"/>
            </a:pPr>
            <a:r>
              <a:rPr lang="en" sz="1220">
                <a:solidFill>
                  <a:srgbClr val="1A1C1C"/>
                </a:solidFill>
                <a:highlight>
                  <a:srgbClr val="FFFFFF"/>
                </a:highlight>
              </a:rPr>
              <a:t>Associated with increased risk of </a:t>
            </a:r>
            <a:r>
              <a:rPr lang="en" sz="1220" u="sng">
                <a:solidFill>
                  <a:schemeClr val="hlink"/>
                </a:solidFill>
                <a:highlight>
                  <a:srgbClr val="FFFFFF"/>
                </a:highlight>
                <a:hlinkClick r:id="rId15"/>
              </a:rPr>
              <a:t>non-Hodgkin lymphoma</a:t>
            </a:r>
            <a:endParaRPr sz="1220" u="sng">
              <a:solidFill>
                <a:schemeClr val="hlink"/>
              </a:solidFill>
              <a:highlight>
                <a:srgbClr val="FFFFFF"/>
              </a:highlight>
            </a:endParaRPr>
          </a:p>
          <a:p>
            <a:pPr indent="-306070" lvl="0" marL="609600" rtl="0" algn="l">
              <a:lnSpc>
                <a:spcPct val="130000"/>
              </a:lnSpc>
              <a:spcBef>
                <a:spcPts val="0"/>
              </a:spcBef>
              <a:spcAft>
                <a:spcPts val="0"/>
              </a:spcAft>
              <a:buClr>
                <a:srgbClr val="1A1C1C"/>
              </a:buClr>
              <a:buSzPts val="1220"/>
              <a:buChar char="●"/>
            </a:pPr>
            <a:r>
              <a:rPr b="1" lang="en" sz="1220">
                <a:solidFill>
                  <a:srgbClr val="1A1C1C"/>
                </a:solidFill>
                <a:highlight>
                  <a:srgbClr val="FFFFFF"/>
                </a:highlight>
              </a:rPr>
              <a:t>Diagnostics</a:t>
            </a:r>
            <a:endParaRPr b="1" sz="1220">
              <a:solidFill>
                <a:srgbClr val="1A1C1C"/>
              </a:solidFill>
              <a:highlight>
                <a:srgbClr val="FFFFFF"/>
              </a:highlight>
            </a:endParaRPr>
          </a:p>
          <a:p>
            <a:pPr indent="-306069" lvl="1" marL="1219200" rtl="0" algn="l">
              <a:lnSpc>
                <a:spcPct val="130000"/>
              </a:lnSpc>
              <a:spcBef>
                <a:spcPts val="0"/>
              </a:spcBef>
              <a:spcAft>
                <a:spcPts val="0"/>
              </a:spcAft>
              <a:buClr>
                <a:srgbClr val="1A1C1C"/>
              </a:buClr>
              <a:buSzPts val="1220"/>
              <a:buChar char="○"/>
            </a:pPr>
            <a:r>
              <a:rPr lang="en" sz="1220" u="sng">
                <a:solidFill>
                  <a:schemeClr val="hlink"/>
                </a:solidFill>
                <a:highlight>
                  <a:srgbClr val="FFFFFF"/>
                </a:highlight>
                <a:hlinkClick r:id="rId16"/>
              </a:rPr>
              <a:t>Leukopenia</a:t>
            </a:r>
            <a:r>
              <a:rPr lang="en" sz="1220">
                <a:solidFill>
                  <a:srgbClr val="1A1C1C"/>
                </a:solidFill>
                <a:highlight>
                  <a:srgbClr val="FFFFFF"/>
                </a:highlight>
              </a:rPr>
              <a:t> with selective </a:t>
            </a:r>
            <a:r>
              <a:rPr lang="en" sz="1220" u="sng">
                <a:solidFill>
                  <a:schemeClr val="hlink"/>
                </a:solidFill>
                <a:highlight>
                  <a:srgbClr val="FFFFFF"/>
                </a:highlight>
                <a:hlinkClick r:id="rId17"/>
              </a:rPr>
              <a:t>neutropenia</a:t>
            </a:r>
            <a:endParaRPr sz="1220" u="sng">
              <a:solidFill>
                <a:schemeClr val="hlink"/>
              </a:solidFill>
              <a:highlight>
                <a:srgbClr val="FFFFFF"/>
              </a:highlight>
            </a:endParaRPr>
          </a:p>
          <a:p>
            <a:pPr indent="-306069" lvl="1" marL="1219200" rtl="0" algn="l">
              <a:lnSpc>
                <a:spcPct val="130000"/>
              </a:lnSpc>
              <a:spcBef>
                <a:spcPts val="0"/>
              </a:spcBef>
              <a:spcAft>
                <a:spcPts val="0"/>
              </a:spcAft>
              <a:buClr>
                <a:srgbClr val="1A1C1C"/>
              </a:buClr>
              <a:buSzPts val="1220"/>
              <a:buChar char="○"/>
            </a:pPr>
            <a:r>
              <a:rPr lang="en" sz="1220">
                <a:solidFill>
                  <a:srgbClr val="1A1C1C"/>
                </a:solidFill>
                <a:highlight>
                  <a:srgbClr val="FFFFFF"/>
                </a:highlight>
              </a:rPr>
              <a:t>↑ RF</a:t>
            </a:r>
            <a:endParaRPr sz="1220">
              <a:solidFill>
                <a:srgbClr val="1A1C1C"/>
              </a:solidFill>
              <a:highlight>
                <a:srgbClr val="FFFFFF"/>
              </a:highlight>
            </a:endParaRPr>
          </a:p>
          <a:p>
            <a:pPr indent="-306069" lvl="1" marL="1219200" rtl="0" algn="l">
              <a:lnSpc>
                <a:spcPct val="130000"/>
              </a:lnSpc>
              <a:spcBef>
                <a:spcPts val="0"/>
              </a:spcBef>
              <a:spcAft>
                <a:spcPts val="0"/>
              </a:spcAft>
              <a:buClr>
                <a:srgbClr val="1A1C1C"/>
              </a:buClr>
              <a:buSzPts val="1220"/>
              <a:buChar char="○"/>
            </a:pPr>
            <a:r>
              <a:rPr lang="en" sz="1220">
                <a:solidFill>
                  <a:srgbClr val="1A1C1C"/>
                </a:solidFill>
                <a:highlight>
                  <a:srgbClr val="FFFFFF"/>
                </a:highlight>
              </a:rPr>
              <a:t>↑ </a:t>
            </a:r>
            <a:r>
              <a:rPr lang="en" sz="1220" u="sng">
                <a:solidFill>
                  <a:schemeClr val="hlink"/>
                </a:solidFill>
                <a:highlight>
                  <a:srgbClr val="FFFFFF"/>
                </a:highlight>
                <a:hlinkClick r:id="rId18"/>
              </a:rPr>
              <a:t>ACPA</a:t>
            </a:r>
            <a:endParaRPr sz="1220" u="sng">
              <a:solidFill>
                <a:schemeClr val="hlink"/>
              </a:solidFill>
              <a:highlight>
                <a:srgbClr val="FFFFFF"/>
              </a:highlight>
            </a:endParaRPr>
          </a:p>
          <a:p>
            <a:pPr indent="0" lvl="0" marL="0" rtl="0" algn="l">
              <a:lnSpc>
                <a:spcPct val="95000"/>
              </a:lnSpc>
              <a:spcBef>
                <a:spcPts val="900"/>
              </a:spcBef>
              <a:spcAft>
                <a:spcPts val="1200"/>
              </a:spcAft>
              <a:buSzPts val="935"/>
              <a:buNone/>
            </a:pPr>
            <a:r>
              <a:t/>
            </a:r>
            <a:endParaRPr sz="1729"/>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5"/>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Felty syndrome </a:t>
            </a:r>
            <a:endParaRPr/>
          </a:p>
          <a:p>
            <a:pPr indent="0" lvl="0" marL="0" rtl="0" algn="l">
              <a:spcBef>
                <a:spcPts val="0"/>
              </a:spcBef>
              <a:spcAft>
                <a:spcPts val="0"/>
              </a:spcAft>
              <a:buNone/>
            </a:pPr>
            <a:r>
              <a:t/>
            </a:r>
            <a:endParaRPr/>
          </a:p>
        </p:txBody>
      </p:sp>
      <p:sp>
        <p:nvSpPr>
          <p:cNvPr id="271" name="Google Shape;271;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17500" lvl="0" marL="609600" rtl="0" algn="l">
              <a:lnSpc>
                <a:spcPct val="150000"/>
              </a:lnSpc>
              <a:spcBef>
                <a:spcPts val="300"/>
              </a:spcBef>
              <a:spcAft>
                <a:spcPts val="0"/>
              </a:spcAft>
              <a:buClr>
                <a:srgbClr val="1A1C1C"/>
              </a:buClr>
              <a:buSzPts val="1400"/>
              <a:buChar char="●"/>
            </a:pPr>
            <a:r>
              <a:rPr b="1" lang="en" sz="1400">
                <a:solidFill>
                  <a:srgbClr val="1A1C1C"/>
                </a:solidFill>
                <a:highlight>
                  <a:srgbClr val="FFFFFF"/>
                </a:highlight>
              </a:rPr>
              <a:t>Treatment</a:t>
            </a:r>
            <a:endParaRPr b="1" sz="1400">
              <a:solidFill>
                <a:srgbClr val="1A1C1C"/>
              </a:solidFill>
              <a:highlight>
                <a:srgbClr val="FFFFFF"/>
              </a:highlight>
            </a:endParaRPr>
          </a:p>
          <a:p>
            <a:pPr indent="-317500" lvl="1" marL="1219200" rtl="0" algn="l">
              <a:lnSpc>
                <a:spcPct val="150000"/>
              </a:lnSpc>
              <a:spcBef>
                <a:spcPts val="0"/>
              </a:spcBef>
              <a:spcAft>
                <a:spcPts val="0"/>
              </a:spcAft>
              <a:buClr>
                <a:srgbClr val="1A1C1C"/>
              </a:buClr>
              <a:buSzPts val="1400"/>
              <a:buChar char="○"/>
            </a:pPr>
            <a:r>
              <a:rPr lang="en" u="sng">
                <a:solidFill>
                  <a:schemeClr val="hlink"/>
                </a:solidFill>
                <a:highlight>
                  <a:srgbClr val="FFFFFF"/>
                </a:highlight>
                <a:hlinkClick r:id="rId3"/>
              </a:rPr>
              <a:t>DMARD</a:t>
            </a:r>
            <a:r>
              <a:rPr lang="en">
                <a:solidFill>
                  <a:srgbClr val="1A1C1C"/>
                </a:solidFill>
                <a:highlight>
                  <a:srgbClr val="FFFFFF"/>
                </a:highlight>
              </a:rPr>
              <a:t>: </a:t>
            </a:r>
            <a:r>
              <a:rPr b="1" lang="en" u="sng">
                <a:solidFill>
                  <a:schemeClr val="hlink"/>
                </a:solidFill>
                <a:highlight>
                  <a:srgbClr val="FFFFFF"/>
                </a:highlight>
                <a:hlinkClick r:id="rId4"/>
              </a:rPr>
              <a:t>methotrexate</a:t>
            </a:r>
            <a:endParaRPr b="1" u="sng">
              <a:solidFill>
                <a:schemeClr val="hlink"/>
              </a:solidFill>
              <a:highlight>
                <a:srgbClr val="FFFFFF"/>
              </a:highlight>
            </a:endParaRPr>
          </a:p>
          <a:p>
            <a:pPr indent="-304800" lvl="1" marL="1219200" rtl="0" algn="l">
              <a:lnSpc>
                <a:spcPct val="150000"/>
              </a:lnSpc>
              <a:spcBef>
                <a:spcPts val="0"/>
              </a:spcBef>
              <a:spcAft>
                <a:spcPts val="0"/>
              </a:spcAft>
              <a:buClr>
                <a:srgbClr val="1A1C1C"/>
              </a:buClr>
              <a:buSzPts val="1200"/>
              <a:buChar char="○"/>
            </a:pPr>
            <a:r>
              <a:rPr lang="en">
                <a:solidFill>
                  <a:srgbClr val="1A1C1C"/>
                </a:solidFill>
                <a:highlight>
                  <a:srgbClr val="FFFFFF"/>
                </a:highlight>
              </a:rPr>
              <a:t>Alternative: </a:t>
            </a:r>
            <a:r>
              <a:rPr lang="en" u="sng">
                <a:solidFill>
                  <a:schemeClr val="hlink"/>
                </a:solidFill>
                <a:highlight>
                  <a:srgbClr val="FFFFFF"/>
                </a:highlight>
                <a:hlinkClick r:id="rId5"/>
              </a:rPr>
              <a:t>rituximab</a:t>
            </a:r>
            <a:r>
              <a:rPr lang="en">
                <a:solidFill>
                  <a:srgbClr val="1A1C1C"/>
                </a:solidFill>
                <a:highlight>
                  <a:srgbClr val="FFFFFF"/>
                </a:highlight>
              </a:rPr>
              <a:t>  </a:t>
            </a:r>
            <a:endParaRPr sz="950">
              <a:solidFill>
                <a:srgbClr val="1A1C1C"/>
              </a:solidFill>
              <a:highlight>
                <a:srgbClr val="FFFFFF"/>
              </a:highlight>
            </a:endParaRPr>
          </a:p>
          <a:p>
            <a:pPr indent="-317500" lvl="1" marL="1219200" rtl="0" algn="l">
              <a:lnSpc>
                <a:spcPct val="150000"/>
              </a:lnSpc>
              <a:spcBef>
                <a:spcPts val="0"/>
              </a:spcBef>
              <a:spcAft>
                <a:spcPts val="0"/>
              </a:spcAft>
              <a:buClr>
                <a:srgbClr val="1A1C1C"/>
              </a:buClr>
              <a:buSzPts val="1400"/>
              <a:buChar char="○"/>
            </a:pPr>
            <a:r>
              <a:rPr lang="en">
                <a:solidFill>
                  <a:srgbClr val="1A1C1C"/>
                </a:solidFill>
                <a:highlight>
                  <a:srgbClr val="FFFFFF"/>
                </a:highlight>
              </a:rPr>
              <a:t>Prompt and aggressive </a:t>
            </a:r>
            <a:r>
              <a:rPr lang="en" u="sng">
                <a:solidFill>
                  <a:schemeClr val="hlink"/>
                </a:solidFill>
                <a:highlight>
                  <a:srgbClr val="FFFFFF"/>
                </a:highlight>
                <a:hlinkClick r:id="rId6"/>
              </a:rPr>
              <a:t>antibiotic</a:t>
            </a:r>
            <a:r>
              <a:rPr lang="en">
                <a:solidFill>
                  <a:srgbClr val="1A1C1C"/>
                </a:solidFill>
                <a:highlight>
                  <a:srgbClr val="FFFFFF"/>
                </a:highlight>
              </a:rPr>
              <a:t> treatment for suspected infections </a:t>
            </a:r>
            <a:endParaRPr>
              <a:solidFill>
                <a:srgbClr val="1A1C1C"/>
              </a:solidFill>
              <a:highlight>
                <a:srgbClr val="FFFFFF"/>
              </a:highlight>
            </a:endParaRPr>
          </a:p>
          <a:p>
            <a:pPr indent="-317500" lvl="1" marL="1219200" rtl="0" algn="l">
              <a:lnSpc>
                <a:spcPct val="150000"/>
              </a:lnSpc>
              <a:spcBef>
                <a:spcPts val="0"/>
              </a:spcBef>
              <a:spcAft>
                <a:spcPts val="0"/>
              </a:spcAft>
              <a:buClr>
                <a:srgbClr val="1A1C1C"/>
              </a:buClr>
              <a:buSzPts val="1400"/>
              <a:buChar char="○"/>
            </a:pPr>
            <a:r>
              <a:rPr lang="en">
                <a:solidFill>
                  <a:srgbClr val="1A1C1C"/>
                </a:solidFill>
                <a:highlight>
                  <a:srgbClr val="FFFFFF"/>
                </a:highlight>
              </a:rPr>
              <a:t>Consider </a:t>
            </a:r>
            <a:r>
              <a:rPr lang="en" u="sng">
                <a:solidFill>
                  <a:srgbClr val="1A1C1C"/>
                </a:solidFill>
                <a:highlight>
                  <a:srgbClr val="FFFFFF"/>
                </a:highlight>
              </a:rPr>
              <a:t>splenectomy</a:t>
            </a:r>
            <a:r>
              <a:rPr lang="en">
                <a:solidFill>
                  <a:srgbClr val="1A1C1C"/>
                </a:solidFill>
                <a:highlight>
                  <a:srgbClr val="FFFFFF"/>
                </a:highlight>
              </a:rPr>
              <a:t> to treat </a:t>
            </a:r>
            <a:r>
              <a:rPr lang="en" u="sng">
                <a:solidFill>
                  <a:schemeClr val="hlink"/>
                </a:solidFill>
                <a:highlight>
                  <a:srgbClr val="FFFFFF"/>
                </a:highlight>
                <a:hlinkClick r:id="rId7"/>
              </a:rPr>
              <a:t>leukopenia</a:t>
            </a:r>
            <a:r>
              <a:rPr lang="en">
                <a:solidFill>
                  <a:srgbClr val="1A1C1C"/>
                </a:solidFill>
                <a:highlight>
                  <a:srgbClr val="FFFFFF"/>
                </a:highlight>
              </a:rPr>
              <a:t> and improve the disease course. </a:t>
            </a:r>
            <a:endParaRPr>
              <a:solidFill>
                <a:srgbClr val="1A1C1C"/>
              </a:solidFill>
              <a:highlight>
                <a:srgbClr val="FFFFFF"/>
              </a:highlight>
            </a:endParaRPr>
          </a:p>
          <a:p>
            <a:pPr indent="-317500" lvl="1" marL="1219200" rtl="0" algn="l">
              <a:lnSpc>
                <a:spcPct val="150000"/>
              </a:lnSpc>
              <a:spcBef>
                <a:spcPts val="0"/>
              </a:spcBef>
              <a:spcAft>
                <a:spcPts val="0"/>
              </a:spcAft>
              <a:buClr>
                <a:srgbClr val="1A1C1C"/>
              </a:buClr>
              <a:buSzPts val="1400"/>
              <a:buChar char="○"/>
            </a:pPr>
            <a:r>
              <a:rPr lang="en" u="sng">
                <a:solidFill>
                  <a:schemeClr val="hlink"/>
                </a:solidFill>
                <a:highlight>
                  <a:srgbClr val="FFFFFF"/>
                </a:highlight>
                <a:hlinkClick r:id="rId8"/>
              </a:rPr>
              <a:t>G-CSF</a:t>
            </a:r>
            <a:r>
              <a:rPr lang="en">
                <a:solidFill>
                  <a:srgbClr val="1A1C1C"/>
                </a:solidFill>
                <a:highlight>
                  <a:srgbClr val="FFFFFF"/>
                </a:highlight>
              </a:rPr>
              <a:t> (</a:t>
            </a:r>
            <a:r>
              <a:rPr lang="en" u="sng">
                <a:solidFill>
                  <a:schemeClr val="hlink"/>
                </a:solidFill>
                <a:highlight>
                  <a:srgbClr val="FFFFFF"/>
                </a:highlight>
                <a:hlinkClick r:id="rId9"/>
              </a:rPr>
              <a:t>granulocyte-colony</a:t>
            </a:r>
            <a:r>
              <a:rPr lang="en">
                <a:solidFill>
                  <a:srgbClr val="1A1C1C"/>
                </a:solidFill>
                <a:highlight>
                  <a:srgbClr val="FFFFFF"/>
                </a:highlight>
              </a:rPr>
              <a:t> stimulating factor) in cases of severe </a:t>
            </a:r>
            <a:r>
              <a:rPr lang="en" u="sng">
                <a:solidFill>
                  <a:schemeClr val="hlink"/>
                </a:solidFill>
                <a:highlight>
                  <a:srgbClr val="FFFFFF"/>
                </a:highlight>
                <a:hlinkClick r:id="rId10"/>
              </a:rPr>
              <a:t>granulocytopenia</a:t>
            </a:r>
            <a:endParaRPr u="sng">
              <a:solidFill>
                <a:schemeClr val="hlink"/>
              </a:solidFill>
              <a:highlight>
                <a:srgbClr val="FFFFFF"/>
              </a:highlight>
            </a:endParaRPr>
          </a:p>
          <a:p>
            <a:pPr indent="-317500" lvl="0" marL="609600" rtl="0" algn="l">
              <a:lnSpc>
                <a:spcPct val="150000"/>
              </a:lnSpc>
              <a:spcBef>
                <a:spcPts val="0"/>
              </a:spcBef>
              <a:spcAft>
                <a:spcPts val="0"/>
              </a:spcAft>
              <a:buClr>
                <a:srgbClr val="1A1C1C"/>
              </a:buClr>
              <a:buSzPts val="1400"/>
              <a:buChar char="●"/>
            </a:pPr>
            <a:r>
              <a:rPr b="1" lang="en" sz="1400">
                <a:solidFill>
                  <a:srgbClr val="1A1C1C"/>
                </a:solidFill>
                <a:highlight>
                  <a:srgbClr val="FFFFFF"/>
                </a:highlight>
              </a:rPr>
              <a:t>Complications</a:t>
            </a:r>
            <a:r>
              <a:rPr lang="en" sz="1400">
                <a:solidFill>
                  <a:srgbClr val="1A1C1C"/>
                </a:solidFill>
                <a:highlight>
                  <a:srgbClr val="FFFFFF"/>
                </a:highlight>
              </a:rPr>
              <a:t>: </a:t>
            </a:r>
            <a:r>
              <a:rPr lang="en" sz="1400" u="sng">
                <a:solidFill>
                  <a:schemeClr val="hlink"/>
                </a:solidFill>
                <a:highlight>
                  <a:srgbClr val="FFFFFF"/>
                </a:highlight>
                <a:hlinkClick r:id="rId11"/>
              </a:rPr>
              <a:t>Neutropenia</a:t>
            </a:r>
            <a:r>
              <a:rPr lang="en" sz="1400">
                <a:solidFill>
                  <a:srgbClr val="1A1C1C"/>
                </a:solidFill>
                <a:highlight>
                  <a:srgbClr val="FFFFFF"/>
                </a:highlight>
              </a:rPr>
              <a:t> increases risk of recurrent bacterial infections.</a:t>
            </a:r>
            <a:endParaRPr sz="1400">
              <a:solidFill>
                <a:srgbClr val="1A1C1C"/>
              </a:solidFill>
              <a:highlight>
                <a:srgbClr val="FFFFFF"/>
              </a:highlight>
            </a:endParaRPr>
          </a:p>
          <a:p>
            <a:pPr indent="0" lvl="0" marL="0" rtl="0" algn="l">
              <a:spcBef>
                <a:spcPts val="300"/>
              </a:spcBef>
              <a:spcAft>
                <a:spcPts val="1200"/>
              </a:spcAft>
              <a:buNone/>
            </a:pPr>
            <a:r>
              <a:t/>
            </a:r>
            <a:endParaRPr sz="20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6"/>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Undifferentiated</a:t>
            </a:r>
            <a:r>
              <a:rPr lang="en"/>
              <a:t> Arthritis </a:t>
            </a:r>
            <a:endParaRPr/>
          </a:p>
        </p:txBody>
      </p:sp>
      <p:sp>
        <p:nvSpPr>
          <p:cNvPr id="277" name="Google Shape;277;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04800" lvl="0" marL="609600" rtl="0" algn="l">
              <a:lnSpc>
                <a:spcPct val="150000"/>
              </a:lnSpc>
              <a:spcBef>
                <a:spcPts val="300"/>
              </a:spcBef>
              <a:spcAft>
                <a:spcPts val="0"/>
              </a:spcAft>
              <a:buClr>
                <a:srgbClr val="1A1C1C"/>
              </a:buClr>
              <a:buSzPts val="1200"/>
              <a:buFont typeface="Roboto"/>
              <a:buChar char="●"/>
            </a:pPr>
            <a:r>
              <a:rPr b="1" lang="en" sz="1200">
                <a:solidFill>
                  <a:srgbClr val="1A1C1C"/>
                </a:solidFill>
                <a:highlight>
                  <a:srgbClr val="FFFFFF"/>
                </a:highlight>
                <a:latin typeface="Roboto"/>
                <a:ea typeface="Roboto"/>
                <a:cs typeface="Roboto"/>
                <a:sym typeface="Roboto"/>
              </a:rPr>
              <a:t>Definition</a:t>
            </a:r>
            <a:r>
              <a:rPr lang="en" sz="1200">
                <a:solidFill>
                  <a:srgbClr val="1A1C1C"/>
                </a:solidFill>
                <a:highlight>
                  <a:srgbClr val="FFFFFF"/>
                </a:highlight>
                <a:latin typeface="Roboto"/>
                <a:ea typeface="Roboto"/>
                <a:cs typeface="Roboto"/>
                <a:sym typeface="Roboto"/>
              </a:rPr>
              <a:t>: symptoms of inflammatory </a:t>
            </a:r>
            <a:r>
              <a:rPr lang="en" sz="1200" u="sng">
                <a:solidFill>
                  <a:srgbClr val="1A1C1C"/>
                </a:solidFill>
                <a:highlight>
                  <a:srgbClr val="FFFFFF"/>
                </a:highlight>
                <a:latin typeface="Roboto"/>
                <a:ea typeface="Roboto"/>
                <a:cs typeface="Roboto"/>
                <a:sym typeface="Roboto"/>
              </a:rPr>
              <a:t>arthritis</a:t>
            </a:r>
            <a:r>
              <a:rPr lang="en" sz="1200">
                <a:solidFill>
                  <a:srgbClr val="1A1C1C"/>
                </a:solidFill>
                <a:highlight>
                  <a:srgbClr val="FFFFFF"/>
                </a:highlight>
                <a:latin typeface="Roboto"/>
                <a:ea typeface="Roboto"/>
                <a:cs typeface="Roboto"/>
                <a:sym typeface="Roboto"/>
              </a:rPr>
              <a:t> that are not attributable to trauma or acute inflammatory events; often a transitional state preceding a definitive diagnosis  </a:t>
            </a:r>
            <a:endParaRPr sz="750">
              <a:solidFill>
                <a:srgbClr val="1A1C1C"/>
              </a:solidFill>
              <a:highlight>
                <a:srgbClr val="FFFFFF"/>
              </a:highlight>
              <a:latin typeface="Roboto"/>
              <a:ea typeface="Roboto"/>
              <a:cs typeface="Roboto"/>
              <a:sym typeface="Roboto"/>
            </a:endParaRPr>
          </a:p>
          <a:p>
            <a:pPr indent="-304800" lvl="0" marL="609600" rtl="0" algn="l">
              <a:lnSpc>
                <a:spcPct val="150000"/>
              </a:lnSpc>
              <a:spcBef>
                <a:spcPts val="0"/>
              </a:spcBef>
              <a:spcAft>
                <a:spcPts val="0"/>
              </a:spcAft>
              <a:buClr>
                <a:srgbClr val="1A1C1C"/>
              </a:buClr>
              <a:buSzPts val="1200"/>
              <a:buFont typeface="Roboto"/>
              <a:buChar char="●"/>
            </a:pPr>
            <a:r>
              <a:rPr b="1" lang="en" sz="1200">
                <a:solidFill>
                  <a:srgbClr val="1A1C1C"/>
                </a:solidFill>
                <a:highlight>
                  <a:srgbClr val="FFFFFF"/>
                </a:highlight>
                <a:latin typeface="Roboto"/>
                <a:ea typeface="Roboto"/>
                <a:cs typeface="Roboto"/>
                <a:sym typeface="Roboto"/>
              </a:rPr>
              <a:t>Approach to management</a:t>
            </a:r>
            <a:endParaRPr b="1" sz="1200">
              <a:solidFill>
                <a:srgbClr val="1A1C1C"/>
              </a:solidFill>
              <a:highlight>
                <a:srgbClr val="FFFFFF"/>
              </a:highlight>
              <a:latin typeface="Roboto"/>
              <a:ea typeface="Roboto"/>
              <a:cs typeface="Roboto"/>
              <a:sym typeface="Roboto"/>
            </a:endParaRPr>
          </a:p>
          <a:p>
            <a:pPr indent="-304800" lvl="1" marL="1219200" rtl="0" algn="l">
              <a:lnSpc>
                <a:spcPct val="150000"/>
              </a:lnSpc>
              <a:spcBef>
                <a:spcPts val="0"/>
              </a:spcBef>
              <a:spcAft>
                <a:spcPts val="0"/>
              </a:spcAft>
              <a:buClr>
                <a:srgbClr val="1A1C1C"/>
              </a:buClr>
              <a:buSzPts val="1200"/>
              <a:buFont typeface="Roboto"/>
              <a:buChar char="○"/>
            </a:pPr>
            <a:r>
              <a:rPr lang="en" sz="1200">
                <a:solidFill>
                  <a:srgbClr val="1A1C1C"/>
                </a:solidFill>
                <a:highlight>
                  <a:srgbClr val="FFFFFF"/>
                </a:highlight>
                <a:latin typeface="Roboto"/>
                <a:ea typeface="Roboto"/>
                <a:cs typeface="Roboto"/>
                <a:sym typeface="Roboto"/>
              </a:rPr>
              <a:t>Refer to a rheumatologist for periodical follow-up.</a:t>
            </a:r>
            <a:endParaRPr sz="1200">
              <a:solidFill>
                <a:srgbClr val="1A1C1C"/>
              </a:solidFill>
              <a:highlight>
                <a:srgbClr val="FFFFFF"/>
              </a:highlight>
              <a:latin typeface="Roboto"/>
              <a:ea typeface="Roboto"/>
              <a:cs typeface="Roboto"/>
              <a:sym typeface="Roboto"/>
            </a:endParaRPr>
          </a:p>
          <a:p>
            <a:pPr indent="-304800" lvl="1" marL="1219200" rtl="0" algn="l">
              <a:lnSpc>
                <a:spcPct val="150000"/>
              </a:lnSpc>
              <a:spcBef>
                <a:spcPts val="0"/>
              </a:spcBef>
              <a:spcAft>
                <a:spcPts val="0"/>
              </a:spcAft>
              <a:buClr>
                <a:srgbClr val="1A1C1C"/>
              </a:buClr>
              <a:buSzPts val="1200"/>
              <a:buFont typeface="Roboto"/>
              <a:buChar char="○"/>
            </a:pPr>
            <a:r>
              <a:rPr lang="en" sz="1200">
                <a:solidFill>
                  <a:srgbClr val="1A1C1C"/>
                </a:solidFill>
                <a:highlight>
                  <a:srgbClr val="FFFFFF"/>
                </a:highlight>
                <a:latin typeface="Roboto"/>
                <a:ea typeface="Roboto"/>
                <a:cs typeface="Roboto"/>
                <a:sym typeface="Roboto"/>
              </a:rPr>
              <a:t>Management strategies are aimed at preventing progression and can be:</a:t>
            </a:r>
            <a:endParaRPr sz="1200">
              <a:solidFill>
                <a:srgbClr val="1A1C1C"/>
              </a:solidFill>
              <a:highlight>
                <a:srgbClr val="FFFFFF"/>
              </a:highlight>
              <a:latin typeface="Roboto"/>
              <a:ea typeface="Roboto"/>
              <a:cs typeface="Roboto"/>
              <a:sym typeface="Roboto"/>
            </a:endParaRPr>
          </a:p>
          <a:p>
            <a:pPr indent="-304800" lvl="2" marL="1828800" rtl="0" algn="l">
              <a:lnSpc>
                <a:spcPct val="150000"/>
              </a:lnSpc>
              <a:spcBef>
                <a:spcPts val="0"/>
              </a:spcBef>
              <a:spcAft>
                <a:spcPts val="0"/>
              </a:spcAft>
              <a:buClr>
                <a:srgbClr val="1A1C1C"/>
              </a:buClr>
              <a:buSzPts val="1200"/>
              <a:buFont typeface="Roboto"/>
              <a:buChar char="■"/>
            </a:pPr>
            <a:r>
              <a:rPr lang="en" sz="1200">
                <a:solidFill>
                  <a:srgbClr val="1A1C1C"/>
                </a:solidFill>
                <a:highlight>
                  <a:srgbClr val="FFFFFF"/>
                </a:highlight>
                <a:latin typeface="Roboto"/>
                <a:ea typeface="Roboto"/>
                <a:cs typeface="Roboto"/>
                <a:sym typeface="Roboto"/>
              </a:rPr>
              <a:t>Nonpharmacological: e.g., </a:t>
            </a:r>
            <a:r>
              <a:rPr lang="en" sz="1200" u="sng">
                <a:solidFill>
                  <a:schemeClr val="hlink"/>
                </a:solidFill>
                <a:highlight>
                  <a:srgbClr val="FFFFFF"/>
                </a:highlight>
                <a:latin typeface="Roboto"/>
                <a:ea typeface="Roboto"/>
                <a:cs typeface="Roboto"/>
                <a:sym typeface="Roboto"/>
                <a:hlinkClick r:id="rId3"/>
              </a:rPr>
              <a:t>smoking cessation</a:t>
            </a:r>
            <a:r>
              <a:rPr lang="en" sz="1200">
                <a:solidFill>
                  <a:srgbClr val="1A1C1C"/>
                </a:solidFill>
                <a:highlight>
                  <a:srgbClr val="FFFFFF"/>
                </a:highlight>
                <a:latin typeface="Roboto"/>
                <a:ea typeface="Roboto"/>
                <a:cs typeface="Roboto"/>
                <a:sym typeface="Roboto"/>
              </a:rPr>
              <a:t>, </a:t>
            </a:r>
            <a:r>
              <a:rPr lang="en" sz="1200" u="sng">
                <a:solidFill>
                  <a:srgbClr val="1A1C1C"/>
                </a:solidFill>
                <a:highlight>
                  <a:srgbClr val="FFFFFF"/>
                </a:highlight>
                <a:latin typeface="Roboto"/>
                <a:ea typeface="Roboto"/>
                <a:cs typeface="Roboto"/>
                <a:sym typeface="Roboto"/>
              </a:rPr>
              <a:t>oral health programs</a:t>
            </a:r>
            <a:r>
              <a:rPr lang="en" sz="1200">
                <a:solidFill>
                  <a:srgbClr val="1A1C1C"/>
                </a:solidFill>
                <a:highlight>
                  <a:srgbClr val="FFFFFF"/>
                </a:highlight>
                <a:latin typeface="Roboto"/>
                <a:ea typeface="Roboto"/>
                <a:cs typeface="Roboto"/>
                <a:sym typeface="Roboto"/>
              </a:rPr>
              <a:t> </a:t>
            </a:r>
            <a:endParaRPr sz="750">
              <a:solidFill>
                <a:srgbClr val="1A1C1C"/>
              </a:solidFill>
              <a:highlight>
                <a:srgbClr val="FFFFFF"/>
              </a:highlight>
              <a:latin typeface="Roboto"/>
              <a:ea typeface="Roboto"/>
              <a:cs typeface="Roboto"/>
              <a:sym typeface="Roboto"/>
            </a:endParaRPr>
          </a:p>
          <a:p>
            <a:pPr indent="-304800" lvl="2" marL="1828800" rtl="0" algn="l">
              <a:lnSpc>
                <a:spcPct val="150000"/>
              </a:lnSpc>
              <a:spcBef>
                <a:spcPts val="0"/>
              </a:spcBef>
              <a:spcAft>
                <a:spcPts val="0"/>
              </a:spcAft>
              <a:buClr>
                <a:srgbClr val="1A1C1C"/>
              </a:buClr>
              <a:buSzPts val="1200"/>
              <a:buFont typeface="Roboto"/>
              <a:buChar char="■"/>
            </a:pPr>
            <a:r>
              <a:rPr lang="en" sz="1200">
                <a:solidFill>
                  <a:srgbClr val="1A1C1C"/>
                </a:solidFill>
                <a:highlight>
                  <a:srgbClr val="FFFFFF"/>
                </a:highlight>
                <a:latin typeface="Roboto"/>
                <a:ea typeface="Roboto"/>
                <a:cs typeface="Roboto"/>
                <a:sym typeface="Roboto"/>
              </a:rPr>
              <a:t>Pharmacological: </a:t>
            </a:r>
            <a:r>
              <a:rPr lang="en" sz="1200" u="sng">
                <a:solidFill>
                  <a:schemeClr val="hlink"/>
                </a:solidFill>
                <a:highlight>
                  <a:srgbClr val="FFFFFF"/>
                </a:highlight>
                <a:latin typeface="Roboto"/>
                <a:ea typeface="Roboto"/>
                <a:cs typeface="Roboto"/>
                <a:sym typeface="Roboto"/>
                <a:hlinkClick r:id="rId4"/>
              </a:rPr>
              <a:t>DMARDs</a:t>
            </a:r>
            <a:r>
              <a:rPr lang="en" sz="1200">
                <a:solidFill>
                  <a:srgbClr val="1A1C1C"/>
                </a:solidFill>
                <a:highlight>
                  <a:srgbClr val="FFFFFF"/>
                </a:highlight>
                <a:latin typeface="Roboto"/>
                <a:ea typeface="Roboto"/>
                <a:cs typeface="Roboto"/>
                <a:sym typeface="Roboto"/>
              </a:rPr>
              <a:t>  </a:t>
            </a:r>
            <a:endParaRPr sz="750">
              <a:solidFill>
                <a:srgbClr val="1A1C1C"/>
              </a:solidFill>
              <a:highlight>
                <a:srgbClr val="FFFFFF"/>
              </a:highlight>
              <a:latin typeface="Roboto"/>
              <a:ea typeface="Roboto"/>
              <a:cs typeface="Roboto"/>
              <a:sym typeface="Roboto"/>
            </a:endParaRPr>
          </a:p>
          <a:p>
            <a:pPr indent="-304800" lvl="0" marL="609600" rtl="0" algn="l">
              <a:lnSpc>
                <a:spcPct val="150000"/>
              </a:lnSpc>
              <a:spcBef>
                <a:spcPts val="0"/>
              </a:spcBef>
              <a:spcAft>
                <a:spcPts val="0"/>
              </a:spcAft>
              <a:buClr>
                <a:srgbClr val="1A1C1C"/>
              </a:buClr>
              <a:buSzPts val="1200"/>
              <a:buFont typeface="Roboto"/>
              <a:buChar char="●"/>
            </a:pPr>
            <a:r>
              <a:rPr b="1" lang="en" sz="1200">
                <a:solidFill>
                  <a:srgbClr val="1A1C1C"/>
                </a:solidFill>
                <a:highlight>
                  <a:srgbClr val="FFFFFF"/>
                </a:highlight>
                <a:latin typeface="Roboto"/>
                <a:ea typeface="Roboto"/>
                <a:cs typeface="Roboto"/>
                <a:sym typeface="Roboto"/>
              </a:rPr>
              <a:t>Prognosis</a:t>
            </a:r>
            <a:r>
              <a:rPr lang="en" sz="1200">
                <a:solidFill>
                  <a:srgbClr val="1A1C1C"/>
                </a:solidFill>
                <a:highlight>
                  <a:srgbClr val="FFFFFF"/>
                </a:highlight>
                <a:latin typeface="Roboto"/>
                <a:ea typeface="Roboto"/>
                <a:cs typeface="Roboto"/>
                <a:sym typeface="Roboto"/>
              </a:rPr>
              <a:t> </a:t>
            </a:r>
            <a:endParaRPr sz="750">
              <a:solidFill>
                <a:srgbClr val="1A1C1C"/>
              </a:solidFill>
              <a:highlight>
                <a:srgbClr val="FFFFFF"/>
              </a:highlight>
              <a:latin typeface="Roboto"/>
              <a:ea typeface="Roboto"/>
              <a:cs typeface="Roboto"/>
              <a:sym typeface="Roboto"/>
            </a:endParaRPr>
          </a:p>
          <a:p>
            <a:pPr indent="-304800" lvl="1" marL="1219200" rtl="0" algn="l">
              <a:lnSpc>
                <a:spcPct val="150000"/>
              </a:lnSpc>
              <a:spcBef>
                <a:spcPts val="0"/>
              </a:spcBef>
              <a:spcAft>
                <a:spcPts val="0"/>
              </a:spcAft>
              <a:buClr>
                <a:srgbClr val="1A1C1C"/>
              </a:buClr>
              <a:buSzPts val="1200"/>
              <a:buFont typeface="Roboto"/>
              <a:buChar char="○"/>
            </a:pPr>
            <a:r>
              <a:rPr lang="en" sz="1200">
                <a:solidFill>
                  <a:srgbClr val="1A1C1C"/>
                </a:solidFill>
                <a:highlight>
                  <a:srgbClr val="FFFFFF"/>
                </a:highlight>
                <a:latin typeface="Roboto"/>
                <a:ea typeface="Roboto"/>
                <a:cs typeface="Roboto"/>
                <a:sym typeface="Roboto"/>
              </a:rPr>
              <a:t>Spontaneous remission in approx. 50% of patients</a:t>
            </a:r>
            <a:endParaRPr sz="1200">
              <a:solidFill>
                <a:srgbClr val="1A1C1C"/>
              </a:solidFill>
              <a:highlight>
                <a:srgbClr val="FFFFFF"/>
              </a:highlight>
              <a:latin typeface="Roboto"/>
              <a:ea typeface="Roboto"/>
              <a:cs typeface="Roboto"/>
              <a:sym typeface="Roboto"/>
            </a:endParaRPr>
          </a:p>
          <a:p>
            <a:pPr indent="-304800" lvl="1" marL="1219200" rtl="0" algn="l">
              <a:lnSpc>
                <a:spcPct val="150000"/>
              </a:lnSpc>
              <a:spcBef>
                <a:spcPts val="0"/>
              </a:spcBef>
              <a:spcAft>
                <a:spcPts val="0"/>
              </a:spcAft>
              <a:buClr>
                <a:srgbClr val="1A1C1C"/>
              </a:buClr>
              <a:buSzPts val="1200"/>
              <a:buFont typeface="Roboto"/>
              <a:buChar char="○"/>
            </a:pPr>
            <a:r>
              <a:rPr lang="en" sz="1200" u="sng">
                <a:solidFill>
                  <a:srgbClr val="1A1C1C"/>
                </a:solidFill>
                <a:highlight>
                  <a:srgbClr val="FFFFFF"/>
                </a:highlight>
                <a:latin typeface="Roboto"/>
                <a:ea typeface="Roboto"/>
                <a:cs typeface="Roboto"/>
                <a:sym typeface="Roboto"/>
              </a:rPr>
              <a:t>RA</a:t>
            </a:r>
            <a:r>
              <a:rPr lang="en" sz="1200">
                <a:solidFill>
                  <a:srgbClr val="1A1C1C"/>
                </a:solidFill>
                <a:highlight>
                  <a:srgbClr val="FFFFFF"/>
                </a:highlight>
                <a:latin typeface="Roboto"/>
                <a:ea typeface="Roboto"/>
                <a:cs typeface="Roboto"/>
                <a:sym typeface="Roboto"/>
              </a:rPr>
              <a:t> develops in approx. one-third of patients  </a:t>
            </a:r>
            <a:endParaRPr sz="750">
              <a:solidFill>
                <a:srgbClr val="1A1C1C"/>
              </a:solidFill>
              <a:highlight>
                <a:srgbClr val="FFFFFF"/>
              </a:highlight>
              <a:latin typeface="Roboto"/>
              <a:ea typeface="Roboto"/>
              <a:cs typeface="Roboto"/>
              <a:sym typeface="Roboto"/>
            </a:endParaRPr>
          </a:p>
          <a:p>
            <a:pPr indent="0" lvl="0" marL="0" rtl="0" algn="l">
              <a:spcBef>
                <a:spcPts val="900"/>
              </a:spcBef>
              <a:spcAft>
                <a:spcPts val="120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7"/>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Approach </a:t>
            </a:r>
            <a:endParaRPr/>
          </a:p>
        </p:txBody>
      </p:sp>
      <p:sp>
        <p:nvSpPr>
          <p:cNvPr id="283" name="Google Shape;283;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0"/>
              </a:spcAft>
              <a:buNone/>
            </a:pPr>
            <a:r>
              <a:rPr lang="en"/>
              <a:t>The </a:t>
            </a:r>
            <a:r>
              <a:rPr b="1" lang="en"/>
              <a:t>diagnosis</a:t>
            </a:r>
            <a:r>
              <a:rPr lang="en"/>
              <a:t> of RA is clinical. </a:t>
            </a:r>
            <a:endParaRPr/>
          </a:p>
          <a:p>
            <a:pPr indent="0" lvl="0" marL="0" rtl="0" algn="l">
              <a:spcBef>
                <a:spcPts val="1200"/>
              </a:spcBef>
              <a:spcAft>
                <a:spcPts val="0"/>
              </a:spcAft>
              <a:buNone/>
            </a:pPr>
            <a:r>
              <a:rPr lang="en"/>
              <a:t>Consider RA in patients with arthralgia, joint stiffness, and synovitis lasting ≥ 6 weeks </a:t>
            </a:r>
            <a:endParaRPr/>
          </a:p>
          <a:p>
            <a:pPr indent="0" lvl="0" marL="0" rtl="0" algn="l">
              <a:spcBef>
                <a:spcPts val="1200"/>
              </a:spcBef>
              <a:spcAft>
                <a:spcPts val="0"/>
              </a:spcAft>
              <a:buNone/>
            </a:pPr>
            <a:r>
              <a:rPr lang="en"/>
              <a:t>Consider alternative diagnoses in patients with atypical presentations (DDX)</a:t>
            </a:r>
            <a:endParaRPr/>
          </a:p>
          <a:p>
            <a:pPr indent="0" lvl="0" marL="0" rtl="0" algn="l">
              <a:spcBef>
                <a:spcPts val="1200"/>
              </a:spcBef>
              <a:spcAft>
                <a:spcPts val="0"/>
              </a:spcAft>
              <a:buNone/>
            </a:pPr>
            <a:r>
              <a:rPr lang="en"/>
              <a:t>Perform diagnostic studies to further support the diagnosis and help establish disease severity.</a:t>
            </a:r>
            <a:endParaRPr/>
          </a:p>
          <a:p>
            <a:pPr indent="0" lvl="0" marL="0" rtl="0" algn="l">
              <a:spcBef>
                <a:spcPts val="1200"/>
              </a:spcBef>
              <a:spcAft>
                <a:spcPts val="0"/>
              </a:spcAft>
              <a:buNone/>
            </a:pPr>
            <a:r>
              <a:rPr lang="en"/>
              <a:t>Routine laboratory tests.  </a:t>
            </a:r>
            <a:endParaRPr/>
          </a:p>
          <a:p>
            <a:pPr indent="0" lvl="0" marL="0" rtl="0" algn="l">
              <a:spcBef>
                <a:spcPts val="1200"/>
              </a:spcBef>
              <a:spcAft>
                <a:spcPts val="0"/>
              </a:spcAft>
              <a:buNone/>
            </a:pPr>
            <a:r>
              <a:rPr lang="en"/>
              <a:t>X-ray as the initial imaging study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8"/>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7481"/>
              <a:buFont typeface="Arial"/>
              <a:buNone/>
            </a:pPr>
            <a:r>
              <a:rPr b="1" lang="en" sz="2316" u="sng">
                <a:solidFill>
                  <a:schemeClr val="hlink"/>
                </a:solidFill>
                <a:highlight>
                  <a:srgbClr val="FFFFFF"/>
                </a:highlight>
                <a:latin typeface="Roboto"/>
                <a:ea typeface="Roboto"/>
                <a:cs typeface="Roboto"/>
                <a:sym typeface="Roboto"/>
                <a:hlinkClick r:id="rId3"/>
              </a:rPr>
              <a:t>Laboratory studies</a:t>
            </a:r>
            <a:r>
              <a:rPr b="1" lang="en" sz="2316">
                <a:solidFill>
                  <a:srgbClr val="1A1C1C"/>
                </a:solidFill>
                <a:highlight>
                  <a:srgbClr val="FFFFFF"/>
                </a:highlight>
                <a:latin typeface="Roboto"/>
                <a:ea typeface="Roboto"/>
                <a:cs typeface="Roboto"/>
                <a:sym typeface="Roboto"/>
              </a:rPr>
              <a:t> </a:t>
            </a:r>
            <a:endParaRPr b="1" sz="1716">
              <a:solidFill>
                <a:srgbClr val="1A1C1C"/>
              </a:solidFill>
              <a:highlight>
                <a:srgbClr val="FFFFFF"/>
              </a:highlight>
              <a:latin typeface="Roboto"/>
              <a:ea typeface="Roboto"/>
              <a:cs typeface="Roboto"/>
              <a:sym typeface="Roboto"/>
            </a:endParaRPr>
          </a:p>
          <a:p>
            <a:pPr indent="0" lvl="0" marL="0" rtl="0" algn="l">
              <a:lnSpc>
                <a:spcPct val="120909"/>
              </a:lnSpc>
              <a:spcBef>
                <a:spcPts val="1800"/>
              </a:spcBef>
              <a:spcAft>
                <a:spcPts val="0"/>
              </a:spcAft>
              <a:buClr>
                <a:schemeClr val="dk1"/>
              </a:buClr>
              <a:buSzPct val="104761"/>
              <a:buFont typeface="Arial"/>
              <a:buNone/>
            </a:pPr>
            <a:r>
              <a:t/>
            </a:r>
            <a:endParaRPr b="1" sz="1050">
              <a:solidFill>
                <a:srgbClr val="1A1C1C"/>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sp>
        <p:nvSpPr>
          <p:cNvPr id="289" name="Google Shape;289;p48"/>
          <p:cNvSpPr txBox="1"/>
          <p:nvPr>
            <p:ph idx="1" type="body"/>
          </p:nvPr>
        </p:nvSpPr>
        <p:spPr>
          <a:xfrm>
            <a:off x="311700" y="1017450"/>
            <a:ext cx="8520600" cy="3836100"/>
          </a:xfrm>
          <a:prstGeom prst="rect">
            <a:avLst/>
          </a:prstGeom>
        </p:spPr>
        <p:txBody>
          <a:bodyPr anchorCtr="0" anchor="t" bIns="91425" lIns="91425" spcFirstLastPara="1" rIns="91425" wrap="square" tIns="91425">
            <a:normAutofit lnSpcReduction="10000"/>
          </a:bodyPr>
          <a:lstStyle/>
          <a:p>
            <a:pPr indent="0" lvl="0" marL="0" rtl="0" algn="l">
              <a:lnSpc>
                <a:spcPct val="137500"/>
              </a:lnSpc>
              <a:spcBef>
                <a:spcPts val="1500"/>
              </a:spcBef>
              <a:spcAft>
                <a:spcPts val="0"/>
              </a:spcAft>
              <a:buClr>
                <a:schemeClr val="dk1"/>
              </a:buClr>
              <a:buSzPts val="1100"/>
              <a:buFont typeface="Arial"/>
              <a:buNone/>
            </a:pPr>
            <a:r>
              <a:rPr b="1" lang="en" sz="1250">
                <a:solidFill>
                  <a:srgbClr val="1A1C1C"/>
                </a:solidFill>
                <a:highlight>
                  <a:srgbClr val="FFFFFF"/>
                </a:highlight>
                <a:latin typeface="Roboto"/>
                <a:ea typeface="Roboto"/>
                <a:cs typeface="Roboto"/>
                <a:sym typeface="Roboto"/>
              </a:rPr>
              <a:t>Routine studies</a:t>
            </a:r>
            <a:endParaRPr b="1" sz="1250">
              <a:solidFill>
                <a:srgbClr val="1A1C1C"/>
              </a:solidFill>
              <a:highlight>
                <a:srgbClr val="FFFFFF"/>
              </a:highlight>
              <a:latin typeface="Roboto"/>
              <a:ea typeface="Roboto"/>
              <a:cs typeface="Roboto"/>
              <a:sym typeface="Roboto"/>
            </a:endParaRPr>
          </a:p>
          <a:p>
            <a:pPr indent="-304800" lvl="0" marL="609600" rtl="0" algn="l">
              <a:lnSpc>
                <a:spcPct val="150000"/>
              </a:lnSpc>
              <a:spcBef>
                <a:spcPts val="300"/>
              </a:spcBef>
              <a:spcAft>
                <a:spcPts val="0"/>
              </a:spcAft>
              <a:buClr>
                <a:srgbClr val="1A1C1C"/>
              </a:buClr>
              <a:buSzPts val="1200"/>
              <a:buFont typeface="Roboto"/>
              <a:buChar char="●"/>
            </a:pPr>
            <a:r>
              <a:rPr b="1" lang="en" sz="1200">
                <a:solidFill>
                  <a:srgbClr val="1A1C1C"/>
                </a:solidFill>
                <a:highlight>
                  <a:srgbClr val="FFFFFF"/>
                </a:highlight>
                <a:latin typeface="Roboto"/>
                <a:ea typeface="Roboto"/>
                <a:cs typeface="Roboto"/>
                <a:sym typeface="Roboto"/>
              </a:rPr>
              <a:t>Nonspecific parameters</a:t>
            </a:r>
            <a:r>
              <a:rPr lang="en" sz="1200">
                <a:solidFill>
                  <a:srgbClr val="1A1C1C"/>
                </a:solidFill>
                <a:highlight>
                  <a:srgbClr val="FFFFFF"/>
                </a:highlight>
                <a:latin typeface="Roboto"/>
                <a:ea typeface="Roboto"/>
                <a:cs typeface="Roboto"/>
                <a:sym typeface="Roboto"/>
              </a:rPr>
              <a:t> </a:t>
            </a:r>
            <a:endParaRPr sz="1200">
              <a:solidFill>
                <a:srgbClr val="1A1C1C"/>
              </a:solidFill>
              <a:highlight>
                <a:srgbClr val="FFFFFF"/>
              </a:highlight>
              <a:latin typeface="Roboto"/>
              <a:ea typeface="Roboto"/>
              <a:cs typeface="Roboto"/>
              <a:sym typeface="Roboto"/>
            </a:endParaRPr>
          </a:p>
          <a:p>
            <a:pPr indent="-304800" lvl="1" marL="1219200" rtl="0" algn="l">
              <a:lnSpc>
                <a:spcPct val="150000"/>
              </a:lnSpc>
              <a:spcBef>
                <a:spcPts val="0"/>
              </a:spcBef>
              <a:spcAft>
                <a:spcPts val="0"/>
              </a:spcAft>
              <a:buClr>
                <a:srgbClr val="1A1C1C"/>
              </a:buClr>
              <a:buSzPts val="1200"/>
              <a:buFont typeface="Roboto"/>
              <a:buChar char="○"/>
            </a:pPr>
            <a:r>
              <a:rPr lang="en" sz="1200">
                <a:solidFill>
                  <a:srgbClr val="1A1C1C"/>
                </a:solidFill>
                <a:highlight>
                  <a:srgbClr val="FFFFFF"/>
                </a:highlight>
                <a:latin typeface="Roboto"/>
                <a:ea typeface="Roboto"/>
                <a:cs typeface="Roboto"/>
                <a:sym typeface="Roboto"/>
              </a:rPr>
              <a:t>↑ Inflammatory markers</a:t>
            </a:r>
            <a:endParaRPr sz="1200">
              <a:solidFill>
                <a:srgbClr val="1A1C1C"/>
              </a:solidFill>
              <a:highlight>
                <a:srgbClr val="FFFFFF"/>
              </a:highlight>
              <a:latin typeface="Roboto"/>
              <a:ea typeface="Roboto"/>
              <a:cs typeface="Roboto"/>
              <a:sym typeface="Roboto"/>
            </a:endParaRPr>
          </a:p>
          <a:p>
            <a:pPr indent="-304800" lvl="2" marL="1828800" rtl="0" algn="l">
              <a:lnSpc>
                <a:spcPct val="150000"/>
              </a:lnSpc>
              <a:spcBef>
                <a:spcPts val="0"/>
              </a:spcBef>
              <a:spcAft>
                <a:spcPts val="0"/>
              </a:spcAft>
              <a:buClr>
                <a:srgbClr val="1A1C1C"/>
              </a:buClr>
              <a:buSzPts val="1200"/>
              <a:buFont typeface="Roboto"/>
              <a:buChar char="■"/>
            </a:pPr>
            <a:r>
              <a:rPr lang="en" sz="1200">
                <a:solidFill>
                  <a:srgbClr val="1A1C1C"/>
                </a:solidFill>
                <a:highlight>
                  <a:srgbClr val="FFFFFF"/>
                </a:highlight>
                <a:latin typeface="Roboto"/>
                <a:ea typeface="Roboto"/>
                <a:cs typeface="Roboto"/>
                <a:sym typeface="Roboto"/>
              </a:rPr>
              <a:t>↑ </a:t>
            </a:r>
            <a:r>
              <a:rPr lang="en" sz="1200" u="sng">
                <a:solidFill>
                  <a:schemeClr val="hlink"/>
                </a:solidFill>
                <a:highlight>
                  <a:srgbClr val="FFFFFF"/>
                </a:highlight>
                <a:latin typeface="Roboto"/>
                <a:ea typeface="Roboto"/>
                <a:cs typeface="Roboto"/>
                <a:sym typeface="Roboto"/>
                <a:hlinkClick r:id="rId4"/>
              </a:rPr>
              <a:t>CRP</a:t>
            </a:r>
            <a:r>
              <a:rPr lang="en" sz="1200">
                <a:solidFill>
                  <a:srgbClr val="1A1C1C"/>
                </a:solidFill>
                <a:highlight>
                  <a:srgbClr val="FFFFFF"/>
                </a:highlight>
                <a:latin typeface="Roboto"/>
                <a:ea typeface="Roboto"/>
                <a:cs typeface="Roboto"/>
                <a:sym typeface="Roboto"/>
              </a:rPr>
              <a:t> and ↑ </a:t>
            </a:r>
            <a:r>
              <a:rPr lang="en" sz="1200" u="sng">
                <a:solidFill>
                  <a:schemeClr val="hlink"/>
                </a:solidFill>
                <a:highlight>
                  <a:srgbClr val="FFFFFF"/>
                </a:highlight>
                <a:latin typeface="Roboto"/>
                <a:ea typeface="Roboto"/>
                <a:cs typeface="Roboto"/>
                <a:sym typeface="Roboto"/>
                <a:hlinkClick r:id="rId5"/>
              </a:rPr>
              <a:t>ESR</a:t>
            </a:r>
            <a:r>
              <a:rPr lang="en" sz="1200">
                <a:solidFill>
                  <a:srgbClr val="1A1C1C"/>
                </a:solidFill>
                <a:highlight>
                  <a:srgbClr val="FFFFFF"/>
                </a:highlight>
                <a:latin typeface="Roboto"/>
                <a:ea typeface="Roboto"/>
                <a:cs typeface="Roboto"/>
                <a:sym typeface="Roboto"/>
              </a:rPr>
              <a:t> </a:t>
            </a:r>
            <a:endParaRPr sz="1200">
              <a:solidFill>
                <a:srgbClr val="1A1C1C"/>
              </a:solidFill>
              <a:highlight>
                <a:srgbClr val="FFFFFF"/>
              </a:highlight>
              <a:latin typeface="Roboto"/>
              <a:ea typeface="Roboto"/>
              <a:cs typeface="Roboto"/>
              <a:sym typeface="Roboto"/>
            </a:endParaRPr>
          </a:p>
          <a:p>
            <a:pPr indent="-304800" lvl="2" marL="1828800" rtl="0" algn="l">
              <a:lnSpc>
                <a:spcPct val="150000"/>
              </a:lnSpc>
              <a:spcBef>
                <a:spcPts val="0"/>
              </a:spcBef>
              <a:spcAft>
                <a:spcPts val="0"/>
              </a:spcAft>
              <a:buClr>
                <a:srgbClr val="1A1C1C"/>
              </a:buClr>
              <a:buSzPts val="1200"/>
              <a:buFont typeface="Roboto"/>
              <a:buChar char="■"/>
            </a:pPr>
            <a:r>
              <a:rPr lang="en" sz="1200">
                <a:solidFill>
                  <a:srgbClr val="1A1C1C"/>
                </a:solidFill>
                <a:highlight>
                  <a:srgbClr val="FFFFFF"/>
                </a:highlight>
                <a:latin typeface="Roboto"/>
                <a:ea typeface="Roboto"/>
                <a:cs typeface="Roboto"/>
                <a:sym typeface="Roboto"/>
              </a:rPr>
              <a:t>Other </a:t>
            </a:r>
            <a:r>
              <a:rPr lang="en" sz="1200" u="sng">
                <a:solidFill>
                  <a:schemeClr val="hlink"/>
                </a:solidFill>
                <a:highlight>
                  <a:srgbClr val="FFFFFF"/>
                </a:highlight>
                <a:latin typeface="Roboto"/>
                <a:ea typeface="Roboto"/>
                <a:cs typeface="Roboto"/>
                <a:sym typeface="Roboto"/>
                <a:hlinkClick r:id="rId6"/>
              </a:rPr>
              <a:t>acute phase reactants</a:t>
            </a:r>
            <a:r>
              <a:rPr lang="en" sz="1200">
                <a:solidFill>
                  <a:srgbClr val="1A1C1C"/>
                </a:solidFill>
                <a:highlight>
                  <a:srgbClr val="FFFFFF"/>
                </a:highlight>
                <a:latin typeface="Roboto"/>
                <a:ea typeface="Roboto"/>
                <a:cs typeface="Roboto"/>
                <a:sym typeface="Roboto"/>
              </a:rPr>
              <a:t> may also be elevated (e.g., </a:t>
            </a:r>
            <a:r>
              <a:rPr lang="en" sz="1200" u="sng">
                <a:solidFill>
                  <a:schemeClr val="hlink"/>
                </a:solidFill>
                <a:highlight>
                  <a:srgbClr val="FFFFFF"/>
                </a:highlight>
                <a:latin typeface="Roboto"/>
                <a:ea typeface="Roboto"/>
                <a:cs typeface="Roboto"/>
                <a:sym typeface="Roboto"/>
                <a:hlinkClick r:id="rId7"/>
              </a:rPr>
              <a:t>ferritin</a:t>
            </a:r>
            <a:r>
              <a:rPr lang="en" sz="1200">
                <a:solidFill>
                  <a:srgbClr val="1A1C1C"/>
                </a:solidFill>
                <a:highlight>
                  <a:srgbClr val="FFFFFF"/>
                </a:highlight>
                <a:latin typeface="Roboto"/>
                <a:ea typeface="Roboto"/>
                <a:cs typeface="Roboto"/>
                <a:sym typeface="Roboto"/>
              </a:rPr>
              <a:t>).</a:t>
            </a:r>
            <a:endParaRPr sz="1200">
              <a:solidFill>
                <a:srgbClr val="1A1C1C"/>
              </a:solidFill>
              <a:highlight>
                <a:srgbClr val="FFFFFF"/>
              </a:highlight>
              <a:latin typeface="Roboto"/>
              <a:ea typeface="Roboto"/>
              <a:cs typeface="Roboto"/>
              <a:sym typeface="Roboto"/>
            </a:endParaRPr>
          </a:p>
          <a:p>
            <a:pPr indent="-304800" lvl="1" marL="1219200" rtl="0" algn="l">
              <a:lnSpc>
                <a:spcPct val="150000"/>
              </a:lnSpc>
              <a:spcBef>
                <a:spcPts val="0"/>
              </a:spcBef>
              <a:spcAft>
                <a:spcPts val="0"/>
              </a:spcAft>
              <a:buClr>
                <a:srgbClr val="1A1C1C"/>
              </a:buClr>
              <a:buSzPts val="1200"/>
              <a:buFont typeface="Roboto"/>
              <a:buChar char="○"/>
            </a:pPr>
            <a:r>
              <a:rPr lang="en" sz="1200" u="sng">
                <a:solidFill>
                  <a:schemeClr val="hlink"/>
                </a:solidFill>
                <a:highlight>
                  <a:srgbClr val="FFFFFF"/>
                </a:highlight>
                <a:latin typeface="Roboto"/>
                <a:ea typeface="Roboto"/>
                <a:cs typeface="Roboto"/>
                <a:sym typeface="Roboto"/>
                <a:hlinkClick r:id="rId8"/>
              </a:rPr>
              <a:t>CBC</a:t>
            </a:r>
            <a:r>
              <a:rPr lang="en" sz="1200">
                <a:solidFill>
                  <a:srgbClr val="1A1C1C"/>
                </a:solidFill>
                <a:highlight>
                  <a:srgbClr val="FFFFFF"/>
                </a:highlight>
                <a:latin typeface="Roboto"/>
                <a:ea typeface="Roboto"/>
                <a:cs typeface="Roboto"/>
                <a:sym typeface="Roboto"/>
              </a:rPr>
              <a:t>: </a:t>
            </a:r>
            <a:r>
              <a:rPr lang="en" sz="1200" u="sng">
                <a:solidFill>
                  <a:schemeClr val="hlink"/>
                </a:solidFill>
                <a:highlight>
                  <a:srgbClr val="FFFFFF"/>
                </a:highlight>
                <a:latin typeface="Roboto"/>
                <a:ea typeface="Roboto"/>
                <a:cs typeface="Roboto"/>
                <a:sym typeface="Roboto"/>
                <a:hlinkClick r:id="rId9"/>
              </a:rPr>
              <a:t>anemia of chronic disease</a:t>
            </a:r>
            <a:r>
              <a:rPr lang="en" sz="1200">
                <a:solidFill>
                  <a:srgbClr val="1A1C1C"/>
                </a:solidFill>
                <a:highlight>
                  <a:srgbClr val="FFFFFF"/>
                </a:highlight>
                <a:latin typeface="Roboto"/>
                <a:ea typeface="Roboto"/>
                <a:cs typeface="Roboto"/>
                <a:sym typeface="Roboto"/>
              </a:rPr>
              <a:t>, </a:t>
            </a:r>
            <a:r>
              <a:rPr lang="en" sz="1200" u="sng">
                <a:solidFill>
                  <a:schemeClr val="hlink"/>
                </a:solidFill>
                <a:highlight>
                  <a:srgbClr val="FFFFFF"/>
                </a:highlight>
                <a:latin typeface="Roboto"/>
                <a:ea typeface="Roboto"/>
                <a:cs typeface="Roboto"/>
                <a:sym typeface="Roboto"/>
                <a:hlinkClick r:id="rId10"/>
              </a:rPr>
              <a:t>thrombocytosis</a:t>
            </a:r>
            <a:endParaRPr sz="1200" u="sng">
              <a:solidFill>
                <a:schemeClr val="hlink"/>
              </a:solidFill>
              <a:highlight>
                <a:srgbClr val="FFFFFF"/>
              </a:highlight>
              <a:latin typeface="Roboto"/>
              <a:ea typeface="Roboto"/>
              <a:cs typeface="Roboto"/>
              <a:sym typeface="Roboto"/>
            </a:endParaRPr>
          </a:p>
          <a:p>
            <a:pPr indent="-304800" lvl="1" marL="1219200" rtl="0" algn="l">
              <a:lnSpc>
                <a:spcPct val="150000"/>
              </a:lnSpc>
              <a:spcBef>
                <a:spcPts val="0"/>
              </a:spcBef>
              <a:spcAft>
                <a:spcPts val="0"/>
              </a:spcAft>
              <a:buClr>
                <a:srgbClr val="1A1C1C"/>
              </a:buClr>
              <a:buSzPts val="1200"/>
              <a:buFont typeface="Roboto"/>
              <a:buChar char="○"/>
            </a:pPr>
            <a:r>
              <a:rPr lang="en" sz="1200" u="sng">
                <a:solidFill>
                  <a:schemeClr val="hlink"/>
                </a:solidFill>
                <a:highlight>
                  <a:srgbClr val="FFFFFF"/>
                </a:highlight>
                <a:latin typeface="Roboto"/>
                <a:ea typeface="Roboto"/>
                <a:cs typeface="Roboto"/>
                <a:sym typeface="Roboto"/>
                <a:hlinkClick r:id="rId11"/>
              </a:rPr>
              <a:t>TFTs</a:t>
            </a:r>
            <a:r>
              <a:rPr lang="en" sz="1200">
                <a:solidFill>
                  <a:srgbClr val="1A1C1C"/>
                </a:solidFill>
                <a:highlight>
                  <a:srgbClr val="FFFFFF"/>
                </a:highlight>
                <a:latin typeface="Roboto"/>
                <a:ea typeface="Roboto"/>
                <a:cs typeface="Roboto"/>
                <a:sym typeface="Roboto"/>
              </a:rPr>
              <a:t>: to rule out an </a:t>
            </a:r>
            <a:r>
              <a:rPr lang="en" sz="1200" u="sng">
                <a:solidFill>
                  <a:srgbClr val="1A1C1C"/>
                </a:solidFill>
                <a:highlight>
                  <a:srgbClr val="FFFFFF"/>
                </a:highlight>
                <a:latin typeface="Roboto"/>
                <a:ea typeface="Roboto"/>
                <a:cs typeface="Roboto"/>
                <a:sym typeface="Roboto"/>
              </a:rPr>
              <a:t>autoimmune thyroid disease</a:t>
            </a:r>
            <a:r>
              <a:rPr lang="en" sz="1200">
                <a:solidFill>
                  <a:srgbClr val="1A1C1C"/>
                </a:solidFill>
                <a:highlight>
                  <a:srgbClr val="FFFFFF"/>
                </a:highlight>
                <a:latin typeface="Roboto"/>
                <a:ea typeface="Roboto"/>
                <a:cs typeface="Roboto"/>
                <a:sym typeface="Roboto"/>
              </a:rPr>
              <a:t>, which is common in patients with </a:t>
            </a:r>
            <a:r>
              <a:rPr lang="en" sz="1200" u="sng">
                <a:solidFill>
                  <a:srgbClr val="1A1C1C"/>
                </a:solidFill>
                <a:highlight>
                  <a:srgbClr val="FFFFFF"/>
                </a:highlight>
                <a:latin typeface="Roboto"/>
                <a:ea typeface="Roboto"/>
                <a:cs typeface="Roboto"/>
                <a:sym typeface="Roboto"/>
              </a:rPr>
              <a:t>RA</a:t>
            </a:r>
            <a:endParaRPr sz="1200" u="sng">
              <a:solidFill>
                <a:srgbClr val="1A1C1C"/>
              </a:solidFill>
              <a:highlight>
                <a:srgbClr val="FFFFFF"/>
              </a:highlight>
              <a:latin typeface="Roboto"/>
              <a:ea typeface="Roboto"/>
              <a:cs typeface="Roboto"/>
              <a:sym typeface="Roboto"/>
            </a:endParaRPr>
          </a:p>
          <a:p>
            <a:pPr indent="-304800" lvl="1" marL="1219200" rtl="0" algn="l">
              <a:lnSpc>
                <a:spcPct val="150000"/>
              </a:lnSpc>
              <a:spcBef>
                <a:spcPts val="0"/>
              </a:spcBef>
              <a:spcAft>
                <a:spcPts val="0"/>
              </a:spcAft>
              <a:buClr>
                <a:srgbClr val="1A1C1C"/>
              </a:buClr>
              <a:buSzPts val="1200"/>
              <a:buFont typeface="Roboto"/>
              <a:buChar char="○"/>
            </a:pPr>
            <a:r>
              <a:rPr lang="en" sz="1200" u="sng">
                <a:solidFill>
                  <a:srgbClr val="1A1C1C"/>
                </a:solidFill>
                <a:highlight>
                  <a:srgbClr val="FFFFFF"/>
                </a:highlight>
                <a:latin typeface="Roboto"/>
                <a:ea typeface="Roboto"/>
                <a:cs typeface="Roboto"/>
                <a:sym typeface="Roboto"/>
              </a:rPr>
              <a:t>Serology</a:t>
            </a:r>
            <a:r>
              <a:rPr lang="en" sz="1200">
                <a:solidFill>
                  <a:srgbClr val="1A1C1C"/>
                </a:solidFill>
                <a:highlight>
                  <a:srgbClr val="FFFFFF"/>
                </a:highlight>
                <a:latin typeface="Roboto"/>
                <a:ea typeface="Roboto"/>
                <a:cs typeface="Roboto"/>
                <a:sym typeface="Roboto"/>
              </a:rPr>
              <a:t>: ↑ </a:t>
            </a:r>
            <a:r>
              <a:rPr lang="en" sz="1200" u="sng">
                <a:solidFill>
                  <a:schemeClr val="hlink"/>
                </a:solidFill>
                <a:highlight>
                  <a:srgbClr val="FFFFFF"/>
                </a:highlight>
                <a:latin typeface="Roboto"/>
                <a:ea typeface="Roboto"/>
                <a:cs typeface="Roboto"/>
                <a:sym typeface="Roboto"/>
                <a:hlinkClick r:id="rId12"/>
              </a:rPr>
              <a:t>ANAs</a:t>
            </a:r>
            <a:r>
              <a:rPr lang="en" sz="1200">
                <a:solidFill>
                  <a:srgbClr val="1A1C1C"/>
                </a:solidFill>
                <a:highlight>
                  <a:srgbClr val="FFFFFF"/>
                </a:highlight>
                <a:latin typeface="Roboto"/>
                <a:ea typeface="Roboto"/>
                <a:cs typeface="Roboto"/>
                <a:sym typeface="Roboto"/>
              </a:rPr>
              <a:t> in 30–50% of patients with </a:t>
            </a:r>
            <a:r>
              <a:rPr lang="en" sz="1200" u="sng">
                <a:solidFill>
                  <a:srgbClr val="1A1C1C"/>
                </a:solidFill>
                <a:highlight>
                  <a:srgbClr val="FFFFFF"/>
                </a:highlight>
                <a:latin typeface="Roboto"/>
                <a:ea typeface="Roboto"/>
                <a:cs typeface="Roboto"/>
                <a:sym typeface="Roboto"/>
              </a:rPr>
              <a:t>RA</a:t>
            </a:r>
            <a:r>
              <a:rPr lang="en" sz="1200">
                <a:solidFill>
                  <a:srgbClr val="1A1C1C"/>
                </a:solidFill>
                <a:highlight>
                  <a:srgbClr val="FFFFFF"/>
                </a:highlight>
                <a:latin typeface="Roboto"/>
                <a:ea typeface="Roboto"/>
                <a:cs typeface="Roboto"/>
                <a:sym typeface="Roboto"/>
              </a:rPr>
              <a:t> </a:t>
            </a:r>
            <a:r>
              <a:rPr lang="en" sz="750">
                <a:solidFill>
                  <a:srgbClr val="1A1C1C"/>
                </a:solidFill>
                <a:highlight>
                  <a:srgbClr val="FFFFFF"/>
                </a:highlight>
                <a:latin typeface="Roboto"/>
                <a:ea typeface="Roboto"/>
                <a:cs typeface="Roboto"/>
                <a:sym typeface="Roboto"/>
              </a:rPr>
              <a:t>[21]</a:t>
            </a:r>
            <a:endParaRPr sz="750">
              <a:solidFill>
                <a:srgbClr val="1A1C1C"/>
              </a:solidFill>
              <a:highlight>
                <a:srgbClr val="FFFFFF"/>
              </a:highlight>
              <a:latin typeface="Roboto"/>
              <a:ea typeface="Roboto"/>
              <a:cs typeface="Roboto"/>
              <a:sym typeface="Roboto"/>
            </a:endParaRPr>
          </a:p>
          <a:p>
            <a:pPr indent="-304800" lvl="0" marL="609600" rtl="0" algn="l">
              <a:lnSpc>
                <a:spcPct val="150000"/>
              </a:lnSpc>
              <a:spcBef>
                <a:spcPts val="0"/>
              </a:spcBef>
              <a:spcAft>
                <a:spcPts val="0"/>
              </a:spcAft>
              <a:buClr>
                <a:srgbClr val="1A1C1C"/>
              </a:buClr>
              <a:buSzPts val="1200"/>
              <a:buFont typeface="Roboto"/>
              <a:buChar char="●"/>
            </a:pPr>
            <a:r>
              <a:rPr b="1" lang="en" sz="1200">
                <a:solidFill>
                  <a:srgbClr val="1A1C1C"/>
                </a:solidFill>
                <a:highlight>
                  <a:srgbClr val="FFFFFF"/>
                </a:highlight>
                <a:latin typeface="Roboto"/>
                <a:ea typeface="Roboto"/>
                <a:cs typeface="Roboto"/>
                <a:sym typeface="Roboto"/>
              </a:rPr>
              <a:t>Specific parameters</a:t>
            </a:r>
            <a:r>
              <a:rPr lang="en" sz="1200">
                <a:solidFill>
                  <a:srgbClr val="1A1C1C"/>
                </a:solidFill>
                <a:highlight>
                  <a:srgbClr val="FFFFFF"/>
                </a:highlight>
                <a:latin typeface="Roboto"/>
                <a:ea typeface="Roboto"/>
                <a:cs typeface="Roboto"/>
                <a:sym typeface="Roboto"/>
              </a:rPr>
              <a:t> (serological studies)  </a:t>
            </a:r>
            <a:r>
              <a:rPr lang="en" sz="750">
                <a:solidFill>
                  <a:srgbClr val="1A1C1C"/>
                </a:solidFill>
                <a:highlight>
                  <a:srgbClr val="FFFFFF"/>
                </a:highlight>
                <a:latin typeface="Roboto"/>
                <a:ea typeface="Roboto"/>
                <a:cs typeface="Roboto"/>
                <a:sym typeface="Roboto"/>
              </a:rPr>
              <a:t>[7][26]</a:t>
            </a:r>
            <a:endParaRPr sz="750">
              <a:solidFill>
                <a:srgbClr val="1A1C1C"/>
              </a:solidFill>
              <a:highlight>
                <a:srgbClr val="FFFFFF"/>
              </a:highlight>
              <a:latin typeface="Roboto"/>
              <a:ea typeface="Roboto"/>
              <a:cs typeface="Roboto"/>
              <a:sym typeface="Roboto"/>
            </a:endParaRPr>
          </a:p>
          <a:p>
            <a:pPr indent="-304800" lvl="1" marL="1219200" rtl="0" algn="l">
              <a:lnSpc>
                <a:spcPct val="150000"/>
              </a:lnSpc>
              <a:spcBef>
                <a:spcPts val="0"/>
              </a:spcBef>
              <a:spcAft>
                <a:spcPts val="0"/>
              </a:spcAft>
              <a:buClr>
                <a:srgbClr val="1A1C1C"/>
              </a:buClr>
              <a:buSzPts val="1200"/>
              <a:buFont typeface="Roboto"/>
              <a:buChar char="○"/>
            </a:pPr>
            <a:r>
              <a:rPr b="1" lang="en" sz="1200">
                <a:solidFill>
                  <a:srgbClr val="1A1C1C"/>
                </a:solidFill>
                <a:highlight>
                  <a:srgbClr val="FFFFFF"/>
                </a:highlight>
                <a:latin typeface="Roboto"/>
                <a:ea typeface="Roboto"/>
                <a:cs typeface="Roboto"/>
                <a:sym typeface="Roboto"/>
              </a:rPr>
              <a:t>Anticitrullinated peptide antibodies</a:t>
            </a:r>
            <a:r>
              <a:rPr lang="en" sz="1200">
                <a:solidFill>
                  <a:srgbClr val="1A1C1C"/>
                </a:solidFill>
                <a:highlight>
                  <a:srgbClr val="FFFFFF"/>
                </a:highlight>
                <a:latin typeface="Roboto"/>
                <a:ea typeface="Roboto"/>
                <a:cs typeface="Roboto"/>
                <a:sym typeface="Roboto"/>
              </a:rPr>
              <a:t> (</a:t>
            </a:r>
            <a:r>
              <a:rPr lang="en" sz="1200" u="sng">
                <a:solidFill>
                  <a:schemeClr val="hlink"/>
                </a:solidFill>
                <a:highlight>
                  <a:srgbClr val="FFFFFF"/>
                </a:highlight>
                <a:latin typeface="Roboto"/>
                <a:ea typeface="Roboto"/>
                <a:cs typeface="Roboto"/>
                <a:sym typeface="Roboto"/>
                <a:hlinkClick r:id="rId13"/>
              </a:rPr>
              <a:t>ACPA</a:t>
            </a:r>
            <a:r>
              <a:rPr lang="en" sz="1200">
                <a:solidFill>
                  <a:srgbClr val="1A1C1C"/>
                </a:solidFill>
                <a:highlight>
                  <a:srgbClr val="FFFFFF"/>
                </a:highlight>
                <a:latin typeface="Roboto"/>
                <a:ea typeface="Roboto"/>
                <a:cs typeface="Roboto"/>
                <a:sym typeface="Roboto"/>
              </a:rPr>
              <a:t>), e.g., anticyclic </a:t>
            </a:r>
            <a:r>
              <a:rPr lang="en" sz="1200" u="sng">
                <a:solidFill>
                  <a:schemeClr val="hlink"/>
                </a:solidFill>
                <a:highlight>
                  <a:srgbClr val="FFFFFF"/>
                </a:highlight>
                <a:latin typeface="Roboto"/>
                <a:ea typeface="Roboto"/>
                <a:cs typeface="Roboto"/>
                <a:sym typeface="Roboto"/>
                <a:hlinkClick r:id="rId14"/>
              </a:rPr>
              <a:t>citrullinated</a:t>
            </a:r>
            <a:r>
              <a:rPr lang="en" sz="1200">
                <a:solidFill>
                  <a:srgbClr val="1A1C1C"/>
                </a:solidFill>
                <a:highlight>
                  <a:srgbClr val="FFFFFF"/>
                </a:highlight>
                <a:latin typeface="Roboto"/>
                <a:ea typeface="Roboto"/>
                <a:cs typeface="Roboto"/>
                <a:sym typeface="Roboto"/>
              </a:rPr>
              <a:t> </a:t>
            </a:r>
            <a:r>
              <a:rPr lang="en" sz="1200" u="sng">
                <a:solidFill>
                  <a:schemeClr val="hlink"/>
                </a:solidFill>
                <a:highlight>
                  <a:srgbClr val="FFFFFF"/>
                </a:highlight>
                <a:latin typeface="Roboto"/>
                <a:ea typeface="Roboto"/>
                <a:cs typeface="Roboto"/>
                <a:sym typeface="Roboto"/>
                <a:hlinkClick r:id="rId15"/>
              </a:rPr>
              <a:t>peptide</a:t>
            </a:r>
            <a:r>
              <a:rPr lang="en" sz="1200">
                <a:solidFill>
                  <a:srgbClr val="1A1C1C"/>
                </a:solidFill>
                <a:highlight>
                  <a:srgbClr val="FFFFFF"/>
                </a:highlight>
                <a:latin typeface="Roboto"/>
                <a:ea typeface="Roboto"/>
                <a:cs typeface="Roboto"/>
                <a:sym typeface="Roboto"/>
              </a:rPr>
              <a:t> (</a:t>
            </a:r>
            <a:r>
              <a:rPr lang="en" sz="1200" u="sng">
                <a:solidFill>
                  <a:schemeClr val="hlink"/>
                </a:solidFill>
                <a:highlight>
                  <a:srgbClr val="FFFFFF"/>
                </a:highlight>
                <a:latin typeface="Roboto"/>
                <a:ea typeface="Roboto"/>
                <a:cs typeface="Roboto"/>
                <a:sym typeface="Roboto"/>
                <a:hlinkClick r:id="rId16"/>
              </a:rPr>
              <a:t>anti-CCP</a:t>
            </a:r>
            <a:r>
              <a:rPr lang="en" sz="1200">
                <a:solidFill>
                  <a:srgbClr val="1A1C1C"/>
                </a:solidFill>
                <a:highlight>
                  <a:srgbClr val="FFFFFF"/>
                </a:highlight>
                <a:latin typeface="Roboto"/>
                <a:ea typeface="Roboto"/>
                <a:cs typeface="Roboto"/>
                <a:sym typeface="Roboto"/>
              </a:rPr>
              <a:t>)  </a:t>
            </a:r>
            <a:r>
              <a:rPr lang="en" sz="750">
                <a:solidFill>
                  <a:srgbClr val="1A1C1C"/>
                </a:solidFill>
                <a:highlight>
                  <a:srgbClr val="FFFFFF"/>
                </a:highlight>
                <a:latin typeface="Roboto"/>
                <a:ea typeface="Roboto"/>
                <a:cs typeface="Roboto"/>
                <a:sym typeface="Roboto"/>
              </a:rPr>
              <a:t>[27]</a:t>
            </a:r>
            <a:endParaRPr sz="750">
              <a:solidFill>
                <a:srgbClr val="1A1C1C"/>
              </a:solidFill>
              <a:highlight>
                <a:srgbClr val="FFFFFF"/>
              </a:highlight>
              <a:latin typeface="Roboto"/>
              <a:ea typeface="Roboto"/>
              <a:cs typeface="Roboto"/>
              <a:sym typeface="Roboto"/>
            </a:endParaRPr>
          </a:p>
          <a:p>
            <a:pPr indent="-304800" lvl="1" marL="1219200" rtl="0" algn="l">
              <a:lnSpc>
                <a:spcPct val="150000"/>
              </a:lnSpc>
              <a:spcBef>
                <a:spcPts val="0"/>
              </a:spcBef>
              <a:spcAft>
                <a:spcPts val="0"/>
              </a:spcAft>
              <a:buClr>
                <a:srgbClr val="1A1C1C"/>
              </a:buClr>
              <a:buSzPts val="1200"/>
              <a:buFont typeface="Roboto"/>
              <a:buChar char="○"/>
            </a:pPr>
            <a:r>
              <a:rPr b="1" lang="en" sz="1200">
                <a:solidFill>
                  <a:srgbClr val="1A1C1C"/>
                </a:solidFill>
                <a:highlight>
                  <a:srgbClr val="FFFFFF"/>
                </a:highlight>
                <a:latin typeface="Roboto"/>
                <a:ea typeface="Roboto"/>
                <a:cs typeface="Roboto"/>
                <a:sym typeface="Roboto"/>
              </a:rPr>
              <a:t>Rheumatoid factor</a:t>
            </a:r>
            <a:r>
              <a:rPr lang="en" sz="1200">
                <a:solidFill>
                  <a:srgbClr val="1A1C1C"/>
                </a:solidFill>
                <a:highlight>
                  <a:srgbClr val="FFFFFF"/>
                </a:highlight>
                <a:latin typeface="Roboto"/>
                <a:ea typeface="Roboto"/>
                <a:cs typeface="Roboto"/>
                <a:sym typeface="Roboto"/>
              </a:rPr>
              <a:t> (RF): </a:t>
            </a:r>
            <a:r>
              <a:rPr b="1" lang="en" sz="1200" u="sng">
                <a:solidFill>
                  <a:schemeClr val="hlink"/>
                </a:solidFill>
                <a:highlight>
                  <a:srgbClr val="FFFFFF"/>
                </a:highlight>
                <a:latin typeface="Roboto"/>
                <a:ea typeface="Roboto"/>
                <a:cs typeface="Roboto"/>
                <a:sym typeface="Roboto"/>
                <a:hlinkClick r:id="rId17"/>
              </a:rPr>
              <a:t>IgM</a:t>
            </a:r>
            <a:r>
              <a:rPr b="1" lang="en" sz="1200">
                <a:solidFill>
                  <a:srgbClr val="1A1C1C"/>
                </a:solidFill>
                <a:highlight>
                  <a:srgbClr val="FFFFFF"/>
                </a:highlight>
                <a:latin typeface="Roboto"/>
                <a:ea typeface="Roboto"/>
                <a:cs typeface="Roboto"/>
                <a:sym typeface="Roboto"/>
              </a:rPr>
              <a:t> </a:t>
            </a:r>
            <a:r>
              <a:rPr b="1" lang="en" sz="1200" u="sng">
                <a:solidFill>
                  <a:schemeClr val="hlink"/>
                </a:solidFill>
                <a:highlight>
                  <a:srgbClr val="FFFFFF"/>
                </a:highlight>
                <a:latin typeface="Roboto"/>
                <a:ea typeface="Roboto"/>
                <a:cs typeface="Roboto"/>
                <a:sym typeface="Roboto"/>
                <a:hlinkClick r:id="rId18"/>
              </a:rPr>
              <a:t>autoantibodies</a:t>
            </a:r>
            <a:r>
              <a:rPr lang="en" sz="1200">
                <a:solidFill>
                  <a:srgbClr val="1A1C1C"/>
                </a:solidFill>
                <a:highlight>
                  <a:srgbClr val="FFFFFF"/>
                </a:highlight>
                <a:latin typeface="Roboto"/>
                <a:ea typeface="Roboto"/>
                <a:cs typeface="Roboto"/>
                <a:sym typeface="Roboto"/>
              </a:rPr>
              <a:t> against the </a:t>
            </a:r>
            <a:r>
              <a:rPr lang="en" sz="1200" u="sng">
                <a:solidFill>
                  <a:schemeClr val="hlink"/>
                </a:solidFill>
                <a:highlight>
                  <a:srgbClr val="FFFFFF"/>
                </a:highlight>
                <a:latin typeface="Roboto"/>
                <a:ea typeface="Roboto"/>
                <a:cs typeface="Roboto"/>
                <a:sym typeface="Roboto"/>
                <a:hlinkClick r:id="rId19"/>
              </a:rPr>
              <a:t>Fc region</a:t>
            </a:r>
            <a:r>
              <a:rPr lang="en" sz="1200">
                <a:solidFill>
                  <a:srgbClr val="1A1C1C"/>
                </a:solidFill>
                <a:highlight>
                  <a:srgbClr val="FFFFFF"/>
                </a:highlight>
                <a:latin typeface="Roboto"/>
                <a:ea typeface="Roboto"/>
                <a:cs typeface="Roboto"/>
                <a:sym typeface="Roboto"/>
              </a:rPr>
              <a:t> of </a:t>
            </a:r>
            <a:r>
              <a:rPr lang="en" sz="1200" u="sng">
                <a:solidFill>
                  <a:schemeClr val="hlink"/>
                </a:solidFill>
                <a:highlight>
                  <a:srgbClr val="FFFFFF"/>
                </a:highlight>
                <a:latin typeface="Roboto"/>
                <a:ea typeface="Roboto"/>
                <a:cs typeface="Roboto"/>
                <a:sym typeface="Roboto"/>
                <a:hlinkClick r:id="rId20"/>
              </a:rPr>
              <a:t>IgG antibodies</a:t>
            </a:r>
            <a:r>
              <a:rPr lang="en" sz="1200">
                <a:solidFill>
                  <a:srgbClr val="1A1C1C"/>
                </a:solidFill>
                <a:highlight>
                  <a:srgbClr val="FFFFFF"/>
                </a:highlight>
                <a:latin typeface="Roboto"/>
                <a:ea typeface="Roboto"/>
                <a:cs typeface="Roboto"/>
                <a:sym typeface="Roboto"/>
              </a:rPr>
              <a:t>  </a:t>
            </a:r>
            <a:r>
              <a:rPr lang="en" sz="750">
                <a:solidFill>
                  <a:srgbClr val="1A1C1C"/>
                </a:solidFill>
                <a:highlight>
                  <a:srgbClr val="FFFFFF"/>
                </a:highlight>
                <a:latin typeface="Roboto"/>
                <a:ea typeface="Roboto"/>
                <a:cs typeface="Roboto"/>
                <a:sym typeface="Roboto"/>
              </a:rPr>
              <a:t>[21]</a:t>
            </a:r>
            <a:endParaRPr sz="750">
              <a:solidFill>
                <a:srgbClr val="1A1C1C"/>
              </a:solidFill>
              <a:highlight>
                <a:srgbClr val="FFFFFF"/>
              </a:highlight>
              <a:latin typeface="Roboto"/>
              <a:ea typeface="Roboto"/>
              <a:cs typeface="Roboto"/>
              <a:sym typeface="Roboto"/>
            </a:endParaRPr>
          </a:p>
          <a:p>
            <a:pPr indent="-304800" lvl="1" marL="1219200" rtl="0" algn="l">
              <a:lnSpc>
                <a:spcPct val="150000"/>
              </a:lnSpc>
              <a:spcBef>
                <a:spcPts val="0"/>
              </a:spcBef>
              <a:spcAft>
                <a:spcPts val="0"/>
              </a:spcAft>
              <a:buClr>
                <a:srgbClr val="1A1C1C"/>
              </a:buClr>
              <a:buSzPts val="1200"/>
              <a:buFont typeface="Roboto"/>
              <a:buChar char="○"/>
            </a:pPr>
            <a:r>
              <a:rPr lang="en" sz="1200">
                <a:solidFill>
                  <a:srgbClr val="1A1C1C"/>
                </a:solidFill>
                <a:highlight>
                  <a:srgbClr val="FFFFFF"/>
                </a:highlight>
                <a:latin typeface="Roboto"/>
                <a:ea typeface="Roboto"/>
                <a:cs typeface="Roboto"/>
                <a:sym typeface="Roboto"/>
              </a:rPr>
              <a:t>Serological studies may be negative (i.e., </a:t>
            </a:r>
            <a:r>
              <a:rPr lang="en" sz="1200" u="sng">
                <a:solidFill>
                  <a:srgbClr val="1A1C1C"/>
                </a:solidFill>
                <a:highlight>
                  <a:srgbClr val="FFFFFF"/>
                </a:highlight>
                <a:latin typeface="Roboto"/>
                <a:ea typeface="Roboto"/>
                <a:cs typeface="Roboto"/>
                <a:sym typeface="Roboto"/>
              </a:rPr>
              <a:t>seronegative RA</a:t>
            </a:r>
            <a:endParaRPr sz="1200" u="sng">
              <a:solidFill>
                <a:srgbClr val="1A1C1C"/>
              </a:solidFill>
              <a:highlight>
                <a:srgbClr val="FFFFFF"/>
              </a:highlight>
              <a:latin typeface="Roboto"/>
              <a:ea typeface="Roboto"/>
              <a:cs typeface="Roboto"/>
              <a:sym typeface="Roboto"/>
            </a:endParaRPr>
          </a:p>
          <a:p>
            <a:pPr indent="0" lvl="0" marL="0" rtl="0" algn="l">
              <a:spcBef>
                <a:spcPts val="900"/>
              </a:spcBef>
              <a:spcAft>
                <a:spcPts val="120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49"/>
          <p:cNvPicPr preferRelativeResize="0"/>
          <p:nvPr/>
        </p:nvPicPr>
        <p:blipFill>
          <a:blip r:embed="rId3">
            <a:alphaModFix/>
          </a:blip>
          <a:stretch>
            <a:fillRect/>
          </a:stretch>
        </p:blipFill>
        <p:spPr>
          <a:xfrm>
            <a:off x="221650" y="811350"/>
            <a:ext cx="8700726" cy="36400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50"/>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00" name="Google Shape;300;p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lnSpc>
                <a:spcPct val="137500"/>
              </a:lnSpc>
              <a:spcBef>
                <a:spcPts val="1500"/>
              </a:spcBef>
              <a:spcAft>
                <a:spcPts val="0"/>
              </a:spcAft>
              <a:buClr>
                <a:schemeClr val="dk1"/>
              </a:buClr>
              <a:buSzPct val="88000"/>
              <a:buFont typeface="Arial"/>
              <a:buNone/>
            </a:pPr>
            <a:r>
              <a:rPr b="1" lang="en" sz="1250">
                <a:solidFill>
                  <a:srgbClr val="1A1C1C"/>
                </a:solidFill>
                <a:highlight>
                  <a:srgbClr val="FFFFFF"/>
                </a:highlight>
                <a:latin typeface="Roboto"/>
                <a:ea typeface="Roboto"/>
                <a:cs typeface="Roboto"/>
                <a:sym typeface="Roboto"/>
              </a:rPr>
              <a:t>Additional studies</a:t>
            </a:r>
            <a:endParaRPr b="1" sz="1250">
              <a:solidFill>
                <a:srgbClr val="1A1C1C"/>
              </a:solidFill>
              <a:highlight>
                <a:srgbClr val="FFFFFF"/>
              </a:highlight>
              <a:latin typeface="Roboto"/>
              <a:ea typeface="Roboto"/>
              <a:cs typeface="Roboto"/>
              <a:sym typeface="Roboto"/>
            </a:endParaRPr>
          </a:p>
          <a:p>
            <a:pPr indent="0" lvl="0" marL="0" rtl="0" algn="l">
              <a:lnSpc>
                <a:spcPct val="162500"/>
              </a:lnSpc>
              <a:spcBef>
                <a:spcPts val="300"/>
              </a:spcBef>
              <a:spcAft>
                <a:spcPts val="0"/>
              </a:spcAft>
              <a:buClr>
                <a:schemeClr val="dk1"/>
              </a:buClr>
              <a:buSzPct val="91666"/>
              <a:buFont typeface="Arial"/>
              <a:buNone/>
            </a:pPr>
            <a:r>
              <a:rPr lang="en" sz="1200">
                <a:solidFill>
                  <a:srgbClr val="1A1C1C"/>
                </a:solidFill>
                <a:highlight>
                  <a:srgbClr val="FFFFFF"/>
                </a:highlight>
                <a:latin typeface="Roboto"/>
                <a:ea typeface="Roboto"/>
                <a:cs typeface="Roboto"/>
                <a:sym typeface="Roboto"/>
              </a:rPr>
              <a:t>Additional studies should be considered on an individual basis.</a:t>
            </a:r>
            <a:endParaRPr sz="1200">
              <a:solidFill>
                <a:srgbClr val="1A1C1C"/>
              </a:solidFill>
              <a:highlight>
                <a:srgbClr val="FFFFFF"/>
              </a:highlight>
              <a:latin typeface="Roboto"/>
              <a:ea typeface="Roboto"/>
              <a:cs typeface="Roboto"/>
              <a:sym typeface="Roboto"/>
            </a:endParaRPr>
          </a:p>
          <a:p>
            <a:pPr indent="-299085" lvl="0" marL="609600" rtl="0" algn="l">
              <a:lnSpc>
                <a:spcPct val="150000"/>
              </a:lnSpc>
              <a:spcBef>
                <a:spcPts val="600"/>
              </a:spcBef>
              <a:spcAft>
                <a:spcPts val="0"/>
              </a:spcAft>
              <a:buClr>
                <a:srgbClr val="1A1C1C"/>
              </a:buClr>
              <a:buSzPct val="100000"/>
              <a:buFont typeface="Roboto"/>
              <a:buChar char="●"/>
            </a:pPr>
            <a:r>
              <a:rPr b="1" lang="en" sz="1200" u="sng">
                <a:solidFill>
                  <a:schemeClr val="hlink"/>
                </a:solidFill>
                <a:highlight>
                  <a:srgbClr val="FFFFFF"/>
                </a:highlight>
                <a:latin typeface="Roboto"/>
                <a:ea typeface="Roboto"/>
                <a:cs typeface="Roboto"/>
                <a:sym typeface="Roboto"/>
                <a:hlinkClick r:id="rId3"/>
              </a:rPr>
              <a:t>Synovial fluid analysis</a:t>
            </a:r>
            <a:r>
              <a:rPr lang="en" sz="1200">
                <a:solidFill>
                  <a:srgbClr val="1A1C1C"/>
                </a:solidFill>
                <a:highlight>
                  <a:srgbClr val="FFFFFF"/>
                </a:highlight>
                <a:latin typeface="Roboto"/>
                <a:ea typeface="Roboto"/>
                <a:cs typeface="Roboto"/>
                <a:sym typeface="Roboto"/>
              </a:rPr>
              <a:t>: not routinely recommended </a:t>
            </a:r>
            <a:r>
              <a:rPr lang="en" sz="750">
                <a:solidFill>
                  <a:srgbClr val="1A1C1C"/>
                </a:solidFill>
                <a:highlight>
                  <a:srgbClr val="FFFFFF"/>
                </a:highlight>
                <a:latin typeface="Roboto"/>
                <a:ea typeface="Roboto"/>
                <a:cs typeface="Roboto"/>
                <a:sym typeface="Roboto"/>
              </a:rPr>
              <a:t>[25]</a:t>
            </a:r>
            <a:endParaRPr sz="750">
              <a:solidFill>
                <a:srgbClr val="1A1C1C"/>
              </a:solidFill>
              <a:highlight>
                <a:srgbClr val="FFFFFF"/>
              </a:highlight>
              <a:latin typeface="Roboto"/>
              <a:ea typeface="Roboto"/>
              <a:cs typeface="Roboto"/>
              <a:sym typeface="Roboto"/>
            </a:endParaRPr>
          </a:p>
          <a:p>
            <a:pPr indent="-299085" lvl="1" marL="1219200" rtl="0" algn="l">
              <a:lnSpc>
                <a:spcPct val="150000"/>
              </a:lnSpc>
              <a:spcBef>
                <a:spcPts val="0"/>
              </a:spcBef>
              <a:spcAft>
                <a:spcPts val="0"/>
              </a:spcAft>
              <a:buClr>
                <a:srgbClr val="1A1C1C"/>
              </a:buClr>
              <a:buSzPct val="100000"/>
              <a:buFont typeface="Roboto"/>
              <a:buChar char="○"/>
            </a:pPr>
            <a:r>
              <a:rPr lang="en" sz="1200">
                <a:solidFill>
                  <a:srgbClr val="1A1C1C"/>
                </a:solidFill>
                <a:highlight>
                  <a:srgbClr val="FFFFFF"/>
                </a:highlight>
                <a:latin typeface="Roboto"/>
                <a:ea typeface="Roboto"/>
                <a:cs typeface="Roboto"/>
                <a:sym typeface="Roboto"/>
              </a:rPr>
              <a:t>Indications</a:t>
            </a:r>
            <a:endParaRPr sz="1200">
              <a:solidFill>
                <a:srgbClr val="1A1C1C"/>
              </a:solidFill>
              <a:highlight>
                <a:srgbClr val="FFFFFF"/>
              </a:highlight>
              <a:latin typeface="Roboto"/>
              <a:ea typeface="Roboto"/>
              <a:cs typeface="Roboto"/>
              <a:sym typeface="Roboto"/>
            </a:endParaRPr>
          </a:p>
          <a:p>
            <a:pPr indent="-299085" lvl="2" marL="1828800" rtl="0" algn="l">
              <a:lnSpc>
                <a:spcPct val="150000"/>
              </a:lnSpc>
              <a:spcBef>
                <a:spcPts val="0"/>
              </a:spcBef>
              <a:spcAft>
                <a:spcPts val="0"/>
              </a:spcAft>
              <a:buClr>
                <a:srgbClr val="1A1C1C"/>
              </a:buClr>
              <a:buSzPct val="100000"/>
              <a:buFont typeface="Roboto"/>
              <a:buChar char="■"/>
            </a:pPr>
            <a:r>
              <a:rPr lang="en" sz="1200">
                <a:solidFill>
                  <a:srgbClr val="1A1C1C"/>
                </a:solidFill>
                <a:highlight>
                  <a:srgbClr val="FFFFFF"/>
                </a:highlight>
                <a:latin typeface="Roboto"/>
                <a:ea typeface="Roboto"/>
                <a:cs typeface="Roboto"/>
                <a:sym typeface="Roboto"/>
              </a:rPr>
              <a:t>Suspicion of </a:t>
            </a:r>
            <a:r>
              <a:rPr lang="en" sz="1200" u="sng">
                <a:solidFill>
                  <a:schemeClr val="hlink"/>
                </a:solidFill>
                <a:highlight>
                  <a:srgbClr val="FFFFFF"/>
                </a:highlight>
                <a:latin typeface="Roboto"/>
                <a:ea typeface="Roboto"/>
                <a:cs typeface="Roboto"/>
                <a:sym typeface="Roboto"/>
                <a:hlinkClick r:id="rId4"/>
              </a:rPr>
              <a:t>septic arthritis</a:t>
            </a:r>
            <a:r>
              <a:rPr lang="en" sz="1200">
                <a:solidFill>
                  <a:srgbClr val="1A1C1C"/>
                </a:solidFill>
                <a:highlight>
                  <a:srgbClr val="FFFFFF"/>
                </a:highlight>
                <a:latin typeface="Roboto"/>
                <a:ea typeface="Roboto"/>
                <a:cs typeface="Roboto"/>
                <a:sym typeface="Roboto"/>
              </a:rPr>
              <a:t> </a:t>
            </a:r>
            <a:endParaRPr sz="1200">
              <a:solidFill>
                <a:srgbClr val="1A1C1C"/>
              </a:solidFill>
              <a:highlight>
                <a:srgbClr val="FFFFFF"/>
              </a:highlight>
              <a:latin typeface="Roboto"/>
              <a:ea typeface="Roboto"/>
              <a:cs typeface="Roboto"/>
              <a:sym typeface="Roboto"/>
            </a:endParaRPr>
          </a:p>
          <a:p>
            <a:pPr indent="-299085" lvl="2" marL="1828800" rtl="0" algn="l">
              <a:lnSpc>
                <a:spcPct val="150000"/>
              </a:lnSpc>
              <a:spcBef>
                <a:spcPts val="0"/>
              </a:spcBef>
              <a:spcAft>
                <a:spcPts val="0"/>
              </a:spcAft>
              <a:buClr>
                <a:srgbClr val="1A1C1C"/>
              </a:buClr>
              <a:buSzPct val="100000"/>
              <a:buFont typeface="Roboto"/>
              <a:buChar char="■"/>
            </a:pPr>
            <a:r>
              <a:rPr lang="en" sz="1200">
                <a:solidFill>
                  <a:srgbClr val="1A1C1C"/>
                </a:solidFill>
                <a:highlight>
                  <a:srgbClr val="FFFFFF"/>
                </a:highlight>
                <a:latin typeface="Roboto"/>
                <a:ea typeface="Roboto"/>
                <a:cs typeface="Roboto"/>
                <a:sym typeface="Roboto"/>
              </a:rPr>
              <a:t>Atypical presentation, to rule out differential diagnoses (e.g., </a:t>
            </a:r>
            <a:r>
              <a:rPr lang="en" sz="1200" u="sng">
                <a:solidFill>
                  <a:schemeClr val="hlink"/>
                </a:solidFill>
                <a:highlight>
                  <a:srgbClr val="FFFFFF"/>
                </a:highlight>
                <a:latin typeface="Roboto"/>
                <a:ea typeface="Roboto"/>
                <a:cs typeface="Roboto"/>
                <a:sym typeface="Roboto"/>
                <a:hlinkClick r:id="rId5"/>
              </a:rPr>
              <a:t>gout</a:t>
            </a:r>
            <a:r>
              <a:rPr lang="en" sz="1200">
                <a:solidFill>
                  <a:srgbClr val="1A1C1C"/>
                </a:solidFill>
                <a:highlight>
                  <a:srgbClr val="FFFFFF"/>
                </a:highlight>
                <a:latin typeface="Roboto"/>
                <a:ea typeface="Roboto"/>
                <a:cs typeface="Roboto"/>
                <a:sym typeface="Roboto"/>
              </a:rPr>
              <a:t>)</a:t>
            </a:r>
            <a:endParaRPr sz="1200">
              <a:solidFill>
                <a:srgbClr val="1A1C1C"/>
              </a:solidFill>
              <a:highlight>
                <a:srgbClr val="FFFFFF"/>
              </a:highlight>
              <a:latin typeface="Roboto"/>
              <a:ea typeface="Roboto"/>
              <a:cs typeface="Roboto"/>
              <a:sym typeface="Roboto"/>
            </a:endParaRPr>
          </a:p>
          <a:p>
            <a:pPr indent="-299085" lvl="1" marL="1219200" rtl="0" algn="l">
              <a:lnSpc>
                <a:spcPct val="150000"/>
              </a:lnSpc>
              <a:spcBef>
                <a:spcPts val="0"/>
              </a:spcBef>
              <a:spcAft>
                <a:spcPts val="0"/>
              </a:spcAft>
              <a:buClr>
                <a:srgbClr val="1A1C1C"/>
              </a:buClr>
              <a:buSzPct val="100000"/>
              <a:buFont typeface="Roboto"/>
              <a:buChar char="○"/>
            </a:pPr>
            <a:r>
              <a:rPr lang="en" sz="1200">
                <a:solidFill>
                  <a:srgbClr val="1A1C1C"/>
                </a:solidFill>
                <a:highlight>
                  <a:srgbClr val="FFFFFF"/>
                </a:highlight>
                <a:latin typeface="Roboto"/>
                <a:ea typeface="Roboto"/>
                <a:cs typeface="Roboto"/>
                <a:sym typeface="Roboto"/>
              </a:rPr>
              <a:t>Findings are nonspecific </a:t>
            </a:r>
            <a:r>
              <a:rPr lang="en" sz="750">
                <a:solidFill>
                  <a:srgbClr val="1A1C1C"/>
                </a:solidFill>
                <a:highlight>
                  <a:srgbClr val="FFFFFF"/>
                </a:highlight>
                <a:latin typeface="Roboto"/>
                <a:ea typeface="Roboto"/>
                <a:cs typeface="Roboto"/>
                <a:sym typeface="Roboto"/>
              </a:rPr>
              <a:t>[21]</a:t>
            </a:r>
            <a:endParaRPr sz="750">
              <a:solidFill>
                <a:srgbClr val="1A1C1C"/>
              </a:solidFill>
              <a:highlight>
                <a:srgbClr val="FFFFFF"/>
              </a:highlight>
              <a:latin typeface="Roboto"/>
              <a:ea typeface="Roboto"/>
              <a:cs typeface="Roboto"/>
              <a:sym typeface="Roboto"/>
            </a:endParaRPr>
          </a:p>
          <a:p>
            <a:pPr indent="-299085" lvl="2" marL="1828800" rtl="0" algn="l">
              <a:lnSpc>
                <a:spcPct val="150000"/>
              </a:lnSpc>
              <a:spcBef>
                <a:spcPts val="0"/>
              </a:spcBef>
              <a:spcAft>
                <a:spcPts val="0"/>
              </a:spcAft>
              <a:buClr>
                <a:srgbClr val="1A1C1C"/>
              </a:buClr>
              <a:buSzPct val="100000"/>
              <a:buFont typeface="Roboto"/>
              <a:buChar char="■"/>
            </a:pPr>
            <a:r>
              <a:rPr lang="en" sz="1200">
                <a:solidFill>
                  <a:srgbClr val="1A1C1C"/>
                </a:solidFill>
                <a:highlight>
                  <a:srgbClr val="FFFFFF"/>
                </a:highlight>
                <a:latin typeface="Roboto"/>
                <a:ea typeface="Roboto"/>
                <a:cs typeface="Roboto"/>
                <a:sym typeface="Roboto"/>
              </a:rPr>
              <a:t>Cloudy, yellow appearance</a:t>
            </a:r>
            <a:endParaRPr sz="1200">
              <a:solidFill>
                <a:srgbClr val="1A1C1C"/>
              </a:solidFill>
              <a:highlight>
                <a:srgbClr val="FFFFFF"/>
              </a:highlight>
              <a:latin typeface="Roboto"/>
              <a:ea typeface="Roboto"/>
              <a:cs typeface="Roboto"/>
              <a:sym typeface="Roboto"/>
            </a:endParaRPr>
          </a:p>
          <a:p>
            <a:pPr indent="-299085" lvl="2" marL="1828800" rtl="0" algn="l">
              <a:lnSpc>
                <a:spcPct val="150000"/>
              </a:lnSpc>
              <a:spcBef>
                <a:spcPts val="0"/>
              </a:spcBef>
              <a:spcAft>
                <a:spcPts val="0"/>
              </a:spcAft>
              <a:buClr>
                <a:srgbClr val="1A1C1C"/>
              </a:buClr>
              <a:buSzPct val="100000"/>
              <a:buFont typeface="Roboto"/>
              <a:buChar char="■"/>
            </a:pPr>
            <a:r>
              <a:rPr lang="en" sz="1200">
                <a:solidFill>
                  <a:srgbClr val="1A1C1C"/>
                </a:solidFill>
                <a:highlight>
                  <a:srgbClr val="FFFFFF"/>
                </a:highlight>
                <a:latin typeface="Roboto"/>
                <a:ea typeface="Roboto"/>
                <a:cs typeface="Roboto"/>
                <a:sym typeface="Roboto"/>
              </a:rPr>
              <a:t>Sterile specimen with </a:t>
            </a:r>
            <a:r>
              <a:rPr lang="en" sz="1200" u="sng">
                <a:solidFill>
                  <a:schemeClr val="hlink"/>
                </a:solidFill>
                <a:highlight>
                  <a:srgbClr val="FFFFFF"/>
                </a:highlight>
                <a:latin typeface="Roboto"/>
                <a:ea typeface="Roboto"/>
                <a:cs typeface="Roboto"/>
                <a:sym typeface="Roboto"/>
                <a:hlinkClick r:id="rId6"/>
              </a:rPr>
              <a:t>leukocytosis</a:t>
            </a:r>
            <a:r>
              <a:rPr lang="en" sz="1200">
                <a:solidFill>
                  <a:srgbClr val="1A1C1C"/>
                </a:solidFill>
                <a:highlight>
                  <a:srgbClr val="FFFFFF"/>
                </a:highlight>
                <a:latin typeface="Roboto"/>
                <a:ea typeface="Roboto"/>
                <a:cs typeface="Roboto"/>
                <a:sym typeface="Roboto"/>
              </a:rPr>
              <a:t> </a:t>
            </a:r>
            <a:r>
              <a:rPr b="1" lang="en" sz="1200">
                <a:solidFill>
                  <a:srgbClr val="1A1C1C"/>
                </a:solidFill>
                <a:highlight>
                  <a:srgbClr val="FFFFFF"/>
                </a:highlight>
                <a:latin typeface="Roboto"/>
                <a:ea typeface="Roboto"/>
                <a:cs typeface="Roboto"/>
                <a:sym typeface="Roboto"/>
              </a:rPr>
              <a:t>(</a:t>
            </a:r>
            <a:r>
              <a:rPr b="1" lang="en" sz="1200" u="sng">
                <a:solidFill>
                  <a:schemeClr val="hlink"/>
                </a:solidFill>
                <a:highlight>
                  <a:srgbClr val="FFFFFF"/>
                </a:highlight>
                <a:latin typeface="Roboto"/>
                <a:ea typeface="Roboto"/>
                <a:cs typeface="Roboto"/>
                <a:sym typeface="Roboto"/>
                <a:hlinkClick r:id="rId7"/>
              </a:rPr>
              <a:t>WBC count</a:t>
            </a:r>
            <a:r>
              <a:rPr b="1" lang="en" sz="1200">
                <a:solidFill>
                  <a:srgbClr val="1A1C1C"/>
                </a:solidFill>
                <a:highlight>
                  <a:srgbClr val="FFFFFF"/>
                </a:highlight>
                <a:latin typeface="Roboto"/>
                <a:ea typeface="Roboto"/>
                <a:cs typeface="Roboto"/>
                <a:sym typeface="Roboto"/>
              </a:rPr>
              <a:t> 5000–50,000/mcL)</a:t>
            </a:r>
            <a:endParaRPr b="1" sz="1200">
              <a:solidFill>
                <a:srgbClr val="1A1C1C"/>
              </a:solidFill>
              <a:highlight>
                <a:srgbClr val="FFFFFF"/>
              </a:highlight>
              <a:latin typeface="Roboto"/>
              <a:ea typeface="Roboto"/>
              <a:cs typeface="Roboto"/>
              <a:sym typeface="Roboto"/>
            </a:endParaRPr>
          </a:p>
          <a:p>
            <a:pPr indent="-299085" lvl="2" marL="1828800" rtl="0" algn="l">
              <a:lnSpc>
                <a:spcPct val="150000"/>
              </a:lnSpc>
              <a:spcBef>
                <a:spcPts val="0"/>
              </a:spcBef>
              <a:spcAft>
                <a:spcPts val="0"/>
              </a:spcAft>
              <a:buClr>
                <a:srgbClr val="1A1C1C"/>
              </a:buClr>
              <a:buSzPct val="100000"/>
              <a:buFont typeface="Roboto"/>
              <a:buChar char="■"/>
            </a:pPr>
            <a:r>
              <a:rPr lang="en" sz="1200">
                <a:solidFill>
                  <a:srgbClr val="1A1C1C"/>
                </a:solidFill>
                <a:highlight>
                  <a:srgbClr val="FFFFFF"/>
                </a:highlight>
                <a:latin typeface="Roboto"/>
                <a:ea typeface="Roboto"/>
                <a:cs typeface="Roboto"/>
                <a:sym typeface="Roboto"/>
              </a:rPr>
              <a:t>↑ </a:t>
            </a:r>
            <a:r>
              <a:rPr lang="en" sz="1200" u="sng">
                <a:solidFill>
                  <a:schemeClr val="hlink"/>
                </a:solidFill>
                <a:highlight>
                  <a:srgbClr val="FFFFFF"/>
                </a:highlight>
                <a:latin typeface="Roboto"/>
                <a:ea typeface="Roboto"/>
                <a:cs typeface="Roboto"/>
                <a:sym typeface="Roboto"/>
                <a:hlinkClick r:id="rId8"/>
              </a:rPr>
              <a:t>Neutrophils</a:t>
            </a:r>
            <a:r>
              <a:rPr lang="en" sz="1200">
                <a:solidFill>
                  <a:srgbClr val="1A1C1C"/>
                </a:solidFill>
                <a:highlight>
                  <a:srgbClr val="FFFFFF"/>
                </a:highlight>
                <a:latin typeface="Roboto"/>
                <a:ea typeface="Roboto"/>
                <a:cs typeface="Roboto"/>
                <a:sym typeface="Roboto"/>
              </a:rPr>
              <a:t>, </a:t>
            </a:r>
            <a:r>
              <a:rPr lang="en" sz="1200" u="sng">
                <a:solidFill>
                  <a:schemeClr val="hlink"/>
                </a:solidFill>
                <a:highlight>
                  <a:srgbClr val="FFFFFF"/>
                </a:highlight>
                <a:latin typeface="Roboto"/>
                <a:ea typeface="Roboto"/>
                <a:cs typeface="Roboto"/>
                <a:sym typeface="Roboto"/>
                <a:hlinkClick r:id="rId9"/>
              </a:rPr>
              <a:t>granulocytes</a:t>
            </a:r>
            <a:r>
              <a:rPr lang="en" sz="1200">
                <a:solidFill>
                  <a:srgbClr val="1A1C1C"/>
                </a:solidFill>
                <a:highlight>
                  <a:srgbClr val="FFFFFF"/>
                </a:highlight>
                <a:latin typeface="Roboto"/>
                <a:ea typeface="Roboto"/>
                <a:cs typeface="Roboto"/>
                <a:sym typeface="Roboto"/>
              </a:rPr>
              <a:t>, and ragocytes </a:t>
            </a:r>
            <a:endParaRPr sz="1200">
              <a:solidFill>
                <a:srgbClr val="1A1C1C"/>
              </a:solidFill>
              <a:highlight>
                <a:srgbClr val="FFFFFF"/>
              </a:highlight>
              <a:latin typeface="Roboto"/>
              <a:ea typeface="Roboto"/>
              <a:cs typeface="Roboto"/>
              <a:sym typeface="Roboto"/>
            </a:endParaRPr>
          </a:p>
          <a:p>
            <a:pPr indent="-299085" lvl="2" marL="1828800" rtl="0" algn="l">
              <a:lnSpc>
                <a:spcPct val="150000"/>
              </a:lnSpc>
              <a:spcBef>
                <a:spcPts val="0"/>
              </a:spcBef>
              <a:spcAft>
                <a:spcPts val="0"/>
              </a:spcAft>
              <a:buClr>
                <a:srgbClr val="1A1C1C"/>
              </a:buClr>
              <a:buSzPct val="100000"/>
              <a:buFont typeface="Roboto"/>
              <a:buChar char="■"/>
            </a:pPr>
            <a:r>
              <a:rPr lang="en" sz="1200">
                <a:solidFill>
                  <a:srgbClr val="1A1C1C"/>
                </a:solidFill>
                <a:highlight>
                  <a:srgbClr val="FFFFFF"/>
                </a:highlight>
                <a:latin typeface="Roboto"/>
                <a:ea typeface="Roboto"/>
                <a:cs typeface="Roboto"/>
                <a:sym typeface="Roboto"/>
              </a:rPr>
              <a:t>↑ Protein level</a:t>
            </a:r>
            <a:endParaRPr sz="1200">
              <a:solidFill>
                <a:srgbClr val="1A1C1C"/>
              </a:solidFill>
              <a:highlight>
                <a:srgbClr val="FFFFFF"/>
              </a:highlight>
              <a:latin typeface="Roboto"/>
              <a:ea typeface="Roboto"/>
              <a:cs typeface="Roboto"/>
              <a:sym typeface="Roboto"/>
            </a:endParaRPr>
          </a:p>
          <a:p>
            <a:pPr indent="-299085" lvl="2" marL="1828800" rtl="0" algn="l">
              <a:lnSpc>
                <a:spcPct val="150000"/>
              </a:lnSpc>
              <a:spcBef>
                <a:spcPts val="0"/>
              </a:spcBef>
              <a:spcAft>
                <a:spcPts val="0"/>
              </a:spcAft>
              <a:buClr>
                <a:srgbClr val="1A1C1C"/>
              </a:buClr>
              <a:buSzPct val="100000"/>
              <a:buFont typeface="Roboto"/>
              <a:buChar char="■"/>
            </a:pPr>
            <a:r>
              <a:rPr lang="en" sz="1200">
                <a:solidFill>
                  <a:srgbClr val="1A1C1C"/>
                </a:solidFill>
                <a:highlight>
                  <a:srgbClr val="FFFFFF"/>
                </a:highlight>
                <a:latin typeface="Roboto"/>
                <a:ea typeface="Roboto"/>
                <a:cs typeface="Roboto"/>
                <a:sym typeface="Roboto"/>
              </a:rPr>
              <a:t>Possibly RF</a:t>
            </a:r>
            <a:endParaRPr sz="1200">
              <a:solidFill>
                <a:srgbClr val="1A1C1C"/>
              </a:solidFill>
              <a:highlight>
                <a:srgbClr val="FFFFFF"/>
              </a:highlight>
              <a:latin typeface="Roboto"/>
              <a:ea typeface="Roboto"/>
              <a:cs typeface="Roboto"/>
              <a:sym typeface="Roboto"/>
            </a:endParaRPr>
          </a:p>
          <a:p>
            <a:pPr indent="0" lvl="0" marL="0" rtl="0" algn="l">
              <a:spcBef>
                <a:spcPts val="1500"/>
              </a:spcBef>
              <a:spcAft>
                <a:spcPts val="120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51"/>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06" name="Google Shape;306;p5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298450" lvl="0" marL="596900" rtl="0" algn="l">
              <a:lnSpc>
                <a:spcPct val="150000"/>
              </a:lnSpc>
              <a:spcBef>
                <a:spcPts val="300"/>
              </a:spcBef>
              <a:spcAft>
                <a:spcPts val="0"/>
              </a:spcAft>
              <a:buClr>
                <a:schemeClr val="dk1"/>
              </a:buClr>
              <a:buSzPts val="1100"/>
              <a:buChar char="●"/>
            </a:pPr>
            <a:r>
              <a:rPr b="1" lang="en" sz="1100" u="sng">
                <a:solidFill>
                  <a:schemeClr val="hlink"/>
                </a:solidFill>
                <a:hlinkClick r:id="rId3"/>
              </a:rPr>
              <a:t>ASCVD risk assessment</a:t>
            </a:r>
            <a:r>
              <a:rPr lang="en" sz="1100">
                <a:solidFill>
                  <a:schemeClr val="dk1"/>
                </a:solidFill>
              </a:rPr>
              <a:t>  </a:t>
            </a:r>
            <a:r>
              <a:rPr lang="en" sz="700">
                <a:solidFill>
                  <a:schemeClr val="dk1"/>
                </a:solidFill>
              </a:rPr>
              <a:t>[7][25]</a:t>
            </a:r>
            <a:endParaRPr sz="700">
              <a:solidFill>
                <a:schemeClr val="dk1"/>
              </a:solidFill>
            </a:endParaRPr>
          </a:p>
          <a:p>
            <a:pPr indent="-298450" lvl="1" marL="1193800" rtl="0" algn="l">
              <a:lnSpc>
                <a:spcPct val="150000"/>
              </a:lnSpc>
              <a:spcBef>
                <a:spcPts val="0"/>
              </a:spcBef>
              <a:spcAft>
                <a:spcPts val="0"/>
              </a:spcAft>
              <a:buClr>
                <a:schemeClr val="dk1"/>
              </a:buClr>
              <a:buSzPts val="1100"/>
              <a:buChar char="○"/>
            </a:pPr>
            <a:r>
              <a:rPr lang="en" sz="1100">
                <a:solidFill>
                  <a:schemeClr val="dk1"/>
                </a:solidFill>
              </a:rPr>
              <a:t>Recommended in all patients with </a:t>
            </a:r>
            <a:r>
              <a:rPr lang="en" sz="1100" u="sng">
                <a:solidFill>
                  <a:schemeClr val="dk1"/>
                </a:solidFill>
              </a:rPr>
              <a:t>RA</a:t>
            </a:r>
            <a:r>
              <a:rPr lang="en" sz="1100">
                <a:solidFill>
                  <a:schemeClr val="dk1"/>
                </a:solidFill>
              </a:rPr>
              <a:t>, as </a:t>
            </a:r>
            <a:r>
              <a:rPr lang="en" sz="1100" u="sng">
                <a:solidFill>
                  <a:schemeClr val="dk1"/>
                </a:solidFill>
              </a:rPr>
              <a:t>RA</a:t>
            </a:r>
            <a:r>
              <a:rPr lang="en" sz="1100">
                <a:solidFill>
                  <a:schemeClr val="dk1"/>
                </a:solidFill>
              </a:rPr>
              <a:t> is an </a:t>
            </a:r>
            <a:r>
              <a:rPr lang="en" sz="1100" u="sng">
                <a:solidFill>
                  <a:schemeClr val="hlink"/>
                </a:solidFill>
                <a:hlinkClick r:id="rId4"/>
              </a:rPr>
              <a:t>ASCVD risk-enhancing factor</a:t>
            </a:r>
            <a:endParaRPr sz="1100" u="sng">
              <a:solidFill>
                <a:schemeClr val="hlink"/>
              </a:solidFill>
            </a:endParaRPr>
          </a:p>
          <a:p>
            <a:pPr indent="-298450" lvl="1" marL="1193800" rtl="0" algn="l">
              <a:lnSpc>
                <a:spcPct val="150000"/>
              </a:lnSpc>
              <a:spcBef>
                <a:spcPts val="0"/>
              </a:spcBef>
              <a:spcAft>
                <a:spcPts val="0"/>
              </a:spcAft>
              <a:buClr>
                <a:schemeClr val="dk1"/>
              </a:buClr>
              <a:buSzPts val="1100"/>
              <a:buChar char="○"/>
            </a:pPr>
            <a:r>
              <a:rPr lang="en" sz="1100">
                <a:solidFill>
                  <a:schemeClr val="dk1"/>
                </a:solidFill>
              </a:rPr>
              <a:t>Includes </a:t>
            </a:r>
            <a:r>
              <a:rPr lang="en" sz="1100" u="sng">
                <a:solidFill>
                  <a:schemeClr val="hlink"/>
                </a:solidFill>
                <a:hlinkClick r:id="rId5"/>
              </a:rPr>
              <a:t>diabetes mellitus screening</a:t>
            </a:r>
            <a:r>
              <a:rPr lang="en" sz="1100">
                <a:solidFill>
                  <a:schemeClr val="dk1"/>
                </a:solidFill>
              </a:rPr>
              <a:t>, </a:t>
            </a:r>
            <a:r>
              <a:rPr lang="en" sz="1100" u="sng">
                <a:solidFill>
                  <a:schemeClr val="hlink"/>
                </a:solidFill>
                <a:hlinkClick r:id="rId6"/>
              </a:rPr>
              <a:t>screening for lipid disorders</a:t>
            </a:r>
            <a:r>
              <a:rPr lang="en" sz="1100">
                <a:solidFill>
                  <a:schemeClr val="dk1"/>
                </a:solidFill>
              </a:rPr>
              <a:t>, and a risk calculation using the </a:t>
            </a:r>
            <a:r>
              <a:rPr lang="en" sz="1100" u="sng">
                <a:solidFill>
                  <a:schemeClr val="hlink"/>
                </a:solidFill>
                <a:hlinkClick r:id="rId7"/>
              </a:rPr>
              <a:t>2013 ACC/AHA pooled cohort equation</a:t>
            </a:r>
            <a:endParaRPr sz="1100" u="sng">
              <a:solidFill>
                <a:schemeClr val="hlink"/>
              </a:solidFill>
            </a:endParaRPr>
          </a:p>
          <a:p>
            <a:pPr indent="-298450" lvl="1" marL="1054100" rtl="0" algn="l">
              <a:lnSpc>
                <a:spcPct val="150000"/>
              </a:lnSpc>
              <a:spcBef>
                <a:spcPts val="0"/>
              </a:spcBef>
              <a:spcAft>
                <a:spcPts val="0"/>
              </a:spcAft>
              <a:buClr>
                <a:schemeClr val="dk1"/>
              </a:buClr>
              <a:buSzPts val="1100"/>
              <a:buChar char="○"/>
            </a:pPr>
            <a:r>
              <a:t/>
            </a:r>
            <a:endParaRPr sz="1100">
              <a:solidFill>
                <a:schemeClr val="dk1"/>
              </a:solidFill>
            </a:endParaRPr>
          </a:p>
          <a:p>
            <a:pPr indent="0" lvl="0" marL="0" rtl="0" algn="l">
              <a:spcBef>
                <a:spcPts val="600"/>
              </a:spcBef>
              <a:spcAft>
                <a:spcPts val="1200"/>
              </a:spcAft>
              <a:buNone/>
            </a:pPr>
            <a:r>
              <a:rPr lang="en" sz="1200" u="sng">
                <a:solidFill>
                  <a:schemeClr val="hlink"/>
                </a:solidFill>
                <a:latin typeface="Roboto"/>
                <a:ea typeface="Roboto"/>
                <a:cs typeface="Roboto"/>
                <a:sym typeface="Roboto"/>
                <a:hlinkClick r:id="rId8"/>
              </a:rPr>
              <a:t>ASCVD</a:t>
            </a:r>
            <a:r>
              <a:rPr lang="en" sz="1200">
                <a:solidFill>
                  <a:srgbClr val="0A5C45"/>
                </a:solidFill>
                <a:highlight>
                  <a:srgbClr val="E8F8F4"/>
                </a:highlight>
                <a:latin typeface="Roboto"/>
                <a:ea typeface="Roboto"/>
                <a:cs typeface="Roboto"/>
                <a:sym typeface="Roboto"/>
              </a:rPr>
              <a:t> is the most common cause of premature </a:t>
            </a:r>
            <a:r>
              <a:rPr lang="en" sz="1200" u="sng">
                <a:solidFill>
                  <a:schemeClr val="hlink"/>
                </a:solidFill>
                <a:latin typeface="Roboto"/>
                <a:ea typeface="Roboto"/>
                <a:cs typeface="Roboto"/>
                <a:sym typeface="Roboto"/>
                <a:hlinkClick r:id="rId9"/>
              </a:rPr>
              <a:t>death</a:t>
            </a:r>
            <a:r>
              <a:rPr lang="en" sz="1200">
                <a:solidFill>
                  <a:srgbClr val="0A5C45"/>
                </a:solidFill>
                <a:highlight>
                  <a:srgbClr val="E8F8F4"/>
                </a:highlight>
                <a:latin typeface="Roboto"/>
                <a:ea typeface="Roboto"/>
                <a:cs typeface="Roboto"/>
                <a:sym typeface="Roboto"/>
              </a:rPr>
              <a:t> in patients with </a:t>
            </a:r>
            <a:r>
              <a:rPr lang="en" sz="1200" u="sng">
                <a:solidFill>
                  <a:srgbClr val="0A5C45"/>
                </a:solidFill>
                <a:latin typeface="Roboto"/>
                <a:ea typeface="Roboto"/>
                <a:cs typeface="Roboto"/>
                <a:sym typeface="Roboto"/>
              </a:rPr>
              <a:t>RA</a:t>
            </a:r>
            <a:r>
              <a:rPr lang="en" sz="1200">
                <a:solidFill>
                  <a:srgbClr val="0A5C45"/>
                </a:solidFill>
                <a:highlight>
                  <a:srgbClr val="E8F8F4"/>
                </a:highlight>
                <a:latin typeface="Roboto"/>
                <a:ea typeface="Roboto"/>
                <a:cs typeface="Roboto"/>
                <a:sym typeface="Roboto"/>
              </a:rPr>
              <a:t>; therefore, an </a:t>
            </a:r>
            <a:r>
              <a:rPr lang="en" sz="1200" u="sng">
                <a:solidFill>
                  <a:schemeClr val="hlink"/>
                </a:solidFill>
                <a:latin typeface="Roboto"/>
                <a:ea typeface="Roboto"/>
                <a:cs typeface="Roboto"/>
                <a:sym typeface="Roboto"/>
                <a:hlinkClick r:id="rId10"/>
              </a:rPr>
              <a:t>ASCVD risk assessment</a:t>
            </a:r>
            <a:r>
              <a:rPr lang="en" sz="1200">
                <a:solidFill>
                  <a:srgbClr val="0A5C45"/>
                </a:solidFill>
                <a:highlight>
                  <a:srgbClr val="E8F8F4"/>
                </a:highlight>
                <a:latin typeface="Roboto"/>
                <a:ea typeface="Roboto"/>
                <a:cs typeface="Roboto"/>
                <a:sym typeface="Roboto"/>
              </a:rPr>
              <a:t> is recommended in all patients with </a:t>
            </a:r>
            <a:r>
              <a:rPr lang="en" sz="1200" u="sng">
                <a:solidFill>
                  <a:srgbClr val="0A5C45"/>
                </a:solidFill>
                <a:latin typeface="Roboto"/>
                <a:ea typeface="Roboto"/>
                <a:cs typeface="Roboto"/>
                <a:sym typeface="Roboto"/>
              </a:rPr>
              <a:t>RA</a:t>
            </a:r>
            <a:r>
              <a:rPr lang="en" sz="1200">
                <a:solidFill>
                  <a:srgbClr val="0A5C45"/>
                </a:solidFill>
                <a:highlight>
                  <a:srgbClr val="E8F8F4"/>
                </a:highlight>
                <a:latin typeface="Roboto"/>
                <a:ea typeface="Roboto"/>
                <a:cs typeface="Roboto"/>
                <a:sym typeface="Roboto"/>
              </a:rPr>
              <a:t>.</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52"/>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Imaging studies</a:t>
            </a:r>
            <a:endParaRPr/>
          </a:p>
          <a:p>
            <a:pPr indent="0" lvl="0" marL="0" rtl="0" algn="l">
              <a:spcBef>
                <a:spcPts val="0"/>
              </a:spcBef>
              <a:spcAft>
                <a:spcPts val="0"/>
              </a:spcAft>
              <a:buNone/>
            </a:pPr>
            <a:r>
              <a:t/>
            </a:r>
            <a:endParaRPr/>
          </a:p>
        </p:txBody>
      </p:sp>
      <p:sp>
        <p:nvSpPr>
          <p:cNvPr id="312" name="Google Shape;312;p5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lnSpc>
                <a:spcPct val="162500"/>
              </a:lnSpc>
              <a:spcBef>
                <a:spcPts val="0"/>
              </a:spcBef>
              <a:spcAft>
                <a:spcPts val="0"/>
              </a:spcAft>
              <a:buClr>
                <a:schemeClr val="dk1"/>
              </a:buClr>
              <a:buSzPts val="1100"/>
              <a:buFont typeface="Arial"/>
              <a:buNone/>
            </a:pPr>
            <a:r>
              <a:rPr lang="en" sz="1200">
                <a:solidFill>
                  <a:srgbClr val="1A1C1C"/>
                </a:solidFill>
                <a:highlight>
                  <a:srgbClr val="FFFFFF"/>
                </a:highlight>
                <a:latin typeface="Roboto"/>
                <a:ea typeface="Roboto"/>
                <a:cs typeface="Roboto"/>
                <a:sym typeface="Roboto"/>
              </a:rPr>
              <a:t>While </a:t>
            </a:r>
            <a:r>
              <a:rPr lang="en" sz="1200" u="sng">
                <a:solidFill>
                  <a:schemeClr val="hlink"/>
                </a:solidFill>
                <a:highlight>
                  <a:srgbClr val="FFFFFF"/>
                </a:highlight>
                <a:latin typeface="Roboto"/>
                <a:ea typeface="Roboto"/>
                <a:cs typeface="Roboto"/>
                <a:sym typeface="Roboto"/>
                <a:hlinkClick r:id="rId3"/>
              </a:rPr>
              <a:t>x-ray</a:t>
            </a:r>
            <a:r>
              <a:rPr lang="en" sz="1200">
                <a:solidFill>
                  <a:srgbClr val="1A1C1C"/>
                </a:solidFill>
                <a:highlight>
                  <a:srgbClr val="FFFFFF"/>
                </a:highlight>
                <a:latin typeface="Roboto"/>
                <a:ea typeface="Roboto"/>
                <a:cs typeface="Roboto"/>
                <a:sym typeface="Roboto"/>
              </a:rPr>
              <a:t> is recommended as the initial test, </a:t>
            </a:r>
            <a:r>
              <a:rPr lang="en" sz="1200" u="sng">
                <a:solidFill>
                  <a:schemeClr val="hlink"/>
                </a:solidFill>
                <a:highlight>
                  <a:srgbClr val="FFFFFF"/>
                </a:highlight>
                <a:latin typeface="Roboto"/>
                <a:ea typeface="Roboto"/>
                <a:cs typeface="Roboto"/>
                <a:sym typeface="Roboto"/>
                <a:hlinkClick r:id="rId4"/>
              </a:rPr>
              <a:t>ultrasound</a:t>
            </a:r>
            <a:r>
              <a:rPr lang="en" sz="1200">
                <a:solidFill>
                  <a:srgbClr val="1A1C1C"/>
                </a:solidFill>
                <a:highlight>
                  <a:srgbClr val="FFFFFF"/>
                </a:highlight>
                <a:latin typeface="Roboto"/>
                <a:ea typeface="Roboto"/>
                <a:cs typeface="Roboto"/>
                <a:sym typeface="Roboto"/>
              </a:rPr>
              <a:t> and </a:t>
            </a:r>
            <a:r>
              <a:rPr lang="en" sz="1200" u="sng">
                <a:solidFill>
                  <a:schemeClr val="hlink"/>
                </a:solidFill>
                <a:highlight>
                  <a:srgbClr val="FFFFFF"/>
                </a:highlight>
                <a:latin typeface="Roboto"/>
                <a:ea typeface="Roboto"/>
                <a:cs typeface="Roboto"/>
                <a:sym typeface="Roboto"/>
                <a:hlinkClick r:id="rId5"/>
              </a:rPr>
              <a:t>MRI</a:t>
            </a:r>
            <a:r>
              <a:rPr lang="en" sz="1200">
                <a:solidFill>
                  <a:srgbClr val="1A1C1C"/>
                </a:solidFill>
                <a:highlight>
                  <a:srgbClr val="FFFFFF"/>
                </a:highlight>
                <a:latin typeface="Roboto"/>
                <a:ea typeface="Roboto"/>
                <a:cs typeface="Roboto"/>
                <a:sym typeface="Roboto"/>
              </a:rPr>
              <a:t> might additionally be necessary to assess </a:t>
            </a:r>
            <a:r>
              <a:rPr lang="en" sz="1200" u="sng">
                <a:solidFill>
                  <a:schemeClr val="hlink"/>
                </a:solidFill>
                <a:highlight>
                  <a:srgbClr val="FFFFFF"/>
                </a:highlight>
                <a:latin typeface="Roboto"/>
                <a:ea typeface="Roboto"/>
                <a:cs typeface="Roboto"/>
                <a:sym typeface="Roboto"/>
                <a:hlinkClick r:id="rId6"/>
              </a:rPr>
              <a:t>joint</a:t>
            </a:r>
            <a:r>
              <a:rPr lang="en" sz="1200">
                <a:solidFill>
                  <a:srgbClr val="1A1C1C"/>
                </a:solidFill>
                <a:highlight>
                  <a:srgbClr val="FFFFFF"/>
                </a:highlight>
                <a:latin typeface="Roboto"/>
                <a:ea typeface="Roboto"/>
                <a:cs typeface="Roboto"/>
                <a:sym typeface="Roboto"/>
              </a:rPr>
              <a:t> disease severity.</a:t>
            </a:r>
            <a:endParaRPr sz="1200">
              <a:solidFill>
                <a:srgbClr val="1A1C1C"/>
              </a:solidFill>
              <a:highlight>
                <a:srgbClr val="FFFFFF"/>
              </a:highlight>
              <a:latin typeface="Roboto"/>
              <a:ea typeface="Roboto"/>
              <a:cs typeface="Roboto"/>
              <a:sym typeface="Roboto"/>
            </a:endParaRPr>
          </a:p>
          <a:p>
            <a:pPr indent="-304800" lvl="0" marL="609600" rtl="0" algn="l">
              <a:lnSpc>
                <a:spcPct val="150000"/>
              </a:lnSpc>
              <a:spcBef>
                <a:spcPts val="600"/>
              </a:spcBef>
              <a:spcAft>
                <a:spcPts val="0"/>
              </a:spcAft>
              <a:buClr>
                <a:srgbClr val="1A1C1C"/>
              </a:buClr>
              <a:buSzPts val="1200"/>
              <a:buFont typeface="Roboto"/>
              <a:buChar char="●"/>
            </a:pPr>
            <a:r>
              <a:rPr b="1" lang="en" sz="1200" u="sng">
                <a:solidFill>
                  <a:schemeClr val="hlink"/>
                </a:solidFill>
                <a:highlight>
                  <a:srgbClr val="FFFFFF"/>
                </a:highlight>
                <a:latin typeface="Roboto"/>
                <a:ea typeface="Roboto"/>
                <a:cs typeface="Roboto"/>
                <a:sym typeface="Roboto"/>
                <a:hlinkClick r:id="rId7"/>
              </a:rPr>
              <a:t>X-ray</a:t>
            </a:r>
            <a:r>
              <a:rPr lang="en" sz="1200">
                <a:solidFill>
                  <a:srgbClr val="1A1C1C"/>
                </a:solidFill>
                <a:highlight>
                  <a:srgbClr val="FFFFFF"/>
                </a:highlight>
                <a:latin typeface="Roboto"/>
                <a:ea typeface="Roboto"/>
                <a:cs typeface="Roboto"/>
                <a:sym typeface="Roboto"/>
              </a:rPr>
              <a:t>: initial test</a:t>
            </a:r>
            <a:endParaRPr sz="1200">
              <a:solidFill>
                <a:srgbClr val="1A1C1C"/>
              </a:solidFill>
              <a:highlight>
                <a:srgbClr val="FFFFFF"/>
              </a:highlight>
              <a:latin typeface="Roboto"/>
              <a:ea typeface="Roboto"/>
              <a:cs typeface="Roboto"/>
              <a:sym typeface="Roboto"/>
            </a:endParaRPr>
          </a:p>
          <a:p>
            <a:pPr indent="-304800" lvl="1" marL="1219200" rtl="0" algn="l">
              <a:lnSpc>
                <a:spcPct val="150000"/>
              </a:lnSpc>
              <a:spcBef>
                <a:spcPts val="0"/>
              </a:spcBef>
              <a:spcAft>
                <a:spcPts val="0"/>
              </a:spcAft>
              <a:buClr>
                <a:srgbClr val="1A1C1C"/>
              </a:buClr>
              <a:buSzPts val="1200"/>
              <a:buFont typeface="Roboto"/>
              <a:buChar char="○"/>
            </a:pPr>
            <a:r>
              <a:rPr lang="en" sz="1200">
                <a:solidFill>
                  <a:srgbClr val="1A1C1C"/>
                </a:solidFill>
                <a:highlight>
                  <a:srgbClr val="FFFFFF"/>
                </a:highlight>
                <a:latin typeface="Roboto"/>
                <a:ea typeface="Roboto"/>
                <a:cs typeface="Roboto"/>
                <a:sym typeface="Roboto"/>
              </a:rPr>
              <a:t>Studies</a:t>
            </a:r>
            <a:endParaRPr sz="1200">
              <a:solidFill>
                <a:srgbClr val="1A1C1C"/>
              </a:solidFill>
              <a:highlight>
                <a:srgbClr val="FFFFFF"/>
              </a:highlight>
              <a:latin typeface="Roboto"/>
              <a:ea typeface="Roboto"/>
              <a:cs typeface="Roboto"/>
              <a:sym typeface="Roboto"/>
            </a:endParaRPr>
          </a:p>
          <a:p>
            <a:pPr indent="-304800" lvl="2" marL="1828800" rtl="0" algn="l">
              <a:lnSpc>
                <a:spcPct val="150000"/>
              </a:lnSpc>
              <a:spcBef>
                <a:spcPts val="0"/>
              </a:spcBef>
              <a:spcAft>
                <a:spcPts val="0"/>
              </a:spcAft>
              <a:buClr>
                <a:srgbClr val="1A1C1C"/>
              </a:buClr>
              <a:buSzPts val="1200"/>
              <a:buFont typeface="Roboto"/>
              <a:buChar char="■"/>
            </a:pPr>
            <a:r>
              <a:rPr lang="en" sz="1200">
                <a:solidFill>
                  <a:srgbClr val="1A1C1C"/>
                </a:solidFill>
                <a:highlight>
                  <a:srgbClr val="FFFFFF"/>
                </a:highlight>
                <a:latin typeface="Roboto"/>
                <a:ea typeface="Roboto"/>
                <a:cs typeface="Roboto"/>
                <a:sym typeface="Roboto"/>
              </a:rPr>
              <a:t>Baseline radiographs of both hands (dorsopalmar view) and feet  </a:t>
            </a:r>
            <a:endParaRPr sz="1200">
              <a:solidFill>
                <a:srgbClr val="1A1C1C"/>
              </a:solidFill>
              <a:highlight>
                <a:srgbClr val="FFFFFF"/>
              </a:highlight>
              <a:latin typeface="Roboto"/>
              <a:ea typeface="Roboto"/>
              <a:cs typeface="Roboto"/>
              <a:sym typeface="Roboto"/>
            </a:endParaRPr>
          </a:p>
          <a:p>
            <a:pPr indent="-304800" lvl="2" marL="1828800" rtl="0" algn="l">
              <a:lnSpc>
                <a:spcPct val="150000"/>
              </a:lnSpc>
              <a:spcBef>
                <a:spcPts val="0"/>
              </a:spcBef>
              <a:spcAft>
                <a:spcPts val="0"/>
              </a:spcAft>
              <a:buClr>
                <a:srgbClr val="1A1C1C"/>
              </a:buClr>
              <a:buSzPts val="1200"/>
              <a:buFont typeface="Roboto"/>
              <a:buChar char="■"/>
            </a:pPr>
            <a:r>
              <a:rPr lang="en" sz="1200">
                <a:solidFill>
                  <a:srgbClr val="1A1C1C"/>
                </a:solidFill>
                <a:highlight>
                  <a:srgbClr val="FFFFFF"/>
                </a:highlight>
                <a:latin typeface="Roboto"/>
                <a:ea typeface="Roboto"/>
                <a:cs typeface="Roboto"/>
                <a:sym typeface="Roboto"/>
              </a:rPr>
              <a:t>Radiographs of symptomatic </a:t>
            </a:r>
            <a:r>
              <a:rPr lang="en" sz="1200" u="sng">
                <a:solidFill>
                  <a:schemeClr val="hlink"/>
                </a:solidFill>
                <a:highlight>
                  <a:srgbClr val="FFFFFF"/>
                </a:highlight>
                <a:latin typeface="Roboto"/>
                <a:ea typeface="Roboto"/>
                <a:cs typeface="Roboto"/>
                <a:sym typeface="Roboto"/>
                <a:hlinkClick r:id="rId8"/>
              </a:rPr>
              <a:t>joints</a:t>
            </a:r>
            <a:r>
              <a:rPr lang="en" sz="1200">
                <a:solidFill>
                  <a:srgbClr val="1A1C1C"/>
                </a:solidFill>
                <a:highlight>
                  <a:srgbClr val="FFFFFF"/>
                </a:highlight>
                <a:latin typeface="Roboto"/>
                <a:ea typeface="Roboto"/>
                <a:cs typeface="Roboto"/>
                <a:sym typeface="Roboto"/>
              </a:rPr>
              <a:t> </a:t>
            </a:r>
            <a:endParaRPr sz="1200">
              <a:solidFill>
                <a:srgbClr val="1A1C1C"/>
              </a:solidFill>
              <a:highlight>
                <a:srgbClr val="FFFFFF"/>
              </a:highlight>
              <a:latin typeface="Roboto"/>
              <a:ea typeface="Roboto"/>
              <a:cs typeface="Roboto"/>
              <a:sym typeface="Roboto"/>
            </a:endParaRPr>
          </a:p>
          <a:p>
            <a:pPr indent="-304800" lvl="1" marL="1219200" rtl="0" algn="l">
              <a:lnSpc>
                <a:spcPct val="150000"/>
              </a:lnSpc>
              <a:spcBef>
                <a:spcPts val="0"/>
              </a:spcBef>
              <a:spcAft>
                <a:spcPts val="0"/>
              </a:spcAft>
              <a:buClr>
                <a:srgbClr val="1A1C1C"/>
              </a:buClr>
              <a:buSzPts val="1200"/>
              <a:buFont typeface="Roboto"/>
              <a:buChar char="○"/>
            </a:pPr>
            <a:r>
              <a:rPr lang="en" sz="1200">
                <a:solidFill>
                  <a:srgbClr val="1A1C1C"/>
                </a:solidFill>
                <a:highlight>
                  <a:srgbClr val="FFFFFF"/>
                </a:highlight>
                <a:latin typeface="Roboto"/>
                <a:ea typeface="Roboto"/>
                <a:cs typeface="Roboto"/>
                <a:sym typeface="Roboto"/>
              </a:rPr>
              <a:t>Findings </a:t>
            </a:r>
            <a:endParaRPr sz="1200">
              <a:solidFill>
                <a:srgbClr val="1A1C1C"/>
              </a:solidFill>
              <a:highlight>
                <a:srgbClr val="FFFFFF"/>
              </a:highlight>
              <a:latin typeface="Roboto"/>
              <a:ea typeface="Roboto"/>
              <a:cs typeface="Roboto"/>
              <a:sym typeface="Roboto"/>
            </a:endParaRPr>
          </a:p>
          <a:p>
            <a:pPr indent="-304800" lvl="2" marL="1828800" rtl="0" algn="l">
              <a:lnSpc>
                <a:spcPct val="150000"/>
              </a:lnSpc>
              <a:spcBef>
                <a:spcPts val="0"/>
              </a:spcBef>
              <a:spcAft>
                <a:spcPts val="0"/>
              </a:spcAft>
              <a:buClr>
                <a:srgbClr val="1A1C1C"/>
              </a:buClr>
              <a:buSzPts val="1200"/>
              <a:buFont typeface="Roboto"/>
              <a:buChar char="■"/>
            </a:pPr>
            <a:r>
              <a:rPr lang="en" sz="1200">
                <a:solidFill>
                  <a:srgbClr val="1A1C1C"/>
                </a:solidFill>
                <a:highlight>
                  <a:srgbClr val="FFFFFF"/>
                </a:highlight>
                <a:latin typeface="Roboto"/>
                <a:ea typeface="Roboto"/>
                <a:cs typeface="Roboto"/>
                <a:sym typeface="Roboto"/>
              </a:rPr>
              <a:t>Early: soft tissue swelling, </a:t>
            </a:r>
            <a:r>
              <a:rPr lang="en" sz="1200" u="sng">
                <a:solidFill>
                  <a:schemeClr val="hlink"/>
                </a:solidFill>
                <a:highlight>
                  <a:srgbClr val="FFFFFF"/>
                </a:highlight>
                <a:latin typeface="Roboto"/>
                <a:ea typeface="Roboto"/>
                <a:cs typeface="Roboto"/>
                <a:sym typeface="Roboto"/>
                <a:hlinkClick r:id="rId9"/>
              </a:rPr>
              <a:t>osteopenia</a:t>
            </a:r>
            <a:r>
              <a:rPr lang="en" sz="1200">
                <a:solidFill>
                  <a:srgbClr val="1A1C1C"/>
                </a:solidFill>
                <a:highlight>
                  <a:srgbClr val="FFFFFF"/>
                </a:highlight>
                <a:latin typeface="Roboto"/>
                <a:ea typeface="Roboto"/>
                <a:cs typeface="Roboto"/>
                <a:sym typeface="Roboto"/>
              </a:rPr>
              <a:t> (juxtaarticular)</a:t>
            </a:r>
            <a:endParaRPr sz="1200">
              <a:solidFill>
                <a:srgbClr val="1A1C1C"/>
              </a:solidFill>
              <a:highlight>
                <a:srgbClr val="FFFFFF"/>
              </a:highlight>
              <a:latin typeface="Roboto"/>
              <a:ea typeface="Roboto"/>
              <a:cs typeface="Roboto"/>
              <a:sym typeface="Roboto"/>
            </a:endParaRPr>
          </a:p>
          <a:p>
            <a:pPr indent="-304800" lvl="2" marL="1828800" rtl="0" algn="l">
              <a:lnSpc>
                <a:spcPct val="150000"/>
              </a:lnSpc>
              <a:spcBef>
                <a:spcPts val="0"/>
              </a:spcBef>
              <a:spcAft>
                <a:spcPts val="0"/>
              </a:spcAft>
              <a:buClr>
                <a:srgbClr val="1A1C1C"/>
              </a:buClr>
              <a:buSzPts val="1200"/>
              <a:buFont typeface="Roboto"/>
              <a:buChar char="■"/>
            </a:pPr>
            <a:r>
              <a:rPr lang="en" sz="1200">
                <a:solidFill>
                  <a:srgbClr val="1A1C1C"/>
                </a:solidFill>
                <a:highlight>
                  <a:srgbClr val="FFFFFF"/>
                </a:highlight>
                <a:latin typeface="Roboto"/>
                <a:ea typeface="Roboto"/>
                <a:cs typeface="Roboto"/>
                <a:sym typeface="Roboto"/>
              </a:rPr>
              <a:t>Late: </a:t>
            </a:r>
            <a:r>
              <a:rPr lang="en" sz="1200" u="sng">
                <a:solidFill>
                  <a:schemeClr val="hlink"/>
                </a:solidFill>
                <a:highlight>
                  <a:srgbClr val="FFFFFF"/>
                </a:highlight>
                <a:latin typeface="Roboto"/>
                <a:ea typeface="Roboto"/>
                <a:cs typeface="Roboto"/>
                <a:sym typeface="Roboto"/>
                <a:hlinkClick r:id="rId10"/>
              </a:rPr>
              <a:t>joint</a:t>
            </a:r>
            <a:r>
              <a:rPr lang="en" sz="1200">
                <a:solidFill>
                  <a:srgbClr val="1A1C1C"/>
                </a:solidFill>
                <a:highlight>
                  <a:srgbClr val="FFFFFF"/>
                </a:highlight>
                <a:latin typeface="Roboto"/>
                <a:ea typeface="Roboto"/>
                <a:cs typeface="Roboto"/>
                <a:sym typeface="Roboto"/>
              </a:rPr>
              <a:t> space narrowing, </a:t>
            </a:r>
            <a:r>
              <a:rPr b="1" lang="en" sz="1200">
                <a:solidFill>
                  <a:srgbClr val="1A1C1C"/>
                </a:solidFill>
                <a:highlight>
                  <a:srgbClr val="FFFFFF"/>
                </a:highlight>
                <a:latin typeface="Roboto"/>
                <a:ea typeface="Roboto"/>
                <a:cs typeface="Roboto"/>
                <a:sym typeface="Roboto"/>
              </a:rPr>
              <a:t>marginal</a:t>
            </a:r>
            <a:r>
              <a:rPr lang="en" sz="1200">
                <a:solidFill>
                  <a:srgbClr val="1A1C1C"/>
                </a:solidFill>
                <a:highlight>
                  <a:srgbClr val="FFFFFF"/>
                </a:highlight>
                <a:latin typeface="Roboto"/>
                <a:ea typeface="Roboto"/>
                <a:cs typeface="Roboto"/>
                <a:sym typeface="Roboto"/>
              </a:rPr>
              <a:t> </a:t>
            </a:r>
            <a:r>
              <a:rPr b="1" lang="en" sz="1200" u="sng">
                <a:solidFill>
                  <a:srgbClr val="1A1C1C"/>
                </a:solidFill>
                <a:highlight>
                  <a:srgbClr val="FFFFFF"/>
                </a:highlight>
                <a:latin typeface="Roboto"/>
                <a:ea typeface="Roboto"/>
                <a:cs typeface="Roboto"/>
                <a:sym typeface="Roboto"/>
              </a:rPr>
              <a:t>erosions</a:t>
            </a:r>
            <a:r>
              <a:rPr b="1" lang="en" sz="1200">
                <a:solidFill>
                  <a:srgbClr val="1A1C1C"/>
                </a:solidFill>
                <a:highlight>
                  <a:srgbClr val="FFFFFF"/>
                </a:highlight>
                <a:latin typeface="Roboto"/>
                <a:ea typeface="Roboto"/>
                <a:cs typeface="Roboto"/>
                <a:sym typeface="Roboto"/>
              </a:rPr>
              <a:t> of </a:t>
            </a:r>
            <a:r>
              <a:rPr b="1" lang="en" sz="1200" u="sng">
                <a:solidFill>
                  <a:schemeClr val="hlink"/>
                </a:solidFill>
                <a:highlight>
                  <a:srgbClr val="FFFFFF"/>
                </a:highlight>
                <a:latin typeface="Roboto"/>
                <a:ea typeface="Roboto"/>
                <a:cs typeface="Roboto"/>
                <a:sym typeface="Roboto"/>
                <a:hlinkClick r:id="rId11"/>
              </a:rPr>
              <a:t>cartilage</a:t>
            </a:r>
            <a:r>
              <a:rPr b="1" lang="en" sz="1200">
                <a:solidFill>
                  <a:srgbClr val="1A1C1C"/>
                </a:solidFill>
                <a:highlight>
                  <a:srgbClr val="FFFFFF"/>
                </a:highlight>
                <a:latin typeface="Roboto"/>
                <a:ea typeface="Roboto"/>
                <a:cs typeface="Roboto"/>
                <a:sym typeface="Roboto"/>
              </a:rPr>
              <a:t> and bone</a:t>
            </a:r>
            <a:r>
              <a:rPr lang="en" sz="1200">
                <a:solidFill>
                  <a:srgbClr val="1A1C1C"/>
                </a:solidFill>
                <a:highlight>
                  <a:srgbClr val="FFFFFF"/>
                </a:highlight>
                <a:latin typeface="Roboto"/>
                <a:ea typeface="Roboto"/>
                <a:cs typeface="Roboto"/>
                <a:sym typeface="Roboto"/>
              </a:rPr>
              <a:t>, </a:t>
            </a:r>
            <a:r>
              <a:rPr lang="en" sz="1200" u="sng">
                <a:solidFill>
                  <a:schemeClr val="hlink"/>
                </a:solidFill>
                <a:highlight>
                  <a:srgbClr val="FFFFFF"/>
                </a:highlight>
                <a:latin typeface="Roboto"/>
                <a:ea typeface="Roboto"/>
                <a:cs typeface="Roboto"/>
                <a:sym typeface="Roboto"/>
                <a:hlinkClick r:id="rId12"/>
              </a:rPr>
              <a:t>osteopenia</a:t>
            </a:r>
            <a:r>
              <a:rPr lang="en" sz="1200">
                <a:solidFill>
                  <a:srgbClr val="1A1C1C"/>
                </a:solidFill>
                <a:highlight>
                  <a:srgbClr val="FFFFFF"/>
                </a:highlight>
                <a:latin typeface="Roboto"/>
                <a:ea typeface="Roboto"/>
                <a:cs typeface="Roboto"/>
                <a:sym typeface="Roboto"/>
              </a:rPr>
              <a:t> (generalized), </a:t>
            </a:r>
            <a:r>
              <a:rPr lang="en" sz="1200" u="sng">
                <a:solidFill>
                  <a:schemeClr val="hlink"/>
                </a:solidFill>
                <a:highlight>
                  <a:srgbClr val="FFFFFF"/>
                </a:highlight>
                <a:latin typeface="Roboto"/>
                <a:ea typeface="Roboto"/>
                <a:cs typeface="Roboto"/>
                <a:sym typeface="Roboto"/>
                <a:hlinkClick r:id="rId13"/>
              </a:rPr>
              <a:t>subchondral cysts</a:t>
            </a:r>
            <a:r>
              <a:rPr lang="en" sz="1200">
                <a:solidFill>
                  <a:srgbClr val="1A1C1C"/>
                </a:solidFill>
                <a:highlight>
                  <a:srgbClr val="FFFFFF"/>
                </a:highlight>
                <a:latin typeface="Roboto"/>
                <a:ea typeface="Roboto"/>
                <a:cs typeface="Roboto"/>
                <a:sym typeface="Roboto"/>
              </a:rPr>
              <a:t> </a:t>
            </a:r>
            <a:endParaRPr sz="1200">
              <a:solidFill>
                <a:srgbClr val="1A1C1C"/>
              </a:solidFill>
              <a:highlight>
                <a:srgbClr val="FFFFFF"/>
              </a:highlight>
              <a:latin typeface="Roboto"/>
              <a:ea typeface="Roboto"/>
              <a:cs typeface="Roboto"/>
              <a:sym typeface="Roboto"/>
            </a:endParaRPr>
          </a:p>
          <a:p>
            <a:pPr indent="0" lvl="0" marL="0" rtl="0" algn="l">
              <a:spcBef>
                <a:spcPts val="150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Georgia"/>
                <a:ea typeface="Georgia"/>
                <a:cs typeface="Georgia"/>
                <a:sym typeface="Georgia"/>
              </a:rPr>
              <a:t>Epidemiology</a:t>
            </a:r>
            <a:r>
              <a:rPr b="1" lang="en">
                <a:latin typeface="Georgia"/>
                <a:ea typeface="Georgia"/>
                <a:cs typeface="Georgia"/>
                <a:sym typeface="Georgia"/>
              </a:rPr>
              <a:t> </a:t>
            </a:r>
            <a:endParaRPr b="1">
              <a:latin typeface="Georgia"/>
              <a:ea typeface="Georgia"/>
              <a:cs typeface="Georgia"/>
              <a:sym typeface="Georgia"/>
            </a:endParaRPr>
          </a:p>
        </p:txBody>
      </p:sp>
      <p:sp>
        <p:nvSpPr>
          <p:cNvPr id="85" name="Google Shape;85;p17"/>
          <p:cNvSpPr txBox="1"/>
          <p:nvPr>
            <p:ph idx="1" type="body"/>
          </p:nvPr>
        </p:nvSpPr>
        <p:spPr>
          <a:xfrm>
            <a:off x="311700" y="1251200"/>
            <a:ext cx="8520600" cy="244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latin typeface="Georgia"/>
                <a:ea typeface="Georgia"/>
                <a:cs typeface="Georgia"/>
                <a:sym typeface="Georgia"/>
              </a:rPr>
              <a:t>Prevalence</a:t>
            </a:r>
            <a:endParaRPr sz="1600">
              <a:latin typeface="Georgia"/>
              <a:ea typeface="Georgia"/>
              <a:cs typeface="Georgia"/>
              <a:sym typeface="Georgia"/>
            </a:endParaRPr>
          </a:p>
          <a:p>
            <a:pPr indent="0" lvl="0" marL="0" rtl="0" algn="l">
              <a:spcBef>
                <a:spcPts val="1200"/>
              </a:spcBef>
              <a:spcAft>
                <a:spcPts val="0"/>
              </a:spcAft>
              <a:buNone/>
            </a:pPr>
            <a:r>
              <a:rPr lang="en" sz="1600">
                <a:latin typeface="Georgia"/>
                <a:ea typeface="Georgia"/>
                <a:cs typeface="Georgia"/>
                <a:sym typeface="Georgia"/>
              </a:rPr>
              <a:t>∼ 0.24% worldwide </a:t>
            </a:r>
            <a:endParaRPr sz="1600">
              <a:latin typeface="Georgia"/>
              <a:ea typeface="Georgia"/>
              <a:cs typeface="Georgia"/>
              <a:sym typeface="Georgia"/>
            </a:endParaRPr>
          </a:p>
          <a:p>
            <a:pPr indent="0" lvl="0" marL="0" rtl="0" algn="l">
              <a:spcBef>
                <a:spcPts val="1200"/>
              </a:spcBef>
              <a:spcAft>
                <a:spcPts val="0"/>
              </a:spcAft>
              <a:buNone/>
            </a:pPr>
            <a:r>
              <a:rPr lang="en" sz="1600">
                <a:latin typeface="Georgia"/>
                <a:ea typeface="Georgia"/>
                <a:cs typeface="Georgia"/>
                <a:sym typeface="Georgia"/>
              </a:rPr>
              <a:t>1% in northern Europe and US </a:t>
            </a:r>
            <a:endParaRPr sz="1600">
              <a:latin typeface="Georgia"/>
              <a:ea typeface="Georgia"/>
              <a:cs typeface="Georgia"/>
              <a:sym typeface="Georgia"/>
            </a:endParaRPr>
          </a:p>
          <a:p>
            <a:pPr indent="0" lvl="0" marL="0" rtl="0" algn="l">
              <a:spcBef>
                <a:spcPts val="1200"/>
              </a:spcBef>
              <a:spcAft>
                <a:spcPts val="0"/>
              </a:spcAft>
              <a:buNone/>
            </a:pPr>
            <a:r>
              <a:rPr lang="en" sz="1600">
                <a:latin typeface="Georgia"/>
                <a:ea typeface="Georgia"/>
                <a:cs typeface="Georgia"/>
                <a:sym typeface="Georgia"/>
              </a:rPr>
              <a:t>Sex: ♀ &gt; ♂ (3:1) </a:t>
            </a:r>
            <a:endParaRPr sz="1600">
              <a:latin typeface="Georgia"/>
              <a:ea typeface="Georgia"/>
              <a:cs typeface="Georgia"/>
              <a:sym typeface="Georgia"/>
            </a:endParaRPr>
          </a:p>
          <a:p>
            <a:pPr indent="0" lvl="0" marL="0" rtl="0" algn="l">
              <a:spcBef>
                <a:spcPts val="1200"/>
              </a:spcBef>
              <a:spcAft>
                <a:spcPts val="1200"/>
              </a:spcAft>
              <a:buNone/>
            </a:pPr>
            <a:r>
              <a:rPr lang="en" sz="1600">
                <a:latin typeface="Georgia"/>
                <a:ea typeface="Georgia"/>
                <a:cs typeface="Georgia"/>
                <a:sym typeface="Georgia"/>
              </a:rPr>
              <a:t>Peak incidence: 30–50 years  </a:t>
            </a:r>
            <a:endParaRPr sz="1600">
              <a:latin typeface="Georgia"/>
              <a:ea typeface="Georgia"/>
              <a:cs typeface="Georgia"/>
              <a:sym typeface="Georgi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53"/>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Imaging studies: X-Ray</a:t>
            </a:r>
            <a:endParaRPr/>
          </a:p>
          <a:p>
            <a:pPr indent="0" lvl="0" marL="0" rtl="0" algn="l">
              <a:spcBef>
                <a:spcPts val="0"/>
              </a:spcBef>
              <a:spcAft>
                <a:spcPts val="0"/>
              </a:spcAft>
              <a:buNone/>
            </a:pPr>
            <a:r>
              <a:t/>
            </a:r>
            <a:endParaRPr/>
          </a:p>
        </p:txBody>
      </p:sp>
      <p:sp>
        <p:nvSpPr>
          <p:cNvPr id="318" name="Google Shape;318;p5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19" name="Google Shape;319;p53"/>
          <p:cNvPicPr preferRelativeResize="0"/>
          <p:nvPr/>
        </p:nvPicPr>
        <p:blipFill>
          <a:blip r:embed="rId3">
            <a:alphaModFix/>
          </a:blip>
          <a:stretch>
            <a:fillRect/>
          </a:stretch>
        </p:blipFill>
        <p:spPr>
          <a:xfrm>
            <a:off x="1877275" y="1219225"/>
            <a:ext cx="5231500" cy="3416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54"/>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Imaging studies: Ultrasound </a:t>
            </a:r>
            <a:endParaRPr/>
          </a:p>
          <a:p>
            <a:pPr indent="0" lvl="0" marL="0" rtl="0" algn="l">
              <a:spcBef>
                <a:spcPts val="0"/>
              </a:spcBef>
              <a:spcAft>
                <a:spcPts val="0"/>
              </a:spcAft>
              <a:buNone/>
            </a:pPr>
            <a:r>
              <a:t/>
            </a:r>
            <a:endParaRPr/>
          </a:p>
        </p:txBody>
      </p:sp>
      <p:sp>
        <p:nvSpPr>
          <p:cNvPr id="325" name="Google Shape;325;p5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04800" lvl="0" marL="609600" rtl="0" algn="l">
              <a:lnSpc>
                <a:spcPct val="150000"/>
              </a:lnSpc>
              <a:spcBef>
                <a:spcPts val="300"/>
              </a:spcBef>
              <a:spcAft>
                <a:spcPts val="0"/>
              </a:spcAft>
              <a:buClr>
                <a:srgbClr val="1A1C1C"/>
              </a:buClr>
              <a:buSzPts val="1200"/>
              <a:buFont typeface="Roboto"/>
              <a:buChar char="●"/>
            </a:pPr>
            <a:r>
              <a:rPr b="1" lang="en" sz="1200" u="sng">
                <a:solidFill>
                  <a:schemeClr val="hlink"/>
                </a:solidFill>
                <a:highlight>
                  <a:srgbClr val="FFFFFF"/>
                </a:highlight>
                <a:latin typeface="Roboto"/>
                <a:ea typeface="Roboto"/>
                <a:cs typeface="Roboto"/>
                <a:sym typeface="Roboto"/>
                <a:hlinkClick r:id="rId3"/>
              </a:rPr>
              <a:t>Ultrasound</a:t>
            </a:r>
            <a:r>
              <a:rPr lang="en" sz="1200">
                <a:solidFill>
                  <a:srgbClr val="1A1C1C"/>
                </a:solidFill>
                <a:highlight>
                  <a:srgbClr val="FFFFFF"/>
                </a:highlight>
                <a:latin typeface="Roboto"/>
                <a:ea typeface="Roboto"/>
                <a:cs typeface="Roboto"/>
                <a:sym typeface="Roboto"/>
              </a:rPr>
              <a:t>   </a:t>
            </a:r>
            <a:endParaRPr sz="750">
              <a:solidFill>
                <a:srgbClr val="1A1C1C"/>
              </a:solidFill>
              <a:highlight>
                <a:srgbClr val="FFFFFF"/>
              </a:highlight>
              <a:latin typeface="Roboto"/>
              <a:ea typeface="Roboto"/>
              <a:cs typeface="Roboto"/>
              <a:sym typeface="Roboto"/>
            </a:endParaRPr>
          </a:p>
          <a:p>
            <a:pPr indent="-304800" lvl="1" marL="1219200" rtl="0" algn="l">
              <a:lnSpc>
                <a:spcPct val="150000"/>
              </a:lnSpc>
              <a:spcBef>
                <a:spcPts val="0"/>
              </a:spcBef>
              <a:spcAft>
                <a:spcPts val="0"/>
              </a:spcAft>
              <a:buClr>
                <a:srgbClr val="1A1C1C"/>
              </a:buClr>
              <a:buSzPts val="1200"/>
              <a:buFont typeface="Roboto"/>
              <a:buChar char="○"/>
            </a:pPr>
            <a:r>
              <a:rPr lang="en" sz="1200">
                <a:solidFill>
                  <a:srgbClr val="1A1C1C"/>
                </a:solidFill>
                <a:highlight>
                  <a:srgbClr val="FFFFFF"/>
                </a:highlight>
                <a:latin typeface="Roboto"/>
                <a:ea typeface="Roboto"/>
                <a:cs typeface="Roboto"/>
                <a:sym typeface="Roboto"/>
              </a:rPr>
              <a:t>Indication: If available, perform on affected </a:t>
            </a:r>
            <a:r>
              <a:rPr lang="en" sz="1200" u="sng">
                <a:solidFill>
                  <a:schemeClr val="hlink"/>
                </a:solidFill>
                <a:highlight>
                  <a:srgbClr val="FFFFFF"/>
                </a:highlight>
                <a:latin typeface="Roboto"/>
                <a:ea typeface="Roboto"/>
                <a:cs typeface="Roboto"/>
                <a:sym typeface="Roboto"/>
                <a:hlinkClick r:id="rId4"/>
              </a:rPr>
              <a:t>joints</a:t>
            </a:r>
            <a:r>
              <a:rPr lang="en" sz="1200">
                <a:solidFill>
                  <a:srgbClr val="1A1C1C"/>
                </a:solidFill>
                <a:highlight>
                  <a:srgbClr val="FFFFFF"/>
                </a:highlight>
                <a:latin typeface="Roboto"/>
                <a:ea typeface="Roboto"/>
                <a:cs typeface="Roboto"/>
                <a:sym typeface="Roboto"/>
              </a:rPr>
              <a:t> to detect clinical or subclinical </a:t>
            </a:r>
            <a:r>
              <a:rPr lang="en" sz="1200" u="sng">
                <a:solidFill>
                  <a:srgbClr val="1A1C1C"/>
                </a:solidFill>
                <a:highlight>
                  <a:srgbClr val="FFFFFF"/>
                </a:highlight>
                <a:latin typeface="Roboto"/>
                <a:ea typeface="Roboto"/>
                <a:cs typeface="Roboto"/>
                <a:sym typeface="Roboto"/>
              </a:rPr>
              <a:t>synovitis</a:t>
            </a:r>
            <a:r>
              <a:rPr lang="en" sz="1200">
                <a:solidFill>
                  <a:srgbClr val="1A1C1C"/>
                </a:solidFill>
                <a:highlight>
                  <a:srgbClr val="FFFFFF"/>
                </a:highlight>
                <a:latin typeface="Roboto"/>
                <a:ea typeface="Roboto"/>
                <a:cs typeface="Roboto"/>
                <a:sym typeface="Roboto"/>
              </a:rPr>
              <a:t>.</a:t>
            </a:r>
            <a:endParaRPr sz="1200">
              <a:solidFill>
                <a:srgbClr val="1A1C1C"/>
              </a:solidFill>
              <a:highlight>
                <a:srgbClr val="FFFFFF"/>
              </a:highlight>
              <a:latin typeface="Roboto"/>
              <a:ea typeface="Roboto"/>
              <a:cs typeface="Roboto"/>
              <a:sym typeface="Roboto"/>
            </a:endParaRPr>
          </a:p>
          <a:p>
            <a:pPr indent="-304800" lvl="1" marL="1219200" rtl="0" algn="l">
              <a:lnSpc>
                <a:spcPct val="150000"/>
              </a:lnSpc>
              <a:spcBef>
                <a:spcPts val="0"/>
              </a:spcBef>
              <a:spcAft>
                <a:spcPts val="0"/>
              </a:spcAft>
              <a:buClr>
                <a:srgbClr val="1A1C1C"/>
              </a:buClr>
              <a:buSzPts val="1200"/>
              <a:buFont typeface="Roboto"/>
              <a:buChar char="○"/>
            </a:pPr>
            <a:r>
              <a:rPr lang="en" sz="1200">
                <a:solidFill>
                  <a:srgbClr val="1A1C1C"/>
                </a:solidFill>
                <a:highlight>
                  <a:srgbClr val="FFFFFF"/>
                </a:highlight>
                <a:latin typeface="Roboto"/>
                <a:ea typeface="Roboto"/>
                <a:cs typeface="Roboto"/>
                <a:sym typeface="Roboto"/>
              </a:rPr>
              <a:t>Supportive findings</a:t>
            </a:r>
            <a:endParaRPr sz="1200">
              <a:solidFill>
                <a:srgbClr val="1A1C1C"/>
              </a:solidFill>
              <a:highlight>
                <a:srgbClr val="FFFFFF"/>
              </a:highlight>
              <a:latin typeface="Roboto"/>
              <a:ea typeface="Roboto"/>
              <a:cs typeface="Roboto"/>
              <a:sym typeface="Roboto"/>
            </a:endParaRPr>
          </a:p>
          <a:p>
            <a:pPr indent="-304800" lvl="2" marL="1828800" rtl="0" algn="l">
              <a:lnSpc>
                <a:spcPct val="150000"/>
              </a:lnSpc>
              <a:spcBef>
                <a:spcPts val="0"/>
              </a:spcBef>
              <a:spcAft>
                <a:spcPts val="0"/>
              </a:spcAft>
              <a:buClr>
                <a:srgbClr val="1A1C1C"/>
              </a:buClr>
              <a:buSzPts val="1200"/>
              <a:buFont typeface="Roboto"/>
              <a:buChar char="■"/>
            </a:pPr>
            <a:r>
              <a:rPr lang="en" sz="1200">
                <a:solidFill>
                  <a:srgbClr val="1A1C1C"/>
                </a:solidFill>
                <a:highlight>
                  <a:srgbClr val="FFFFFF"/>
                </a:highlight>
                <a:latin typeface="Roboto"/>
                <a:ea typeface="Roboto"/>
                <a:cs typeface="Roboto"/>
                <a:sym typeface="Roboto"/>
              </a:rPr>
              <a:t>Early signs of inflammation: e.g., subclinical </a:t>
            </a:r>
            <a:r>
              <a:rPr lang="en" sz="1200" u="sng">
                <a:solidFill>
                  <a:srgbClr val="1A1C1C"/>
                </a:solidFill>
                <a:highlight>
                  <a:srgbClr val="FFFFFF"/>
                </a:highlight>
                <a:latin typeface="Roboto"/>
                <a:ea typeface="Roboto"/>
                <a:cs typeface="Roboto"/>
                <a:sym typeface="Roboto"/>
              </a:rPr>
              <a:t>synovitis</a:t>
            </a:r>
            <a:r>
              <a:rPr lang="en" sz="1200">
                <a:solidFill>
                  <a:srgbClr val="1A1C1C"/>
                </a:solidFill>
                <a:highlight>
                  <a:srgbClr val="FFFFFF"/>
                </a:highlight>
                <a:latin typeface="Roboto"/>
                <a:ea typeface="Roboto"/>
                <a:cs typeface="Roboto"/>
                <a:sym typeface="Roboto"/>
              </a:rPr>
              <a:t> (synovial </a:t>
            </a:r>
            <a:r>
              <a:rPr lang="en" sz="1200" u="sng">
                <a:solidFill>
                  <a:srgbClr val="1A1C1C"/>
                </a:solidFill>
                <a:highlight>
                  <a:srgbClr val="FFFFFF"/>
                </a:highlight>
                <a:latin typeface="Roboto"/>
                <a:ea typeface="Roboto"/>
                <a:cs typeface="Roboto"/>
                <a:sym typeface="Roboto"/>
              </a:rPr>
              <a:t>hyperemia</a:t>
            </a:r>
            <a:r>
              <a:rPr lang="en" sz="1200">
                <a:solidFill>
                  <a:srgbClr val="1A1C1C"/>
                </a:solidFill>
                <a:highlight>
                  <a:srgbClr val="FFFFFF"/>
                </a:highlight>
                <a:latin typeface="Roboto"/>
                <a:ea typeface="Roboto"/>
                <a:cs typeface="Roboto"/>
                <a:sym typeface="Roboto"/>
              </a:rPr>
              <a:t>)</a:t>
            </a:r>
            <a:endParaRPr sz="1200">
              <a:solidFill>
                <a:srgbClr val="1A1C1C"/>
              </a:solidFill>
              <a:highlight>
                <a:srgbClr val="FFFFFF"/>
              </a:highlight>
              <a:latin typeface="Roboto"/>
              <a:ea typeface="Roboto"/>
              <a:cs typeface="Roboto"/>
              <a:sym typeface="Roboto"/>
            </a:endParaRPr>
          </a:p>
          <a:p>
            <a:pPr indent="-304800" lvl="2" marL="1828800" rtl="0" algn="l">
              <a:lnSpc>
                <a:spcPct val="150000"/>
              </a:lnSpc>
              <a:spcBef>
                <a:spcPts val="0"/>
              </a:spcBef>
              <a:spcAft>
                <a:spcPts val="0"/>
              </a:spcAft>
              <a:buClr>
                <a:srgbClr val="1A1C1C"/>
              </a:buClr>
              <a:buSzPts val="1200"/>
              <a:buFont typeface="Roboto"/>
              <a:buChar char="■"/>
            </a:pPr>
            <a:r>
              <a:rPr lang="en" sz="1200">
                <a:solidFill>
                  <a:srgbClr val="1A1C1C"/>
                </a:solidFill>
                <a:highlight>
                  <a:srgbClr val="FFFFFF"/>
                </a:highlight>
                <a:latin typeface="Roboto"/>
                <a:ea typeface="Roboto"/>
                <a:cs typeface="Roboto"/>
                <a:sym typeface="Roboto"/>
              </a:rPr>
              <a:t>Synovial </a:t>
            </a:r>
            <a:r>
              <a:rPr lang="en" sz="1200" u="sng">
                <a:solidFill>
                  <a:schemeClr val="hlink"/>
                </a:solidFill>
                <a:highlight>
                  <a:srgbClr val="FFFFFF"/>
                </a:highlight>
                <a:latin typeface="Roboto"/>
                <a:ea typeface="Roboto"/>
                <a:cs typeface="Roboto"/>
                <a:sym typeface="Roboto"/>
                <a:hlinkClick r:id="rId5"/>
              </a:rPr>
              <a:t>proliferation</a:t>
            </a:r>
            <a:r>
              <a:rPr lang="en" sz="1200">
                <a:solidFill>
                  <a:srgbClr val="1A1C1C"/>
                </a:solidFill>
                <a:highlight>
                  <a:srgbClr val="FFFFFF"/>
                </a:highlight>
                <a:latin typeface="Roboto"/>
                <a:ea typeface="Roboto"/>
                <a:cs typeface="Roboto"/>
                <a:sym typeface="Roboto"/>
              </a:rPr>
              <a:t> (</a:t>
            </a:r>
            <a:r>
              <a:rPr lang="en" sz="1200" u="sng">
                <a:solidFill>
                  <a:schemeClr val="hlink"/>
                </a:solidFill>
                <a:highlight>
                  <a:srgbClr val="FFFFFF"/>
                </a:highlight>
                <a:latin typeface="Roboto"/>
                <a:ea typeface="Roboto"/>
                <a:cs typeface="Roboto"/>
                <a:sym typeface="Roboto"/>
                <a:hlinkClick r:id="rId6"/>
              </a:rPr>
              <a:t>pannus</a:t>
            </a:r>
            <a:r>
              <a:rPr lang="en" sz="1200">
                <a:solidFill>
                  <a:srgbClr val="1A1C1C"/>
                </a:solidFill>
                <a:highlight>
                  <a:srgbClr val="FFFFFF"/>
                </a:highlight>
                <a:latin typeface="Roboto"/>
                <a:ea typeface="Roboto"/>
                <a:cs typeface="Roboto"/>
                <a:sym typeface="Roboto"/>
              </a:rPr>
              <a:t> formation)</a:t>
            </a:r>
            <a:endParaRPr sz="1200">
              <a:solidFill>
                <a:srgbClr val="1A1C1C"/>
              </a:solidFill>
              <a:highlight>
                <a:srgbClr val="FFFFFF"/>
              </a:highlight>
              <a:latin typeface="Roboto"/>
              <a:ea typeface="Roboto"/>
              <a:cs typeface="Roboto"/>
              <a:sym typeface="Roboto"/>
            </a:endParaRPr>
          </a:p>
          <a:p>
            <a:pPr indent="-304800" lvl="2" marL="1828800" rtl="0" algn="l">
              <a:lnSpc>
                <a:spcPct val="150000"/>
              </a:lnSpc>
              <a:spcBef>
                <a:spcPts val="0"/>
              </a:spcBef>
              <a:spcAft>
                <a:spcPts val="0"/>
              </a:spcAft>
              <a:buClr>
                <a:srgbClr val="1A1C1C"/>
              </a:buClr>
              <a:buSzPts val="1200"/>
              <a:buFont typeface="Roboto"/>
              <a:buChar char="■"/>
            </a:pPr>
            <a:r>
              <a:rPr lang="en" sz="1200">
                <a:solidFill>
                  <a:srgbClr val="1A1C1C"/>
                </a:solidFill>
                <a:highlight>
                  <a:srgbClr val="FFFFFF"/>
                </a:highlight>
                <a:latin typeface="Roboto"/>
                <a:ea typeface="Roboto"/>
                <a:cs typeface="Roboto"/>
                <a:sym typeface="Roboto"/>
              </a:rPr>
              <a:t>Joint effusion: increased fluid (e.g., </a:t>
            </a:r>
            <a:r>
              <a:rPr lang="en" sz="1200" u="sng">
                <a:solidFill>
                  <a:schemeClr val="hlink"/>
                </a:solidFill>
                <a:highlight>
                  <a:srgbClr val="FFFFFF"/>
                </a:highlight>
                <a:latin typeface="Roboto"/>
                <a:ea typeface="Roboto"/>
                <a:cs typeface="Roboto"/>
                <a:sym typeface="Roboto"/>
                <a:hlinkClick r:id="rId7"/>
              </a:rPr>
              <a:t>pus</a:t>
            </a:r>
            <a:r>
              <a:rPr lang="en" sz="1200">
                <a:solidFill>
                  <a:srgbClr val="1A1C1C"/>
                </a:solidFill>
                <a:highlight>
                  <a:srgbClr val="FFFFFF"/>
                </a:highlight>
                <a:latin typeface="Roboto"/>
                <a:ea typeface="Roboto"/>
                <a:cs typeface="Roboto"/>
                <a:sym typeface="Roboto"/>
              </a:rPr>
              <a:t>, blood, inflammatory infiltrate) within the synovial compartment of a </a:t>
            </a:r>
            <a:r>
              <a:rPr lang="en" sz="1200" u="sng">
                <a:solidFill>
                  <a:schemeClr val="hlink"/>
                </a:solidFill>
                <a:highlight>
                  <a:srgbClr val="FFFFFF"/>
                </a:highlight>
                <a:latin typeface="Roboto"/>
                <a:ea typeface="Roboto"/>
                <a:cs typeface="Roboto"/>
                <a:sym typeface="Roboto"/>
                <a:hlinkClick r:id="rId8"/>
              </a:rPr>
              <a:t>joint</a:t>
            </a:r>
            <a:endParaRPr sz="1200" u="sng">
              <a:solidFill>
                <a:schemeClr val="hlink"/>
              </a:solidFill>
              <a:highlight>
                <a:srgbClr val="FFFFFF"/>
              </a:highlight>
              <a:latin typeface="Roboto"/>
              <a:ea typeface="Roboto"/>
              <a:cs typeface="Roboto"/>
              <a:sym typeface="Roboto"/>
            </a:endParaRPr>
          </a:p>
          <a:p>
            <a:pPr indent="-304800" lvl="2" marL="1828800" rtl="0" algn="l">
              <a:lnSpc>
                <a:spcPct val="150000"/>
              </a:lnSpc>
              <a:spcBef>
                <a:spcPts val="0"/>
              </a:spcBef>
              <a:spcAft>
                <a:spcPts val="0"/>
              </a:spcAft>
              <a:buClr>
                <a:srgbClr val="1A1C1C"/>
              </a:buClr>
              <a:buSzPts val="1200"/>
              <a:buFont typeface="Roboto"/>
              <a:buChar char="■"/>
            </a:pPr>
            <a:r>
              <a:rPr lang="en" sz="1200">
                <a:solidFill>
                  <a:srgbClr val="1A1C1C"/>
                </a:solidFill>
                <a:highlight>
                  <a:srgbClr val="FFFFFF"/>
                </a:highlight>
                <a:latin typeface="Roboto"/>
                <a:ea typeface="Roboto"/>
                <a:cs typeface="Roboto"/>
                <a:sym typeface="Roboto"/>
              </a:rPr>
              <a:t>Using contrast can increase the </a:t>
            </a:r>
            <a:r>
              <a:rPr lang="en" sz="1200" u="sng">
                <a:solidFill>
                  <a:schemeClr val="hlink"/>
                </a:solidFill>
                <a:highlight>
                  <a:srgbClr val="FFFFFF"/>
                </a:highlight>
                <a:latin typeface="Roboto"/>
                <a:ea typeface="Roboto"/>
                <a:cs typeface="Roboto"/>
                <a:sym typeface="Roboto"/>
                <a:hlinkClick r:id="rId9"/>
              </a:rPr>
              <a:t>sensitivity</a:t>
            </a:r>
            <a:r>
              <a:rPr lang="en" sz="1200">
                <a:solidFill>
                  <a:srgbClr val="1A1C1C"/>
                </a:solidFill>
                <a:highlight>
                  <a:srgbClr val="FFFFFF"/>
                </a:highlight>
                <a:latin typeface="Roboto"/>
                <a:ea typeface="Roboto"/>
                <a:cs typeface="Roboto"/>
                <a:sym typeface="Roboto"/>
              </a:rPr>
              <a:t> of detecting inflammation.</a:t>
            </a:r>
            <a:endParaRPr sz="1200">
              <a:solidFill>
                <a:srgbClr val="1A1C1C"/>
              </a:solidFill>
              <a:highlight>
                <a:srgbClr val="FFFFFF"/>
              </a:highlight>
              <a:latin typeface="Roboto"/>
              <a:ea typeface="Roboto"/>
              <a:cs typeface="Roboto"/>
              <a:sym typeface="Roboto"/>
            </a:endParaRPr>
          </a:p>
          <a:p>
            <a:pPr indent="0" lvl="0" marL="0" rtl="0" algn="l">
              <a:spcBef>
                <a:spcPts val="1500"/>
              </a:spcBef>
              <a:spcAft>
                <a:spcPts val="1200"/>
              </a:spcAft>
              <a:buNone/>
            </a:pPr>
            <a:r>
              <a:t/>
            </a:r>
            <a:endParaRPr/>
          </a:p>
        </p:txBody>
      </p:sp>
      <p:pic>
        <p:nvPicPr>
          <p:cNvPr id="326" name="Google Shape;326;p54"/>
          <p:cNvPicPr preferRelativeResize="0"/>
          <p:nvPr/>
        </p:nvPicPr>
        <p:blipFill>
          <a:blip r:embed="rId10">
            <a:alphaModFix/>
          </a:blip>
          <a:stretch>
            <a:fillRect/>
          </a:stretch>
        </p:blipFill>
        <p:spPr>
          <a:xfrm>
            <a:off x="0" y="3178900"/>
            <a:ext cx="9144000" cy="22821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55"/>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32" name="Google Shape;332;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04800" lvl="0" marL="609600" rtl="0" algn="l">
              <a:lnSpc>
                <a:spcPct val="150000"/>
              </a:lnSpc>
              <a:spcBef>
                <a:spcPts val="300"/>
              </a:spcBef>
              <a:spcAft>
                <a:spcPts val="0"/>
              </a:spcAft>
              <a:buClr>
                <a:srgbClr val="1A1C1C"/>
              </a:buClr>
              <a:buSzPts val="1200"/>
              <a:buFont typeface="Roboto"/>
              <a:buChar char="●"/>
            </a:pPr>
            <a:r>
              <a:rPr b="1" lang="en" sz="1200" u="sng">
                <a:solidFill>
                  <a:schemeClr val="hlink"/>
                </a:solidFill>
                <a:highlight>
                  <a:srgbClr val="FFFFFF"/>
                </a:highlight>
                <a:latin typeface="Roboto"/>
                <a:ea typeface="Roboto"/>
                <a:cs typeface="Roboto"/>
                <a:sym typeface="Roboto"/>
                <a:hlinkClick r:id="rId3"/>
              </a:rPr>
              <a:t>MRI</a:t>
            </a:r>
            <a:r>
              <a:rPr lang="en" sz="1200">
                <a:solidFill>
                  <a:srgbClr val="1A1C1C"/>
                </a:solidFill>
                <a:highlight>
                  <a:srgbClr val="FFFFFF"/>
                </a:highlight>
                <a:latin typeface="Roboto"/>
                <a:ea typeface="Roboto"/>
                <a:cs typeface="Roboto"/>
                <a:sym typeface="Roboto"/>
              </a:rPr>
              <a:t> of the affected </a:t>
            </a:r>
            <a:r>
              <a:rPr lang="en" sz="1200" u="sng">
                <a:solidFill>
                  <a:schemeClr val="hlink"/>
                </a:solidFill>
                <a:highlight>
                  <a:srgbClr val="FFFFFF"/>
                </a:highlight>
                <a:latin typeface="Roboto"/>
                <a:ea typeface="Roboto"/>
                <a:cs typeface="Roboto"/>
                <a:sym typeface="Roboto"/>
                <a:hlinkClick r:id="rId4"/>
              </a:rPr>
              <a:t>joints</a:t>
            </a:r>
            <a:r>
              <a:rPr lang="en" sz="1200">
                <a:solidFill>
                  <a:srgbClr val="1A1C1C"/>
                </a:solidFill>
                <a:highlight>
                  <a:srgbClr val="FFFFFF"/>
                </a:highlight>
                <a:latin typeface="Roboto"/>
                <a:ea typeface="Roboto"/>
                <a:cs typeface="Roboto"/>
                <a:sym typeface="Roboto"/>
              </a:rPr>
              <a:t> (with or without contrast) </a:t>
            </a:r>
            <a:endParaRPr sz="1200">
              <a:solidFill>
                <a:srgbClr val="1A1C1C"/>
              </a:solidFill>
              <a:highlight>
                <a:srgbClr val="FFFFFF"/>
              </a:highlight>
              <a:latin typeface="Roboto"/>
              <a:ea typeface="Roboto"/>
              <a:cs typeface="Roboto"/>
              <a:sym typeface="Roboto"/>
            </a:endParaRPr>
          </a:p>
          <a:p>
            <a:pPr indent="-304800" lvl="1" marL="1219200" rtl="0" algn="l">
              <a:lnSpc>
                <a:spcPct val="150000"/>
              </a:lnSpc>
              <a:spcBef>
                <a:spcPts val="0"/>
              </a:spcBef>
              <a:spcAft>
                <a:spcPts val="0"/>
              </a:spcAft>
              <a:buClr>
                <a:srgbClr val="1A1C1C"/>
              </a:buClr>
              <a:buSzPts val="1200"/>
              <a:buFont typeface="Roboto"/>
              <a:buChar char="○"/>
            </a:pPr>
            <a:r>
              <a:rPr lang="en" sz="1200">
                <a:solidFill>
                  <a:srgbClr val="1A1C1C"/>
                </a:solidFill>
                <a:highlight>
                  <a:srgbClr val="FFFFFF"/>
                </a:highlight>
                <a:latin typeface="Roboto"/>
                <a:ea typeface="Roboto"/>
                <a:cs typeface="Roboto"/>
                <a:sym typeface="Roboto"/>
              </a:rPr>
              <a:t>Can help detect early changes in </a:t>
            </a:r>
            <a:r>
              <a:rPr lang="en" sz="1200" u="sng">
                <a:solidFill>
                  <a:srgbClr val="1A1C1C"/>
                </a:solidFill>
                <a:highlight>
                  <a:srgbClr val="FFFFFF"/>
                </a:highlight>
                <a:latin typeface="Roboto"/>
                <a:ea typeface="Roboto"/>
                <a:cs typeface="Roboto"/>
                <a:sym typeface="Roboto"/>
              </a:rPr>
              <a:t>large joints</a:t>
            </a:r>
            <a:r>
              <a:rPr lang="en" sz="1200">
                <a:solidFill>
                  <a:srgbClr val="1A1C1C"/>
                </a:solidFill>
                <a:highlight>
                  <a:srgbClr val="FFFFFF"/>
                </a:highlight>
                <a:latin typeface="Roboto"/>
                <a:ea typeface="Roboto"/>
                <a:cs typeface="Roboto"/>
                <a:sym typeface="Roboto"/>
              </a:rPr>
              <a:t> (e.g., subclinical </a:t>
            </a:r>
            <a:r>
              <a:rPr lang="en" sz="1200" u="sng">
                <a:solidFill>
                  <a:srgbClr val="1A1C1C"/>
                </a:solidFill>
                <a:highlight>
                  <a:srgbClr val="FFFFFF"/>
                </a:highlight>
                <a:latin typeface="Roboto"/>
                <a:ea typeface="Roboto"/>
                <a:cs typeface="Roboto"/>
                <a:sym typeface="Roboto"/>
              </a:rPr>
              <a:t>synovitis</a:t>
            </a:r>
            <a:r>
              <a:rPr lang="en" sz="1200">
                <a:solidFill>
                  <a:srgbClr val="1A1C1C"/>
                </a:solidFill>
                <a:highlight>
                  <a:srgbClr val="FFFFFF"/>
                </a:highlight>
                <a:latin typeface="Roboto"/>
                <a:ea typeface="Roboto"/>
                <a:cs typeface="Roboto"/>
                <a:sym typeface="Roboto"/>
              </a:rPr>
              <a:t>) </a:t>
            </a:r>
            <a:endParaRPr sz="1200">
              <a:solidFill>
                <a:srgbClr val="1A1C1C"/>
              </a:solidFill>
              <a:highlight>
                <a:srgbClr val="FFFFFF"/>
              </a:highlight>
              <a:latin typeface="Roboto"/>
              <a:ea typeface="Roboto"/>
              <a:cs typeface="Roboto"/>
              <a:sym typeface="Roboto"/>
            </a:endParaRPr>
          </a:p>
          <a:p>
            <a:pPr indent="-304800" lvl="1" marL="1219200" rtl="0" algn="l">
              <a:lnSpc>
                <a:spcPct val="150000"/>
              </a:lnSpc>
              <a:spcBef>
                <a:spcPts val="0"/>
              </a:spcBef>
              <a:spcAft>
                <a:spcPts val="0"/>
              </a:spcAft>
              <a:buClr>
                <a:srgbClr val="1A1C1C"/>
              </a:buClr>
              <a:buSzPts val="1200"/>
              <a:buFont typeface="Roboto"/>
              <a:buChar char="○"/>
            </a:pPr>
            <a:r>
              <a:rPr lang="en" sz="1200">
                <a:solidFill>
                  <a:srgbClr val="1A1C1C"/>
                </a:solidFill>
                <a:highlight>
                  <a:srgbClr val="FFFFFF"/>
                </a:highlight>
                <a:latin typeface="Roboto"/>
                <a:ea typeface="Roboto"/>
                <a:cs typeface="Roboto"/>
                <a:sym typeface="Roboto"/>
              </a:rPr>
              <a:t>Consider especially if </a:t>
            </a:r>
            <a:r>
              <a:rPr lang="en" sz="1200" u="sng">
                <a:solidFill>
                  <a:schemeClr val="hlink"/>
                </a:solidFill>
                <a:highlight>
                  <a:srgbClr val="FFFFFF"/>
                </a:highlight>
                <a:latin typeface="Roboto"/>
                <a:ea typeface="Roboto"/>
                <a:cs typeface="Roboto"/>
                <a:sym typeface="Roboto"/>
                <a:hlinkClick r:id="rId5"/>
              </a:rPr>
              <a:t>cervical spine</a:t>
            </a:r>
            <a:r>
              <a:rPr lang="en" sz="1200">
                <a:solidFill>
                  <a:srgbClr val="1A1C1C"/>
                </a:solidFill>
                <a:highlight>
                  <a:srgbClr val="FFFFFF"/>
                </a:highlight>
                <a:latin typeface="Roboto"/>
                <a:ea typeface="Roboto"/>
                <a:cs typeface="Roboto"/>
                <a:sym typeface="Roboto"/>
              </a:rPr>
              <a:t> involvement is suspected (see “</a:t>
            </a:r>
            <a:r>
              <a:rPr lang="en" sz="1200" u="sng">
                <a:solidFill>
                  <a:schemeClr val="hlink"/>
                </a:solidFill>
                <a:highlight>
                  <a:srgbClr val="FFFFFF"/>
                </a:highlight>
                <a:latin typeface="Roboto"/>
                <a:ea typeface="Roboto"/>
                <a:cs typeface="Roboto"/>
                <a:sym typeface="Roboto"/>
                <a:hlinkClick r:id="rId6"/>
              </a:rPr>
              <a:t>Atlantoaxial subluxation</a:t>
            </a:r>
            <a:r>
              <a:rPr lang="en" sz="1200">
                <a:solidFill>
                  <a:srgbClr val="1A1C1C"/>
                </a:solidFill>
                <a:highlight>
                  <a:srgbClr val="FFFFFF"/>
                </a:highlight>
                <a:latin typeface="Roboto"/>
                <a:ea typeface="Roboto"/>
                <a:cs typeface="Roboto"/>
                <a:sym typeface="Roboto"/>
              </a:rPr>
              <a:t>”).</a:t>
            </a:r>
            <a:endParaRPr sz="1200">
              <a:solidFill>
                <a:srgbClr val="1A1C1C"/>
              </a:solidFill>
              <a:highlight>
                <a:srgbClr val="FFFFFF"/>
              </a:highlight>
              <a:latin typeface="Roboto"/>
              <a:ea typeface="Roboto"/>
              <a:cs typeface="Roboto"/>
              <a:sym typeface="Roboto"/>
            </a:endParaRPr>
          </a:p>
          <a:p>
            <a:pPr indent="-304800" lvl="0" marL="609600" rtl="0" algn="l">
              <a:lnSpc>
                <a:spcPct val="150000"/>
              </a:lnSpc>
              <a:spcBef>
                <a:spcPts val="0"/>
              </a:spcBef>
              <a:spcAft>
                <a:spcPts val="0"/>
              </a:spcAft>
              <a:buClr>
                <a:srgbClr val="1A1C1C"/>
              </a:buClr>
              <a:buSzPts val="1200"/>
              <a:buFont typeface="Roboto"/>
              <a:buChar char="●"/>
            </a:pPr>
            <a:r>
              <a:rPr b="1" lang="en" sz="1200">
                <a:solidFill>
                  <a:srgbClr val="1A1C1C"/>
                </a:solidFill>
                <a:highlight>
                  <a:srgbClr val="FFFFFF"/>
                </a:highlight>
                <a:latin typeface="Roboto"/>
                <a:ea typeface="Roboto"/>
                <a:cs typeface="Roboto"/>
                <a:sym typeface="Roboto"/>
              </a:rPr>
              <a:t>Further imaging studies</a:t>
            </a:r>
            <a:r>
              <a:rPr lang="en" sz="1200">
                <a:solidFill>
                  <a:srgbClr val="1A1C1C"/>
                </a:solidFill>
                <a:highlight>
                  <a:srgbClr val="FFFFFF"/>
                </a:highlight>
                <a:latin typeface="Roboto"/>
                <a:ea typeface="Roboto"/>
                <a:cs typeface="Roboto"/>
                <a:sym typeface="Roboto"/>
              </a:rPr>
              <a:t>: Perform if extraarticular manifestations are suspected (e.g., a </a:t>
            </a:r>
            <a:r>
              <a:rPr lang="en" sz="1200" u="sng">
                <a:solidFill>
                  <a:schemeClr val="hlink"/>
                </a:solidFill>
                <a:highlight>
                  <a:srgbClr val="FFFFFF"/>
                </a:highlight>
                <a:latin typeface="Roboto"/>
                <a:ea typeface="Roboto"/>
                <a:cs typeface="Roboto"/>
                <a:sym typeface="Roboto"/>
                <a:hlinkClick r:id="rId7"/>
              </a:rPr>
              <a:t>CT scan</a:t>
            </a:r>
            <a:r>
              <a:rPr lang="en" sz="1200">
                <a:solidFill>
                  <a:srgbClr val="1A1C1C"/>
                </a:solidFill>
                <a:highlight>
                  <a:srgbClr val="FFFFFF"/>
                </a:highlight>
                <a:latin typeface="Roboto"/>
                <a:ea typeface="Roboto"/>
                <a:cs typeface="Roboto"/>
                <a:sym typeface="Roboto"/>
              </a:rPr>
              <a:t> for </a:t>
            </a:r>
            <a:r>
              <a:rPr lang="en" sz="1200" u="sng">
                <a:solidFill>
                  <a:schemeClr val="hlink"/>
                </a:solidFill>
                <a:highlight>
                  <a:srgbClr val="FFFFFF"/>
                </a:highlight>
                <a:latin typeface="Roboto"/>
                <a:ea typeface="Roboto"/>
                <a:cs typeface="Roboto"/>
                <a:sym typeface="Roboto"/>
                <a:hlinkClick r:id="rId8"/>
              </a:rPr>
              <a:t>interstitial lung disease</a:t>
            </a:r>
            <a:r>
              <a:rPr lang="en" sz="1200">
                <a:solidFill>
                  <a:srgbClr val="1A1C1C"/>
                </a:solidFill>
                <a:highlight>
                  <a:srgbClr val="FFFFFF"/>
                </a:highlight>
                <a:latin typeface="Roboto"/>
                <a:ea typeface="Roboto"/>
                <a:cs typeface="Roboto"/>
                <a:sym typeface="Roboto"/>
              </a:rPr>
              <a:t>, an </a:t>
            </a:r>
            <a:r>
              <a:rPr lang="en" sz="1200" u="sng">
                <a:solidFill>
                  <a:schemeClr val="hlink"/>
                </a:solidFill>
                <a:highlight>
                  <a:srgbClr val="FFFFFF"/>
                </a:highlight>
                <a:latin typeface="Roboto"/>
                <a:ea typeface="Roboto"/>
                <a:cs typeface="Roboto"/>
                <a:sym typeface="Roboto"/>
                <a:hlinkClick r:id="rId9"/>
              </a:rPr>
              <a:t>echocardiogram</a:t>
            </a:r>
            <a:r>
              <a:rPr lang="en" sz="1200">
                <a:solidFill>
                  <a:srgbClr val="1A1C1C"/>
                </a:solidFill>
                <a:highlight>
                  <a:srgbClr val="FFFFFF"/>
                </a:highlight>
                <a:latin typeface="Roboto"/>
                <a:ea typeface="Roboto"/>
                <a:cs typeface="Roboto"/>
                <a:sym typeface="Roboto"/>
              </a:rPr>
              <a:t> for </a:t>
            </a:r>
            <a:r>
              <a:rPr lang="en" sz="1200" u="sng">
                <a:solidFill>
                  <a:schemeClr val="hlink"/>
                </a:solidFill>
                <a:highlight>
                  <a:srgbClr val="FFFFFF"/>
                </a:highlight>
                <a:latin typeface="Roboto"/>
                <a:ea typeface="Roboto"/>
                <a:cs typeface="Roboto"/>
                <a:sym typeface="Roboto"/>
                <a:hlinkClick r:id="rId10"/>
              </a:rPr>
              <a:t>pericarditis</a:t>
            </a:r>
            <a:r>
              <a:rPr lang="en" sz="1200">
                <a:solidFill>
                  <a:srgbClr val="1A1C1C"/>
                </a:solidFill>
                <a:highlight>
                  <a:srgbClr val="FFFFFF"/>
                </a:highlight>
                <a:latin typeface="Roboto"/>
                <a:ea typeface="Roboto"/>
                <a:cs typeface="Roboto"/>
                <a:sym typeface="Roboto"/>
              </a:rPr>
              <a:t>).</a:t>
            </a:r>
            <a:endParaRPr sz="1200">
              <a:solidFill>
                <a:srgbClr val="1A1C1C"/>
              </a:solidFill>
              <a:highlight>
                <a:srgbClr val="FFFFFF"/>
              </a:highlight>
              <a:latin typeface="Roboto"/>
              <a:ea typeface="Roboto"/>
              <a:cs typeface="Roboto"/>
              <a:sym typeface="Roboto"/>
            </a:endParaRPr>
          </a:p>
          <a:p>
            <a:pPr indent="-304800" lvl="0" marL="609600" rtl="0" algn="l">
              <a:lnSpc>
                <a:spcPct val="150000"/>
              </a:lnSpc>
              <a:spcBef>
                <a:spcPts val="0"/>
              </a:spcBef>
              <a:spcAft>
                <a:spcPts val="0"/>
              </a:spcAft>
              <a:buClr>
                <a:srgbClr val="1A1C1C"/>
              </a:buClr>
              <a:buSzPts val="1200"/>
              <a:buFont typeface="Roboto"/>
              <a:buChar char="●"/>
            </a:pPr>
            <a:r>
              <a:rPr lang="en" sz="1200">
                <a:solidFill>
                  <a:srgbClr val="0A5C45"/>
                </a:solidFill>
                <a:latin typeface="Roboto"/>
                <a:ea typeface="Roboto"/>
                <a:cs typeface="Roboto"/>
                <a:sym typeface="Roboto"/>
              </a:rPr>
              <a:t>Typical </a:t>
            </a:r>
            <a:r>
              <a:rPr lang="en" sz="1200" u="sng">
                <a:solidFill>
                  <a:srgbClr val="0A5C45"/>
                </a:solidFill>
                <a:latin typeface="Roboto"/>
                <a:ea typeface="Roboto"/>
                <a:cs typeface="Roboto"/>
                <a:sym typeface="Roboto"/>
              </a:rPr>
              <a:t>RA</a:t>
            </a:r>
            <a:r>
              <a:rPr lang="en" sz="1200">
                <a:solidFill>
                  <a:srgbClr val="0A5C45"/>
                </a:solidFill>
                <a:latin typeface="Roboto"/>
                <a:ea typeface="Roboto"/>
                <a:cs typeface="Roboto"/>
                <a:sym typeface="Roboto"/>
              </a:rPr>
              <a:t> findings on </a:t>
            </a:r>
            <a:r>
              <a:rPr lang="en" sz="1200" u="sng">
                <a:solidFill>
                  <a:schemeClr val="hlink"/>
                </a:solidFill>
                <a:latin typeface="Roboto"/>
                <a:ea typeface="Roboto"/>
                <a:cs typeface="Roboto"/>
                <a:sym typeface="Roboto"/>
                <a:hlinkClick r:id="rId11"/>
              </a:rPr>
              <a:t>x-rays</a:t>
            </a:r>
            <a:r>
              <a:rPr lang="en" sz="1200">
                <a:solidFill>
                  <a:srgbClr val="0A5C45"/>
                </a:solidFill>
                <a:latin typeface="Roboto"/>
                <a:ea typeface="Roboto"/>
                <a:cs typeface="Roboto"/>
                <a:sym typeface="Roboto"/>
              </a:rPr>
              <a:t> may be subtle or absent upon diagnosis in many patients with early </a:t>
            </a:r>
            <a:r>
              <a:rPr lang="en" sz="1200" u="sng">
                <a:solidFill>
                  <a:srgbClr val="0A5C45"/>
                </a:solidFill>
                <a:latin typeface="Roboto"/>
                <a:ea typeface="Roboto"/>
                <a:cs typeface="Roboto"/>
                <a:sym typeface="Roboto"/>
              </a:rPr>
              <a:t>RA</a:t>
            </a:r>
            <a:r>
              <a:rPr lang="en" sz="1200">
                <a:solidFill>
                  <a:srgbClr val="0A5C45"/>
                </a:solidFill>
                <a:latin typeface="Roboto"/>
                <a:ea typeface="Roboto"/>
                <a:cs typeface="Roboto"/>
                <a:sym typeface="Roboto"/>
              </a:rPr>
              <a:t>; therefore, </a:t>
            </a:r>
            <a:r>
              <a:rPr lang="en" sz="1200" u="sng">
                <a:solidFill>
                  <a:schemeClr val="hlink"/>
                </a:solidFill>
                <a:latin typeface="Roboto"/>
                <a:ea typeface="Roboto"/>
                <a:cs typeface="Roboto"/>
                <a:sym typeface="Roboto"/>
                <a:hlinkClick r:id="rId12"/>
              </a:rPr>
              <a:t>ultrasound</a:t>
            </a:r>
            <a:r>
              <a:rPr lang="en" sz="1200">
                <a:solidFill>
                  <a:srgbClr val="0A5C45"/>
                </a:solidFill>
                <a:latin typeface="Roboto"/>
                <a:ea typeface="Roboto"/>
                <a:cs typeface="Roboto"/>
                <a:sym typeface="Roboto"/>
              </a:rPr>
              <a:t> or </a:t>
            </a:r>
            <a:r>
              <a:rPr lang="en" sz="1200" u="sng">
                <a:solidFill>
                  <a:schemeClr val="hlink"/>
                </a:solidFill>
                <a:latin typeface="Roboto"/>
                <a:ea typeface="Roboto"/>
                <a:cs typeface="Roboto"/>
                <a:sym typeface="Roboto"/>
                <a:hlinkClick r:id="rId13"/>
              </a:rPr>
              <a:t>MRI</a:t>
            </a:r>
            <a:r>
              <a:rPr lang="en" sz="1200">
                <a:solidFill>
                  <a:srgbClr val="0A5C45"/>
                </a:solidFill>
                <a:latin typeface="Roboto"/>
                <a:ea typeface="Roboto"/>
                <a:cs typeface="Roboto"/>
                <a:sym typeface="Roboto"/>
              </a:rPr>
              <a:t> may be more informative, as they have higher </a:t>
            </a:r>
            <a:r>
              <a:rPr lang="en" sz="1200" u="sng">
                <a:solidFill>
                  <a:schemeClr val="hlink"/>
                </a:solidFill>
                <a:latin typeface="Roboto"/>
                <a:ea typeface="Roboto"/>
                <a:cs typeface="Roboto"/>
                <a:sym typeface="Roboto"/>
                <a:hlinkClick r:id="rId14"/>
              </a:rPr>
              <a:t>sensitivity</a:t>
            </a:r>
            <a:r>
              <a:rPr lang="en" sz="1200">
                <a:solidFill>
                  <a:srgbClr val="0A5C45"/>
                </a:solidFill>
                <a:latin typeface="Roboto"/>
                <a:ea typeface="Roboto"/>
                <a:cs typeface="Roboto"/>
                <a:sym typeface="Roboto"/>
              </a:rPr>
              <a:t> for detecting early signs of inflammation and </a:t>
            </a:r>
            <a:r>
              <a:rPr lang="en" sz="1200" u="sng">
                <a:solidFill>
                  <a:srgbClr val="0A5C45"/>
                </a:solidFill>
                <a:latin typeface="Roboto"/>
                <a:ea typeface="Roboto"/>
                <a:cs typeface="Roboto"/>
                <a:sym typeface="Roboto"/>
              </a:rPr>
              <a:t>erosion</a:t>
            </a:r>
            <a:r>
              <a:rPr lang="en" sz="1200">
                <a:solidFill>
                  <a:srgbClr val="0A5C45"/>
                </a:solidFill>
                <a:latin typeface="Roboto"/>
                <a:ea typeface="Roboto"/>
                <a:cs typeface="Roboto"/>
                <a:sym typeface="Roboto"/>
              </a:rPr>
              <a:t>.</a:t>
            </a:r>
            <a:endParaRPr sz="1200">
              <a:solidFill>
                <a:srgbClr val="1A1C1C"/>
              </a:solidFill>
              <a:highlight>
                <a:srgbClr val="FFFFFF"/>
              </a:highlight>
              <a:latin typeface="Roboto"/>
              <a:ea typeface="Roboto"/>
              <a:cs typeface="Roboto"/>
              <a:sym typeface="Roboto"/>
            </a:endParaRPr>
          </a:p>
          <a:p>
            <a:pPr indent="0" lvl="0" marL="0" rtl="0" algn="l">
              <a:spcBef>
                <a:spcPts val="300"/>
              </a:spcBef>
              <a:spcAft>
                <a:spcPts val="120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56"/>
          <p:cNvSpPr txBox="1"/>
          <p:nvPr/>
        </p:nvSpPr>
        <p:spPr>
          <a:xfrm>
            <a:off x="162233" y="294172"/>
            <a:ext cx="8760600" cy="917100"/>
          </a:xfrm>
          <a:prstGeom prst="rect">
            <a:avLst/>
          </a:prstGeom>
          <a:noFill/>
          <a:ln cap="flat" cmpd="sng" w="25400">
            <a:solidFill>
              <a:srgbClr val="8063A1"/>
            </a:solidFill>
            <a:prstDash val="solid"/>
            <a:round/>
            <a:headEnd len="sm" w="sm" type="none"/>
            <a:tailEnd len="sm" w="sm" type="none"/>
          </a:ln>
        </p:spPr>
        <p:txBody>
          <a:bodyPr anchorCtr="0" anchor="t" bIns="0" lIns="0" spcFirstLastPara="1" rIns="0" wrap="square" tIns="38100">
            <a:spAutoFit/>
          </a:bodyPr>
          <a:lstStyle/>
          <a:p>
            <a:pPr indent="0" lvl="0" marL="0" marR="0" rtl="0" algn="ctr">
              <a:lnSpc>
                <a:spcPct val="100000"/>
              </a:lnSpc>
              <a:spcBef>
                <a:spcPts val="0"/>
              </a:spcBef>
              <a:spcAft>
                <a:spcPts val="0"/>
              </a:spcAft>
              <a:buNone/>
            </a:pPr>
            <a:r>
              <a:rPr b="1" i="0" lang="en" sz="1800" u="none" cap="none" strike="noStrike">
                <a:solidFill>
                  <a:schemeClr val="dk1"/>
                </a:solidFill>
                <a:latin typeface="Calibri"/>
                <a:ea typeface="Calibri"/>
                <a:cs typeface="Calibri"/>
                <a:sym typeface="Calibri"/>
              </a:rPr>
              <a:t>The Difference between old and new criteria :</a:t>
            </a:r>
            <a:endParaRPr b="0" i="0" sz="1800" u="none" cap="none" strike="noStrike">
              <a:solidFill>
                <a:schemeClr val="dk1"/>
              </a:solidFill>
              <a:latin typeface="Calibri"/>
              <a:ea typeface="Calibri"/>
              <a:cs typeface="Calibri"/>
              <a:sym typeface="Calibri"/>
            </a:endParaRPr>
          </a:p>
          <a:p>
            <a:pPr indent="0" lvl="0" marL="254000" marR="241300" rtl="0" algn="ctr">
              <a:lnSpc>
                <a:spcPct val="117100"/>
              </a:lnSpc>
              <a:spcBef>
                <a:spcPts val="0"/>
              </a:spcBef>
              <a:spcAft>
                <a:spcPts val="0"/>
              </a:spcAft>
              <a:buNone/>
            </a:pPr>
            <a:r>
              <a:rPr b="0" i="0" lang="en" sz="1800" u="none" cap="none" strike="noStrike">
                <a:solidFill>
                  <a:schemeClr val="dk1"/>
                </a:solidFill>
                <a:latin typeface="Calibri"/>
                <a:ea typeface="Calibri"/>
                <a:cs typeface="Calibri"/>
                <a:sym typeface="Calibri"/>
              </a:rPr>
              <a:t>( this points not found in new criteria ) : Morning stiffness, The symmetry, The  Nodules , X-ray findings</a:t>
            </a:r>
            <a:endParaRPr b="0" i="0" sz="1800" u="none" cap="none" strike="noStrike">
              <a:solidFill>
                <a:schemeClr val="dk1"/>
              </a:solidFill>
              <a:latin typeface="Calibri"/>
              <a:ea typeface="Calibri"/>
              <a:cs typeface="Calibri"/>
              <a:sym typeface="Calibri"/>
            </a:endParaRPr>
          </a:p>
        </p:txBody>
      </p:sp>
      <p:sp>
        <p:nvSpPr>
          <p:cNvPr id="338" name="Google Shape;338;p56"/>
          <p:cNvSpPr txBox="1"/>
          <p:nvPr/>
        </p:nvSpPr>
        <p:spPr>
          <a:xfrm>
            <a:off x="109117" y="1847206"/>
            <a:ext cx="4868700" cy="1045200"/>
          </a:xfrm>
          <a:prstGeom prst="rect">
            <a:avLst/>
          </a:prstGeom>
          <a:solidFill>
            <a:srgbClr val="FFFFFF"/>
          </a:solidFill>
          <a:ln cap="flat" cmpd="sng" w="25400">
            <a:solidFill>
              <a:srgbClr val="8063A1"/>
            </a:solidFill>
            <a:prstDash val="solid"/>
            <a:round/>
            <a:headEnd len="sm" w="sm" type="none"/>
            <a:tailEnd len="sm" w="sm" type="none"/>
          </a:ln>
        </p:spPr>
        <p:txBody>
          <a:bodyPr anchorCtr="0" anchor="t" bIns="0" lIns="0" spcFirstLastPara="1" rIns="0" wrap="square" tIns="44300">
            <a:spAutoFit/>
          </a:bodyPr>
          <a:lstStyle/>
          <a:p>
            <a:pPr indent="-171450" lvl="0" marL="1054100" marR="0" rtl="0" algn="l">
              <a:lnSpc>
                <a:spcPct val="100000"/>
              </a:lnSpc>
              <a:spcBef>
                <a:spcPts val="0"/>
              </a:spcBef>
              <a:spcAft>
                <a:spcPts val="0"/>
              </a:spcAft>
              <a:buClr>
                <a:srgbClr val="FF0000"/>
              </a:buClr>
              <a:buSzPts val="1500"/>
              <a:buFont typeface="Noto Sans Symbols"/>
              <a:buChar char="❖"/>
            </a:pPr>
            <a:r>
              <a:rPr b="1" i="0" lang="en" sz="1500" u="none" cap="none" strike="noStrike">
                <a:solidFill>
                  <a:srgbClr val="FF0000"/>
                </a:solidFill>
                <a:latin typeface="Calibri"/>
                <a:ea typeface="Calibri"/>
                <a:cs typeface="Calibri"/>
                <a:sym typeface="Calibri"/>
              </a:rPr>
              <a:t>In old criteria [7] , 1987 </a:t>
            </a:r>
            <a:r>
              <a:rPr b="0" i="0" lang="en" sz="1500" u="none" cap="none" strike="noStrike">
                <a:solidFill>
                  <a:schemeClr val="dk1"/>
                </a:solidFill>
                <a:latin typeface="Calibri"/>
                <a:ea typeface="Calibri"/>
                <a:cs typeface="Calibri"/>
                <a:sym typeface="Calibri"/>
              </a:rPr>
              <a:t>:</a:t>
            </a:r>
            <a:endParaRPr sz="1100"/>
          </a:p>
          <a:p>
            <a:pPr indent="0" lvl="0" marL="76200" marR="0" rtl="0" algn="l">
              <a:lnSpc>
                <a:spcPct val="100000"/>
              </a:lnSpc>
              <a:spcBef>
                <a:spcPts val="200"/>
              </a:spcBef>
              <a:spcAft>
                <a:spcPts val="0"/>
              </a:spcAft>
              <a:buNone/>
            </a:pPr>
            <a:r>
              <a:rPr b="0" i="0" lang="en" sz="1500" u="none" cap="none" strike="noStrike">
                <a:solidFill>
                  <a:schemeClr val="dk1"/>
                </a:solidFill>
                <a:latin typeface="Calibri"/>
                <a:ea typeface="Calibri"/>
                <a:cs typeface="Calibri"/>
                <a:sym typeface="Calibri"/>
              </a:rPr>
              <a:t>→ Symptom must last for 6 weeks at least</a:t>
            </a:r>
            <a:endParaRPr b="0" i="0" sz="1500" u="none" cap="none" strike="noStrike">
              <a:solidFill>
                <a:schemeClr val="dk1"/>
              </a:solidFill>
              <a:latin typeface="Calibri"/>
              <a:ea typeface="Calibri"/>
              <a:cs typeface="Calibri"/>
              <a:sym typeface="Calibri"/>
            </a:endParaRPr>
          </a:p>
          <a:p>
            <a:pPr indent="0" lvl="0" marL="76200" marR="0" rtl="0" algn="l">
              <a:lnSpc>
                <a:spcPct val="100000"/>
              </a:lnSpc>
              <a:spcBef>
                <a:spcPts val="200"/>
              </a:spcBef>
              <a:spcAft>
                <a:spcPts val="0"/>
              </a:spcAft>
              <a:buNone/>
            </a:pPr>
            <a:r>
              <a:rPr b="0" i="0" lang="en" sz="1500" u="none" cap="none" strike="noStrike">
                <a:solidFill>
                  <a:schemeClr val="dk1"/>
                </a:solidFill>
                <a:latin typeface="Calibri"/>
                <a:ea typeface="Calibri"/>
                <a:cs typeface="Calibri"/>
                <a:sym typeface="Calibri"/>
              </a:rPr>
              <a:t>→ Patient must exhibit four of them</a:t>
            </a:r>
            <a:endParaRPr b="0" i="0" sz="1500" u="none" cap="none" strike="noStrike">
              <a:solidFill>
                <a:schemeClr val="dk1"/>
              </a:solidFill>
              <a:latin typeface="Calibri"/>
              <a:ea typeface="Calibri"/>
              <a:cs typeface="Calibri"/>
              <a:sym typeface="Calibri"/>
            </a:endParaRPr>
          </a:p>
          <a:p>
            <a:pPr indent="0" lvl="0" marL="76200" marR="0" rtl="0" algn="l">
              <a:lnSpc>
                <a:spcPct val="100000"/>
              </a:lnSpc>
              <a:spcBef>
                <a:spcPts val="200"/>
              </a:spcBef>
              <a:spcAft>
                <a:spcPts val="0"/>
              </a:spcAft>
              <a:buNone/>
            </a:pPr>
            <a:r>
              <a:rPr b="0" i="0" lang="en" sz="1500" u="none" cap="none" strike="noStrike">
                <a:solidFill>
                  <a:schemeClr val="dk1"/>
                </a:solidFill>
                <a:latin typeface="Calibri"/>
                <a:ea typeface="Calibri"/>
                <a:cs typeface="Calibri"/>
                <a:sym typeface="Calibri"/>
              </a:rPr>
              <a:t>→ you can diagnosed here by history only → CCP anti No</a:t>
            </a:r>
            <a:endParaRPr sz="1100"/>
          </a:p>
        </p:txBody>
      </p:sp>
      <p:sp>
        <p:nvSpPr>
          <p:cNvPr id="339" name="Google Shape;339;p56"/>
          <p:cNvSpPr txBox="1"/>
          <p:nvPr/>
        </p:nvSpPr>
        <p:spPr>
          <a:xfrm>
            <a:off x="1909916" y="3021459"/>
            <a:ext cx="7012800" cy="1982100"/>
          </a:xfrm>
          <a:prstGeom prst="rect">
            <a:avLst/>
          </a:prstGeom>
          <a:noFill/>
          <a:ln cap="flat" cmpd="sng" w="25400">
            <a:solidFill>
              <a:srgbClr val="8063A1"/>
            </a:solidFill>
            <a:prstDash val="solid"/>
            <a:round/>
            <a:headEnd len="sm" w="sm" type="none"/>
            <a:tailEnd len="sm" w="sm" type="none"/>
          </a:ln>
        </p:spPr>
        <p:txBody>
          <a:bodyPr anchorCtr="0" anchor="t" bIns="0" lIns="0" spcFirstLastPara="1" rIns="0" wrap="square" tIns="39050">
            <a:spAutoFit/>
          </a:bodyPr>
          <a:lstStyle/>
          <a:p>
            <a:pPr indent="-171450" lvl="0" marL="1955800" marR="0" rtl="0" algn="l">
              <a:lnSpc>
                <a:spcPct val="100000"/>
              </a:lnSpc>
              <a:spcBef>
                <a:spcPts val="0"/>
              </a:spcBef>
              <a:spcAft>
                <a:spcPts val="0"/>
              </a:spcAft>
              <a:buClr>
                <a:srgbClr val="FF0000"/>
              </a:buClr>
              <a:buSzPts val="1500"/>
              <a:buFont typeface="Noto Sans Symbols"/>
              <a:buChar char="❖"/>
            </a:pPr>
            <a:r>
              <a:rPr b="1" i="0" lang="en" sz="1500" u="none" cap="none" strike="noStrike">
                <a:solidFill>
                  <a:srgbClr val="FF0000"/>
                </a:solidFill>
                <a:latin typeface="Calibri"/>
                <a:ea typeface="Calibri"/>
                <a:cs typeface="Calibri"/>
                <a:sym typeface="Calibri"/>
              </a:rPr>
              <a:t>In new criteria [4] , 2010 :</a:t>
            </a:r>
            <a:endParaRPr b="0" i="0" sz="1500" u="none" cap="none" strike="noStrike">
              <a:solidFill>
                <a:schemeClr val="dk1"/>
              </a:solidFill>
              <a:latin typeface="Calibri"/>
              <a:ea typeface="Calibri"/>
              <a:cs typeface="Calibri"/>
              <a:sym typeface="Calibri"/>
            </a:endParaRPr>
          </a:p>
          <a:p>
            <a:pPr indent="0" lvl="0" marL="127000" marR="0" rtl="0" algn="l">
              <a:lnSpc>
                <a:spcPct val="100000"/>
              </a:lnSpc>
              <a:spcBef>
                <a:spcPts val="200"/>
              </a:spcBef>
              <a:spcAft>
                <a:spcPts val="0"/>
              </a:spcAft>
              <a:buNone/>
            </a:pPr>
            <a:r>
              <a:rPr b="1" i="0" lang="en" sz="1500" u="none" cap="none" strike="noStrike">
                <a:solidFill>
                  <a:schemeClr val="dk1"/>
                </a:solidFill>
                <a:latin typeface="Calibri"/>
                <a:ea typeface="Calibri"/>
                <a:cs typeface="Calibri"/>
                <a:sym typeface="Calibri"/>
              </a:rPr>
              <a:t>→ACPA : </a:t>
            </a:r>
            <a:r>
              <a:rPr b="0" i="0" lang="en" sz="1500" u="none" cap="none" strike="noStrike">
                <a:solidFill>
                  <a:schemeClr val="dk1"/>
                </a:solidFill>
                <a:latin typeface="Calibri"/>
                <a:ea typeface="Calibri"/>
                <a:cs typeface="Calibri"/>
                <a:sym typeface="Calibri"/>
              </a:rPr>
              <a:t>anti citrulinated peptide antibody , the same with other name :</a:t>
            </a:r>
            <a:endParaRPr sz="1100"/>
          </a:p>
          <a:p>
            <a:pPr indent="0" lvl="0" marL="152400" marR="0" rtl="0" algn="l">
              <a:lnSpc>
                <a:spcPct val="100000"/>
              </a:lnSpc>
              <a:spcBef>
                <a:spcPts val="200"/>
              </a:spcBef>
              <a:spcAft>
                <a:spcPts val="0"/>
              </a:spcAft>
              <a:buNone/>
            </a:pPr>
            <a:r>
              <a:rPr b="0" i="0" lang="en" sz="1500" u="none" cap="none" strike="noStrike">
                <a:solidFill>
                  <a:schemeClr val="dk1"/>
                </a:solidFill>
                <a:latin typeface="Calibri"/>
                <a:ea typeface="Calibri"/>
                <a:cs typeface="Calibri"/>
                <a:sym typeface="Calibri"/>
              </a:rPr>
              <a:t>( anti ccp ) →RF ( rheumatoid factor ) : antibody against FC portion of another antibody .</a:t>
            </a:r>
            <a:endParaRPr sz="1100"/>
          </a:p>
          <a:p>
            <a:pPr indent="-88900" lvl="0" marL="190500" marR="0" rtl="0" algn="l">
              <a:lnSpc>
                <a:spcPct val="100000"/>
              </a:lnSpc>
              <a:spcBef>
                <a:spcPts val="200"/>
              </a:spcBef>
              <a:spcAft>
                <a:spcPts val="0"/>
              </a:spcAft>
              <a:buClr>
                <a:schemeClr val="dk1"/>
              </a:buClr>
              <a:buSzPts val="1400"/>
              <a:buFont typeface="Calibri"/>
              <a:buChar char="•"/>
            </a:pPr>
            <a:r>
              <a:rPr b="1" i="0" lang="en" sz="1500" u="none" cap="none" strike="noStrike">
                <a:solidFill>
                  <a:schemeClr val="dk1"/>
                </a:solidFill>
                <a:latin typeface="Calibri"/>
                <a:ea typeface="Calibri"/>
                <a:cs typeface="Calibri"/>
                <a:sym typeface="Calibri"/>
              </a:rPr>
              <a:t>Acute phase reactant : </a:t>
            </a:r>
            <a:r>
              <a:rPr b="0" i="0" lang="en" sz="1500" u="none" cap="none" strike="noStrike">
                <a:solidFill>
                  <a:schemeClr val="dk1"/>
                </a:solidFill>
                <a:latin typeface="Calibri"/>
                <a:ea typeface="Calibri"/>
                <a:cs typeface="Calibri"/>
                <a:sym typeface="Calibri"/>
              </a:rPr>
              <a:t>positive * CRP , ESR (fibrinogen) , platelet , ferritin + and negative</a:t>
            </a:r>
            <a:endParaRPr b="0" i="0" sz="1500" u="none" cap="none" strike="noStrike">
              <a:solidFill>
                <a:schemeClr val="dk1"/>
              </a:solidFill>
              <a:latin typeface="Calibri"/>
              <a:ea typeface="Calibri"/>
              <a:cs typeface="Calibri"/>
              <a:sym typeface="Calibri"/>
            </a:endParaRPr>
          </a:p>
          <a:p>
            <a:pPr indent="-177800" lvl="0" marL="292100" marR="254000" rtl="0" algn="l">
              <a:lnSpc>
                <a:spcPct val="98500"/>
              </a:lnSpc>
              <a:spcBef>
                <a:spcPts val="100"/>
              </a:spcBef>
              <a:spcAft>
                <a:spcPts val="0"/>
              </a:spcAft>
              <a:buNone/>
            </a:pPr>
            <a:r>
              <a:rPr b="1" i="0" lang="en" sz="1500" u="none" cap="none" strike="noStrike">
                <a:solidFill>
                  <a:schemeClr val="dk1"/>
                </a:solidFill>
                <a:latin typeface="Calibri"/>
                <a:ea typeface="Calibri"/>
                <a:cs typeface="Calibri"/>
                <a:sym typeface="Calibri"/>
              </a:rPr>
              <a:t>→ </a:t>
            </a:r>
            <a:r>
              <a:rPr b="0" i="0" lang="en" sz="1500" u="none" cap="none" strike="noStrike">
                <a:solidFill>
                  <a:schemeClr val="dk1"/>
                </a:solidFill>
                <a:latin typeface="Calibri"/>
                <a:ea typeface="Calibri"/>
                <a:cs typeface="Calibri"/>
                <a:sym typeface="Calibri"/>
              </a:rPr>
              <a:t>Allow you to make an </a:t>
            </a:r>
            <a:r>
              <a:rPr b="0" i="0" lang="en" sz="1500" u="none" cap="none" strike="noStrike">
                <a:solidFill>
                  <a:srgbClr val="FF0000"/>
                </a:solidFill>
                <a:latin typeface="Calibri"/>
                <a:ea typeface="Calibri"/>
                <a:cs typeface="Calibri"/>
                <a:sym typeface="Calibri"/>
              </a:rPr>
              <a:t>early diagnosis </a:t>
            </a:r>
            <a:r>
              <a:rPr b="0" i="0" lang="en" sz="1500" u="none" cap="none" strike="noStrike">
                <a:solidFill>
                  <a:schemeClr val="dk1"/>
                </a:solidFill>
                <a:latin typeface="Calibri"/>
                <a:ea typeface="Calibri"/>
                <a:cs typeface="Calibri"/>
                <a:sym typeface="Calibri"/>
              </a:rPr>
              <a:t>( how ) as it not require the duration just to be  more than 6 weeks .</a:t>
            </a:r>
            <a:endParaRPr sz="1100"/>
          </a:p>
          <a:p>
            <a:pPr indent="-88900" lvl="0" marL="190500" marR="0" rtl="0" algn="l">
              <a:lnSpc>
                <a:spcPct val="100000"/>
              </a:lnSpc>
              <a:spcBef>
                <a:spcPts val="100"/>
              </a:spcBef>
              <a:spcAft>
                <a:spcPts val="0"/>
              </a:spcAft>
              <a:buClr>
                <a:schemeClr val="dk1"/>
              </a:buClr>
              <a:buSzPts val="1400"/>
              <a:buFont typeface="Calibri"/>
              <a:buChar char="•"/>
            </a:pPr>
            <a:r>
              <a:rPr b="0" i="0" lang="en" sz="1500" u="none" cap="none" strike="noStrike">
                <a:solidFill>
                  <a:schemeClr val="dk1"/>
                </a:solidFill>
                <a:latin typeface="Calibri"/>
                <a:ea typeface="Calibri"/>
                <a:cs typeface="Calibri"/>
                <a:sym typeface="Calibri"/>
              </a:rPr>
              <a:t>To be diagnosed with RA in new criteria you need score of </a:t>
            </a:r>
            <a:r>
              <a:rPr b="0" i="0" lang="en" sz="1500" u="none" cap="none" strike="noStrike">
                <a:solidFill>
                  <a:srgbClr val="FF0000"/>
                </a:solidFill>
                <a:latin typeface="Calibri"/>
                <a:ea typeface="Calibri"/>
                <a:cs typeface="Calibri"/>
                <a:sym typeface="Calibri"/>
              </a:rPr>
              <a:t>more or equal to 6/10 .</a:t>
            </a:r>
            <a:endParaRPr b="0" i="0" sz="1500" u="none" cap="none" strike="noStrike">
              <a:solidFill>
                <a:schemeClr val="dk1"/>
              </a:solidFill>
              <a:latin typeface="Calibri"/>
              <a:ea typeface="Calibri"/>
              <a:cs typeface="Calibri"/>
              <a:sym typeface="Calibri"/>
            </a:endParaRPr>
          </a:p>
        </p:txBody>
      </p:sp>
      <p:sp>
        <p:nvSpPr>
          <p:cNvPr id="340" name="Google Shape;340;p56"/>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grpSp>
        <p:nvGrpSpPr>
          <p:cNvPr id="345" name="Google Shape;345;p57"/>
          <p:cNvGrpSpPr/>
          <p:nvPr/>
        </p:nvGrpSpPr>
        <p:grpSpPr>
          <a:xfrm>
            <a:off x="228576" y="14718"/>
            <a:ext cx="8685772" cy="4906262"/>
            <a:chOff x="1245869" y="1971980"/>
            <a:chExt cx="5279463" cy="4080730"/>
          </a:xfrm>
        </p:grpSpPr>
        <p:pic>
          <p:nvPicPr>
            <p:cNvPr id="346" name="Google Shape;346;p57"/>
            <p:cNvPicPr preferRelativeResize="0"/>
            <p:nvPr/>
          </p:nvPicPr>
          <p:blipFill rotWithShape="1">
            <a:blip r:embed="rId3">
              <a:alphaModFix/>
            </a:blip>
            <a:srcRect b="0" l="0" r="0" t="0"/>
            <a:stretch/>
          </p:blipFill>
          <p:spPr>
            <a:xfrm>
              <a:off x="1245869" y="2378520"/>
              <a:ext cx="5279463" cy="3674190"/>
            </a:xfrm>
            <a:prstGeom prst="rect">
              <a:avLst/>
            </a:prstGeom>
            <a:noFill/>
            <a:ln>
              <a:noFill/>
            </a:ln>
          </p:spPr>
        </p:pic>
        <p:sp>
          <p:nvSpPr>
            <p:cNvPr id="347" name="Google Shape;347;p57"/>
            <p:cNvSpPr/>
            <p:nvPr/>
          </p:nvSpPr>
          <p:spPr>
            <a:xfrm>
              <a:off x="1756496" y="1971980"/>
              <a:ext cx="3965575" cy="379730"/>
            </a:xfrm>
            <a:custGeom>
              <a:rect b="b" l="l" r="r" t="t"/>
              <a:pathLst>
                <a:path extrusionOk="0" h="379730" w="3965575">
                  <a:moveTo>
                    <a:pt x="0" y="189813"/>
                  </a:moveTo>
                  <a:lnTo>
                    <a:pt x="22708" y="139293"/>
                  </a:lnTo>
                  <a:lnTo>
                    <a:pt x="61198" y="108379"/>
                  </a:lnTo>
                  <a:lnTo>
                    <a:pt x="116879" y="80231"/>
                  </a:lnTo>
                  <a:lnTo>
                    <a:pt x="186673" y="55813"/>
                  </a:lnTo>
                  <a:lnTo>
                    <a:pt x="226574" y="44506"/>
                  </a:lnTo>
                  <a:lnTo>
                    <a:pt x="269554" y="34642"/>
                  </a:lnTo>
                  <a:lnTo>
                    <a:pt x="315613" y="25982"/>
                  </a:lnTo>
                  <a:lnTo>
                    <a:pt x="364109" y="18403"/>
                  </a:lnTo>
                  <a:lnTo>
                    <a:pt x="414659" y="11908"/>
                  </a:lnTo>
                  <a:lnTo>
                    <a:pt x="467774" y="7096"/>
                  </a:lnTo>
                  <a:lnTo>
                    <a:pt x="522942" y="3247"/>
                  </a:lnTo>
                  <a:lnTo>
                    <a:pt x="579137" y="601"/>
                  </a:lnTo>
                  <a:lnTo>
                    <a:pt x="637256" y="0"/>
                  </a:lnTo>
                  <a:lnTo>
                    <a:pt x="695375" y="601"/>
                  </a:lnTo>
                  <a:lnTo>
                    <a:pt x="751569" y="3247"/>
                  </a:lnTo>
                  <a:lnTo>
                    <a:pt x="806609" y="7096"/>
                  </a:lnTo>
                  <a:lnTo>
                    <a:pt x="859725" y="11908"/>
                  </a:lnTo>
                  <a:lnTo>
                    <a:pt x="910402" y="18404"/>
                  </a:lnTo>
                  <a:lnTo>
                    <a:pt x="958899" y="25982"/>
                  </a:lnTo>
                  <a:lnTo>
                    <a:pt x="1004958" y="34642"/>
                  </a:lnTo>
                  <a:lnTo>
                    <a:pt x="1047938" y="44506"/>
                  </a:lnTo>
                  <a:lnTo>
                    <a:pt x="1087839" y="55813"/>
                  </a:lnTo>
                  <a:lnTo>
                    <a:pt x="1124788" y="67722"/>
                  </a:lnTo>
                  <a:lnTo>
                    <a:pt x="1187526" y="93824"/>
                  </a:lnTo>
                  <a:lnTo>
                    <a:pt x="1234483" y="123655"/>
                  </a:lnTo>
                  <a:lnTo>
                    <a:pt x="1264377" y="155652"/>
                  </a:lnTo>
                  <a:lnTo>
                    <a:pt x="1274512" y="189814"/>
                  </a:lnTo>
                  <a:lnTo>
                    <a:pt x="1271946" y="207135"/>
                  </a:lnTo>
                  <a:lnTo>
                    <a:pt x="1251675" y="240214"/>
                  </a:lnTo>
                  <a:lnTo>
                    <a:pt x="1213314" y="271128"/>
                  </a:lnTo>
                  <a:lnTo>
                    <a:pt x="1157633" y="299275"/>
                  </a:lnTo>
                  <a:lnTo>
                    <a:pt x="1087839" y="324175"/>
                  </a:lnTo>
                  <a:lnTo>
                    <a:pt x="1047938" y="335001"/>
                  </a:lnTo>
                  <a:lnTo>
                    <a:pt x="1004958" y="344865"/>
                  </a:lnTo>
                  <a:lnTo>
                    <a:pt x="958899" y="353525"/>
                  </a:lnTo>
                  <a:lnTo>
                    <a:pt x="910402" y="361103"/>
                  </a:lnTo>
                  <a:lnTo>
                    <a:pt x="859725" y="367599"/>
                  </a:lnTo>
                  <a:lnTo>
                    <a:pt x="806609" y="373012"/>
                  </a:lnTo>
                  <a:lnTo>
                    <a:pt x="751569" y="376260"/>
                  </a:lnTo>
                  <a:lnTo>
                    <a:pt x="695375" y="378906"/>
                  </a:lnTo>
                  <a:lnTo>
                    <a:pt x="637256" y="379507"/>
                  </a:lnTo>
                  <a:lnTo>
                    <a:pt x="579137" y="378906"/>
                  </a:lnTo>
                  <a:lnTo>
                    <a:pt x="522942" y="376260"/>
                  </a:lnTo>
                  <a:lnTo>
                    <a:pt x="467774" y="373012"/>
                  </a:lnTo>
                  <a:lnTo>
                    <a:pt x="414659" y="367599"/>
                  </a:lnTo>
                  <a:lnTo>
                    <a:pt x="364109" y="361103"/>
                  </a:lnTo>
                  <a:lnTo>
                    <a:pt x="315613" y="353525"/>
                  </a:lnTo>
                  <a:lnTo>
                    <a:pt x="269554" y="344864"/>
                  </a:lnTo>
                  <a:lnTo>
                    <a:pt x="226574" y="335001"/>
                  </a:lnTo>
                  <a:lnTo>
                    <a:pt x="186673" y="324175"/>
                  </a:lnTo>
                  <a:lnTo>
                    <a:pt x="149723" y="312266"/>
                  </a:lnTo>
                  <a:lnTo>
                    <a:pt x="86986" y="285683"/>
                  </a:lnTo>
                  <a:lnTo>
                    <a:pt x="39900" y="255851"/>
                  </a:lnTo>
                  <a:lnTo>
                    <a:pt x="10135" y="223855"/>
                  </a:lnTo>
                  <a:lnTo>
                    <a:pt x="0" y="189813"/>
                  </a:lnTo>
                  <a:close/>
                </a:path>
                <a:path extrusionOk="0" h="379730" w="3965575">
                  <a:moveTo>
                    <a:pt x="2690538" y="189814"/>
                  </a:moveTo>
                  <a:lnTo>
                    <a:pt x="2713375" y="139293"/>
                  </a:lnTo>
                  <a:lnTo>
                    <a:pt x="2751736" y="108379"/>
                  </a:lnTo>
                  <a:lnTo>
                    <a:pt x="2807417" y="80232"/>
                  </a:lnTo>
                  <a:lnTo>
                    <a:pt x="2877211" y="55813"/>
                  </a:lnTo>
                  <a:lnTo>
                    <a:pt x="2917112" y="44506"/>
                  </a:lnTo>
                  <a:lnTo>
                    <a:pt x="2960092" y="34643"/>
                  </a:lnTo>
                  <a:lnTo>
                    <a:pt x="3006151" y="25982"/>
                  </a:lnTo>
                  <a:lnTo>
                    <a:pt x="3054647" y="18404"/>
                  </a:lnTo>
                  <a:lnTo>
                    <a:pt x="3105325" y="11908"/>
                  </a:lnTo>
                  <a:lnTo>
                    <a:pt x="3158441" y="7097"/>
                  </a:lnTo>
                  <a:lnTo>
                    <a:pt x="3213480" y="3248"/>
                  </a:lnTo>
                  <a:lnTo>
                    <a:pt x="3269675" y="601"/>
                  </a:lnTo>
                  <a:lnTo>
                    <a:pt x="3327794" y="0"/>
                  </a:lnTo>
                  <a:lnTo>
                    <a:pt x="3385913" y="601"/>
                  </a:lnTo>
                  <a:lnTo>
                    <a:pt x="3442108" y="3248"/>
                  </a:lnTo>
                  <a:lnTo>
                    <a:pt x="3497276" y="7097"/>
                  </a:lnTo>
                  <a:lnTo>
                    <a:pt x="3550391" y="11908"/>
                  </a:lnTo>
                  <a:lnTo>
                    <a:pt x="3600941" y="18404"/>
                  </a:lnTo>
                  <a:lnTo>
                    <a:pt x="3649437" y="25982"/>
                  </a:lnTo>
                  <a:lnTo>
                    <a:pt x="3695496" y="34643"/>
                  </a:lnTo>
                  <a:lnTo>
                    <a:pt x="3738476" y="44506"/>
                  </a:lnTo>
                  <a:lnTo>
                    <a:pt x="3778377" y="55813"/>
                  </a:lnTo>
                  <a:lnTo>
                    <a:pt x="3815327" y="67722"/>
                  </a:lnTo>
                  <a:lnTo>
                    <a:pt x="3878064" y="93824"/>
                  </a:lnTo>
                  <a:lnTo>
                    <a:pt x="3925150" y="123656"/>
                  </a:lnTo>
                  <a:lnTo>
                    <a:pt x="3954915" y="155652"/>
                  </a:lnTo>
                  <a:lnTo>
                    <a:pt x="3965050" y="189814"/>
                  </a:lnTo>
                  <a:lnTo>
                    <a:pt x="3962484" y="207135"/>
                  </a:lnTo>
                  <a:lnTo>
                    <a:pt x="3942342" y="240215"/>
                  </a:lnTo>
                  <a:lnTo>
                    <a:pt x="3903852" y="271129"/>
                  </a:lnTo>
                  <a:lnTo>
                    <a:pt x="3848171" y="299276"/>
                  </a:lnTo>
                  <a:lnTo>
                    <a:pt x="3778377" y="324175"/>
                  </a:lnTo>
                  <a:lnTo>
                    <a:pt x="3738476" y="335001"/>
                  </a:lnTo>
                  <a:lnTo>
                    <a:pt x="3695496" y="344865"/>
                  </a:lnTo>
                  <a:lnTo>
                    <a:pt x="3649437" y="353526"/>
                  </a:lnTo>
                  <a:lnTo>
                    <a:pt x="3600941" y="361104"/>
                  </a:lnTo>
                  <a:lnTo>
                    <a:pt x="3550391" y="367599"/>
                  </a:lnTo>
                  <a:lnTo>
                    <a:pt x="3497276" y="373012"/>
                  </a:lnTo>
                  <a:lnTo>
                    <a:pt x="3442108" y="376260"/>
                  </a:lnTo>
                  <a:lnTo>
                    <a:pt x="3385913" y="378906"/>
                  </a:lnTo>
                  <a:lnTo>
                    <a:pt x="3327794" y="379508"/>
                  </a:lnTo>
                  <a:lnTo>
                    <a:pt x="3269675" y="378906"/>
                  </a:lnTo>
                  <a:lnTo>
                    <a:pt x="3213480" y="376260"/>
                  </a:lnTo>
                  <a:lnTo>
                    <a:pt x="3158441" y="373012"/>
                  </a:lnTo>
                  <a:lnTo>
                    <a:pt x="3105325" y="367599"/>
                  </a:lnTo>
                  <a:lnTo>
                    <a:pt x="3054647" y="361104"/>
                  </a:lnTo>
                  <a:lnTo>
                    <a:pt x="3006151" y="353526"/>
                  </a:lnTo>
                  <a:lnTo>
                    <a:pt x="2960092" y="344865"/>
                  </a:lnTo>
                  <a:lnTo>
                    <a:pt x="2917112" y="335001"/>
                  </a:lnTo>
                  <a:lnTo>
                    <a:pt x="2877211" y="324175"/>
                  </a:lnTo>
                  <a:lnTo>
                    <a:pt x="2840261" y="312267"/>
                  </a:lnTo>
                  <a:lnTo>
                    <a:pt x="2777524" y="285683"/>
                  </a:lnTo>
                  <a:lnTo>
                    <a:pt x="2730567" y="255852"/>
                  </a:lnTo>
                  <a:lnTo>
                    <a:pt x="2700673" y="223855"/>
                  </a:lnTo>
                  <a:lnTo>
                    <a:pt x="2690538" y="189814"/>
                  </a:lnTo>
                  <a:close/>
                </a:path>
              </a:pathLst>
            </a:custGeom>
            <a:noFill/>
            <a:ln cap="flat" cmpd="sng" w="24850">
              <a:solidFill>
                <a:srgbClr val="385D8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48" name="Google Shape;348;p57"/>
          <p:cNvSpPr txBox="1"/>
          <p:nvPr/>
        </p:nvSpPr>
        <p:spPr>
          <a:xfrm>
            <a:off x="1684421" y="194067"/>
            <a:ext cx="6039900" cy="284700"/>
          </a:xfrm>
          <a:prstGeom prst="rect">
            <a:avLst/>
          </a:prstGeom>
          <a:noFill/>
          <a:ln>
            <a:noFill/>
          </a:ln>
        </p:spPr>
        <p:txBody>
          <a:bodyPr anchorCtr="0" anchor="t" bIns="34275" lIns="68575" spcFirstLastPara="1" rIns="68575" wrap="square" tIns="34275">
            <a:spAutoFit/>
          </a:bodyPr>
          <a:lstStyle/>
          <a:p>
            <a:pPr indent="0" lvl="0" marL="12700" marR="0" rtl="0" algn="l">
              <a:lnSpc>
                <a:spcPct val="100000"/>
              </a:lnSpc>
              <a:spcBef>
                <a:spcPts val="0"/>
              </a:spcBef>
              <a:spcAft>
                <a:spcPts val="0"/>
              </a:spcAft>
              <a:buNone/>
            </a:pPr>
            <a:r>
              <a:rPr b="1" lang="en" sz="1400">
                <a:solidFill>
                  <a:srgbClr val="FF0000"/>
                </a:solidFill>
                <a:latin typeface="Calibri"/>
                <a:ea typeface="Calibri"/>
                <a:cs typeface="Calibri"/>
                <a:sym typeface="Calibri"/>
              </a:rPr>
              <a:t>Old	                                                              New</a:t>
            </a:r>
            <a:endParaRPr sz="14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n" sz="3300">
                <a:latin typeface="Calibri"/>
                <a:ea typeface="Calibri"/>
                <a:cs typeface="Calibri"/>
                <a:sym typeface="Calibri"/>
              </a:rPr>
              <a:t>Approach for diagnosis :</a:t>
            </a:r>
            <a:br>
              <a:rPr lang="en" sz="3300">
                <a:latin typeface="Calibri"/>
                <a:ea typeface="Calibri"/>
                <a:cs typeface="Calibri"/>
                <a:sym typeface="Calibri"/>
              </a:rPr>
            </a:br>
            <a:endParaRPr/>
          </a:p>
        </p:txBody>
      </p:sp>
      <p:sp>
        <p:nvSpPr>
          <p:cNvPr id="354" name="Google Shape;354;p58"/>
          <p:cNvSpPr txBox="1"/>
          <p:nvPr/>
        </p:nvSpPr>
        <p:spPr>
          <a:xfrm>
            <a:off x="353961" y="1025537"/>
            <a:ext cx="8561400" cy="3558600"/>
          </a:xfrm>
          <a:prstGeom prst="rect">
            <a:avLst/>
          </a:prstGeom>
          <a:noFill/>
          <a:ln>
            <a:noFill/>
          </a:ln>
        </p:spPr>
        <p:txBody>
          <a:bodyPr anchorCtr="0" anchor="t" bIns="0" lIns="0" spcFirstLastPara="1" rIns="0" wrap="square" tIns="9525">
            <a:spAutoFit/>
          </a:bodyPr>
          <a:lstStyle/>
          <a:p>
            <a:pPr indent="-139700" lvl="0" marL="139700" marR="0" rtl="0" algn="l">
              <a:lnSpc>
                <a:spcPct val="117100"/>
              </a:lnSpc>
              <a:spcBef>
                <a:spcPts val="0"/>
              </a:spcBef>
              <a:spcAft>
                <a:spcPts val="0"/>
              </a:spcAft>
              <a:buClr>
                <a:schemeClr val="dk1"/>
              </a:buClr>
              <a:buSzPts val="1400"/>
              <a:buFont typeface="Noto Sans Symbols"/>
              <a:buChar char="∙"/>
            </a:pPr>
            <a:r>
              <a:rPr b="1" lang="en" sz="1400">
                <a:solidFill>
                  <a:schemeClr val="dk1"/>
                </a:solidFill>
                <a:latin typeface="Calibri"/>
                <a:ea typeface="Calibri"/>
                <a:cs typeface="Calibri"/>
                <a:sym typeface="Calibri"/>
              </a:rPr>
              <a:t>The diagnosis of RA is </a:t>
            </a:r>
            <a:r>
              <a:rPr b="1" lang="en" sz="1400">
                <a:solidFill>
                  <a:srgbClr val="FF0000"/>
                </a:solidFill>
                <a:latin typeface="Calibri"/>
                <a:ea typeface="Calibri"/>
                <a:cs typeface="Calibri"/>
                <a:sym typeface="Calibri"/>
              </a:rPr>
              <a:t>clinical</a:t>
            </a:r>
            <a:r>
              <a:rPr b="1" lang="en" sz="1400">
                <a:solidFill>
                  <a:schemeClr val="dk1"/>
                </a:solidFill>
                <a:latin typeface="Calibri"/>
                <a:ea typeface="Calibri"/>
                <a:cs typeface="Calibri"/>
                <a:sym typeface="Calibri"/>
              </a:rPr>
              <a:t>. (No single test can confirm or exclude </a:t>
            </a:r>
            <a:r>
              <a:rPr b="1" lang="en" sz="1400" u="sng">
                <a:solidFill>
                  <a:schemeClr val="dk1"/>
                </a:solidFill>
                <a:latin typeface="Calibri"/>
                <a:ea typeface="Calibri"/>
                <a:cs typeface="Calibri"/>
                <a:sym typeface="Calibri"/>
              </a:rPr>
              <a:t>RA</a:t>
            </a:r>
            <a:r>
              <a:rPr b="1" lang="en" sz="1400">
                <a:solidFill>
                  <a:schemeClr val="dk1"/>
                </a:solidFill>
                <a:latin typeface="Calibri"/>
                <a:ea typeface="Calibri"/>
                <a:cs typeface="Calibri"/>
                <a:sym typeface="Calibri"/>
              </a:rPr>
              <a:t> and currently,  no diagnostic criteria exist.)</a:t>
            </a:r>
            <a:endParaRPr sz="1400">
              <a:solidFill>
                <a:schemeClr val="dk1"/>
              </a:solidFill>
              <a:latin typeface="Calibri"/>
              <a:ea typeface="Calibri"/>
              <a:cs typeface="Calibri"/>
              <a:sym typeface="Calibri"/>
            </a:endParaRPr>
          </a:p>
          <a:p>
            <a:pPr indent="-139700" lvl="0" marL="139700" marR="0" rtl="0" algn="l">
              <a:lnSpc>
                <a:spcPct val="100000"/>
              </a:lnSpc>
              <a:spcBef>
                <a:spcPts val="300"/>
              </a:spcBef>
              <a:spcAft>
                <a:spcPts val="0"/>
              </a:spcAft>
              <a:buClr>
                <a:schemeClr val="dk1"/>
              </a:buClr>
              <a:buSzPts val="1400"/>
              <a:buFont typeface="Noto Sans Symbols"/>
              <a:buChar char="∙"/>
            </a:pPr>
            <a:r>
              <a:rPr lang="en" sz="1400">
                <a:solidFill>
                  <a:schemeClr val="dk1"/>
                </a:solidFill>
                <a:latin typeface="Calibri"/>
                <a:ea typeface="Calibri"/>
                <a:cs typeface="Calibri"/>
                <a:sym typeface="Calibri"/>
              </a:rPr>
              <a:t>Consider RA in patients with arthralgia,</a:t>
            </a:r>
            <a:r>
              <a:rPr lang="en" sz="1400">
                <a:solidFill>
                  <a:srgbClr val="0000FF"/>
                </a:solidFill>
                <a:latin typeface="Calibri"/>
                <a:ea typeface="Calibri"/>
                <a:cs typeface="Calibri"/>
                <a:sym typeface="Calibri"/>
              </a:rPr>
              <a:t> </a:t>
            </a:r>
            <a:r>
              <a:rPr lang="en" sz="1400" u="sng">
                <a:solidFill>
                  <a:srgbClr val="0000FF"/>
                </a:solidFill>
                <a:latin typeface="Calibri"/>
                <a:ea typeface="Calibri"/>
                <a:cs typeface="Calibri"/>
                <a:sym typeface="Calibri"/>
                <a:hlinkClick r:id="rId3">
                  <a:extLst>
                    <a:ext uri="{A12FA001-AC4F-418D-AE19-62706E023703}">
                      <ahyp:hlinkClr val="tx"/>
                    </a:ext>
                  </a:extLst>
                </a:hlinkClick>
              </a:rPr>
              <a:t>joint </a:t>
            </a:r>
            <a:r>
              <a:rPr lang="en" sz="1400">
                <a:solidFill>
                  <a:schemeClr val="dk1"/>
                </a:solidFill>
                <a:latin typeface="Calibri"/>
                <a:ea typeface="Calibri"/>
                <a:cs typeface="Calibri"/>
                <a:sym typeface="Calibri"/>
              </a:rPr>
              <a:t>stiffness, and synovitis lasting ≥ 6 weeks .</a:t>
            </a:r>
            <a:endParaRPr sz="1100"/>
          </a:p>
          <a:p>
            <a:pPr indent="-139700" lvl="0" marL="139700" marR="444500" rtl="0" algn="l">
              <a:lnSpc>
                <a:spcPct val="117100"/>
              </a:lnSpc>
              <a:spcBef>
                <a:spcPts val="100"/>
              </a:spcBef>
              <a:spcAft>
                <a:spcPts val="0"/>
              </a:spcAft>
              <a:buClr>
                <a:schemeClr val="dk1"/>
              </a:buClr>
              <a:buSzPts val="1400"/>
              <a:buFont typeface="Noto Sans Symbols"/>
              <a:buChar char="∙"/>
            </a:pPr>
            <a:r>
              <a:rPr lang="en" sz="1400">
                <a:solidFill>
                  <a:schemeClr val="dk1"/>
                </a:solidFill>
                <a:latin typeface="Calibri"/>
                <a:ea typeface="Calibri"/>
                <a:cs typeface="Calibri"/>
                <a:sym typeface="Calibri"/>
              </a:rPr>
              <a:t>Consider alternative diagnoses in patients with atypical presentations .(E.g.,  asymmetric </a:t>
            </a:r>
            <a:r>
              <a:rPr lang="en" sz="1400" u="sng">
                <a:solidFill>
                  <a:schemeClr val="dk1"/>
                </a:solidFill>
                <a:latin typeface="Calibri"/>
                <a:ea typeface="Calibri"/>
                <a:cs typeface="Calibri"/>
                <a:sym typeface="Calibri"/>
              </a:rPr>
              <a:t>arthritis</a:t>
            </a:r>
            <a:r>
              <a:rPr lang="en" sz="1400">
                <a:solidFill>
                  <a:schemeClr val="dk1"/>
                </a:solidFill>
                <a:latin typeface="Calibri"/>
                <a:ea typeface="Calibri"/>
                <a:cs typeface="Calibri"/>
                <a:sym typeface="Calibri"/>
              </a:rPr>
              <a:t>, predominantly </a:t>
            </a:r>
            <a:r>
              <a:rPr lang="en" sz="1400" u="sng">
                <a:solidFill>
                  <a:schemeClr val="dk1"/>
                </a:solidFill>
                <a:latin typeface="Calibri"/>
                <a:ea typeface="Calibri"/>
                <a:cs typeface="Calibri"/>
                <a:sym typeface="Calibri"/>
              </a:rPr>
              <a:t>large joint</a:t>
            </a:r>
            <a:r>
              <a:rPr lang="en" sz="1400">
                <a:solidFill>
                  <a:schemeClr val="dk1"/>
                </a:solidFill>
                <a:latin typeface="Calibri"/>
                <a:ea typeface="Calibri"/>
                <a:cs typeface="Calibri"/>
                <a:sym typeface="Calibri"/>
              </a:rPr>
              <a:t> distribution,</a:t>
            </a:r>
            <a:r>
              <a:rPr lang="en" sz="1400">
                <a:solidFill>
                  <a:srgbClr val="0000FF"/>
                </a:solidFill>
                <a:latin typeface="Calibri"/>
                <a:ea typeface="Calibri"/>
                <a:cs typeface="Calibri"/>
                <a:sym typeface="Calibri"/>
              </a:rPr>
              <a:t> </a:t>
            </a:r>
            <a:r>
              <a:rPr lang="en" sz="1400" u="sng">
                <a:solidFill>
                  <a:srgbClr val="0000FF"/>
                </a:solidFill>
                <a:latin typeface="Calibri"/>
                <a:ea typeface="Calibri"/>
                <a:cs typeface="Calibri"/>
                <a:sym typeface="Calibri"/>
                <a:hlinkClick r:id="rId4">
                  <a:extLst>
                    <a:ext uri="{A12FA001-AC4F-418D-AE19-62706E023703}">
                      <ahyp:hlinkClr val="tx"/>
                    </a:ext>
                  </a:extLst>
                </a:hlinkClick>
              </a:rPr>
              <a:t>rash</a:t>
            </a:r>
            <a:r>
              <a:rPr lang="en" sz="1400">
                <a:solidFill>
                  <a:schemeClr val="dk1"/>
                </a:solidFill>
                <a:latin typeface="Calibri"/>
                <a:ea typeface="Calibri"/>
                <a:cs typeface="Calibri"/>
                <a:sym typeface="Calibri"/>
              </a:rPr>
              <a:t>, renal disease)</a:t>
            </a:r>
            <a:endParaRPr sz="1400">
              <a:solidFill>
                <a:schemeClr val="dk1"/>
              </a:solidFill>
              <a:latin typeface="Calibri"/>
              <a:ea typeface="Calibri"/>
              <a:cs typeface="Calibri"/>
              <a:sym typeface="Calibri"/>
            </a:endParaRPr>
          </a:p>
          <a:p>
            <a:pPr indent="-139700" lvl="0" marL="139700" marR="114300" rtl="0" algn="l">
              <a:lnSpc>
                <a:spcPct val="117100"/>
              </a:lnSpc>
              <a:spcBef>
                <a:spcPts val="100"/>
              </a:spcBef>
              <a:spcAft>
                <a:spcPts val="0"/>
              </a:spcAft>
              <a:buClr>
                <a:schemeClr val="dk1"/>
              </a:buClr>
              <a:buSzPts val="1400"/>
              <a:buFont typeface="Noto Sans Symbols"/>
              <a:buChar char="∙"/>
            </a:pPr>
            <a:r>
              <a:rPr lang="en" sz="1400">
                <a:solidFill>
                  <a:schemeClr val="dk1"/>
                </a:solidFill>
                <a:latin typeface="Calibri"/>
                <a:ea typeface="Calibri"/>
                <a:cs typeface="Calibri"/>
                <a:sym typeface="Calibri"/>
              </a:rPr>
              <a:t>Perform diagnostic studies to further support the diagnosis and help establish disease  severity.</a:t>
            </a:r>
            <a:endParaRPr sz="1400">
              <a:solidFill>
                <a:schemeClr val="dk1"/>
              </a:solidFill>
              <a:latin typeface="Calibri"/>
              <a:ea typeface="Calibri"/>
              <a:cs typeface="Calibri"/>
              <a:sym typeface="Calibri"/>
            </a:endParaRPr>
          </a:p>
          <a:p>
            <a:pPr indent="-139700" lvl="0" marL="139700" marR="596900" rtl="0" algn="l">
              <a:lnSpc>
                <a:spcPct val="117100"/>
              </a:lnSpc>
              <a:spcBef>
                <a:spcPts val="100"/>
              </a:spcBef>
              <a:spcAft>
                <a:spcPts val="0"/>
              </a:spcAft>
              <a:buClr>
                <a:schemeClr val="dk1"/>
              </a:buClr>
              <a:buSzPts val="1400"/>
              <a:buFont typeface="Noto Sans Symbols"/>
              <a:buChar char="∙"/>
            </a:pPr>
            <a:r>
              <a:rPr lang="en" sz="1400">
                <a:solidFill>
                  <a:schemeClr val="dk1"/>
                </a:solidFill>
                <a:latin typeface="Calibri"/>
                <a:ea typeface="Calibri"/>
                <a:cs typeface="Calibri"/>
                <a:sym typeface="Calibri"/>
              </a:rPr>
              <a:t>Routine laboratory tests. (Some tests may be repeated during the</a:t>
            </a:r>
            <a:r>
              <a:rPr lang="en" sz="1400">
                <a:solidFill>
                  <a:srgbClr val="0000FF"/>
                </a:solidFill>
                <a:latin typeface="Calibri"/>
                <a:ea typeface="Calibri"/>
                <a:cs typeface="Calibri"/>
                <a:sym typeface="Calibri"/>
              </a:rPr>
              <a:t> </a:t>
            </a:r>
            <a:r>
              <a:rPr lang="en" sz="1400" u="sng">
                <a:solidFill>
                  <a:srgbClr val="0000FF"/>
                </a:solidFill>
                <a:latin typeface="Calibri"/>
                <a:ea typeface="Calibri"/>
                <a:cs typeface="Calibri"/>
                <a:sym typeface="Calibri"/>
                <a:hlinkClick r:id="rId5">
                  <a:extLst>
                    <a:ext uri="{A12FA001-AC4F-418D-AE19-62706E023703}">
                      <ahyp:hlinkClr val="tx"/>
                    </a:ext>
                  </a:extLst>
                </a:hlinkClick>
              </a:rPr>
              <a:t>RA activity </a:t>
            </a:r>
            <a:r>
              <a:rPr lang="en" sz="1400">
                <a:solidFill>
                  <a:srgbClr val="0000FF"/>
                </a:solidFill>
                <a:latin typeface="Calibri"/>
                <a:ea typeface="Calibri"/>
                <a:cs typeface="Calibri"/>
                <a:sym typeface="Calibri"/>
              </a:rPr>
              <a:t> </a:t>
            </a:r>
            <a:r>
              <a:rPr lang="en" sz="1400" u="sng">
                <a:solidFill>
                  <a:srgbClr val="0000FF"/>
                </a:solidFill>
                <a:latin typeface="Calibri"/>
                <a:ea typeface="Calibri"/>
                <a:cs typeface="Calibri"/>
                <a:sym typeface="Calibri"/>
                <a:hlinkClick r:id="rId6">
                  <a:extLst>
                    <a:ext uri="{A12FA001-AC4F-418D-AE19-62706E023703}">
                      <ahyp:hlinkClr val="tx"/>
                    </a:ext>
                  </a:extLst>
                </a:hlinkClick>
              </a:rPr>
              <a:t>assessment </a:t>
            </a:r>
            <a:r>
              <a:rPr lang="en" sz="1400">
                <a:solidFill>
                  <a:schemeClr val="dk1"/>
                </a:solidFill>
                <a:latin typeface="Calibri"/>
                <a:ea typeface="Calibri"/>
                <a:cs typeface="Calibri"/>
                <a:sym typeface="Calibri"/>
              </a:rPr>
              <a:t>and/or to monitor for adverse effects with</a:t>
            </a:r>
            <a:r>
              <a:rPr lang="en" sz="1400">
                <a:solidFill>
                  <a:srgbClr val="0000FF"/>
                </a:solidFill>
                <a:latin typeface="Calibri"/>
                <a:ea typeface="Calibri"/>
                <a:cs typeface="Calibri"/>
                <a:sym typeface="Calibri"/>
              </a:rPr>
              <a:t> </a:t>
            </a:r>
            <a:r>
              <a:rPr lang="en" sz="1400" u="sng">
                <a:solidFill>
                  <a:srgbClr val="0000FF"/>
                </a:solidFill>
                <a:latin typeface="Calibri"/>
                <a:ea typeface="Calibri"/>
                <a:cs typeface="Calibri"/>
                <a:sym typeface="Calibri"/>
                <a:hlinkClick r:id="rId7">
                  <a:extLst>
                    <a:ext uri="{A12FA001-AC4F-418D-AE19-62706E023703}">
                      <ahyp:hlinkClr val="tx"/>
                    </a:ext>
                  </a:extLst>
                </a:hlinkClick>
              </a:rPr>
              <a:t>DMARD </a:t>
            </a:r>
            <a:r>
              <a:rPr lang="en" sz="1400">
                <a:solidFill>
                  <a:schemeClr val="dk1"/>
                </a:solidFill>
                <a:latin typeface="Calibri"/>
                <a:ea typeface="Calibri"/>
                <a:cs typeface="Calibri"/>
                <a:sym typeface="Calibri"/>
              </a:rPr>
              <a:t>therapy.)</a:t>
            </a:r>
            <a:endParaRPr sz="1400">
              <a:solidFill>
                <a:schemeClr val="dk1"/>
              </a:solidFill>
              <a:latin typeface="Calibri"/>
              <a:ea typeface="Calibri"/>
              <a:cs typeface="Calibri"/>
              <a:sym typeface="Calibri"/>
            </a:endParaRPr>
          </a:p>
          <a:p>
            <a:pPr indent="-139700" lvl="0" marL="139700" marR="469900" rtl="0" algn="l">
              <a:lnSpc>
                <a:spcPct val="117100"/>
              </a:lnSpc>
              <a:spcBef>
                <a:spcPts val="100"/>
              </a:spcBef>
              <a:spcAft>
                <a:spcPts val="0"/>
              </a:spcAft>
              <a:buClr>
                <a:srgbClr val="000000"/>
              </a:buClr>
              <a:buSzPts val="1400"/>
              <a:buFont typeface="Noto Sans Symbols"/>
              <a:buChar char="∙"/>
            </a:pPr>
            <a:r>
              <a:rPr lang="en" sz="1400" u="sng">
                <a:solidFill>
                  <a:srgbClr val="0000FF"/>
                </a:solidFill>
                <a:latin typeface="Calibri"/>
                <a:ea typeface="Calibri"/>
                <a:cs typeface="Calibri"/>
                <a:sym typeface="Calibri"/>
                <a:hlinkClick r:id="rId8">
                  <a:extLst>
                    <a:ext uri="{A12FA001-AC4F-418D-AE19-62706E023703}">
                      <ahyp:hlinkClr val="tx"/>
                    </a:ext>
                  </a:extLst>
                </a:hlinkClick>
              </a:rPr>
              <a:t>X-ray </a:t>
            </a:r>
            <a:r>
              <a:rPr lang="en" sz="1400">
                <a:solidFill>
                  <a:schemeClr val="dk1"/>
                </a:solidFill>
                <a:latin typeface="Calibri"/>
                <a:ea typeface="Calibri"/>
                <a:cs typeface="Calibri"/>
                <a:sym typeface="Calibri"/>
              </a:rPr>
              <a:t>as the initial imaging study. (</a:t>
            </a:r>
            <a:r>
              <a:rPr lang="en" sz="1400" u="sng">
                <a:solidFill>
                  <a:srgbClr val="0000FF"/>
                </a:solidFill>
                <a:latin typeface="Calibri"/>
                <a:ea typeface="Calibri"/>
                <a:cs typeface="Calibri"/>
                <a:sym typeface="Calibri"/>
                <a:hlinkClick r:id="rId9">
                  <a:extLst>
                    <a:ext uri="{A12FA001-AC4F-418D-AE19-62706E023703}">
                      <ahyp:hlinkClr val="tx"/>
                    </a:ext>
                  </a:extLst>
                </a:hlinkClick>
              </a:rPr>
              <a:t>MRI </a:t>
            </a:r>
            <a:r>
              <a:rPr lang="en" sz="1400">
                <a:solidFill>
                  <a:schemeClr val="dk1"/>
                </a:solidFill>
                <a:latin typeface="Calibri"/>
                <a:ea typeface="Calibri"/>
                <a:cs typeface="Calibri"/>
                <a:sym typeface="Calibri"/>
              </a:rPr>
              <a:t>or US might additionally be necessary to  assess</a:t>
            </a:r>
            <a:r>
              <a:rPr lang="en" sz="1400">
                <a:solidFill>
                  <a:srgbClr val="0000FF"/>
                </a:solidFill>
                <a:latin typeface="Calibri"/>
                <a:ea typeface="Calibri"/>
                <a:cs typeface="Calibri"/>
                <a:sym typeface="Calibri"/>
              </a:rPr>
              <a:t> </a:t>
            </a:r>
            <a:r>
              <a:rPr lang="en" sz="1400" u="sng">
                <a:solidFill>
                  <a:srgbClr val="0000FF"/>
                </a:solidFill>
                <a:latin typeface="Calibri"/>
                <a:ea typeface="Calibri"/>
                <a:cs typeface="Calibri"/>
                <a:sym typeface="Calibri"/>
                <a:hlinkClick r:id="rId10">
                  <a:extLst>
                    <a:ext uri="{A12FA001-AC4F-418D-AE19-62706E023703}">
                      <ahyp:hlinkClr val="tx"/>
                    </a:ext>
                  </a:extLst>
                </a:hlinkClick>
              </a:rPr>
              <a:t>joint </a:t>
            </a:r>
            <a:r>
              <a:rPr lang="en" sz="1400">
                <a:solidFill>
                  <a:schemeClr val="dk1"/>
                </a:solidFill>
                <a:latin typeface="Calibri"/>
                <a:ea typeface="Calibri"/>
                <a:cs typeface="Calibri"/>
                <a:sym typeface="Calibri"/>
              </a:rPr>
              <a:t>disease severity.)</a:t>
            </a:r>
            <a:endParaRPr sz="1400">
              <a:solidFill>
                <a:schemeClr val="dk1"/>
              </a:solidFill>
              <a:latin typeface="Calibri"/>
              <a:ea typeface="Calibri"/>
              <a:cs typeface="Calibri"/>
              <a:sym typeface="Calibri"/>
            </a:endParaRPr>
          </a:p>
          <a:p>
            <a:pPr indent="-139700" lvl="0" marL="139700" marR="88900" rtl="0" algn="l">
              <a:lnSpc>
                <a:spcPct val="117100"/>
              </a:lnSpc>
              <a:spcBef>
                <a:spcPts val="0"/>
              </a:spcBef>
              <a:spcAft>
                <a:spcPts val="0"/>
              </a:spcAft>
              <a:buClr>
                <a:schemeClr val="dk1"/>
              </a:buClr>
              <a:buSzPts val="1400"/>
              <a:buFont typeface="Noto Sans Symbols"/>
              <a:buChar char="∙"/>
            </a:pPr>
            <a:r>
              <a:rPr b="1" lang="en" sz="1400">
                <a:solidFill>
                  <a:schemeClr val="dk1"/>
                </a:solidFill>
                <a:latin typeface="Calibri"/>
                <a:ea typeface="Calibri"/>
                <a:cs typeface="Calibri"/>
                <a:sym typeface="Calibri"/>
              </a:rPr>
              <a:t>Consult rheumatology, particularly if the diagnosis is uncertain and when choosing a  treatment regimen.</a:t>
            </a:r>
            <a:br>
              <a:rPr b="1" lang="en" sz="1400">
                <a:solidFill>
                  <a:schemeClr val="dk1"/>
                </a:solidFill>
                <a:latin typeface="Calibri"/>
                <a:ea typeface="Calibri"/>
                <a:cs typeface="Calibri"/>
                <a:sym typeface="Calibri"/>
              </a:rPr>
            </a:br>
            <a:br>
              <a:rPr b="1" lang="en" sz="1400">
                <a:solidFill>
                  <a:schemeClr val="dk1"/>
                </a:solidFill>
                <a:latin typeface="Calibri"/>
                <a:ea typeface="Calibri"/>
                <a:cs typeface="Calibri"/>
                <a:sym typeface="Calibri"/>
              </a:rPr>
            </a:br>
            <a:br>
              <a:rPr b="1" lang="en" sz="1400">
                <a:solidFill>
                  <a:schemeClr val="dk1"/>
                </a:solidFill>
                <a:latin typeface="Calibri"/>
                <a:ea typeface="Calibri"/>
                <a:cs typeface="Calibri"/>
                <a:sym typeface="Calibri"/>
              </a:rPr>
            </a:br>
            <a:r>
              <a:rPr b="1" lang="en" sz="1400" u="sng">
                <a:solidFill>
                  <a:srgbClr val="006FC0"/>
                </a:solidFill>
                <a:latin typeface="Calibri"/>
                <a:ea typeface="Calibri"/>
                <a:cs typeface="Calibri"/>
                <a:sym typeface="Calibri"/>
              </a:rPr>
              <a:t>RA</a:t>
            </a:r>
            <a:r>
              <a:rPr b="1" lang="en" sz="1400">
                <a:solidFill>
                  <a:srgbClr val="006FC0"/>
                </a:solidFill>
                <a:latin typeface="Calibri"/>
                <a:ea typeface="Calibri"/>
                <a:cs typeface="Calibri"/>
                <a:sym typeface="Calibri"/>
              </a:rPr>
              <a:t> is a </a:t>
            </a:r>
            <a:r>
              <a:rPr b="1" lang="en" sz="1400" u="sng">
                <a:solidFill>
                  <a:srgbClr val="006FC0"/>
                </a:solidFill>
                <a:latin typeface="Calibri"/>
                <a:ea typeface="Calibri"/>
                <a:cs typeface="Calibri"/>
                <a:sym typeface="Calibri"/>
              </a:rPr>
              <a:t>clinical diagnosis</a:t>
            </a:r>
            <a:r>
              <a:rPr b="1" lang="en" sz="1400">
                <a:solidFill>
                  <a:srgbClr val="006FC0"/>
                </a:solidFill>
                <a:latin typeface="Calibri"/>
                <a:ea typeface="Calibri"/>
                <a:cs typeface="Calibri"/>
                <a:sym typeface="Calibri"/>
              </a:rPr>
              <a:t>. The </a:t>
            </a:r>
            <a:r>
              <a:rPr b="1" lang="en" sz="1400" u="sng">
                <a:solidFill>
                  <a:srgbClr val="006FC0"/>
                </a:solidFill>
                <a:latin typeface="Calibri"/>
                <a:ea typeface="Calibri"/>
                <a:cs typeface="Calibri"/>
                <a:sym typeface="Calibri"/>
                <a:hlinkClick r:id="rId11">
                  <a:extLst>
                    <a:ext uri="{A12FA001-AC4F-418D-AE19-62706E023703}">
                      <ahyp:hlinkClr val="tx"/>
                    </a:ext>
                  </a:extLst>
                </a:hlinkClick>
              </a:rPr>
              <a:t>2010 ACR/EULAR classification criteria for RA </a:t>
            </a:r>
            <a:r>
              <a:rPr b="1" lang="en" sz="1400">
                <a:solidFill>
                  <a:srgbClr val="006FC0"/>
                </a:solidFill>
                <a:latin typeface="Calibri"/>
                <a:ea typeface="Calibri"/>
                <a:cs typeface="Calibri"/>
                <a:sym typeface="Calibri"/>
              </a:rPr>
              <a:t>can help  identify </a:t>
            </a:r>
            <a:r>
              <a:rPr b="1" lang="en" sz="1400" u="sng">
                <a:solidFill>
                  <a:srgbClr val="006FC0"/>
                </a:solidFill>
                <a:latin typeface="Calibri"/>
                <a:ea typeface="Calibri"/>
                <a:cs typeface="Calibri"/>
                <a:sym typeface="Calibri"/>
              </a:rPr>
              <a:t>RA</a:t>
            </a:r>
            <a:r>
              <a:rPr b="1" lang="en" sz="1400">
                <a:solidFill>
                  <a:srgbClr val="006FC0"/>
                </a:solidFill>
                <a:latin typeface="Calibri"/>
                <a:ea typeface="Calibri"/>
                <a:cs typeface="Calibri"/>
                <a:sym typeface="Calibri"/>
              </a:rPr>
              <a:t>, but the criteria do not need to be fulfilled in order to establish a diagnosis.</a:t>
            </a:r>
            <a:endParaRPr sz="1400">
              <a:solidFill>
                <a:schemeClr val="dk1"/>
              </a:solidFill>
              <a:latin typeface="Calibri"/>
              <a:ea typeface="Calibri"/>
              <a:cs typeface="Calibri"/>
              <a:sym typeface="Calibri"/>
            </a:endParaRPr>
          </a:p>
          <a:p>
            <a:pPr indent="-50800" lvl="0" marL="139700" marR="88900" rtl="0" algn="l">
              <a:lnSpc>
                <a:spcPct val="117100"/>
              </a:lnSpc>
              <a:spcBef>
                <a:spcPts val="0"/>
              </a:spcBef>
              <a:spcAft>
                <a:spcPts val="0"/>
              </a:spcAft>
              <a:buClr>
                <a:schemeClr val="dk1"/>
              </a:buClr>
              <a:buSzPts val="1400"/>
              <a:buFont typeface="Noto Sans Symbols"/>
              <a:buNone/>
            </a:pPr>
            <a:r>
              <a:t/>
            </a:r>
            <a:endParaRPr sz="1400">
              <a:solidFill>
                <a:schemeClr val="dk1"/>
              </a:solidFill>
              <a:latin typeface="Calibri"/>
              <a:ea typeface="Calibri"/>
              <a:cs typeface="Calibri"/>
              <a:sym typeface="Calibri"/>
            </a:endParaRPr>
          </a:p>
        </p:txBody>
      </p:sp>
      <p:sp>
        <p:nvSpPr>
          <p:cNvPr id="355" name="Google Shape;355;p58"/>
          <p:cNvSpPr/>
          <p:nvPr/>
        </p:nvSpPr>
        <p:spPr>
          <a:xfrm>
            <a:off x="746607" y="3607784"/>
            <a:ext cx="30004" cy="163829"/>
          </a:xfrm>
          <a:custGeom>
            <a:rect b="b" l="l" r="r" t="t"/>
            <a:pathLst>
              <a:path extrusionOk="0" h="218439" w="40005">
                <a:moveTo>
                  <a:pt x="39624" y="0"/>
                </a:moveTo>
                <a:lnTo>
                  <a:pt x="0" y="0"/>
                </a:lnTo>
                <a:lnTo>
                  <a:pt x="0" y="217932"/>
                </a:lnTo>
                <a:lnTo>
                  <a:pt x="39624" y="217932"/>
                </a:lnTo>
                <a:lnTo>
                  <a:pt x="39624" y="0"/>
                </a:lnTo>
                <a:close/>
              </a:path>
            </a:pathLst>
          </a:custGeom>
          <a:solidFill>
            <a:srgbClr val="E8F8F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9" name="Shape 359"/>
        <p:cNvGrpSpPr/>
        <p:nvPr/>
      </p:nvGrpSpPr>
      <p:grpSpPr>
        <a:xfrm>
          <a:off x="0" y="0"/>
          <a:ext cx="0" cy="0"/>
          <a:chOff x="0" y="0"/>
          <a:chExt cx="0" cy="0"/>
        </a:xfrm>
      </p:grpSpPr>
      <p:sp>
        <p:nvSpPr>
          <p:cNvPr id="360" name="Google Shape;360;p59"/>
          <p:cNvSpPr/>
          <p:nvPr/>
        </p:nvSpPr>
        <p:spPr>
          <a:xfrm>
            <a:off x="0" y="0"/>
            <a:ext cx="9144000" cy="5143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61" name="Google Shape;361;p59"/>
          <p:cNvSpPr txBox="1"/>
          <p:nvPr/>
        </p:nvSpPr>
        <p:spPr>
          <a:xfrm>
            <a:off x="835358" y="2220537"/>
            <a:ext cx="3027300" cy="17907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None/>
            </a:pPr>
            <a:r>
              <a:rPr b="1" lang="en" sz="4100">
                <a:solidFill>
                  <a:schemeClr val="dk1"/>
                </a:solidFill>
                <a:latin typeface="Play"/>
                <a:ea typeface="Play"/>
                <a:cs typeface="Play"/>
                <a:sym typeface="Play"/>
              </a:rPr>
              <a:t>Treatment</a:t>
            </a:r>
            <a:endParaRPr sz="4100">
              <a:solidFill>
                <a:schemeClr val="dk1"/>
              </a:solidFill>
              <a:latin typeface="Play"/>
              <a:ea typeface="Play"/>
              <a:cs typeface="Play"/>
              <a:sym typeface="Play"/>
            </a:endParaRPr>
          </a:p>
        </p:txBody>
      </p:sp>
      <p:grpSp>
        <p:nvGrpSpPr>
          <p:cNvPr id="362" name="Google Shape;362;p59"/>
          <p:cNvGrpSpPr/>
          <p:nvPr/>
        </p:nvGrpSpPr>
        <p:grpSpPr>
          <a:xfrm>
            <a:off x="59" y="2238744"/>
            <a:ext cx="548661" cy="505092"/>
            <a:chOff x="3940602" y="308034"/>
            <a:chExt cx="2116748" cy="3429000"/>
          </a:xfrm>
        </p:grpSpPr>
        <p:sp>
          <p:nvSpPr>
            <p:cNvPr id="363" name="Google Shape;363;p59"/>
            <p:cNvSpPr/>
            <p:nvPr/>
          </p:nvSpPr>
          <p:spPr>
            <a:xfrm>
              <a:off x="3940602" y="308034"/>
              <a:ext cx="566700" cy="34290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64" name="Google Shape;364;p59"/>
            <p:cNvSpPr/>
            <p:nvPr/>
          </p:nvSpPr>
          <p:spPr>
            <a:xfrm>
              <a:off x="4715626" y="308034"/>
              <a:ext cx="566700" cy="34290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65" name="Google Shape;365;p59"/>
            <p:cNvSpPr/>
            <p:nvPr/>
          </p:nvSpPr>
          <p:spPr>
            <a:xfrm>
              <a:off x="5490650" y="308034"/>
              <a:ext cx="566700" cy="34290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366" name="Google Shape;366;p59"/>
          <p:cNvSpPr/>
          <p:nvPr/>
        </p:nvSpPr>
        <p:spPr>
          <a:xfrm flipH="1">
            <a:off x="8023200" y="0"/>
            <a:ext cx="1120800" cy="51435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67" name="Google Shape;367;p59"/>
          <p:cNvSpPr/>
          <p:nvPr/>
        </p:nvSpPr>
        <p:spPr>
          <a:xfrm>
            <a:off x="4264358" y="293915"/>
            <a:ext cx="4506900" cy="4512900"/>
          </a:xfrm>
          <a:prstGeom prst="rect">
            <a:avLst/>
          </a:prstGeom>
          <a:solidFill>
            <a:schemeClr val="lt1"/>
          </a:solidFill>
          <a:ln>
            <a:noFill/>
          </a:ln>
          <a:effectLst>
            <a:outerShdw blurRad="139700" rotWithShape="0" algn="t" dir="5400000" dist="127000">
              <a:srgbClr val="000000">
                <a:alpha val="149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close-up of a medical chart&#10;&#10;Description automatically generated" id="368" name="Google Shape;368;p59"/>
          <p:cNvPicPr preferRelativeResize="0"/>
          <p:nvPr/>
        </p:nvPicPr>
        <p:blipFill rotWithShape="1">
          <a:blip r:embed="rId3">
            <a:alphaModFix/>
          </a:blip>
          <a:srcRect b="0" l="0" r="0" t="0"/>
          <a:stretch/>
        </p:blipFill>
        <p:spPr>
          <a:xfrm>
            <a:off x="4086845" y="589547"/>
            <a:ext cx="4507024" cy="421717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60"/>
          <p:cNvSpPr txBox="1"/>
          <p:nvPr/>
        </p:nvSpPr>
        <p:spPr>
          <a:xfrm>
            <a:off x="631088" y="671450"/>
            <a:ext cx="4951200" cy="187500"/>
          </a:xfrm>
          <a:prstGeom prst="rect">
            <a:avLst/>
          </a:prstGeom>
          <a:solidFill>
            <a:srgbClr val="00FFFF"/>
          </a:solidFill>
          <a:ln>
            <a:noFill/>
          </a:ln>
        </p:spPr>
        <p:txBody>
          <a:bodyPr anchorCtr="0" anchor="t" bIns="0" lIns="0" spcFirstLastPara="1" rIns="0" wrap="square" tIns="0">
            <a:spAutoFit/>
          </a:bodyPr>
          <a:lstStyle/>
          <a:p>
            <a:pPr indent="-171450" lvl="0" marL="177800" marR="0" rtl="0" algn="l">
              <a:lnSpc>
                <a:spcPct val="81250"/>
              </a:lnSpc>
              <a:spcBef>
                <a:spcPts val="0"/>
              </a:spcBef>
              <a:spcAft>
                <a:spcPts val="0"/>
              </a:spcAft>
              <a:buClr>
                <a:schemeClr val="dk1"/>
              </a:buClr>
              <a:buSzPts val="1500"/>
              <a:buFont typeface="Noto Sans Symbols"/>
              <a:buChar char="✔"/>
            </a:pPr>
            <a:r>
              <a:rPr b="1" lang="en" sz="1500">
                <a:solidFill>
                  <a:schemeClr val="dk1"/>
                </a:solidFill>
                <a:latin typeface="Calibri"/>
                <a:ea typeface="Calibri"/>
                <a:cs typeface="Calibri"/>
                <a:sym typeface="Calibri"/>
              </a:rPr>
              <a:t>Key aims of management of rheumatological conditions are:</a:t>
            </a:r>
            <a:endParaRPr sz="1500">
              <a:solidFill>
                <a:schemeClr val="dk1"/>
              </a:solidFill>
              <a:latin typeface="Calibri"/>
              <a:ea typeface="Calibri"/>
              <a:cs typeface="Calibri"/>
              <a:sym typeface="Calibri"/>
            </a:endParaRPr>
          </a:p>
        </p:txBody>
      </p:sp>
      <p:sp>
        <p:nvSpPr>
          <p:cNvPr id="374" name="Google Shape;374;p60"/>
          <p:cNvSpPr txBox="1"/>
          <p:nvPr/>
        </p:nvSpPr>
        <p:spPr>
          <a:xfrm>
            <a:off x="698860" y="1384498"/>
            <a:ext cx="4020600" cy="975900"/>
          </a:xfrm>
          <a:prstGeom prst="rect">
            <a:avLst/>
          </a:prstGeom>
          <a:noFill/>
          <a:ln>
            <a:noFill/>
          </a:ln>
        </p:spPr>
        <p:txBody>
          <a:bodyPr anchorCtr="0" anchor="t" bIns="0" lIns="0" spcFirstLastPara="1" rIns="0" wrap="square" tIns="36650">
            <a:spAutoFit/>
          </a:bodyPr>
          <a:lstStyle/>
          <a:p>
            <a:pPr indent="-101600" lvl="0" marL="101600" marR="0" rtl="0" algn="l">
              <a:lnSpc>
                <a:spcPct val="100000"/>
              </a:lnSpc>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Patient education.</a:t>
            </a:r>
            <a:endParaRPr sz="1400">
              <a:solidFill>
                <a:schemeClr val="dk1"/>
              </a:solidFill>
              <a:latin typeface="Calibri"/>
              <a:ea typeface="Calibri"/>
              <a:cs typeface="Calibri"/>
              <a:sym typeface="Calibri"/>
            </a:endParaRPr>
          </a:p>
          <a:p>
            <a:pPr indent="-101600" lvl="0" marL="101600" marR="0" rtl="0" algn="l">
              <a:lnSpc>
                <a:spcPct val="100000"/>
              </a:lnSpc>
              <a:spcBef>
                <a:spcPts val="20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Pain control.</a:t>
            </a:r>
            <a:endParaRPr sz="1400">
              <a:solidFill>
                <a:schemeClr val="dk1"/>
              </a:solidFill>
              <a:latin typeface="Calibri"/>
              <a:ea typeface="Calibri"/>
              <a:cs typeface="Calibri"/>
              <a:sym typeface="Calibri"/>
            </a:endParaRPr>
          </a:p>
          <a:p>
            <a:pPr indent="-101600" lvl="0" marL="101600" marR="0" rtl="0" algn="l">
              <a:lnSpc>
                <a:spcPct val="100000"/>
              </a:lnSpc>
              <a:spcBef>
                <a:spcPts val="20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Optimization of function.</a:t>
            </a:r>
            <a:endParaRPr sz="1400">
              <a:solidFill>
                <a:schemeClr val="dk1"/>
              </a:solidFill>
              <a:latin typeface="Calibri"/>
              <a:ea typeface="Calibri"/>
              <a:cs typeface="Calibri"/>
              <a:sym typeface="Calibri"/>
            </a:endParaRPr>
          </a:p>
          <a:p>
            <a:pPr indent="-101600" lvl="0" marL="101600" marR="0" rtl="0" algn="l">
              <a:lnSpc>
                <a:spcPct val="100000"/>
              </a:lnSpc>
              <a:spcBef>
                <a:spcPts val="20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Beneficial modification of the disease process.</a:t>
            </a:r>
            <a:endParaRPr sz="1400">
              <a:solidFill>
                <a:schemeClr val="dk1"/>
              </a:solidFill>
              <a:latin typeface="Calibri"/>
              <a:ea typeface="Calibri"/>
              <a:cs typeface="Calibri"/>
              <a:sym typeface="Calibri"/>
            </a:endParaRPr>
          </a:p>
        </p:txBody>
      </p:sp>
      <p:sp>
        <p:nvSpPr>
          <p:cNvPr id="375" name="Google Shape;375;p60"/>
          <p:cNvSpPr/>
          <p:nvPr/>
        </p:nvSpPr>
        <p:spPr>
          <a:xfrm>
            <a:off x="6458056" y="1494391"/>
            <a:ext cx="1006315" cy="940594"/>
          </a:xfrm>
          <a:custGeom>
            <a:rect b="b" l="l" r="r" t="t"/>
            <a:pathLst>
              <a:path extrusionOk="0" h="1254125" w="1341754">
                <a:moveTo>
                  <a:pt x="0" y="626872"/>
                </a:moveTo>
                <a:lnTo>
                  <a:pt x="1840" y="580089"/>
                </a:lnTo>
                <a:lnTo>
                  <a:pt x="7273" y="534239"/>
                </a:lnTo>
                <a:lnTo>
                  <a:pt x="16171" y="489445"/>
                </a:lnTo>
                <a:lnTo>
                  <a:pt x="28403" y="445826"/>
                </a:lnTo>
                <a:lnTo>
                  <a:pt x="43839" y="403505"/>
                </a:lnTo>
                <a:lnTo>
                  <a:pt x="62350" y="362602"/>
                </a:lnTo>
                <a:lnTo>
                  <a:pt x="83806" y="323239"/>
                </a:lnTo>
                <a:lnTo>
                  <a:pt x="108077" y="285537"/>
                </a:lnTo>
                <a:lnTo>
                  <a:pt x="135034" y="249618"/>
                </a:lnTo>
                <a:lnTo>
                  <a:pt x="164546" y="215601"/>
                </a:lnTo>
                <a:lnTo>
                  <a:pt x="196484" y="183610"/>
                </a:lnTo>
                <a:lnTo>
                  <a:pt x="230719" y="153764"/>
                </a:lnTo>
                <a:lnTo>
                  <a:pt x="267120" y="126185"/>
                </a:lnTo>
                <a:lnTo>
                  <a:pt x="305558" y="100995"/>
                </a:lnTo>
                <a:lnTo>
                  <a:pt x="345902" y="78314"/>
                </a:lnTo>
                <a:lnTo>
                  <a:pt x="388024" y="58264"/>
                </a:lnTo>
                <a:lnTo>
                  <a:pt x="431794" y="40966"/>
                </a:lnTo>
                <a:lnTo>
                  <a:pt x="477081" y="26541"/>
                </a:lnTo>
                <a:lnTo>
                  <a:pt x="523757" y="15111"/>
                </a:lnTo>
                <a:lnTo>
                  <a:pt x="571690" y="6797"/>
                </a:lnTo>
                <a:lnTo>
                  <a:pt x="620753" y="1719"/>
                </a:lnTo>
                <a:lnTo>
                  <a:pt x="670814" y="0"/>
                </a:lnTo>
                <a:lnTo>
                  <a:pt x="720874" y="1719"/>
                </a:lnTo>
                <a:lnTo>
                  <a:pt x="769937" y="6797"/>
                </a:lnTo>
                <a:lnTo>
                  <a:pt x="817870" y="15111"/>
                </a:lnTo>
                <a:lnTo>
                  <a:pt x="864546" y="26541"/>
                </a:lnTo>
                <a:lnTo>
                  <a:pt x="909833" y="40966"/>
                </a:lnTo>
                <a:lnTo>
                  <a:pt x="953603" y="58264"/>
                </a:lnTo>
                <a:lnTo>
                  <a:pt x="995725" y="78314"/>
                </a:lnTo>
                <a:lnTo>
                  <a:pt x="1036069" y="100995"/>
                </a:lnTo>
                <a:lnTo>
                  <a:pt x="1074507" y="126185"/>
                </a:lnTo>
                <a:lnTo>
                  <a:pt x="1110908" y="153764"/>
                </a:lnTo>
                <a:lnTo>
                  <a:pt x="1145143" y="183610"/>
                </a:lnTo>
                <a:lnTo>
                  <a:pt x="1177081" y="215601"/>
                </a:lnTo>
                <a:lnTo>
                  <a:pt x="1206593" y="249618"/>
                </a:lnTo>
                <a:lnTo>
                  <a:pt x="1233550" y="285537"/>
                </a:lnTo>
                <a:lnTo>
                  <a:pt x="1257821" y="323239"/>
                </a:lnTo>
                <a:lnTo>
                  <a:pt x="1279277" y="362602"/>
                </a:lnTo>
                <a:lnTo>
                  <a:pt x="1297788" y="403505"/>
                </a:lnTo>
                <a:lnTo>
                  <a:pt x="1313224" y="445826"/>
                </a:lnTo>
                <a:lnTo>
                  <a:pt x="1325456" y="489445"/>
                </a:lnTo>
                <a:lnTo>
                  <a:pt x="1334354" y="534239"/>
                </a:lnTo>
                <a:lnTo>
                  <a:pt x="1339787" y="580089"/>
                </a:lnTo>
                <a:lnTo>
                  <a:pt x="1341627" y="626872"/>
                </a:lnTo>
                <a:lnTo>
                  <a:pt x="1339787" y="673654"/>
                </a:lnTo>
                <a:lnTo>
                  <a:pt x="1334354" y="719501"/>
                </a:lnTo>
                <a:lnTo>
                  <a:pt x="1325456" y="764292"/>
                </a:lnTo>
                <a:lnTo>
                  <a:pt x="1313224" y="807906"/>
                </a:lnTo>
                <a:lnTo>
                  <a:pt x="1297788" y="850221"/>
                </a:lnTo>
                <a:lnTo>
                  <a:pt x="1279277" y="891117"/>
                </a:lnTo>
                <a:lnTo>
                  <a:pt x="1257821" y="930473"/>
                </a:lnTo>
                <a:lnTo>
                  <a:pt x="1233550" y="968167"/>
                </a:lnTo>
                <a:lnTo>
                  <a:pt x="1206593" y="1004079"/>
                </a:lnTo>
                <a:lnTo>
                  <a:pt x="1177081" y="1038087"/>
                </a:lnTo>
                <a:lnTo>
                  <a:pt x="1145143" y="1070070"/>
                </a:lnTo>
                <a:lnTo>
                  <a:pt x="1110908" y="1099907"/>
                </a:lnTo>
                <a:lnTo>
                  <a:pt x="1074507" y="1127477"/>
                </a:lnTo>
                <a:lnTo>
                  <a:pt x="1036069" y="1152659"/>
                </a:lnTo>
                <a:lnTo>
                  <a:pt x="995725" y="1175332"/>
                </a:lnTo>
                <a:lnTo>
                  <a:pt x="953603" y="1195375"/>
                </a:lnTo>
                <a:lnTo>
                  <a:pt x="909833" y="1212667"/>
                </a:lnTo>
                <a:lnTo>
                  <a:pt x="864546" y="1227086"/>
                </a:lnTo>
                <a:lnTo>
                  <a:pt x="817870" y="1238511"/>
                </a:lnTo>
                <a:lnTo>
                  <a:pt x="769937" y="1246822"/>
                </a:lnTo>
                <a:lnTo>
                  <a:pt x="720874" y="1251898"/>
                </a:lnTo>
                <a:lnTo>
                  <a:pt x="670814" y="1253617"/>
                </a:lnTo>
                <a:lnTo>
                  <a:pt x="620753" y="1251898"/>
                </a:lnTo>
                <a:lnTo>
                  <a:pt x="571690" y="1246822"/>
                </a:lnTo>
                <a:lnTo>
                  <a:pt x="523757" y="1238511"/>
                </a:lnTo>
                <a:lnTo>
                  <a:pt x="477081" y="1227086"/>
                </a:lnTo>
                <a:lnTo>
                  <a:pt x="431794" y="1212667"/>
                </a:lnTo>
                <a:lnTo>
                  <a:pt x="388024" y="1195375"/>
                </a:lnTo>
                <a:lnTo>
                  <a:pt x="345902" y="1175332"/>
                </a:lnTo>
                <a:lnTo>
                  <a:pt x="305558" y="1152659"/>
                </a:lnTo>
                <a:lnTo>
                  <a:pt x="267120" y="1127477"/>
                </a:lnTo>
                <a:lnTo>
                  <a:pt x="230719" y="1099907"/>
                </a:lnTo>
                <a:lnTo>
                  <a:pt x="196484" y="1070070"/>
                </a:lnTo>
                <a:lnTo>
                  <a:pt x="164546" y="1038087"/>
                </a:lnTo>
                <a:lnTo>
                  <a:pt x="135034" y="1004079"/>
                </a:lnTo>
                <a:lnTo>
                  <a:pt x="108077" y="968167"/>
                </a:lnTo>
                <a:lnTo>
                  <a:pt x="83806" y="930473"/>
                </a:lnTo>
                <a:lnTo>
                  <a:pt x="62350" y="891117"/>
                </a:lnTo>
                <a:lnTo>
                  <a:pt x="43839" y="850221"/>
                </a:lnTo>
                <a:lnTo>
                  <a:pt x="28403" y="807906"/>
                </a:lnTo>
                <a:lnTo>
                  <a:pt x="16171" y="764292"/>
                </a:lnTo>
                <a:lnTo>
                  <a:pt x="7273" y="719501"/>
                </a:lnTo>
                <a:lnTo>
                  <a:pt x="1840" y="673654"/>
                </a:lnTo>
                <a:lnTo>
                  <a:pt x="0" y="626872"/>
                </a:lnTo>
                <a:close/>
              </a:path>
            </a:pathLst>
          </a:custGeom>
          <a:noFill/>
          <a:ln cap="flat" cmpd="sng" w="25400">
            <a:solidFill>
              <a:srgbClr val="4AACC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76" name="Google Shape;376;p60"/>
          <p:cNvSpPr txBox="1"/>
          <p:nvPr/>
        </p:nvSpPr>
        <p:spPr>
          <a:xfrm>
            <a:off x="6718741" y="1674413"/>
            <a:ext cx="603000" cy="968700"/>
          </a:xfrm>
          <a:prstGeom prst="rect">
            <a:avLst/>
          </a:prstGeom>
          <a:noFill/>
          <a:ln>
            <a:noFill/>
          </a:ln>
        </p:spPr>
        <p:txBody>
          <a:bodyPr anchorCtr="0" anchor="t" bIns="0" lIns="0" spcFirstLastPara="1" rIns="0" wrap="square" tIns="9525">
            <a:spAutoFit/>
          </a:bodyPr>
          <a:lstStyle/>
          <a:p>
            <a:pPr indent="165100" lvl="0" marL="12700" marR="12700" rtl="0" algn="l">
              <a:lnSpc>
                <a:spcPct val="117100"/>
              </a:lnSpc>
              <a:spcBef>
                <a:spcPts val="0"/>
              </a:spcBef>
              <a:spcAft>
                <a:spcPts val="0"/>
              </a:spcAft>
              <a:buNone/>
            </a:pPr>
            <a:r>
              <a:rPr b="1" lang="en" sz="1100">
                <a:solidFill>
                  <a:schemeClr val="dk1"/>
                </a:solidFill>
                <a:latin typeface="Calibri"/>
                <a:ea typeface="Calibri"/>
                <a:cs typeface="Calibri"/>
                <a:sym typeface="Calibri"/>
              </a:rPr>
              <a:t>Only  controlled</a:t>
            </a:r>
            <a:endParaRPr sz="1100">
              <a:solidFill>
                <a:schemeClr val="dk1"/>
              </a:solidFill>
              <a:latin typeface="Calibri"/>
              <a:ea typeface="Calibri"/>
              <a:cs typeface="Calibri"/>
              <a:sym typeface="Calibri"/>
            </a:endParaRPr>
          </a:p>
          <a:p>
            <a:pPr indent="0" lvl="0" marL="12700" marR="0" rtl="0" algn="l">
              <a:lnSpc>
                <a:spcPct val="100000"/>
              </a:lnSpc>
              <a:spcBef>
                <a:spcPts val="200"/>
              </a:spcBef>
              <a:spcAft>
                <a:spcPts val="0"/>
              </a:spcAft>
              <a:buNone/>
            </a:pPr>
            <a:r>
              <a:rPr b="1" lang="en" sz="1100">
                <a:solidFill>
                  <a:schemeClr val="dk1"/>
                </a:solidFill>
                <a:latin typeface="Calibri"/>
                <a:ea typeface="Calibri"/>
                <a:cs typeface="Calibri"/>
                <a:sym typeface="Calibri"/>
              </a:rPr>
              <a:t>NOT cured</a:t>
            </a:r>
            <a:endParaRPr sz="1100">
              <a:solidFill>
                <a:schemeClr val="dk1"/>
              </a:solidFill>
              <a:latin typeface="Calibri"/>
              <a:ea typeface="Calibri"/>
              <a:cs typeface="Calibri"/>
              <a:sym typeface="Calibri"/>
            </a:endParaRPr>
          </a:p>
        </p:txBody>
      </p:sp>
      <p:sp>
        <p:nvSpPr>
          <p:cNvPr id="377" name="Google Shape;377;p60"/>
          <p:cNvSpPr/>
          <p:nvPr/>
        </p:nvSpPr>
        <p:spPr>
          <a:xfrm>
            <a:off x="471949" y="3091725"/>
            <a:ext cx="7848505" cy="571271"/>
          </a:xfrm>
          <a:custGeom>
            <a:rect b="b" l="l" r="r" t="t"/>
            <a:pathLst>
              <a:path extrusionOk="0" h="640079" w="4991100">
                <a:moveTo>
                  <a:pt x="0" y="106679"/>
                </a:moveTo>
                <a:lnTo>
                  <a:pt x="8383" y="65150"/>
                </a:lnTo>
                <a:lnTo>
                  <a:pt x="31246" y="31242"/>
                </a:lnTo>
                <a:lnTo>
                  <a:pt x="65156" y="8382"/>
                </a:lnTo>
                <a:lnTo>
                  <a:pt x="106679" y="0"/>
                </a:lnTo>
                <a:lnTo>
                  <a:pt x="4884420" y="0"/>
                </a:lnTo>
                <a:lnTo>
                  <a:pt x="4925949" y="8381"/>
                </a:lnTo>
                <a:lnTo>
                  <a:pt x="4959858" y="31241"/>
                </a:lnTo>
                <a:lnTo>
                  <a:pt x="4982718" y="65150"/>
                </a:lnTo>
                <a:lnTo>
                  <a:pt x="4991100" y="106679"/>
                </a:lnTo>
                <a:lnTo>
                  <a:pt x="4991100" y="533400"/>
                </a:lnTo>
                <a:lnTo>
                  <a:pt x="4982718" y="574928"/>
                </a:lnTo>
                <a:lnTo>
                  <a:pt x="4959858" y="608837"/>
                </a:lnTo>
                <a:lnTo>
                  <a:pt x="4925948" y="631697"/>
                </a:lnTo>
                <a:lnTo>
                  <a:pt x="4884420" y="640079"/>
                </a:lnTo>
                <a:lnTo>
                  <a:pt x="106679" y="640079"/>
                </a:lnTo>
                <a:lnTo>
                  <a:pt x="65156" y="631698"/>
                </a:lnTo>
                <a:lnTo>
                  <a:pt x="31246" y="608838"/>
                </a:lnTo>
                <a:lnTo>
                  <a:pt x="8383" y="574929"/>
                </a:lnTo>
                <a:lnTo>
                  <a:pt x="0" y="533400"/>
                </a:lnTo>
                <a:lnTo>
                  <a:pt x="0" y="106679"/>
                </a:lnTo>
                <a:close/>
              </a:path>
            </a:pathLst>
          </a:custGeom>
          <a:noFill/>
          <a:ln cap="flat" cmpd="sng" w="25400">
            <a:solidFill>
              <a:srgbClr val="C0504D"/>
            </a:solidFill>
            <a:prstDash val="solid"/>
            <a:round/>
            <a:headEnd len="sm" w="sm" type="none"/>
            <a:tailEnd len="sm" w="sm" type="none"/>
          </a:ln>
        </p:spPr>
        <p:txBody>
          <a:bodyPr anchorCtr="0" anchor="t" bIns="0" lIns="0" spcFirstLastPara="1" rIns="0" wrap="square" tIns="0">
            <a:noAutofit/>
          </a:bodyPr>
          <a:lstStyle/>
          <a:p>
            <a:pPr indent="-850900" lvl="0" marL="863600" marR="0" rtl="0" algn="l">
              <a:lnSpc>
                <a:spcPct val="116599"/>
              </a:lnSpc>
              <a:spcBef>
                <a:spcPts val="0"/>
              </a:spcBef>
              <a:spcAft>
                <a:spcPts val="0"/>
              </a:spcAft>
              <a:buNone/>
            </a:pPr>
            <a:r>
              <a:rPr b="1" lang="en" sz="1400">
                <a:solidFill>
                  <a:schemeClr val="dk1"/>
                </a:solidFill>
                <a:latin typeface="Calibri"/>
                <a:ea typeface="Calibri"/>
                <a:cs typeface="Calibri"/>
                <a:sym typeface="Calibri"/>
              </a:rPr>
              <a:t>These therapeutic objectives are achieved most effectively via a  multidisciplinary team approach.</a:t>
            </a:r>
            <a:endParaRPr sz="14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61"/>
          <p:cNvSpPr txBox="1"/>
          <p:nvPr/>
        </p:nvSpPr>
        <p:spPr>
          <a:xfrm>
            <a:off x="3633536" y="280314"/>
            <a:ext cx="4572000" cy="255000"/>
          </a:xfrm>
          <a:prstGeom prst="rect">
            <a:avLst/>
          </a:prstGeom>
          <a:noFill/>
          <a:ln>
            <a:noFill/>
          </a:ln>
        </p:spPr>
        <p:txBody>
          <a:bodyPr anchorCtr="0" anchor="t" bIns="34275" lIns="68575" spcFirstLastPara="1" rIns="68575" wrap="square" tIns="34275">
            <a:spAutoFit/>
          </a:bodyPr>
          <a:lstStyle/>
          <a:p>
            <a:pPr indent="0" lvl="0" marL="0" marR="0" rtl="0" algn="l">
              <a:lnSpc>
                <a:spcPct val="50312"/>
              </a:lnSpc>
              <a:spcBef>
                <a:spcPts val="0"/>
              </a:spcBef>
              <a:spcAft>
                <a:spcPts val="0"/>
              </a:spcAft>
              <a:buNone/>
            </a:pPr>
            <a:r>
              <a:rPr b="1" lang="en" sz="2400">
                <a:solidFill>
                  <a:schemeClr val="dk1"/>
                </a:solidFill>
                <a:latin typeface="Calibri"/>
                <a:ea typeface="Calibri"/>
                <a:cs typeface="Calibri"/>
                <a:sym typeface="Calibri"/>
              </a:rPr>
              <a:t>Approach</a:t>
            </a:r>
            <a:endParaRPr sz="2400">
              <a:solidFill>
                <a:schemeClr val="dk1"/>
              </a:solidFill>
              <a:latin typeface="Calibri"/>
              <a:ea typeface="Calibri"/>
              <a:cs typeface="Calibri"/>
              <a:sym typeface="Calibri"/>
            </a:endParaRPr>
          </a:p>
        </p:txBody>
      </p:sp>
      <p:sp>
        <p:nvSpPr>
          <p:cNvPr id="383" name="Google Shape;383;p61"/>
          <p:cNvSpPr txBox="1"/>
          <p:nvPr/>
        </p:nvSpPr>
        <p:spPr>
          <a:xfrm>
            <a:off x="199103" y="781187"/>
            <a:ext cx="8849100" cy="4030500"/>
          </a:xfrm>
          <a:prstGeom prst="rect">
            <a:avLst/>
          </a:prstGeom>
          <a:noFill/>
          <a:ln>
            <a:noFill/>
          </a:ln>
        </p:spPr>
        <p:txBody>
          <a:bodyPr anchorCtr="0" anchor="t" bIns="0" lIns="0" spcFirstLastPara="1" rIns="0" wrap="square" tIns="9525">
            <a:spAutoFit/>
          </a:bodyPr>
          <a:lstStyle/>
          <a:p>
            <a:pPr indent="-165100" lvl="0" marL="177800" marR="508000" rtl="0" algn="l">
              <a:lnSpc>
                <a:spcPct val="117100"/>
              </a:lnSpc>
              <a:spcBef>
                <a:spcPts val="0"/>
              </a:spcBef>
              <a:spcAft>
                <a:spcPts val="0"/>
              </a:spcAft>
              <a:buClr>
                <a:schemeClr val="dk1"/>
              </a:buClr>
              <a:buSzPts val="1400"/>
              <a:buFont typeface="Noto Sans Symbols"/>
              <a:buChar char="✔"/>
            </a:pPr>
            <a:r>
              <a:rPr b="1" lang="en" sz="1400">
                <a:solidFill>
                  <a:schemeClr val="dk1"/>
                </a:solidFill>
                <a:latin typeface="Calibri"/>
                <a:ea typeface="Calibri"/>
                <a:cs typeface="Calibri"/>
                <a:sym typeface="Calibri"/>
              </a:rPr>
              <a:t>Initiate acute </a:t>
            </a:r>
            <a:r>
              <a:rPr lang="en" sz="1400">
                <a:solidFill>
                  <a:schemeClr val="dk1"/>
                </a:solidFill>
                <a:latin typeface="Calibri"/>
                <a:ea typeface="Calibri"/>
                <a:cs typeface="Calibri"/>
                <a:sym typeface="Calibri"/>
              </a:rPr>
              <a:t>anti-inflammatory treatment with</a:t>
            </a:r>
            <a:r>
              <a:rPr lang="en" sz="1400">
                <a:solidFill>
                  <a:srgbClr val="0000FF"/>
                </a:solidFill>
                <a:latin typeface="Calibri"/>
                <a:ea typeface="Calibri"/>
                <a:cs typeface="Calibri"/>
                <a:sym typeface="Calibri"/>
              </a:rPr>
              <a:t> </a:t>
            </a:r>
            <a:r>
              <a:rPr b="1" lang="en" sz="1400" u="sng">
                <a:solidFill>
                  <a:srgbClr val="0000FF"/>
                </a:solidFill>
                <a:latin typeface="Calibri"/>
                <a:ea typeface="Calibri"/>
                <a:cs typeface="Calibri"/>
                <a:sym typeface="Calibri"/>
                <a:hlinkClick r:id="rId3">
                  <a:extLst>
                    <a:ext uri="{A12FA001-AC4F-418D-AE19-62706E023703}">
                      <ahyp:hlinkClr val="tx"/>
                    </a:ext>
                  </a:extLst>
                </a:hlinkClick>
              </a:rPr>
              <a:t>glucocorticoids </a:t>
            </a:r>
            <a:r>
              <a:rPr lang="en" sz="1400">
                <a:solidFill>
                  <a:schemeClr val="dk1"/>
                </a:solidFill>
                <a:latin typeface="Calibri"/>
                <a:ea typeface="Calibri"/>
                <a:cs typeface="Calibri"/>
                <a:sym typeface="Calibri"/>
              </a:rPr>
              <a:t>and</a:t>
            </a:r>
            <a:r>
              <a:rPr lang="en" sz="1400">
                <a:solidFill>
                  <a:srgbClr val="0000FF"/>
                </a:solidFill>
                <a:latin typeface="Calibri"/>
                <a:ea typeface="Calibri"/>
                <a:cs typeface="Calibri"/>
                <a:sym typeface="Calibri"/>
              </a:rPr>
              <a:t> </a:t>
            </a:r>
            <a:r>
              <a:rPr b="1" lang="en" sz="1400" u="sng">
                <a:solidFill>
                  <a:srgbClr val="0000FF"/>
                </a:solidFill>
                <a:latin typeface="Calibri"/>
                <a:ea typeface="Calibri"/>
                <a:cs typeface="Calibri"/>
                <a:sym typeface="Calibri"/>
                <a:hlinkClick r:id="rId4">
                  <a:extLst>
                    <a:ext uri="{A12FA001-AC4F-418D-AE19-62706E023703}">
                      <ahyp:hlinkClr val="tx"/>
                    </a:ext>
                  </a:extLst>
                </a:hlinkClick>
              </a:rPr>
              <a:t>NSAIDs </a:t>
            </a:r>
            <a:r>
              <a:rPr lang="en" sz="1400">
                <a:solidFill>
                  <a:schemeClr val="dk1"/>
                </a:solidFill>
                <a:latin typeface="Calibri"/>
                <a:ea typeface="Calibri"/>
                <a:cs typeface="Calibri"/>
                <a:sym typeface="Calibri"/>
              </a:rPr>
              <a:t>for  disease flares.</a:t>
            </a:r>
            <a:endParaRPr sz="1400">
              <a:solidFill>
                <a:schemeClr val="dk1"/>
              </a:solidFill>
              <a:latin typeface="Calibri"/>
              <a:ea typeface="Calibri"/>
              <a:cs typeface="Calibri"/>
              <a:sym typeface="Calibri"/>
            </a:endParaRPr>
          </a:p>
          <a:p>
            <a:pPr indent="-165100" lvl="0" marL="177800" marR="0" rtl="0" algn="l">
              <a:lnSpc>
                <a:spcPct val="100000"/>
              </a:lnSpc>
              <a:spcBef>
                <a:spcPts val="200"/>
              </a:spcBef>
              <a:spcAft>
                <a:spcPts val="0"/>
              </a:spcAft>
              <a:buClr>
                <a:schemeClr val="dk1"/>
              </a:buClr>
              <a:buSzPts val="1400"/>
              <a:buFont typeface="Noto Sans Symbols"/>
              <a:buChar char="✔"/>
            </a:pPr>
            <a:r>
              <a:rPr b="1" lang="en" sz="1400">
                <a:solidFill>
                  <a:schemeClr val="dk1"/>
                </a:solidFill>
                <a:latin typeface="Calibri"/>
                <a:ea typeface="Calibri"/>
                <a:cs typeface="Calibri"/>
                <a:sym typeface="Calibri"/>
              </a:rPr>
              <a:t>Long-term treatment</a:t>
            </a:r>
            <a:endParaRPr sz="1400">
              <a:solidFill>
                <a:schemeClr val="dk1"/>
              </a:solidFill>
              <a:latin typeface="Calibri"/>
              <a:ea typeface="Calibri"/>
              <a:cs typeface="Calibri"/>
              <a:sym typeface="Calibri"/>
            </a:endParaRPr>
          </a:p>
          <a:p>
            <a:pPr indent="-127000" lvl="1" marL="304800" marR="0" rtl="0" algn="l">
              <a:lnSpc>
                <a:spcPct val="100000"/>
              </a:lnSpc>
              <a:spcBef>
                <a:spcPts val="200"/>
              </a:spcBef>
              <a:spcAft>
                <a:spcPts val="0"/>
              </a:spcAft>
              <a:buClr>
                <a:schemeClr val="dk1"/>
              </a:buClr>
              <a:buSzPts val="1400"/>
              <a:buFont typeface="Helvetica Neue"/>
              <a:buChar char="•"/>
            </a:pPr>
            <a:r>
              <a:rPr b="0" i="0" lang="en" sz="1400" u="none" cap="none" strike="noStrike">
                <a:solidFill>
                  <a:schemeClr val="dk1"/>
                </a:solidFill>
                <a:latin typeface="Calibri"/>
                <a:ea typeface="Calibri"/>
                <a:cs typeface="Calibri"/>
                <a:sym typeface="Calibri"/>
              </a:rPr>
              <a:t>Initiate treatment with</a:t>
            </a:r>
            <a:r>
              <a:rPr b="0" i="0" lang="en" sz="1400" u="none" cap="none" strike="noStrike">
                <a:solidFill>
                  <a:srgbClr val="0000FF"/>
                </a:solidFill>
                <a:latin typeface="Calibri"/>
                <a:ea typeface="Calibri"/>
                <a:cs typeface="Calibri"/>
                <a:sym typeface="Calibri"/>
              </a:rPr>
              <a:t> </a:t>
            </a:r>
            <a:r>
              <a:rPr b="1" i="0" lang="en" sz="1400" u="sng" cap="none" strike="noStrike">
                <a:solidFill>
                  <a:srgbClr val="0000FF"/>
                </a:solidFill>
                <a:latin typeface="Calibri"/>
                <a:ea typeface="Calibri"/>
                <a:cs typeface="Calibri"/>
                <a:sym typeface="Calibri"/>
                <a:hlinkClick r:id="rId5">
                  <a:extLst>
                    <a:ext uri="{A12FA001-AC4F-418D-AE19-62706E023703}">
                      <ahyp:hlinkClr val="tx"/>
                    </a:ext>
                  </a:extLst>
                </a:hlinkClick>
              </a:rPr>
              <a:t>conventional DMARD </a:t>
            </a:r>
            <a:r>
              <a:rPr b="0" i="0" lang="en" sz="1400" u="none" cap="none" strike="noStrike">
                <a:solidFill>
                  <a:schemeClr val="dk1"/>
                </a:solidFill>
                <a:latin typeface="Calibri"/>
                <a:ea typeface="Calibri"/>
                <a:cs typeface="Calibri"/>
                <a:sym typeface="Calibri"/>
              </a:rPr>
              <a:t>monotherapy.</a:t>
            </a:r>
            <a:endParaRPr b="0" i="0" sz="1400" u="none" cap="none" strike="noStrike">
              <a:solidFill>
                <a:schemeClr val="dk1"/>
              </a:solidFill>
              <a:latin typeface="Calibri"/>
              <a:ea typeface="Calibri"/>
              <a:cs typeface="Calibri"/>
              <a:sym typeface="Calibri"/>
            </a:endParaRPr>
          </a:p>
          <a:p>
            <a:pPr indent="-127000" lvl="1" marL="304800" marR="0" rtl="0" algn="l">
              <a:lnSpc>
                <a:spcPct val="100000"/>
              </a:lnSpc>
              <a:spcBef>
                <a:spcPts val="200"/>
              </a:spcBef>
              <a:spcAft>
                <a:spcPts val="0"/>
              </a:spcAft>
              <a:buClr>
                <a:schemeClr val="dk1"/>
              </a:buClr>
              <a:buSzPts val="1400"/>
              <a:buFont typeface="Helvetica Neue"/>
              <a:buChar char="•"/>
            </a:pPr>
            <a:r>
              <a:rPr b="0" i="0" lang="en" sz="1400" u="none" cap="none" strike="noStrike">
                <a:solidFill>
                  <a:schemeClr val="dk1"/>
                </a:solidFill>
                <a:latin typeface="Calibri"/>
                <a:ea typeface="Calibri"/>
                <a:cs typeface="Calibri"/>
                <a:sym typeface="Calibri"/>
              </a:rPr>
              <a:t>Consider short-term concomitant anti-inflammatory treatment.</a:t>
            </a:r>
            <a:endParaRPr b="0" i="0" sz="1400" u="none" cap="none" strike="noStrike">
              <a:solidFill>
                <a:schemeClr val="dk1"/>
              </a:solidFill>
              <a:latin typeface="Calibri"/>
              <a:ea typeface="Calibri"/>
              <a:cs typeface="Calibri"/>
              <a:sym typeface="Calibri"/>
            </a:endParaRPr>
          </a:p>
          <a:p>
            <a:pPr indent="-165100" lvl="0" marL="177800" marR="0" rtl="0" algn="l">
              <a:lnSpc>
                <a:spcPct val="100000"/>
              </a:lnSpc>
              <a:spcBef>
                <a:spcPts val="200"/>
              </a:spcBef>
              <a:spcAft>
                <a:spcPts val="0"/>
              </a:spcAft>
              <a:buClr>
                <a:schemeClr val="dk1"/>
              </a:buClr>
              <a:buSzPts val="1400"/>
              <a:buFont typeface="Noto Sans Symbols"/>
              <a:buChar char="✔"/>
            </a:pPr>
            <a:r>
              <a:rPr lang="en" sz="1400">
                <a:solidFill>
                  <a:schemeClr val="dk1"/>
                </a:solidFill>
                <a:latin typeface="Calibri"/>
                <a:ea typeface="Calibri"/>
                <a:cs typeface="Calibri"/>
                <a:sym typeface="Calibri"/>
              </a:rPr>
              <a:t>Initiate nonpharmacological management.</a:t>
            </a:r>
            <a:endParaRPr sz="1400">
              <a:solidFill>
                <a:schemeClr val="dk1"/>
              </a:solidFill>
              <a:latin typeface="Calibri"/>
              <a:ea typeface="Calibri"/>
              <a:cs typeface="Calibri"/>
              <a:sym typeface="Calibri"/>
            </a:endParaRPr>
          </a:p>
          <a:p>
            <a:pPr indent="-165100" lvl="0" marL="177800" marR="0" rtl="0" algn="l">
              <a:lnSpc>
                <a:spcPct val="100000"/>
              </a:lnSpc>
              <a:spcBef>
                <a:spcPts val="200"/>
              </a:spcBef>
              <a:spcAft>
                <a:spcPts val="0"/>
              </a:spcAft>
              <a:buClr>
                <a:schemeClr val="dk1"/>
              </a:buClr>
              <a:buSzPts val="1400"/>
              <a:buFont typeface="Noto Sans Symbols"/>
              <a:buChar char="✔"/>
            </a:pPr>
            <a:r>
              <a:rPr lang="en" sz="1400">
                <a:solidFill>
                  <a:schemeClr val="dk1"/>
                </a:solidFill>
                <a:latin typeface="Calibri"/>
                <a:ea typeface="Calibri"/>
                <a:cs typeface="Calibri"/>
                <a:sym typeface="Calibri"/>
              </a:rPr>
              <a:t>Consider surgical treatment in specific cases (e.g., patients with severe joint deformities).</a:t>
            </a:r>
            <a:endParaRPr sz="1400">
              <a:solidFill>
                <a:schemeClr val="dk1"/>
              </a:solidFill>
              <a:latin typeface="Calibri"/>
              <a:ea typeface="Calibri"/>
              <a:cs typeface="Calibri"/>
              <a:sym typeface="Calibri"/>
            </a:endParaRPr>
          </a:p>
          <a:p>
            <a:pPr indent="0" lvl="0" marL="1231900" marR="0" rtl="0" algn="l">
              <a:lnSpc>
                <a:spcPct val="100000"/>
              </a:lnSpc>
              <a:spcBef>
                <a:spcPts val="200"/>
              </a:spcBef>
              <a:spcAft>
                <a:spcPts val="0"/>
              </a:spcAft>
              <a:buNone/>
            </a:pPr>
            <a:r>
              <a:rPr b="1" lang="en" sz="1400">
                <a:solidFill>
                  <a:srgbClr val="FF0000"/>
                </a:solidFill>
                <a:latin typeface="Calibri"/>
                <a:ea typeface="Calibri"/>
                <a:cs typeface="Calibri"/>
                <a:sym typeface="Calibri"/>
              </a:rPr>
              <a:t>Consult a rheumatologist before initiating treatment.</a:t>
            </a:r>
            <a:endParaRPr sz="1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400">
              <a:solidFill>
                <a:schemeClr val="dk1"/>
              </a:solidFill>
              <a:latin typeface="Calibri"/>
              <a:ea typeface="Calibri"/>
              <a:cs typeface="Calibri"/>
              <a:sym typeface="Calibri"/>
            </a:endParaRPr>
          </a:p>
          <a:p>
            <a:pPr indent="0" lvl="0" marL="190500" marR="0" rtl="0" algn="ctr">
              <a:lnSpc>
                <a:spcPct val="100000"/>
              </a:lnSpc>
              <a:spcBef>
                <a:spcPts val="0"/>
              </a:spcBef>
              <a:spcAft>
                <a:spcPts val="0"/>
              </a:spcAft>
              <a:buNone/>
            </a:pPr>
            <a:r>
              <a:rPr b="1" lang="en" sz="1400">
                <a:solidFill>
                  <a:schemeClr val="dk1"/>
                </a:solidFill>
                <a:latin typeface="Calibri"/>
                <a:ea typeface="Calibri"/>
                <a:cs typeface="Calibri"/>
                <a:sym typeface="Calibri"/>
              </a:rPr>
              <a:t>1-Non-pharmacological interventions</a:t>
            </a:r>
            <a:endParaRPr sz="1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400">
              <a:solidFill>
                <a:schemeClr val="dk1"/>
              </a:solidFill>
              <a:latin typeface="Calibri"/>
              <a:ea typeface="Calibri"/>
              <a:cs typeface="Calibri"/>
              <a:sym typeface="Calibri"/>
            </a:endParaRPr>
          </a:p>
          <a:p>
            <a:pPr indent="-127000" lvl="0" marL="304800" marR="127000" rtl="0" algn="l">
              <a:lnSpc>
                <a:spcPct val="116399"/>
              </a:lnSpc>
              <a:spcBef>
                <a:spcPts val="0"/>
              </a:spcBef>
              <a:spcAft>
                <a:spcPts val="0"/>
              </a:spcAft>
              <a:buClr>
                <a:srgbClr val="000000"/>
              </a:buClr>
              <a:buSzPts val="1400"/>
              <a:buFont typeface="Helvetica Neue"/>
              <a:buChar char="•"/>
            </a:pPr>
            <a:r>
              <a:rPr b="1" lang="en" sz="1400" u="sng">
                <a:solidFill>
                  <a:srgbClr val="0000FF"/>
                </a:solidFill>
                <a:latin typeface="Calibri"/>
                <a:ea typeface="Calibri"/>
                <a:cs typeface="Calibri"/>
                <a:sym typeface="Calibri"/>
                <a:hlinkClick r:id="rId6">
                  <a:extLst>
                    <a:ext uri="{A12FA001-AC4F-418D-AE19-62706E023703}">
                      <ahyp:hlinkClr val="tx"/>
                    </a:ext>
                  </a:extLst>
                </a:hlinkClick>
              </a:rPr>
              <a:t>ASCVD prevention </a:t>
            </a:r>
            <a:r>
              <a:rPr lang="en" sz="1400">
                <a:solidFill>
                  <a:schemeClr val="dk1"/>
                </a:solidFill>
                <a:latin typeface="Calibri"/>
                <a:ea typeface="Calibri"/>
                <a:cs typeface="Calibri"/>
                <a:sym typeface="Calibri"/>
              </a:rPr>
              <a:t>( maintaining a </a:t>
            </a:r>
            <a:r>
              <a:rPr lang="en" sz="1400" u="sng">
                <a:solidFill>
                  <a:schemeClr val="dk1"/>
                </a:solidFill>
                <a:latin typeface="Calibri"/>
                <a:ea typeface="Calibri"/>
                <a:cs typeface="Calibri"/>
                <a:sym typeface="Calibri"/>
              </a:rPr>
              <a:t>healthy weight</a:t>
            </a:r>
            <a:r>
              <a:rPr lang="en" sz="1400">
                <a:solidFill>
                  <a:schemeClr val="dk1"/>
                </a:solidFill>
                <a:latin typeface="Calibri"/>
                <a:ea typeface="Calibri"/>
                <a:cs typeface="Calibri"/>
                <a:sym typeface="Calibri"/>
              </a:rPr>
              <a:t>,</a:t>
            </a:r>
            <a:r>
              <a:rPr lang="en" sz="1400">
                <a:solidFill>
                  <a:srgbClr val="0000FF"/>
                </a:solidFill>
                <a:latin typeface="Calibri"/>
                <a:ea typeface="Calibri"/>
                <a:cs typeface="Calibri"/>
                <a:sym typeface="Calibri"/>
              </a:rPr>
              <a:t> </a:t>
            </a:r>
            <a:r>
              <a:rPr lang="en" sz="1400" u="sng">
                <a:solidFill>
                  <a:srgbClr val="0000FF"/>
                </a:solidFill>
                <a:latin typeface="Calibri"/>
                <a:ea typeface="Calibri"/>
                <a:cs typeface="Calibri"/>
                <a:sym typeface="Calibri"/>
                <a:hlinkClick r:id="rId7">
                  <a:extLst>
                    <a:ext uri="{A12FA001-AC4F-418D-AE19-62706E023703}">
                      <ahyp:hlinkClr val="tx"/>
                    </a:ext>
                  </a:extLst>
                </a:hlinkClick>
              </a:rPr>
              <a:t>smoking cessation</a:t>
            </a:r>
            <a:r>
              <a:rPr lang="en" sz="1400">
                <a:solidFill>
                  <a:schemeClr val="dk1"/>
                </a:solidFill>
                <a:latin typeface="Calibri"/>
                <a:ea typeface="Calibri"/>
                <a:cs typeface="Calibri"/>
                <a:sym typeface="Calibri"/>
              </a:rPr>
              <a:t>) measures are  associated with improved outcomes in patients with RA.</a:t>
            </a:r>
            <a:endParaRPr sz="1400">
              <a:solidFill>
                <a:schemeClr val="dk1"/>
              </a:solidFill>
              <a:latin typeface="Calibri"/>
              <a:ea typeface="Calibri"/>
              <a:cs typeface="Calibri"/>
              <a:sym typeface="Calibri"/>
            </a:endParaRPr>
          </a:p>
          <a:p>
            <a:pPr indent="-127000" lvl="0" marL="304800" marR="50800" rtl="0" algn="l">
              <a:lnSpc>
                <a:spcPct val="116799"/>
              </a:lnSpc>
              <a:spcBef>
                <a:spcPts val="800"/>
              </a:spcBef>
              <a:spcAft>
                <a:spcPts val="0"/>
              </a:spcAft>
              <a:buClr>
                <a:schemeClr val="dk1"/>
              </a:buClr>
              <a:buSzPts val="1400"/>
              <a:buFont typeface="Helvetica Neue"/>
              <a:buChar char="•"/>
            </a:pPr>
            <a:r>
              <a:rPr b="1" lang="en" sz="1400">
                <a:solidFill>
                  <a:schemeClr val="dk1"/>
                </a:solidFill>
                <a:latin typeface="Calibri"/>
                <a:ea typeface="Calibri"/>
                <a:cs typeface="Calibri"/>
                <a:sym typeface="Calibri"/>
              </a:rPr>
              <a:t>Physical and occupational therapy </a:t>
            </a:r>
            <a:r>
              <a:rPr lang="en" sz="1400">
                <a:solidFill>
                  <a:schemeClr val="dk1"/>
                </a:solidFill>
                <a:latin typeface="Calibri"/>
                <a:ea typeface="Calibri"/>
                <a:cs typeface="Calibri"/>
                <a:sym typeface="Calibri"/>
              </a:rPr>
              <a:t>can improve mobility. (An individualized physical  activity plan that focuses on cardiovascular and strength exercises should be designed  for the patient.)</a:t>
            </a:r>
            <a:endParaRPr sz="1400">
              <a:solidFill>
                <a:schemeClr val="dk1"/>
              </a:solidFill>
              <a:latin typeface="Calibri"/>
              <a:ea typeface="Calibri"/>
              <a:cs typeface="Calibri"/>
              <a:sym typeface="Calibri"/>
            </a:endParaRPr>
          </a:p>
          <a:p>
            <a:pPr indent="-127000" lvl="0" marL="304800" marR="190500" rtl="0" algn="l">
              <a:lnSpc>
                <a:spcPct val="115700"/>
              </a:lnSpc>
              <a:spcBef>
                <a:spcPts val="800"/>
              </a:spcBef>
              <a:spcAft>
                <a:spcPts val="0"/>
              </a:spcAft>
              <a:buClr>
                <a:schemeClr val="dk1"/>
              </a:buClr>
              <a:buSzPts val="1400"/>
              <a:buFont typeface="Helvetica Neue"/>
              <a:buChar char="•"/>
            </a:pPr>
            <a:r>
              <a:rPr b="1" lang="en" sz="1400">
                <a:solidFill>
                  <a:schemeClr val="dk1"/>
                </a:solidFill>
                <a:latin typeface="Calibri"/>
                <a:ea typeface="Calibri"/>
                <a:cs typeface="Calibri"/>
                <a:sym typeface="Calibri"/>
              </a:rPr>
              <a:t>Heat or cold packs </a:t>
            </a:r>
            <a:r>
              <a:rPr lang="en" sz="1400">
                <a:solidFill>
                  <a:schemeClr val="dk1"/>
                </a:solidFill>
                <a:latin typeface="Calibri"/>
                <a:ea typeface="Calibri"/>
                <a:cs typeface="Calibri"/>
                <a:sym typeface="Calibri"/>
              </a:rPr>
              <a:t>for</a:t>
            </a:r>
            <a:r>
              <a:rPr lang="en" sz="1400">
                <a:solidFill>
                  <a:srgbClr val="0000FF"/>
                </a:solidFill>
                <a:latin typeface="Calibri"/>
                <a:ea typeface="Calibri"/>
                <a:cs typeface="Calibri"/>
                <a:sym typeface="Calibri"/>
              </a:rPr>
              <a:t> </a:t>
            </a:r>
            <a:r>
              <a:rPr lang="en" sz="1400" u="sng">
                <a:solidFill>
                  <a:srgbClr val="0000FF"/>
                </a:solidFill>
                <a:latin typeface="Calibri"/>
                <a:ea typeface="Calibri"/>
                <a:cs typeface="Calibri"/>
                <a:sym typeface="Calibri"/>
                <a:hlinkClick r:id="rId8">
                  <a:extLst>
                    <a:ext uri="{A12FA001-AC4F-418D-AE19-62706E023703}">
                      <ahyp:hlinkClr val="tx"/>
                    </a:ext>
                  </a:extLst>
                </a:hlinkClick>
              </a:rPr>
              <a:t>pain management</a:t>
            </a:r>
            <a:r>
              <a:rPr lang="en" sz="1400">
                <a:solidFill>
                  <a:schemeClr val="dk1"/>
                </a:solidFill>
                <a:latin typeface="Calibri"/>
                <a:ea typeface="Calibri"/>
                <a:cs typeface="Calibri"/>
                <a:sym typeface="Calibri"/>
              </a:rPr>
              <a:t>.(Heat may reduce</a:t>
            </a:r>
            <a:r>
              <a:rPr lang="en" sz="1400">
                <a:solidFill>
                  <a:srgbClr val="0000FF"/>
                </a:solidFill>
                <a:latin typeface="Calibri"/>
                <a:ea typeface="Calibri"/>
                <a:cs typeface="Calibri"/>
                <a:sym typeface="Calibri"/>
              </a:rPr>
              <a:t> </a:t>
            </a:r>
            <a:r>
              <a:rPr lang="en" sz="1400" u="sng">
                <a:solidFill>
                  <a:srgbClr val="0000FF"/>
                </a:solidFill>
                <a:latin typeface="Calibri"/>
                <a:ea typeface="Calibri"/>
                <a:cs typeface="Calibri"/>
                <a:sym typeface="Calibri"/>
                <a:hlinkClick r:id="rId9">
                  <a:extLst>
                    <a:ext uri="{A12FA001-AC4F-418D-AE19-62706E023703}">
                      <ahyp:hlinkClr val="tx"/>
                    </a:ext>
                  </a:extLst>
                </a:hlinkClick>
              </a:rPr>
              <a:t>pain </a:t>
            </a:r>
            <a:r>
              <a:rPr lang="en" sz="1400">
                <a:solidFill>
                  <a:schemeClr val="dk1"/>
                </a:solidFill>
                <a:latin typeface="Calibri"/>
                <a:ea typeface="Calibri"/>
                <a:cs typeface="Calibri"/>
                <a:sym typeface="Calibri"/>
              </a:rPr>
              <a:t>and relax muscles.  Cold may attenuate the sensation of</a:t>
            </a:r>
            <a:r>
              <a:rPr lang="en" sz="1400">
                <a:solidFill>
                  <a:srgbClr val="0000FF"/>
                </a:solidFill>
                <a:latin typeface="Calibri"/>
                <a:ea typeface="Calibri"/>
                <a:cs typeface="Calibri"/>
                <a:sym typeface="Calibri"/>
              </a:rPr>
              <a:t> </a:t>
            </a:r>
            <a:r>
              <a:rPr lang="en" sz="1400" u="sng">
                <a:solidFill>
                  <a:srgbClr val="0000FF"/>
                </a:solidFill>
                <a:latin typeface="Calibri"/>
                <a:ea typeface="Calibri"/>
                <a:cs typeface="Calibri"/>
                <a:sym typeface="Calibri"/>
                <a:hlinkClick r:id="rId10">
                  <a:extLst>
                    <a:ext uri="{A12FA001-AC4F-418D-AE19-62706E023703}">
                      <ahyp:hlinkClr val="tx"/>
                    </a:ext>
                  </a:extLst>
                </a:hlinkClick>
              </a:rPr>
              <a:t>pain </a:t>
            </a:r>
            <a:r>
              <a:rPr lang="en" sz="1400">
                <a:solidFill>
                  <a:schemeClr val="dk1"/>
                </a:solidFill>
                <a:latin typeface="Calibri"/>
                <a:ea typeface="Calibri"/>
                <a:cs typeface="Calibri"/>
                <a:sym typeface="Calibri"/>
              </a:rPr>
              <a:t>and reduce swelling).</a:t>
            </a:r>
            <a:endParaRPr sz="1400">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62"/>
          <p:cNvSpPr/>
          <p:nvPr/>
        </p:nvSpPr>
        <p:spPr>
          <a:xfrm>
            <a:off x="3047155" y="298348"/>
            <a:ext cx="2263140" cy="314325"/>
          </a:xfrm>
          <a:custGeom>
            <a:rect b="b" l="l" r="r" t="t"/>
            <a:pathLst>
              <a:path extrusionOk="0" h="419100" w="3017520">
                <a:moveTo>
                  <a:pt x="0" y="69850"/>
                </a:moveTo>
                <a:lnTo>
                  <a:pt x="5484" y="42648"/>
                </a:lnTo>
                <a:lnTo>
                  <a:pt x="20446" y="20447"/>
                </a:lnTo>
                <a:lnTo>
                  <a:pt x="42648" y="5484"/>
                </a:lnTo>
                <a:lnTo>
                  <a:pt x="69850" y="0"/>
                </a:lnTo>
                <a:lnTo>
                  <a:pt x="2947670" y="0"/>
                </a:lnTo>
                <a:lnTo>
                  <a:pt x="2974871" y="5484"/>
                </a:lnTo>
                <a:lnTo>
                  <a:pt x="2997073" y="20447"/>
                </a:lnTo>
                <a:lnTo>
                  <a:pt x="3012035" y="42648"/>
                </a:lnTo>
                <a:lnTo>
                  <a:pt x="3017520" y="69850"/>
                </a:lnTo>
                <a:lnTo>
                  <a:pt x="3017520" y="349250"/>
                </a:lnTo>
                <a:lnTo>
                  <a:pt x="3012035" y="376451"/>
                </a:lnTo>
                <a:lnTo>
                  <a:pt x="2997073" y="398652"/>
                </a:lnTo>
                <a:lnTo>
                  <a:pt x="2974871" y="413615"/>
                </a:lnTo>
                <a:lnTo>
                  <a:pt x="2947670" y="419100"/>
                </a:lnTo>
                <a:lnTo>
                  <a:pt x="69850" y="419100"/>
                </a:lnTo>
                <a:lnTo>
                  <a:pt x="42648" y="413615"/>
                </a:lnTo>
                <a:lnTo>
                  <a:pt x="20447" y="398652"/>
                </a:lnTo>
                <a:lnTo>
                  <a:pt x="5484" y="376451"/>
                </a:lnTo>
                <a:lnTo>
                  <a:pt x="0" y="349250"/>
                </a:lnTo>
                <a:lnTo>
                  <a:pt x="0" y="69850"/>
                </a:lnTo>
                <a:close/>
              </a:path>
            </a:pathLst>
          </a:custGeom>
          <a:noFill/>
          <a:ln cap="flat" cmpd="sng" w="25400">
            <a:solidFill>
              <a:srgbClr val="0000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89" name="Google Shape;389;p62"/>
          <p:cNvSpPr txBox="1"/>
          <p:nvPr/>
        </p:nvSpPr>
        <p:spPr>
          <a:xfrm>
            <a:off x="3047155" y="279788"/>
            <a:ext cx="4572000" cy="284700"/>
          </a:xfrm>
          <a:prstGeom prst="rect">
            <a:avLst/>
          </a:prstGeom>
          <a:noFill/>
          <a:ln>
            <a:noFill/>
          </a:ln>
        </p:spPr>
        <p:txBody>
          <a:bodyPr anchorCtr="0" anchor="t" bIns="34275" lIns="68575" spcFirstLastPara="1" rIns="68575" wrap="square" tIns="34275">
            <a:spAutoFit/>
          </a:bodyPr>
          <a:lstStyle/>
          <a:p>
            <a:pPr indent="0" lvl="0" marL="12700" marR="0" rtl="0" algn="l">
              <a:lnSpc>
                <a:spcPct val="100000"/>
              </a:lnSpc>
              <a:spcBef>
                <a:spcPts val="0"/>
              </a:spcBef>
              <a:spcAft>
                <a:spcPts val="0"/>
              </a:spcAft>
              <a:buNone/>
            </a:pPr>
            <a:r>
              <a:rPr b="1" lang="en" sz="1400">
                <a:solidFill>
                  <a:schemeClr val="dk1"/>
                </a:solidFill>
                <a:latin typeface="Calibri"/>
                <a:ea typeface="Calibri"/>
                <a:cs typeface="Calibri"/>
                <a:sym typeface="Calibri"/>
              </a:rPr>
              <a:t>2- Pharmacological treatment</a:t>
            </a:r>
            <a:endParaRPr sz="1400">
              <a:solidFill>
                <a:schemeClr val="dk1"/>
              </a:solidFill>
              <a:latin typeface="Calibri"/>
              <a:ea typeface="Calibri"/>
              <a:cs typeface="Calibri"/>
              <a:sym typeface="Calibri"/>
            </a:endParaRPr>
          </a:p>
        </p:txBody>
      </p:sp>
      <p:sp>
        <p:nvSpPr>
          <p:cNvPr id="390" name="Google Shape;390;p62"/>
          <p:cNvSpPr txBox="1"/>
          <p:nvPr/>
        </p:nvSpPr>
        <p:spPr>
          <a:xfrm>
            <a:off x="2009605" y="759545"/>
            <a:ext cx="1086000" cy="206700"/>
          </a:xfrm>
          <a:prstGeom prst="rect">
            <a:avLst/>
          </a:prstGeom>
          <a:noFill/>
          <a:ln cap="flat" cmpd="sng" w="25400">
            <a:solidFill>
              <a:srgbClr val="4AACC5"/>
            </a:solidFill>
            <a:prstDash val="solid"/>
            <a:round/>
            <a:headEnd len="sm" w="sm" type="none"/>
            <a:tailEnd len="sm" w="sm" type="none"/>
          </a:ln>
        </p:spPr>
        <p:txBody>
          <a:bodyPr anchorCtr="0" anchor="t" bIns="0" lIns="0" spcFirstLastPara="1" rIns="0" wrap="square" tIns="37150">
            <a:spAutoFit/>
          </a:bodyPr>
          <a:lstStyle/>
          <a:p>
            <a:pPr indent="0" lvl="0" marL="228600" marR="0" rtl="0" algn="l">
              <a:lnSpc>
                <a:spcPct val="100000"/>
              </a:lnSpc>
              <a:spcBef>
                <a:spcPts val="0"/>
              </a:spcBef>
              <a:spcAft>
                <a:spcPts val="0"/>
              </a:spcAft>
              <a:buNone/>
            </a:pPr>
            <a:r>
              <a:rPr b="1" lang="en" sz="1100">
                <a:solidFill>
                  <a:schemeClr val="dk1"/>
                </a:solidFill>
                <a:latin typeface="Calibri"/>
                <a:ea typeface="Calibri"/>
                <a:cs typeface="Calibri"/>
                <a:sym typeface="Calibri"/>
              </a:rPr>
              <a:t>ANALGESIA</a:t>
            </a:r>
            <a:endParaRPr sz="1100">
              <a:solidFill>
                <a:schemeClr val="dk1"/>
              </a:solidFill>
              <a:latin typeface="Calibri"/>
              <a:ea typeface="Calibri"/>
              <a:cs typeface="Calibri"/>
              <a:sym typeface="Calibri"/>
            </a:endParaRPr>
          </a:p>
        </p:txBody>
      </p:sp>
      <p:sp>
        <p:nvSpPr>
          <p:cNvPr id="391" name="Google Shape;391;p62"/>
          <p:cNvSpPr txBox="1"/>
          <p:nvPr/>
        </p:nvSpPr>
        <p:spPr>
          <a:xfrm>
            <a:off x="1451471" y="1155677"/>
            <a:ext cx="1086000" cy="206700"/>
          </a:xfrm>
          <a:prstGeom prst="rect">
            <a:avLst/>
          </a:prstGeom>
          <a:noFill/>
          <a:ln cap="flat" cmpd="sng" w="25400">
            <a:solidFill>
              <a:srgbClr val="4AACC5"/>
            </a:solidFill>
            <a:prstDash val="solid"/>
            <a:round/>
            <a:headEnd len="sm" w="sm" type="none"/>
            <a:tailEnd len="sm" w="sm" type="none"/>
          </a:ln>
        </p:spPr>
        <p:txBody>
          <a:bodyPr anchorCtr="0" anchor="t" bIns="0" lIns="0" spcFirstLastPara="1" rIns="0" wrap="square" tIns="37150">
            <a:spAutoFit/>
          </a:bodyPr>
          <a:lstStyle/>
          <a:p>
            <a:pPr indent="0" lvl="0" marL="304800" marR="0" rtl="0" algn="l">
              <a:lnSpc>
                <a:spcPct val="100000"/>
              </a:lnSpc>
              <a:spcBef>
                <a:spcPts val="0"/>
              </a:spcBef>
              <a:spcAft>
                <a:spcPts val="0"/>
              </a:spcAft>
              <a:buNone/>
            </a:pPr>
            <a:r>
              <a:rPr b="1" lang="en" sz="1100">
                <a:solidFill>
                  <a:schemeClr val="dk1"/>
                </a:solidFill>
                <a:latin typeface="Calibri"/>
                <a:ea typeface="Calibri"/>
                <a:cs typeface="Calibri"/>
                <a:sym typeface="Calibri"/>
              </a:rPr>
              <a:t>STEROID</a:t>
            </a:r>
            <a:endParaRPr sz="1100">
              <a:solidFill>
                <a:schemeClr val="dk1"/>
              </a:solidFill>
              <a:latin typeface="Calibri"/>
              <a:ea typeface="Calibri"/>
              <a:cs typeface="Calibri"/>
              <a:sym typeface="Calibri"/>
            </a:endParaRPr>
          </a:p>
        </p:txBody>
      </p:sp>
      <p:sp>
        <p:nvSpPr>
          <p:cNvPr id="392" name="Google Shape;392;p62"/>
          <p:cNvSpPr txBox="1"/>
          <p:nvPr/>
        </p:nvSpPr>
        <p:spPr>
          <a:xfrm>
            <a:off x="617220" y="1604659"/>
            <a:ext cx="1080300" cy="206700"/>
          </a:xfrm>
          <a:prstGeom prst="rect">
            <a:avLst/>
          </a:prstGeom>
          <a:noFill/>
          <a:ln cap="flat" cmpd="sng" w="25400">
            <a:solidFill>
              <a:srgbClr val="4AACC5"/>
            </a:solidFill>
            <a:prstDash val="solid"/>
            <a:round/>
            <a:headEnd len="sm" w="sm" type="none"/>
            <a:tailEnd len="sm" w="sm" type="none"/>
          </a:ln>
        </p:spPr>
        <p:txBody>
          <a:bodyPr anchorCtr="0" anchor="t" bIns="0" lIns="0" spcFirstLastPara="1" rIns="0" wrap="square" tIns="37150">
            <a:spAutoFit/>
          </a:bodyPr>
          <a:lstStyle/>
          <a:p>
            <a:pPr indent="0" lvl="0" marL="317500" marR="0" rtl="0" algn="l">
              <a:lnSpc>
                <a:spcPct val="100000"/>
              </a:lnSpc>
              <a:spcBef>
                <a:spcPts val="0"/>
              </a:spcBef>
              <a:spcAft>
                <a:spcPts val="0"/>
              </a:spcAft>
              <a:buNone/>
            </a:pPr>
            <a:r>
              <a:rPr b="1" lang="en" sz="1100">
                <a:solidFill>
                  <a:schemeClr val="dk1"/>
                </a:solidFill>
                <a:latin typeface="Calibri"/>
                <a:ea typeface="Calibri"/>
                <a:cs typeface="Calibri"/>
                <a:sym typeface="Calibri"/>
              </a:rPr>
              <a:t>DMARD</a:t>
            </a:r>
            <a:endParaRPr sz="1100">
              <a:solidFill>
                <a:schemeClr val="dk1"/>
              </a:solidFill>
              <a:latin typeface="Calibri"/>
              <a:ea typeface="Calibri"/>
              <a:cs typeface="Calibri"/>
              <a:sym typeface="Calibri"/>
            </a:endParaRPr>
          </a:p>
        </p:txBody>
      </p:sp>
      <p:sp>
        <p:nvSpPr>
          <p:cNvPr id="393" name="Google Shape;393;p62"/>
          <p:cNvSpPr txBox="1"/>
          <p:nvPr/>
        </p:nvSpPr>
        <p:spPr>
          <a:xfrm>
            <a:off x="5199681" y="1165394"/>
            <a:ext cx="1658400" cy="181200"/>
          </a:xfrm>
          <a:prstGeom prst="rect">
            <a:avLst/>
          </a:prstGeom>
          <a:noFill/>
          <a:ln cap="flat" cmpd="sng" w="25400">
            <a:solidFill>
              <a:srgbClr val="4AACC5"/>
            </a:solidFill>
            <a:prstDash val="solid"/>
            <a:round/>
            <a:headEnd len="sm" w="sm" type="none"/>
            <a:tailEnd len="sm" w="sm" type="none"/>
          </a:ln>
        </p:spPr>
        <p:txBody>
          <a:bodyPr anchorCtr="0" anchor="t" bIns="0" lIns="0" spcFirstLastPara="1" rIns="0" wrap="square" tIns="11900">
            <a:spAutoFit/>
          </a:bodyPr>
          <a:lstStyle/>
          <a:p>
            <a:pPr indent="-139700" lvl="0" marL="228600" marR="76200" rtl="0" algn="l">
              <a:lnSpc>
                <a:spcPct val="116399"/>
              </a:lnSpc>
              <a:spcBef>
                <a:spcPts val="0"/>
              </a:spcBef>
              <a:spcAft>
                <a:spcPts val="0"/>
              </a:spcAft>
              <a:buNone/>
            </a:pPr>
            <a:r>
              <a:rPr b="1" lang="en" sz="1100">
                <a:solidFill>
                  <a:schemeClr val="dk1"/>
                </a:solidFill>
                <a:latin typeface="Calibri"/>
                <a:ea typeface="Calibri"/>
                <a:cs typeface="Calibri"/>
                <a:sym typeface="Calibri"/>
              </a:rPr>
              <a:t>BIOLOGICAL  AGENT</a:t>
            </a:r>
            <a:endParaRPr sz="1100">
              <a:solidFill>
                <a:schemeClr val="dk1"/>
              </a:solidFill>
              <a:latin typeface="Calibri"/>
              <a:ea typeface="Calibri"/>
              <a:cs typeface="Calibri"/>
              <a:sym typeface="Calibri"/>
            </a:endParaRPr>
          </a:p>
        </p:txBody>
      </p:sp>
      <p:sp>
        <p:nvSpPr>
          <p:cNvPr id="394" name="Google Shape;394;p62"/>
          <p:cNvSpPr txBox="1"/>
          <p:nvPr/>
        </p:nvSpPr>
        <p:spPr>
          <a:xfrm>
            <a:off x="5024637" y="759545"/>
            <a:ext cx="834300" cy="206700"/>
          </a:xfrm>
          <a:prstGeom prst="rect">
            <a:avLst/>
          </a:prstGeom>
          <a:noFill/>
          <a:ln cap="flat" cmpd="sng" w="25400">
            <a:solidFill>
              <a:srgbClr val="4AACC5"/>
            </a:solidFill>
            <a:prstDash val="solid"/>
            <a:round/>
            <a:headEnd len="sm" w="sm" type="none"/>
            <a:tailEnd len="sm" w="sm" type="none"/>
          </a:ln>
        </p:spPr>
        <p:txBody>
          <a:bodyPr anchorCtr="0" anchor="t" bIns="0" lIns="0" spcFirstLastPara="1" rIns="0" wrap="square" tIns="37150">
            <a:spAutoFit/>
          </a:bodyPr>
          <a:lstStyle/>
          <a:p>
            <a:pPr indent="0" lvl="0" marL="241300" marR="0" rtl="0" algn="l">
              <a:lnSpc>
                <a:spcPct val="100000"/>
              </a:lnSpc>
              <a:spcBef>
                <a:spcPts val="0"/>
              </a:spcBef>
              <a:spcAft>
                <a:spcPts val="0"/>
              </a:spcAft>
              <a:buNone/>
            </a:pPr>
            <a:r>
              <a:rPr b="1" lang="en" sz="1100">
                <a:solidFill>
                  <a:schemeClr val="dk1"/>
                </a:solidFill>
                <a:latin typeface="Calibri"/>
                <a:ea typeface="Calibri"/>
                <a:cs typeface="Calibri"/>
                <a:sym typeface="Calibri"/>
              </a:rPr>
              <a:t>NSAID</a:t>
            </a:r>
            <a:endParaRPr sz="1100">
              <a:solidFill>
                <a:schemeClr val="dk1"/>
              </a:solidFill>
              <a:latin typeface="Calibri"/>
              <a:ea typeface="Calibri"/>
              <a:cs typeface="Calibri"/>
              <a:sym typeface="Calibri"/>
            </a:endParaRPr>
          </a:p>
        </p:txBody>
      </p:sp>
      <p:sp>
        <p:nvSpPr>
          <p:cNvPr id="395" name="Google Shape;395;p62"/>
          <p:cNvSpPr txBox="1"/>
          <p:nvPr/>
        </p:nvSpPr>
        <p:spPr>
          <a:xfrm>
            <a:off x="524195" y="2108210"/>
            <a:ext cx="3022800" cy="194400"/>
          </a:xfrm>
          <a:prstGeom prst="rect">
            <a:avLst/>
          </a:prstGeom>
          <a:solidFill>
            <a:srgbClr val="00FFFF"/>
          </a:solidFill>
          <a:ln>
            <a:noFill/>
          </a:ln>
        </p:spPr>
        <p:txBody>
          <a:bodyPr anchorCtr="0" anchor="t" bIns="0" lIns="0" spcFirstLastPara="1" rIns="0" wrap="square" tIns="0">
            <a:spAutoFit/>
          </a:bodyPr>
          <a:lstStyle/>
          <a:p>
            <a:pPr indent="-177800" lvl="0" marL="177800" marR="0" rtl="0" algn="l">
              <a:lnSpc>
                <a:spcPct val="90277"/>
              </a:lnSpc>
              <a:spcBef>
                <a:spcPts val="0"/>
              </a:spcBef>
              <a:spcAft>
                <a:spcPts val="0"/>
              </a:spcAft>
              <a:buClr>
                <a:srgbClr val="000000"/>
              </a:buClr>
              <a:buSzPts val="1000"/>
              <a:buFont typeface="Noto Sans Symbols"/>
              <a:buChar char="❖"/>
            </a:pPr>
            <a:r>
              <a:rPr b="1" lang="en" sz="1400">
                <a:solidFill>
                  <a:srgbClr val="1A1C1C"/>
                </a:solidFill>
                <a:latin typeface="Calibri"/>
                <a:ea typeface="Calibri"/>
                <a:cs typeface="Calibri"/>
                <a:sym typeface="Calibri"/>
              </a:rPr>
              <a:t>Acute anti-inflammatory treatment :</a:t>
            </a:r>
            <a:endParaRPr sz="1400">
              <a:solidFill>
                <a:schemeClr val="dk1"/>
              </a:solidFill>
              <a:latin typeface="Calibri"/>
              <a:ea typeface="Calibri"/>
              <a:cs typeface="Calibri"/>
              <a:sym typeface="Calibri"/>
            </a:endParaRPr>
          </a:p>
        </p:txBody>
      </p:sp>
      <p:sp>
        <p:nvSpPr>
          <p:cNvPr id="396" name="Google Shape;396;p62"/>
          <p:cNvSpPr txBox="1"/>
          <p:nvPr/>
        </p:nvSpPr>
        <p:spPr>
          <a:xfrm>
            <a:off x="280533" y="2405056"/>
            <a:ext cx="8583000" cy="2961900"/>
          </a:xfrm>
          <a:prstGeom prst="rect">
            <a:avLst/>
          </a:prstGeom>
          <a:noFill/>
          <a:ln>
            <a:noFill/>
          </a:ln>
        </p:spPr>
        <p:txBody>
          <a:bodyPr anchorCtr="0" anchor="t" bIns="0" lIns="0" spcFirstLastPara="1" rIns="0" wrap="square" tIns="10475">
            <a:spAutoFit/>
          </a:bodyPr>
          <a:lstStyle/>
          <a:p>
            <a:pPr indent="0" lvl="0" marL="12700" marR="165100" rtl="0" algn="l">
              <a:lnSpc>
                <a:spcPct val="116399"/>
              </a:lnSpc>
              <a:spcBef>
                <a:spcPts val="0"/>
              </a:spcBef>
              <a:spcAft>
                <a:spcPts val="0"/>
              </a:spcAft>
              <a:buNone/>
            </a:pPr>
            <a:r>
              <a:rPr lang="en" sz="1400">
                <a:solidFill>
                  <a:srgbClr val="1A1C1C"/>
                </a:solidFill>
                <a:latin typeface="Calibri"/>
                <a:ea typeface="Calibri"/>
                <a:cs typeface="Calibri"/>
                <a:sym typeface="Calibri"/>
              </a:rPr>
              <a:t>Temporary (&lt; 3 months) symptomatic treatment with </a:t>
            </a:r>
            <a:r>
              <a:rPr lang="en" sz="1400" u="sng">
                <a:solidFill>
                  <a:srgbClr val="0000FF"/>
                </a:solidFill>
                <a:latin typeface="Calibri"/>
                <a:ea typeface="Calibri"/>
                <a:cs typeface="Calibri"/>
                <a:sym typeface="Calibri"/>
                <a:hlinkClick r:id="rId3">
                  <a:extLst>
                    <a:ext uri="{A12FA001-AC4F-418D-AE19-62706E023703}">
                      <ahyp:hlinkClr val="tx"/>
                    </a:ext>
                  </a:extLst>
                </a:hlinkClick>
              </a:rPr>
              <a:t>glucocorticoids </a:t>
            </a:r>
            <a:r>
              <a:rPr lang="en" sz="1400">
                <a:solidFill>
                  <a:srgbClr val="1A1C1C"/>
                </a:solidFill>
                <a:latin typeface="Calibri"/>
                <a:ea typeface="Calibri"/>
                <a:cs typeface="Calibri"/>
                <a:sym typeface="Calibri"/>
              </a:rPr>
              <a:t>and/or </a:t>
            </a:r>
            <a:r>
              <a:rPr lang="en" sz="1400" u="sng">
                <a:solidFill>
                  <a:srgbClr val="0000FF"/>
                </a:solidFill>
                <a:latin typeface="Calibri"/>
                <a:ea typeface="Calibri"/>
                <a:cs typeface="Calibri"/>
                <a:sym typeface="Calibri"/>
                <a:hlinkClick r:id="rId4">
                  <a:extLst>
                    <a:ext uri="{A12FA001-AC4F-418D-AE19-62706E023703}">
                      <ahyp:hlinkClr val="tx"/>
                    </a:ext>
                  </a:extLst>
                </a:hlinkClick>
              </a:rPr>
              <a:t>NSAIDs </a:t>
            </a:r>
            <a:r>
              <a:rPr lang="en" sz="1400">
                <a:solidFill>
                  <a:srgbClr val="1A1C1C"/>
                </a:solidFill>
                <a:latin typeface="Calibri"/>
                <a:ea typeface="Calibri"/>
                <a:cs typeface="Calibri"/>
                <a:sym typeface="Calibri"/>
              </a:rPr>
              <a:t>is  indicated </a:t>
            </a:r>
            <a:r>
              <a:rPr b="1" lang="en" sz="1400" u="sng">
                <a:solidFill>
                  <a:srgbClr val="1A1C1C"/>
                </a:solidFill>
                <a:latin typeface="Calibri"/>
                <a:ea typeface="Calibri"/>
                <a:cs typeface="Calibri"/>
                <a:sym typeface="Calibri"/>
              </a:rPr>
              <a:t>for disease flares</a:t>
            </a:r>
            <a:r>
              <a:rPr b="1" lang="en" sz="1400">
                <a:solidFill>
                  <a:srgbClr val="1A1C1C"/>
                </a:solidFill>
                <a:latin typeface="Calibri"/>
                <a:ea typeface="Calibri"/>
                <a:cs typeface="Calibri"/>
                <a:sym typeface="Calibri"/>
              </a:rPr>
              <a:t> </a:t>
            </a:r>
            <a:r>
              <a:rPr lang="en" sz="1400">
                <a:solidFill>
                  <a:srgbClr val="1A1C1C"/>
                </a:solidFill>
                <a:latin typeface="Calibri"/>
                <a:ea typeface="Calibri"/>
                <a:cs typeface="Calibri"/>
                <a:sym typeface="Calibri"/>
              </a:rPr>
              <a:t>(i.e., episodes of increased disease activity and symptom  worsening).</a:t>
            </a:r>
            <a:endParaRPr sz="1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900">
              <a:solidFill>
                <a:schemeClr val="dk1"/>
              </a:solidFill>
              <a:latin typeface="Calibri"/>
              <a:ea typeface="Calibri"/>
              <a:cs typeface="Calibri"/>
              <a:sym typeface="Calibri"/>
            </a:endParaRPr>
          </a:p>
          <a:p>
            <a:pPr indent="0" lvl="0" marL="12700" marR="0" rtl="0" algn="l">
              <a:lnSpc>
                <a:spcPct val="100000"/>
              </a:lnSpc>
              <a:spcBef>
                <a:spcPts val="0"/>
              </a:spcBef>
              <a:spcAft>
                <a:spcPts val="0"/>
              </a:spcAft>
              <a:buNone/>
            </a:pPr>
            <a:r>
              <a:rPr b="1" lang="en" sz="1400" u="sng">
                <a:solidFill>
                  <a:srgbClr val="0000FF"/>
                </a:solidFill>
                <a:latin typeface="Calibri"/>
                <a:ea typeface="Calibri"/>
                <a:cs typeface="Calibri"/>
                <a:sym typeface="Calibri"/>
              </a:rPr>
              <a:t>1- </a:t>
            </a:r>
            <a:r>
              <a:rPr b="1" lang="en" sz="1400" u="sng">
                <a:solidFill>
                  <a:srgbClr val="0000FF"/>
                </a:solidFill>
                <a:latin typeface="Calibri"/>
                <a:ea typeface="Calibri"/>
                <a:cs typeface="Calibri"/>
                <a:sym typeface="Calibri"/>
                <a:hlinkClick r:id="rId5">
                  <a:extLst>
                    <a:ext uri="{A12FA001-AC4F-418D-AE19-62706E023703}">
                      <ahyp:hlinkClr val="tx"/>
                    </a:ext>
                  </a:extLst>
                </a:hlinkClick>
              </a:rPr>
              <a:t>Glucocorticoids</a:t>
            </a:r>
            <a:endParaRPr sz="1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100">
              <a:solidFill>
                <a:schemeClr val="dk1"/>
              </a:solidFill>
              <a:latin typeface="Calibri"/>
              <a:ea typeface="Calibri"/>
              <a:cs typeface="Calibri"/>
              <a:sym typeface="Calibri"/>
            </a:endParaRPr>
          </a:p>
          <a:p>
            <a:pPr indent="-127000" lvl="0" marL="177800" marR="0" rtl="0" algn="l">
              <a:lnSpc>
                <a:spcPct val="100000"/>
              </a:lnSpc>
              <a:spcBef>
                <a:spcPts val="0"/>
              </a:spcBef>
              <a:spcAft>
                <a:spcPts val="0"/>
              </a:spcAft>
              <a:buClr>
                <a:schemeClr val="dk1"/>
              </a:buClr>
              <a:buSzPts val="1000"/>
              <a:buFont typeface="Noto Sans Symbols"/>
              <a:buChar char="∙"/>
            </a:pPr>
            <a:r>
              <a:rPr b="1" lang="en" sz="1400">
                <a:solidFill>
                  <a:schemeClr val="dk1"/>
                </a:solidFill>
                <a:latin typeface="Calibri"/>
                <a:ea typeface="Calibri"/>
                <a:cs typeface="Calibri"/>
                <a:sym typeface="Calibri"/>
              </a:rPr>
              <a:t>Systemic</a:t>
            </a:r>
            <a:r>
              <a:rPr b="1" lang="en" sz="1400">
                <a:solidFill>
                  <a:srgbClr val="FF0000"/>
                </a:solidFill>
                <a:latin typeface="Calibri"/>
                <a:ea typeface="Calibri"/>
                <a:cs typeface="Calibri"/>
                <a:sym typeface="Calibri"/>
              </a:rPr>
              <a:t> </a:t>
            </a:r>
            <a:r>
              <a:rPr b="1" lang="en" sz="1400" u="sng">
                <a:solidFill>
                  <a:srgbClr val="FF0000"/>
                </a:solidFill>
                <a:latin typeface="Calibri"/>
                <a:ea typeface="Calibri"/>
                <a:cs typeface="Calibri"/>
                <a:sym typeface="Calibri"/>
                <a:hlinkClick r:id="rId6">
                  <a:extLst>
                    <a:ext uri="{A12FA001-AC4F-418D-AE19-62706E023703}">
                      <ahyp:hlinkClr val="tx"/>
                    </a:ext>
                  </a:extLst>
                </a:hlinkClick>
              </a:rPr>
              <a:t>prednisone</a:t>
            </a:r>
            <a:endParaRPr sz="1400">
              <a:solidFill>
                <a:schemeClr val="dk1"/>
              </a:solidFill>
              <a:latin typeface="Calibri"/>
              <a:ea typeface="Calibri"/>
              <a:cs typeface="Calibri"/>
              <a:sym typeface="Calibri"/>
            </a:endParaRPr>
          </a:p>
          <a:p>
            <a:pPr indent="-127000" lvl="1" marL="304800" marR="0" rtl="0" algn="l">
              <a:lnSpc>
                <a:spcPct val="100000"/>
              </a:lnSpc>
              <a:spcBef>
                <a:spcPts val="300"/>
              </a:spcBef>
              <a:spcAft>
                <a:spcPts val="0"/>
              </a:spcAft>
              <a:buClr>
                <a:srgbClr val="1A1C1C"/>
              </a:buClr>
              <a:buSzPts val="1000"/>
              <a:buFont typeface="Courier New"/>
              <a:buChar char="o"/>
            </a:pPr>
            <a:r>
              <a:rPr b="0" i="0" lang="en" sz="1400" u="none" cap="none" strike="noStrike">
                <a:solidFill>
                  <a:srgbClr val="1A1C1C"/>
                </a:solidFill>
                <a:latin typeface="Calibri"/>
                <a:ea typeface="Calibri"/>
                <a:cs typeface="Calibri"/>
                <a:sym typeface="Calibri"/>
              </a:rPr>
              <a:t>Short-term (i.e., &lt; 3 months) therapy at the lowest effective dose is preferred.</a:t>
            </a:r>
            <a:endParaRPr b="0" i="0" sz="1400" u="none" cap="none" strike="noStrike">
              <a:solidFill>
                <a:schemeClr val="dk1"/>
              </a:solidFill>
              <a:latin typeface="Calibri"/>
              <a:ea typeface="Calibri"/>
              <a:cs typeface="Calibri"/>
              <a:sym typeface="Calibri"/>
            </a:endParaRPr>
          </a:p>
          <a:p>
            <a:pPr indent="-127000" lvl="1" marL="304800" marR="0" rtl="0" algn="l">
              <a:lnSpc>
                <a:spcPct val="107100"/>
              </a:lnSpc>
              <a:spcBef>
                <a:spcPts val="200"/>
              </a:spcBef>
              <a:spcAft>
                <a:spcPts val="0"/>
              </a:spcAft>
              <a:buClr>
                <a:srgbClr val="1A1C1C"/>
              </a:buClr>
              <a:buSzPts val="1000"/>
              <a:buFont typeface="Courier New"/>
              <a:buChar char="o"/>
            </a:pPr>
            <a:r>
              <a:rPr b="0" i="0" lang="en" sz="1400" u="none" cap="none" strike="noStrike">
                <a:solidFill>
                  <a:srgbClr val="1A1C1C"/>
                </a:solidFill>
                <a:latin typeface="Calibri"/>
                <a:ea typeface="Calibri"/>
                <a:cs typeface="Calibri"/>
                <a:sym typeface="Calibri"/>
              </a:rPr>
              <a:t>Longer-term therapy: Only use in patients with highly active RA who do not respond  to maximum doses of</a:t>
            </a:r>
            <a:r>
              <a:rPr b="0" i="0" lang="en" sz="1400" u="none" cap="none" strike="noStrike">
                <a:solidFill>
                  <a:srgbClr val="0000FF"/>
                </a:solidFill>
                <a:latin typeface="Calibri"/>
                <a:ea typeface="Calibri"/>
                <a:cs typeface="Calibri"/>
                <a:sym typeface="Calibri"/>
              </a:rPr>
              <a:t> </a:t>
            </a:r>
            <a:r>
              <a:rPr b="0" i="0" lang="en" sz="1400" u="sng" cap="none" strike="noStrike">
                <a:solidFill>
                  <a:srgbClr val="0000FF"/>
                </a:solidFill>
                <a:latin typeface="Calibri"/>
                <a:ea typeface="Calibri"/>
                <a:cs typeface="Calibri"/>
                <a:sym typeface="Calibri"/>
                <a:hlinkClick r:id="rId7">
                  <a:extLst>
                    <a:ext uri="{A12FA001-AC4F-418D-AE19-62706E023703}">
                      <ahyp:hlinkClr val="tx"/>
                    </a:ext>
                  </a:extLst>
                </a:hlinkClick>
              </a:rPr>
              <a:t>DMARDs</a:t>
            </a:r>
            <a:r>
              <a:rPr b="0" i="0" lang="en" sz="1400" u="none" cap="none" strike="noStrike">
                <a:solidFill>
                  <a:srgbClr val="1A1C1C"/>
                </a:solidFill>
                <a:latin typeface="Calibri"/>
                <a:ea typeface="Calibri"/>
                <a:cs typeface="Calibri"/>
                <a:sym typeface="Calibri"/>
              </a:rPr>
              <a:t>.</a:t>
            </a:r>
            <a:endParaRPr b="0" i="0" sz="1400" u="none" cap="none" strike="noStrike">
              <a:solidFill>
                <a:schemeClr val="dk1"/>
              </a:solidFill>
              <a:latin typeface="Calibri"/>
              <a:ea typeface="Calibri"/>
              <a:cs typeface="Calibri"/>
              <a:sym typeface="Calibri"/>
            </a:endParaRPr>
          </a:p>
          <a:p>
            <a:pPr indent="0" lvl="1" marL="342900" marR="0" rtl="0" algn="l">
              <a:lnSpc>
                <a:spcPct val="100000"/>
              </a:lnSpc>
              <a:spcBef>
                <a:spcPts val="0"/>
              </a:spcBef>
              <a:spcAft>
                <a:spcPts val="0"/>
              </a:spcAft>
              <a:buClr>
                <a:srgbClr val="1A1C1C"/>
              </a:buClr>
              <a:buSzPts val="1800"/>
              <a:buFont typeface="Courier New"/>
              <a:buNone/>
            </a:pPr>
            <a:r>
              <a:t/>
            </a:r>
            <a:endParaRPr b="0" i="0" sz="1800" u="none" cap="none" strike="noStrike">
              <a:solidFill>
                <a:schemeClr val="dk1"/>
              </a:solidFill>
              <a:latin typeface="Calibri"/>
              <a:ea typeface="Calibri"/>
              <a:cs typeface="Calibri"/>
              <a:sym typeface="Calibri"/>
            </a:endParaRPr>
          </a:p>
          <a:p>
            <a:pPr indent="-127000" lvl="0" marL="177800" marR="241300" rtl="0" algn="l">
              <a:lnSpc>
                <a:spcPct val="107100"/>
              </a:lnSpc>
              <a:spcBef>
                <a:spcPts val="0"/>
              </a:spcBef>
              <a:spcAft>
                <a:spcPts val="0"/>
              </a:spcAft>
              <a:buClr>
                <a:srgbClr val="1A1C1C"/>
              </a:buClr>
              <a:buSzPts val="1000"/>
              <a:buFont typeface="Noto Sans Symbols"/>
              <a:buChar char="∙"/>
            </a:pPr>
            <a:r>
              <a:rPr b="1" lang="en" sz="1400">
                <a:solidFill>
                  <a:srgbClr val="1A1C1C"/>
                </a:solidFill>
                <a:latin typeface="Calibri"/>
                <a:ea typeface="Calibri"/>
                <a:cs typeface="Calibri"/>
                <a:sym typeface="Calibri"/>
              </a:rPr>
              <a:t>Intraarticular injections </a:t>
            </a:r>
            <a:r>
              <a:rPr lang="en" sz="1400">
                <a:solidFill>
                  <a:srgbClr val="1A1C1C"/>
                </a:solidFill>
                <a:latin typeface="Calibri"/>
                <a:ea typeface="Calibri"/>
                <a:cs typeface="Calibri"/>
                <a:sym typeface="Calibri"/>
              </a:rPr>
              <a:t>(e.g., with</a:t>
            </a:r>
            <a:r>
              <a:rPr lang="en" sz="1400">
                <a:solidFill>
                  <a:srgbClr val="0000FF"/>
                </a:solidFill>
                <a:latin typeface="Calibri"/>
                <a:ea typeface="Calibri"/>
                <a:cs typeface="Calibri"/>
                <a:sym typeface="Calibri"/>
              </a:rPr>
              <a:t> </a:t>
            </a:r>
            <a:r>
              <a:rPr lang="en" sz="1400" u="sng">
                <a:solidFill>
                  <a:srgbClr val="0000FF"/>
                </a:solidFill>
                <a:latin typeface="Calibri"/>
                <a:ea typeface="Calibri"/>
                <a:cs typeface="Calibri"/>
                <a:sym typeface="Calibri"/>
                <a:hlinkClick r:id="rId8">
                  <a:extLst>
                    <a:ext uri="{A12FA001-AC4F-418D-AE19-62706E023703}">
                      <ahyp:hlinkClr val="tx"/>
                    </a:ext>
                  </a:extLst>
                </a:hlinkClick>
              </a:rPr>
              <a:t>triamcinolone </a:t>
            </a:r>
            <a:r>
              <a:rPr lang="en" sz="1400">
                <a:solidFill>
                  <a:srgbClr val="1A1C1C"/>
                </a:solidFill>
                <a:latin typeface="Calibri"/>
                <a:ea typeface="Calibri"/>
                <a:cs typeface="Calibri"/>
                <a:sym typeface="Calibri"/>
              </a:rPr>
              <a:t>acetonide) can be considered by  specialists alongside treatment with</a:t>
            </a:r>
            <a:r>
              <a:rPr lang="en" sz="1400">
                <a:solidFill>
                  <a:srgbClr val="0000FF"/>
                </a:solidFill>
                <a:latin typeface="Calibri"/>
                <a:ea typeface="Calibri"/>
                <a:cs typeface="Calibri"/>
                <a:sym typeface="Calibri"/>
              </a:rPr>
              <a:t> </a:t>
            </a:r>
            <a:r>
              <a:rPr lang="en" sz="1400" u="sng">
                <a:solidFill>
                  <a:srgbClr val="0000FF"/>
                </a:solidFill>
                <a:latin typeface="Calibri"/>
                <a:ea typeface="Calibri"/>
                <a:cs typeface="Calibri"/>
                <a:sym typeface="Calibri"/>
                <a:hlinkClick r:id="rId9">
                  <a:extLst>
                    <a:ext uri="{A12FA001-AC4F-418D-AE19-62706E023703}">
                      <ahyp:hlinkClr val="tx"/>
                    </a:ext>
                  </a:extLst>
                </a:hlinkClick>
              </a:rPr>
              <a:t>DMARDs</a:t>
            </a:r>
            <a:r>
              <a:rPr lang="en" sz="1400">
                <a:solidFill>
                  <a:srgbClr val="1A1C1C"/>
                </a:solidFill>
                <a:latin typeface="Calibri"/>
                <a:ea typeface="Calibri"/>
                <a:cs typeface="Calibri"/>
                <a:sym typeface="Calibri"/>
              </a:rPr>
              <a:t>.</a:t>
            </a:r>
            <a:endParaRPr sz="1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Etiology </a:t>
            </a:r>
            <a:endParaRPr/>
          </a:p>
        </p:txBody>
      </p:sp>
      <p:sp>
        <p:nvSpPr>
          <p:cNvPr id="91" name="Google Shape;91;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Idiopathic inflammatory autoimmune disorder of unknown etiology</a:t>
            </a:r>
            <a:endParaRPr/>
          </a:p>
          <a:p>
            <a:pPr indent="0" lvl="0" marL="0" rtl="0" algn="l">
              <a:spcBef>
                <a:spcPts val="1200"/>
              </a:spcBef>
              <a:spcAft>
                <a:spcPts val="0"/>
              </a:spcAft>
              <a:buNone/>
            </a:pPr>
            <a:r>
              <a:rPr b="1" lang="en"/>
              <a:t>Risk factors include: </a:t>
            </a:r>
            <a:endParaRPr b="1"/>
          </a:p>
          <a:p>
            <a:pPr indent="-342900" lvl="0" marL="457200" rtl="0" algn="l">
              <a:spcBef>
                <a:spcPts val="1200"/>
              </a:spcBef>
              <a:spcAft>
                <a:spcPts val="0"/>
              </a:spcAft>
              <a:buSzPts val="1800"/>
              <a:buChar char="●"/>
            </a:pPr>
            <a:r>
              <a:rPr lang="en"/>
              <a:t>Genetic disposition: associated with </a:t>
            </a:r>
            <a:r>
              <a:rPr b="1" lang="en"/>
              <a:t>HLA-DR4 and HLA-DR1 </a:t>
            </a:r>
            <a:endParaRPr b="1"/>
          </a:p>
          <a:p>
            <a:pPr indent="-342900" lvl="0" marL="457200" rtl="0" algn="l">
              <a:spcBef>
                <a:spcPts val="0"/>
              </a:spcBef>
              <a:spcAft>
                <a:spcPts val="0"/>
              </a:spcAft>
              <a:buSzPts val="1800"/>
              <a:buChar char="●"/>
            </a:pPr>
            <a:r>
              <a:rPr lang="en"/>
              <a:t>Environmental factors (e.g., smoking)</a:t>
            </a:r>
            <a:endParaRPr/>
          </a:p>
          <a:p>
            <a:pPr indent="-342900" lvl="0" marL="457200" rtl="0" algn="l">
              <a:spcBef>
                <a:spcPts val="0"/>
              </a:spcBef>
              <a:spcAft>
                <a:spcPts val="0"/>
              </a:spcAft>
              <a:buSzPts val="1800"/>
              <a:buChar char="●"/>
            </a:pPr>
            <a:r>
              <a:rPr lang="en"/>
              <a:t>Female sex hormones: Risk of RA is increased in premenopausal individuals and in the first year postpartum.</a:t>
            </a:r>
            <a:endParaRPr/>
          </a:p>
          <a:p>
            <a:pPr indent="-342900" lvl="0" marL="457200" rtl="0" algn="l">
              <a:spcBef>
                <a:spcPts val="0"/>
              </a:spcBef>
              <a:spcAft>
                <a:spcPts val="0"/>
              </a:spcAft>
              <a:buSzPts val="1800"/>
              <a:buChar char="●"/>
            </a:pPr>
            <a:r>
              <a:rPr lang="en"/>
              <a:t>Infection (e.g., periodontitis) </a:t>
            </a:r>
            <a:endParaRPr/>
          </a:p>
          <a:p>
            <a:pPr indent="-342900" lvl="0" marL="457200" rtl="0" algn="l">
              <a:spcBef>
                <a:spcPts val="0"/>
              </a:spcBef>
              <a:spcAft>
                <a:spcPts val="0"/>
              </a:spcAft>
              <a:buSzPts val="1800"/>
              <a:buChar char="●"/>
            </a:pPr>
            <a:r>
              <a:rPr lang="en"/>
              <a:t>Obesity</a:t>
            </a:r>
            <a:endParaRPr/>
          </a:p>
          <a:p>
            <a:pPr indent="-342900" lvl="0" marL="457200" rtl="0" algn="l">
              <a:spcBef>
                <a:spcPts val="0"/>
              </a:spcBef>
              <a:spcAft>
                <a:spcPts val="0"/>
              </a:spcAft>
              <a:buSzPts val="1800"/>
              <a:buChar char="●"/>
            </a:pPr>
            <a:r>
              <a:rPr lang="en"/>
              <a:t>Family history of RA</a:t>
            </a:r>
            <a:endParaRPr/>
          </a:p>
          <a:p>
            <a:pPr indent="0" lvl="0" marL="0" rtl="0" algn="l">
              <a:spcBef>
                <a:spcPts val="1200"/>
              </a:spcBef>
              <a:spcAft>
                <a:spcPts val="120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63"/>
          <p:cNvSpPr txBox="1"/>
          <p:nvPr/>
        </p:nvSpPr>
        <p:spPr>
          <a:xfrm>
            <a:off x="300789" y="389075"/>
            <a:ext cx="8133300" cy="284700"/>
          </a:xfrm>
          <a:prstGeom prst="rect">
            <a:avLst/>
          </a:prstGeom>
          <a:noFill/>
          <a:ln>
            <a:noFill/>
          </a:ln>
        </p:spPr>
        <p:txBody>
          <a:bodyPr anchorCtr="0" anchor="t" bIns="34275" lIns="68575" spcFirstLastPara="1" rIns="68575" wrap="square" tIns="34275">
            <a:spAutoFit/>
          </a:bodyPr>
          <a:lstStyle/>
          <a:p>
            <a:pPr indent="-127000" lvl="0" marL="139700" marR="482600" rtl="0" algn="l">
              <a:lnSpc>
                <a:spcPct val="125200"/>
              </a:lnSpc>
              <a:spcBef>
                <a:spcPts val="0"/>
              </a:spcBef>
              <a:spcAft>
                <a:spcPts val="0"/>
              </a:spcAft>
              <a:buNone/>
            </a:pPr>
            <a:r>
              <a:rPr b="1" lang="en" sz="1400" u="sng">
                <a:solidFill>
                  <a:srgbClr val="0000FF"/>
                </a:solidFill>
                <a:latin typeface="Calibri"/>
                <a:ea typeface="Calibri"/>
                <a:cs typeface="Calibri"/>
                <a:sym typeface="Calibri"/>
              </a:rPr>
              <a:t>2- </a:t>
            </a:r>
            <a:r>
              <a:rPr b="1" lang="en" sz="1400" u="sng">
                <a:solidFill>
                  <a:srgbClr val="0000FF"/>
                </a:solidFill>
                <a:latin typeface="Calibri"/>
                <a:ea typeface="Calibri"/>
                <a:cs typeface="Calibri"/>
                <a:sym typeface="Calibri"/>
                <a:hlinkClick r:id="rId3">
                  <a:extLst>
                    <a:ext uri="{A12FA001-AC4F-418D-AE19-62706E023703}">
                      <ahyp:hlinkClr val="tx"/>
                    </a:ext>
                  </a:extLst>
                </a:hlinkClick>
              </a:rPr>
              <a:t>NSAIDs </a:t>
            </a:r>
            <a:r>
              <a:rPr b="1" lang="en" sz="1400">
                <a:solidFill>
                  <a:srgbClr val="1A1C1C"/>
                </a:solidFill>
                <a:latin typeface="Calibri"/>
                <a:ea typeface="Calibri"/>
                <a:cs typeface="Calibri"/>
                <a:sym typeface="Calibri"/>
              </a:rPr>
              <a:t>and</a:t>
            </a:r>
            <a:r>
              <a:rPr b="1" lang="en" sz="1400">
                <a:solidFill>
                  <a:srgbClr val="0000FF"/>
                </a:solidFill>
                <a:latin typeface="Calibri"/>
                <a:ea typeface="Calibri"/>
                <a:cs typeface="Calibri"/>
                <a:sym typeface="Calibri"/>
              </a:rPr>
              <a:t> </a:t>
            </a:r>
            <a:r>
              <a:rPr b="1" lang="en" sz="1400" u="sng">
                <a:solidFill>
                  <a:srgbClr val="0000FF"/>
                </a:solidFill>
                <a:latin typeface="Calibri"/>
                <a:ea typeface="Calibri"/>
                <a:cs typeface="Calibri"/>
                <a:sym typeface="Calibri"/>
                <a:hlinkClick r:id="rId4">
                  <a:extLst>
                    <a:ext uri="{A12FA001-AC4F-418D-AE19-62706E023703}">
                      <ahyp:hlinkClr val="tx"/>
                    </a:ext>
                  </a:extLst>
                </a:hlinkClick>
              </a:rPr>
              <a:t>selective COX-2 inhibitors</a:t>
            </a:r>
            <a:r>
              <a:rPr lang="en" sz="1400">
                <a:solidFill>
                  <a:srgbClr val="1A1C1C"/>
                </a:solidFill>
                <a:latin typeface="Calibri"/>
                <a:ea typeface="Calibri"/>
                <a:cs typeface="Calibri"/>
                <a:sym typeface="Calibri"/>
              </a:rPr>
              <a:t>: relieve symptoms, but do not improve  the prognosis .</a:t>
            </a:r>
            <a:endParaRPr sz="1400">
              <a:solidFill>
                <a:schemeClr val="dk1"/>
              </a:solidFill>
              <a:latin typeface="Calibri"/>
              <a:ea typeface="Calibri"/>
              <a:cs typeface="Calibri"/>
              <a:sym typeface="Calibri"/>
            </a:endParaRPr>
          </a:p>
        </p:txBody>
      </p:sp>
      <p:sp>
        <p:nvSpPr>
          <p:cNvPr id="402" name="Google Shape;402;p63"/>
          <p:cNvSpPr txBox="1"/>
          <p:nvPr/>
        </p:nvSpPr>
        <p:spPr>
          <a:xfrm>
            <a:off x="386241" y="917354"/>
            <a:ext cx="2135700" cy="681000"/>
          </a:xfrm>
          <a:prstGeom prst="rect">
            <a:avLst/>
          </a:prstGeom>
          <a:noFill/>
          <a:ln>
            <a:noFill/>
          </a:ln>
        </p:spPr>
        <p:txBody>
          <a:bodyPr anchorCtr="0" anchor="t" bIns="0" lIns="0" spcFirstLastPara="1" rIns="0" wrap="square" tIns="49525">
            <a:spAutoFit/>
          </a:bodyPr>
          <a:lstStyle/>
          <a:p>
            <a:pPr indent="-133350" lvl="0" marL="139700" marR="0" rtl="0" algn="l">
              <a:lnSpc>
                <a:spcPct val="100000"/>
              </a:lnSpc>
              <a:spcBef>
                <a:spcPts val="0"/>
              </a:spcBef>
              <a:spcAft>
                <a:spcPts val="0"/>
              </a:spcAft>
              <a:buClr>
                <a:schemeClr val="dk1"/>
              </a:buClr>
              <a:buSzPts val="900"/>
              <a:buFont typeface="Courier New"/>
              <a:buChar char="o"/>
            </a:pPr>
            <a:r>
              <a:rPr lang="en" sz="1200" u="sng">
                <a:solidFill>
                  <a:schemeClr val="dk1"/>
                </a:solidFill>
                <a:latin typeface="Calibri"/>
                <a:ea typeface="Calibri"/>
                <a:cs typeface="Calibri"/>
                <a:sym typeface="Calibri"/>
                <a:hlinkClick r:id="rId5">
                  <a:extLst>
                    <a:ext uri="{A12FA001-AC4F-418D-AE19-62706E023703}">
                      <ahyp:hlinkClr val="tx"/>
                    </a:ext>
                  </a:extLst>
                </a:hlinkClick>
              </a:rPr>
              <a:t>Ibuprofen</a:t>
            </a:r>
            <a:endParaRPr sz="1200">
              <a:solidFill>
                <a:schemeClr val="dk1"/>
              </a:solidFill>
              <a:latin typeface="Calibri"/>
              <a:ea typeface="Calibri"/>
              <a:cs typeface="Calibri"/>
              <a:sym typeface="Calibri"/>
            </a:endParaRPr>
          </a:p>
          <a:p>
            <a:pPr indent="-133350" lvl="0" marL="139700" marR="0" rtl="0" algn="l">
              <a:lnSpc>
                <a:spcPct val="100000"/>
              </a:lnSpc>
              <a:spcBef>
                <a:spcPts val="300"/>
              </a:spcBef>
              <a:spcAft>
                <a:spcPts val="0"/>
              </a:spcAft>
              <a:buClr>
                <a:schemeClr val="dk1"/>
              </a:buClr>
              <a:buSzPts val="900"/>
              <a:buFont typeface="Courier New"/>
              <a:buChar char="o"/>
            </a:pPr>
            <a:r>
              <a:rPr lang="en" sz="1200" u="sng">
                <a:solidFill>
                  <a:schemeClr val="dk1"/>
                </a:solidFill>
                <a:latin typeface="Calibri"/>
                <a:ea typeface="Calibri"/>
                <a:cs typeface="Calibri"/>
                <a:sym typeface="Calibri"/>
                <a:hlinkClick r:id="rId6">
                  <a:extLst>
                    <a:ext uri="{A12FA001-AC4F-418D-AE19-62706E023703}">
                      <ahyp:hlinkClr val="tx"/>
                    </a:ext>
                  </a:extLst>
                </a:hlinkClick>
              </a:rPr>
              <a:t>Diclofenac</a:t>
            </a:r>
            <a:endParaRPr sz="1200">
              <a:solidFill>
                <a:schemeClr val="dk1"/>
              </a:solidFill>
              <a:latin typeface="Calibri"/>
              <a:ea typeface="Calibri"/>
              <a:cs typeface="Calibri"/>
              <a:sym typeface="Calibri"/>
            </a:endParaRPr>
          </a:p>
          <a:p>
            <a:pPr indent="-133350" lvl="0" marL="139700" marR="0" rtl="0" algn="l">
              <a:lnSpc>
                <a:spcPct val="100000"/>
              </a:lnSpc>
              <a:spcBef>
                <a:spcPts val="300"/>
              </a:spcBef>
              <a:spcAft>
                <a:spcPts val="0"/>
              </a:spcAft>
              <a:buClr>
                <a:schemeClr val="dk1"/>
              </a:buClr>
              <a:buSzPts val="900"/>
              <a:buFont typeface="Courier New"/>
              <a:buChar char="o"/>
            </a:pPr>
            <a:r>
              <a:rPr lang="en" sz="1200" u="sng">
                <a:solidFill>
                  <a:schemeClr val="dk1"/>
                </a:solidFill>
                <a:latin typeface="Calibri"/>
                <a:ea typeface="Calibri"/>
                <a:cs typeface="Calibri"/>
                <a:sym typeface="Calibri"/>
                <a:hlinkClick r:id="rId7">
                  <a:extLst>
                    <a:ext uri="{A12FA001-AC4F-418D-AE19-62706E023703}">
                      <ahyp:hlinkClr val="tx"/>
                    </a:ext>
                  </a:extLst>
                </a:hlinkClick>
              </a:rPr>
              <a:t>Celecoxib</a:t>
            </a:r>
            <a:endParaRPr sz="1200">
              <a:solidFill>
                <a:schemeClr val="dk1"/>
              </a:solidFill>
              <a:latin typeface="Calibri"/>
              <a:ea typeface="Calibri"/>
              <a:cs typeface="Calibri"/>
              <a:sym typeface="Calibri"/>
            </a:endParaRPr>
          </a:p>
        </p:txBody>
      </p:sp>
      <p:sp>
        <p:nvSpPr>
          <p:cNvPr id="403" name="Google Shape;403;p63"/>
          <p:cNvSpPr txBox="1"/>
          <p:nvPr/>
        </p:nvSpPr>
        <p:spPr>
          <a:xfrm>
            <a:off x="300789" y="2223850"/>
            <a:ext cx="8385900" cy="995700"/>
          </a:xfrm>
          <a:prstGeom prst="rect">
            <a:avLst/>
          </a:prstGeom>
          <a:noFill/>
          <a:ln cap="flat" cmpd="sng" w="19050">
            <a:solidFill>
              <a:srgbClr val="FF0000"/>
            </a:solidFill>
            <a:prstDash val="solid"/>
            <a:round/>
            <a:headEnd len="sm" w="sm" type="none"/>
            <a:tailEnd len="sm" w="sm" type="none"/>
          </a:ln>
        </p:spPr>
        <p:txBody>
          <a:bodyPr anchorCtr="0" anchor="t" bIns="0" lIns="0" spcFirstLastPara="1" rIns="0" wrap="square" tIns="9050">
            <a:spAutoFit/>
          </a:bodyPr>
          <a:lstStyle/>
          <a:p>
            <a:pPr indent="0" lvl="0" marL="101600" marR="101600" rtl="0" algn="ctr">
              <a:lnSpc>
                <a:spcPct val="117000"/>
              </a:lnSpc>
              <a:spcBef>
                <a:spcPts val="0"/>
              </a:spcBef>
              <a:spcAft>
                <a:spcPts val="0"/>
              </a:spcAft>
              <a:buNone/>
            </a:pPr>
            <a:r>
              <a:rPr b="1" lang="en" sz="1400" u="sng">
                <a:solidFill>
                  <a:schemeClr val="dk1"/>
                </a:solidFill>
                <a:latin typeface="Calibri"/>
                <a:ea typeface="Calibri"/>
                <a:cs typeface="Calibri"/>
                <a:sym typeface="Calibri"/>
                <a:hlinkClick r:id="rId8">
                  <a:extLst>
                    <a:ext uri="{A12FA001-AC4F-418D-AE19-62706E023703}">
                      <ahyp:hlinkClr val="tx"/>
                    </a:ext>
                  </a:extLst>
                </a:hlinkClick>
              </a:rPr>
              <a:t>Glucocorticoids </a:t>
            </a:r>
            <a:r>
              <a:rPr lang="en" sz="1400">
                <a:solidFill>
                  <a:schemeClr val="dk1"/>
                </a:solidFill>
                <a:latin typeface="Calibri"/>
                <a:ea typeface="Calibri"/>
                <a:cs typeface="Calibri"/>
                <a:sym typeface="Calibri"/>
              </a:rPr>
              <a:t>should be used  at the lowest effective dose and  only for short periods of time to  reduce the risk of their many  adverse effects</a:t>
            </a:r>
            <a:endParaRPr sz="1400">
              <a:solidFill>
                <a:schemeClr val="dk1"/>
              </a:solidFill>
              <a:latin typeface="Calibri"/>
              <a:ea typeface="Calibri"/>
              <a:cs typeface="Calibri"/>
              <a:sym typeface="Calibri"/>
            </a:endParaRPr>
          </a:p>
          <a:p>
            <a:pPr indent="0" lvl="0" marL="0" marR="0" rtl="0" algn="ctr">
              <a:lnSpc>
                <a:spcPct val="100000"/>
              </a:lnSpc>
              <a:spcBef>
                <a:spcPts val="200"/>
              </a:spcBef>
              <a:spcAft>
                <a:spcPts val="0"/>
              </a:spcAft>
              <a:buNone/>
            </a:pPr>
            <a:r>
              <a:rPr lang="en" sz="1400">
                <a:solidFill>
                  <a:schemeClr val="dk1"/>
                </a:solidFill>
                <a:latin typeface="Calibri"/>
                <a:ea typeface="Calibri"/>
                <a:cs typeface="Calibri"/>
                <a:sym typeface="Calibri"/>
              </a:rPr>
              <a:t>(e.g., </a:t>
            </a:r>
            <a:r>
              <a:rPr lang="en" sz="1400" u="sng">
                <a:solidFill>
                  <a:schemeClr val="dk1"/>
                </a:solidFill>
                <a:latin typeface="Calibri"/>
                <a:ea typeface="Calibri"/>
                <a:cs typeface="Calibri"/>
                <a:sym typeface="Calibri"/>
                <a:hlinkClick r:id="rId9">
                  <a:extLst>
                    <a:ext uri="{A12FA001-AC4F-418D-AE19-62706E023703}">
                      <ahyp:hlinkClr val="tx"/>
                    </a:ext>
                  </a:extLst>
                </a:hlinkClick>
              </a:rPr>
              <a:t>hypertension</a:t>
            </a:r>
            <a:r>
              <a:rPr lang="en" sz="1400">
                <a:solidFill>
                  <a:schemeClr val="dk1"/>
                </a:solidFill>
                <a:latin typeface="Calibri"/>
                <a:ea typeface="Calibri"/>
                <a:cs typeface="Calibri"/>
                <a:sym typeface="Calibri"/>
              </a:rPr>
              <a:t>, </a:t>
            </a:r>
            <a:r>
              <a:rPr lang="en" sz="1400" u="sng">
                <a:solidFill>
                  <a:schemeClr val="dk1"/>
                </a:solidFill>
                <a:latin typeface="Calibri"/>
                <a:ea typeface="Calibri"/>
                <a:cs typeface="Calibri"/>
                <a:sym typeface="Calibri"/>
                <a:hlinkClick r:id="rId10">
                  <a:extLst>
                    <a:ext uri="{A12FA001-AC4F-418D-AE19-62706E023703}">
                      <ahyp:hlinkClr val="tx"/>
                    </a:ext>
                  </a:extLst>
                </a:hlinkClick>
              </a:rPr>
              <a:t>osteoporosis</a:t>
            </a:r>
            <a:endParaRPr sz="1400">
              <a:solidFill>
                <a:schemeClr val="dk1"/>
              </a:solidFill>
              <a:latin typeface="Calibri"/>
              <a:ea typeface="Calibri"/>
              <a:cs typeface="Calibri"/>
              <a:sym typeface="Calibri"/>
            </a:endParaRPr>
          </a:p>
          <a:p>
            <a:pPr indent="0" lvl="0" marL="0" marR="0" rtl="0" algn="ctr">
              <a:lnSpc>
                <a:spcPct val="100000"/>
              </a:lnSpc>
              <a:spcBef>
                <a:spcPts val="200"/>
              </a:spcBef>
              <a:spcAft>
                <a:spcPts val="0"/>
              </a:spcAft>
              <a:buNone/>
            </a:pPr>
            <a:r>
              <a:rPr lang="en" sz="1400">
                <a:solidFill>
                  <a:schemeClr val="dk1"/>
                </a:solidFill>
                <a:latin typeface="Calibri"/>
                <a:ea typeface="Calibri"/>
                <a:cs typeface="Calibri"/>
                <a:sym typeface="Calibri"/>
              </a:rPr>
              <a:t>, infections).</a:t>
            </a:r>
            <a:endParaRPr sz="1400">
              <a:solidFill>
                <a:schemeClr val="dk1"/>
              </a:solidFill>
              <a:latin typeface="Calibri"/>
              <a:ea typeface="Calibri"/>
              <a:cs typeface="Calibri"/>
              <a:sym typeface="Calibri"/>
            </a:endParaRPr>
          </a:p>
        </p:txBody>
      </p:sp>
      <p:sp>
        <p:nvSpPr>
          <p:cNvPr id="404" name="Google Shape;404;p63"/>
          <p:cNvSpPr txBox="1"/>
          <p:nvPr/>
        </p:nvSpPr>
        <p:spPr>
          <a:xfrm>
            <a:off x="300789" y="3663517"/>
            <a:ext cx="7776900" cy="456000"/>
          </a:xfrm>
          <a:prstGeom prst="rect">
            <a:avLst/>
          </a:prstGeom>
          <a:noFill/>
          <a:ln>
            <a:noFill/>
          </a:ln>
        </p:spPr>
        <p:txBody>
          <a:bodyPr anchorCtr="0" anchor="t" bIns="0" lIns="0" spcFirstLastPara="1" rIns="0" wrap="square" tIns="9525">
            <a:spAutoFit/>
          </a:bodyPr>
          <a:lstStyle/>
          <a:p>
            <a:pPr indent="-165100" lvl="0" marL="177800" marR="0" rtl="0" algn="l">
              <a:lnSpc>
                <a:spcPct val="107100"/>
              </a:lnSpc>
              <a:spcBef>
                <a:spcPts val="0"/>
              </a:spcBef>
              <a:spcAft>
                <a:spcPts val="0"/>
              </a:spcAft>
              <a:buNone/>
            </a:pPr>
            <a:r>
              <a:rPr b="1" lang="en" sz="1400" u="sng">
                <a:solidFill>
                  <a:srgbClr val="0000FF"/>
                </a:solidFill>
                <a:latin typeface="Calibri"/>
                <a:ea typeface="Calibri"/>
                <a:cs typeface="Calibri"/>
                <a:sym typeface="Calibri"/>
              </a:rPr>
              <a:t>3- Other measures:</a:t>
            </a:r>
            <a:r>
              <a:rPr b="1" lang="en" sz="1400">
                <a:solidFill>
                  <a:srgbClr val="0000FF"/>
                </a:solidFill>
                <a:latin typeface="Calibri"/>
                <a:ea typeface="Calibri"/>
                <a:cs typeface="Calibri"/>
                <a:sym typeface="Calibri"/>
              </a:rPr>
              <a:t> </a:t>
            </a:r>
            <a:r>
              <a:rPr lang="en" sz="1400">
                <a:solidFill>
                  <a:srgbClr val="1A1C1C"/>
                </a:solidFill>
                <a:latin typeface="Calibri"/>
                <a:ea typeface="Calibri"/>
                <a:cs typeface="Calibri"/>
                <a:sym typeface="Calibri"/>
              </a:rPr>
              <a:t>If a flare occurs due to  medication tapering, restart the previous  effective treatment regimen.</a:t>
            </a:r>
            <a:endParaRPr sz="14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64"/>
          <p:cNvSpPr txBox="1"/>
          <p:nvPr/>
        </p:nvSpPr>
        <p:spPr>
          <a:xfrm>
            <a:off x="548259" y="322943"/>
            <a:ext cx="3021000" cy="385500"/>
          </a:xfrm>
          <a:prstGeom prst="rect">
            <a:avLst/>
          </a:prstGeom>
          <a:solidFill>
            <a:srgbClr val="00FFFF"/>
          </a:solidFill>
          <a:ln>
            <a:noFill/>
          </a:ln>
        </p:spPr>
        <p:txBody>
          <a:bodyPr anchorCtr="0" anchor="t" bIns="0" lIns="0" spcFirstLastPara="1" rIns="0" wrap="square" tIns="0">
            <a:spAutoFit/>
          </a:bodyPr>
          <a:lstStyle/>
          <a:p>
            <a:pPr indent="-177800" lvl="0" marL="177800" marR="0" rtl="0" algn="l">
              <a:lnSpc>
                <a:spcPct val="89444"/>
              </a:lnSpc>
              <a:spcBef>
                <a:spcPts val="0"/>
              </a:spcBef>
              <a:spcAft>
                <a:spcPts val="0"/>
              </a:spcAft>
              <a:buClr>
                <a:srgbClr val="1A1C1C"/>
              </a:buClr>
              <a:buSzPts val="1400"/>
              <a:buFont typeface="Noto Sans Symbols"/>
              <a:buChar char="❖"/>
            </a:pPr>
            <a:r>
              <a:rPr b="1" lang="en" sz="1400">
                <a:solidFill>
                  <a:srgbClr val="1A1C1C"/>
                </a:solidFill>
                <a:latin typeface="Calibri"/>
                <a:ea typeface="Calibri"/>
                <a:cs typeface="Calibri"/>
                <a:sym typeface="Calibri"/>
              </a:rPr>
              <a:t>Long-term pharmacological treatment:</a:t>
            </a:r>
            <a:endParaRPr sz="1400">
              <a:solidFill>
                <a:schemeClr val="dk1"/>
              </a:solidFill>
              <a:latin typeface="Calibri"/>
              <a:ea typeface="Calibri"/>
              <a:cs typeface="Calibri"/>
              <a:sym typeface="Calibri"/>
            </a:endParaRPr>
          </a:p>
        </p:txBody>
      </p:sp>
      <p:sp>
        <p:nvSpPr>
          <p:cNvPr id="410" name="Google Shape;410;p64"/>
          <p:cNvSpPr txBox="1"/>
          <p:nvPr/>
        </p:nvSpPr>
        <p:spPr>
          <a:xfrm>
            <a:off x="99551" y="733567"/>
            <a:ext cx="8944800" cy="1830900"/>
          </a:xfrm>
          <a:prstGeom prst="rect">
            <a:avLst/>
          </a:prstGeom>
          <a:noFill/>
          <a:ln>
            <a:noFill/>
          </a:ln>
        </p:spPr>
        <p:txBody>
          <a:bodyPr anchorCtr="0" anchor="t" bIns="0" lIns="0" spcFirstLastPara="1" rIns="0" wrap="square" tIns="49525">
            <a:spAutoFit/>
          </a:bodyPr>
          <a:lstStyle/>
          <a:p>
            <a:pPr indent="0" lvl="0" marL="1854200" marR="0" rtl="0" algn="l">
              <a:lnSpc>
                <a:spcPct val="100000"/>
              </a:lnSpc>
              <a:spcBef>
                <a:spcPts val="0"/>
              </a:spcBef>
              <a:spcAft>
                <a:spcPts val="0"/>
              </a:spcAft>
              <a:buNone/>
            </a:pPr>
            <a:r>
              <a:rPr b="1" lang="en" sz="1500" u="sng">
                <a:solidFill>
                  <a:srgbClr val="1A1C1C"/>
                </a:solidFill>
                <a:highlight>
                  <a:srgbClr val="C0C0C0"/>
                </a:highlight>
                <a:latin typeface="Calibri"/>
                <a:ea typeface="Calibri"/>
                <a:cs typeface="Calibri"/>
                <a:sym typeface="Calibri"/>
              </a:rPr>
              <a:t>Initiation of treatment</a:t>
            </a:r>
            <a:endParaRPr b="1" sz="1500" u="sng">
              <a:solidFill>
                <a:srgbClr val="1A1C1C"/>
              </a:solidFill>
              <a:highlight>
                <a:srgbClr val="C0C0C0"/>
              </a:highlight>
              <a:latin typeface="Calibri"/>
              <a:ea typeface="Calibri"/>
              <a:cs typeface="Calibri"/>
              <a:sym typeface="Calibri"/>
            </a:endParaRPr>
          </a:p>
          <a:p>
            <a:pPr indent="0" lvl="0" marL="1854200" marR="0" rtl="0" algn="l">
              <a:lnSpc>
                <a:spcPct val="100000"/>
              </a:lnSpc>
              <a:spcBef>
                <a:spcPts val="400"/>
              </a:spcBef>
              <a:spcAft>
                <a:spcPts val="0"/>
              </a:spcAft>
              <a:buNone/>
            </a:pPr>
            <a:r>
              <a:t/>
            </a:r>
            <a:endParaRPr sz="1500">
              <a:solidFill>
                <a:schemeClr val="dk1"/>
              </a:solidFill>
              <a:latin typeface="Calibri"/>
              <a:ea typeface="Calibri"/>
              <a:cs typeface="Calibri"/>
              <a:sym typeface="Calibri"/>
            </a:endParaRPr>
          </a:p>
          <a:p>
            <a:pPr indent="-133350" lvl="0" marL="139700" marR="0" rtl="0" algn="l">
              <a:lnSpc>
                <a:spcPct val="107100"/>
              </a:lnSpc>
              <a:spcBef>
                <a:spcPts val="200"/>
              </a:spcBef>
              <a:spcAft>
                <a:spcPts val="0"/>
              </a:spcAft>
              <a:buClr>
                <a:srgbClr val="1A1C1C"/>
              </a:buClr>
              <a:buSzPts val="1100"/>
              <a:buFont typeface="Noto Sans Symbols"/>
              <a:buChar char="∙"/>
            </a:pPr>
            <a:r>
              <a:rPr lang="en" sz="1500">
                <a:solidFill>
                  <a:srgbClr val="1A1C1C"/>
                </a:solidFill>
                <a:latin typeface="Calibri"/>
                <a:ea typeface="Calibri"/>
                <a:cs typeface="Calibri"/>
                <a:sym typeface="Calibri"/>
              </a:rPr>
              <a:t>All patients (regardless of baseline disease activity or disease duration): monotherapy  with a</a:t>
            </a:r>
            <a:r>
              <a:rPr lang="en" sz="1500">
                <a:solidFill>
                  <a:srgbClr val="0000FF"/>
                </a:solidFill>
                <a:latin typeface="Calibri"/>
                <a:ea typeface="Calibri"/>
                <a:cs typeface="Calibri"/>
                <a:sym typeface="Calibri"/>
              </a:rPr>
              <a:t> </a:t>
            </a:r>
            <a:r>
              <a:rPr lang="en" sz="1500" u="sng">
                <a:solidFill>
                  <a:srgbClr val="0000FF"/>
                </a:solidFill>
                <a:latin typeface="Calibri"/>
                <a:ea typeface="Calibri"/>
                <a:cs typeface="Calibri"/>
                <a:sym typeface="Calibri"/>
                <a:hlinkClick r:id="rId3">
                  <a:extLst>
                    <a:ext uri="{A12FA001-AC4F-418D-AE19-62706E023703}">
                      <ahyp:hlinkClr val="tx"/>
                    </a:ext>
                  </a:extLst>
                </a:hlinkClick>
              </a:rPr>
              <a:t>conventional DMARD</a:t>
            </a:r>
            <a:endParaRPr sz="1500">
              <a:solidFill>
                <a:schemeClr val="dk1"/>
              </a:solidFill>
              <a:latin typeface="Calibri"/>
              <a:ea typeface="Calibri"/>
              <a:cs typeface="Calibri"/>
              <a:sym typeface="Calibri"/>
            </a:endParaRPr>
          </a:p>
          <a:p>
            <a:pPr indent="-133350" lvl="0" marL="139700" marR="0" rtl="0" algn="l">
              <a:lnSpc>
                <a:spcPct val="100000"/>
              </a:lnSpc>
              <a:spcBef>
                <a:spcPts val="300"/>
              </a:spcBef>
              <a:spcAft>
                <a:spcPts val="0"/>
              </a:spcAft>
              <a:buClr>
                <a:srgbClr val="1A1C1C"/>
              </a:buClr>
              <a:buSzPts val="1100"/>
              <a:buFont typeface="Noto Sans Symbols"/>
              <a:buChar char="∙"/>
            </a:pPr>
            <a:r>
              <a:rPr lang="en" sz="1500">
                <a:solidFill>
                  <a:srgbClr val="1A1C1C"/>
                </a:solidFill>
                <a:latin typeface="Calibri"/>
                <a:ea typeface="Calibri"/>
                <a:cs typeface="Calibri"/>
                <a:sym typeface="Calibri"/>
              </a:rPr>
              <a:t>Consider </a:t>
            </a:r>
            <a:r>
              <a:rPr b="1" lang="en" sz="1500">
                <a:solidFill>
                  <a:srgbClr val="1A1C1C"/>
                </a:solidFill>
                <a:latin typeface="Calibri"/>
                <a:ea typeface="Calibri"/>
                <a:cs typeface="Calibri"/>
                <a:sym typeface="Calibri"/>
              </a:rPr>
              <a:t>short-term </a:t>
            </a:r>
            <a:r>
              <a:rPr lang="en" sz="1500">
                <a:solidFill>
                  <a:srgbClr val="1A1C1C"/>
                </a:solidFill>
                <a:latin typeface="Calibri"/>
                <a:ea typeface="Calibri"/>
                <a:cs typeface="Calibri"/>
                <a:sym typeface="Calibri"/>
              </a:rPr>
              <a:t>concomitant use of acute antiinflammatory therapy</a:t>
            </a:r>
            <a:endParaRPr sz="1500">
              <a:solidFill>
                <a:schemeClr val="dk1"/>
              </a:solidFill>
              <a:latin typeface="Calibri"/>
              <a:ea typeface="Calibri"/>
              <a:cs typeface="Calibri"/>
              <a:sym typeface="Calibri"/>
            </a:endParaRPr>
          </a:p>
          <a:p>
            <a:pPr indent="0" lvl="0" marL="139700" marR="215900" rtl="0" algn="l">
              <a:lnSpc>
                <a:spcPct val="107100"/>
              </a:lnSpc>
              <a:spcBef>
                <a:spcPts val="0"/>
              </a:spcBef>
              <a:spcAft>
                <a:spcPts val="0"/>
              </a:spcAft>
              <a:buNone/>
            </a:pPr>
            <a:r>
              <a:rPr lang="en" sz="1500">
                <a:solidFill>
                  <a:srgbClr val="1A1C1C"/>
                </a:solidFill>
                <a:latin typeface="Calibri"/>
                <a:ea typeface="Calibri"/>
                <a:cs typeface="Calibri"/>
                <a:sym typeface="Calibri"/>
              </a:rPr>
              <a:t>(i.e., </a:t>
            </a:r>
            <a:r>
              <a:rPr lang="en" sz="1500" u="sng">
                <a:solidFill>
                  <a:srgbClr val="0000FF"/>
                </a:solidFill>
                <a:latin typeface="Calibri"/>
                <a:ea typeface="Calibri"/>
                <a:cs typeface="Calibri"/>
                <a:sym typeface="Calibri"/>
                <a:hlinkClick r:id="rId4">
                  <a:extLst>
                    <a:ext uri="{A12FA001-AC4F-418D-AE19-62706E023703}">
                      <ahyp:hlinkClr val="tx"/>
                    </a:ext>
                  </a:extLst>
                </a:hlinkClick>
              </a:rPr>
              <a:t>glucocorticoids </a:t>
            </a:r>
            <a:r>
              <a:rPr lang="en" sz="1500">
                <a:solidFill>
                  <a:srgbClr val="1A1C1C"/>
                </a:solidFill>
                <a:latin typeface="Calibri"/>
                <a:ea typeface="Calibri"/>
                <a:cs typeface="Calibri"/>
                <a:sym typeface="Calibri"/>
              </a:rPr>
              <a:t>and/or </a:t>
            </a:r>
            <a:r>
              <a:rPr lang="en" sz="1500" u="sng">
                <a:solidFill>
                  <a:srgbClr val="0000FF"/>
                </a:solidFill>
                <a:latin typeface="Calibri"/>
                <a:ea typeface="Calibri"/>
                <a:cs typeface="Calibri"/>
                <a:sym typeface="Calibri"/>
                <a:hlinkClick r:id="rId5">
                  <a:extLst>
                    <a:ext uri="{A12FA001-AC4F-418D-AE19-62706E023703}">
                      <ahyp:hlinkClr val="tx"/>
                    </a:ext>
                  </a:extLst>
                </a:hlinkClick>
              </a:rPr>
              <a:t>NSAIDs</a:t>
            </a:r>
            <a:r>
              <a:rPr lang="en" sz="1500">
                <a:solidFill>
                  <a:srgbClr val="1A1C1C"/>
                </a:solidFill>
                <a:latin typeface="Calibri"/>
                <a:ea typeface="Calibri"/>
                <a:cs typeface="Calibri"/>
                <a:sym typeface="Calibri"/>
              </a:rPr>
              <a:t>) for symptom control until the onset of action  of </a:t>
            </a:r>
            <a:r>
              <a:rPr lang="en" sz="1500" u="sng">
                <a:solidFill>
                  <a:srgbClr val="0000FF"/>
                </a:solidFill>
                <a:latin typeface="Calibri"/>
                <a:ea typeface="Calibri"/>
                <a:cs typeface="Calibri"/>
                <a:sym typeface="Calibri"/>
                <a:hlinkClick r:id="rId6">
                  <a:extLst>
                    <a:ext uri="{A12FA001-AC4F-418D-AE19-62706E023703}">
                      <ahyp:hlinkClr val="tx"/>
                    </a:ext>
                  </a:extLst>
                </a:hlinkClick>
              </a:rPr>
              <a:t>DMARDs</a:t>
            </a:r>
            <a:r>
              <a:rPr lang="en" sz="1500">
                <a:solidFill>
                  <a:srgbClr val="0000FF"/>
                </a:solidFill>
                <a:latin typeface="Calibri"/>
                <a:ea typeface="Calibri"/>
                <a:cs typeface="Calibri"/>
                <a:sym typeface="Calibri"/>
              </a:rPr>
              <a:t> </a:t>
            </a:r>
            <a:r>
              <a:rPr lang="en" sz="1500">
                <a:solidFill>
                  <a:srgbClr val="1A1C1C"/>
                </a:solidFill>
                <a:latin typeface="Calibri"/>
                <a:ea typeface="Calibri"/>
                <a:cs typeface="Calibri"/>
                <a:sym typeface="Calibri"/>
              </a:rPr>
              <a:t>(e.g., ≥ 6 weeks).</a:t>
            </a:r>
            <a:endParaRPr sz="1500">
              <a:solidFill>
                <a:schemeClr val="dk1"/>
              </a:solidFill>
              <a:latin typeface="Calibri"/>
              <a:ea typeface="Calibri"/>
              <a:cs typeface="Calibri"/>
              <a:sym typeface="Calibri"/>
            </a:endParaRPr>
          </a:p>
        </p:txBody>
      </p:sp>
      <p:sp>
        <p:nvSpPr>
          <p:cNvPr id="411" name="Google Shape;411;p64"/>
          <p:cNvSpPr/>
          <p:nvPr/>
        </p:nvSpPr>
        <p:spPr>
          <a:xfrm>
            <a:off x="2337619" y="2697530"/>
            <a:ext cx="4899660" cy="336060"/>
          </a:xfrm>
          <a:custGeom>
            <a:rect b="b" l="l" r="r" t="t"/>
            <a:pathLst>
              <a:path extrusionOk="0" h="449579" w="4899660">
                <a:moveTo>
                  <a:pt x="0" y="449579"/>
                </a:moveTo>
                <a:lnTo>
                  <a:pt x="4899659" y="449579"/>
                </a:lnTo>
                <a:lnTo>
                  <a:pt x="4899659" y="0"/>
                </a:lnTo>
                <a:lnTo>
                  <a:pt x="0" y="0"/>
                </a:lnTo>
                <a:lnTo>
                  <a:pt x="0" y="449579"/>
                </a:lnTo>
                <a:close/>
              </a:path>
            </a:pathLst>
          </a:custGeom>
          <a:noFill/>
          <a:ln cap="flat" cmpd="sng" w="19050">
            <a:solidFill>
              <a:srgbClr val="FF0000"/>
            </a:solidFill>
            <a:prstDash val="solid"/>
            <a:round/>
            <a:headEnd len="sm" w="sm" type="none"/>
            <a:tailEnd len="sm" w="sm" type="none"/>
          </a:ln>
        </p:spPr>
        <p:txBody>
          <a:bodyPr anchorCtr="0" anchor="t" bIns="0" lIns="0" spcFirstLastPara="1" rIns="0" wrap="square" tIns="0">
            <a:noAutofit/>
          </a:bodyPr>
          <a:lstStyle/>
          <a:p>
            <a:pPr indent="0" lvl="0" marL="38100" marR="0" rtl="0" algn="l">
              <a:lnSpc>
                <a:spcPct val="100000"/>
              </a:lnSpc>
              <a:spcBef>
                <a:spcPts val="0"/>
              </a:spcBef>
              <a:spcAft>
                <a:spcPts val="0"/>
              </a:spcAft>
              <a:buNone/>
            </a:pPr>
            <a:r>
              <a:rPr lang="en" sz="1400">
                <a:solidFill>
                  <a:schemeClr val="dk1"/>
                </a:solidFill>
                <a:latin typeface="Quattrocento Sans"/>
                <a:ea typeface="Quattrocento Sans"/>
                <a:cs typeface="Quattrocento Sans"/>
                <a:sym typeface="Quattrocento Sans"/>
              </a:rPr>
              <a:t>Early administration of </a:t>
            </a:r>
            <a:r>
              <a:rPr b="1" lang="en" sz="1400" u="sng">
                <a:solidFill>
                  <a:schemeClr val="dk1"/>
                </a:solidFill>
                <a:latin typeface="Quattrocento Sans"/>
                <a:ea typeface="Quattrocento Sans"/>
                <a:cs typeface="Quattrocento Sans"/>
                <a:sym typeface="Quattrocento Sans"/>
                <a:hlinkClick r:id="rId7">
                  <a:extLst>
                    <a:ext uri="{A12FA001-AC4F-418D-AE19-62706E023703}">
                      <ahyp:hlinkClr val="tx"/>
                    </a:ext>
                  </a:extLst>
                </a:hlinkClick>
              </a:rPr>
              <a:t>DMARDs </a:t>
            </a:r>
            <a:r>
              <a:rPr lang="en" sz="1400">
                <a:solidFill>
                  <a:schemeClr val="dk1"/>
                </a:solidFill>
                <a:latin typeface="Quattrocento Sans"/>
                <a:ea typeface="Quattrocento Sans"/>
                <a:cs typeface="Quattrocento Sans"/>
                <a:sym typeface="Quattrocento Sans"/>
              </a:rPr>
              <a:t>improves patients' outcomes.</a:t>
            </a:r>
            <a:endParaRPr sz="1400">
              <a:solidFill>
                <a:schemeClr val="dk1"/>
              </a:solidFill>
              <a:latin typeface="Quattrocento Sans"/>
              <a:ea typeface="Quattrocento Sans"/>
              <a:cs typeface="Quattrocento Sans"/>
              <a:sym typeface="Quattrocento Sans"/>
            </a:endParaRPr>
          </a:p>
        </p:txBody>
      </p:sp>
      <p:sp>
        <p:nvSpPr>
          <p:cNvPr id="412" name="Google Shape;412;p64"/>
          <p:cNvSpPr txBox="1"/>
          <p:nvPr/>
        </p:nvSpPr>
        <p:spPr>
          <a:xfrm>
            <a:off x="213568" y="3209511"/>
            <a:ext cx="8694300" cy="1466100"/>
          </a:xfrm>
          <a:prstGeom prst="rect">
            <a:avLst/>
          </a:prstGeom>
          <a:noFill/>
          <a:ln>
            <a:noFill/>
          </a:ln>
        </p:spPr>
        <p:txBody>
          <a:bodyPr anchorCtr="0" anchor="t" bIns="0" lIns="0" spcFirstLastPara="1" rIns="0" wrap="square" tIns="10000">
            <a:spAutoFit/>
          </a:bodyPr>
          <a:lstStyle/>
          <a:p>
            <a:pPr indent="0" lvl="0" marL="1231900" marR="0" rtl="0" algn="l">
              <a:lnSpc>
                <a:spcPct val="100000"/>
              </a:lnSpc>
              <a:spcBef>
                <a:spcPts val="0"/>
              </a:spcBef>
              <a:spcAft>
                <a:spcPts val="0"/>
              </a:spcAft>
              <a:buNone/>
            </a:pPr>
            <a:r>
              <a:rPr b="1" lang="en" sz="1400" u="sng">
                <a:solidFill>
                  <a:srgbClr val="1A1C1C"/>
                </a:solidFill>
                <a:highlight>
                  <a:srgbClr val="C0C0C0"/>
                </a:highlight>
                <a:latin typeface="Calibri"/>
                <a:ea typeface="Calibri"/>
                <a:cs typeface="Calibri"/>
                <a:sym typeface="Calibri"/>
              </a:rPr>
              <a:t>Disease-modifying antirheumatic drugs (</a:t>
            </a:r>
            <a:r>
              <a:rPr b="1" lang="en" sz="1400" u="sng">
                <a:solidFill>
                  <a:srgbClr val="0000FF"/>
                </a:solidFill>
                <a:highlight>
                  <a:srgbClr val="C0C0C0"/>
                </a:highlight>
                <a:latin typeface="Calibri"/>
                <a:ea typeface="Calibri"/>
                <a:cs typeface="Calibri"/>
                <a:sym typeface="Calibri"/>
                <a:hlinkClick r:id="rId8">
                  <a:extLst>
                    <a:ext uri="{A12FA001-AC4F-418D-AE19-62706E023703}">
                      <ahyp:hlinkClr val="tx"/>
                    </a:ext>
                  </a:extLst>
                </a:hlinkClick>
              </a:rPr>
              <a:t>DMARDs</a:t>
            </a:r>
            <a:r>
              <a:rPr b="1" lang="en" sz="1400" u="sng">
                <a:solidFill>
                  <a:srgbClr val="1A1C1C"/>
                </a:solidFill>
                <a:highlight>
                  <a:srgbClr val="C0C0C0"/>
                </a:highlight>
                <a:latin typeface="Calibri"/>
                <a:ea typeface="Calibri"/>
                <a:cs typeface="Calibri"/>
                <a:sym typeface="Calibri"/>
              </a:rPr>
              <a:t>)</a:t>
            </a:r>
            <a:endParaRPr sz="1400">
              <a:solidFill>
                <a:schemeClr val="dk1"/>
              </a:solidFill>
              <a:highlight>
                <a:srgbClr val="C0C0C0"/>
              </a:highlight>
              <a:latin typeface="Calibri"/>
              <a:ea typeface="Calibri"/>
              <a:cs typeface="Calibri"/>
              <a:sym typeface="Calibri"/>
            </a:endParaRPr>
          </a:p>
          <a:p>
            <a:pPr indent="0" lvl="0" marL="0" marR="0" rtl="0" algn="l">
              <a:lnSpc>
                <a:spcPct val="100000"/>
              </a:lnSpc>
              <a:spcBef>
                <a:spcPts val="0"/>
              </a:spcBef>
              <a:spcAft>
                <a:spcPts val="0"/>
              </a:spcAft>
              <a:buNone/>
            </a:pPr>
            <a:r>
              <a:t/>
            </a:r>
            <a:endParaRPr sz="1200">
              <a:solidFill>
                <a:schemeClr val="dk1"/>
              </a:solidFill>
              <a:latin typeface="Calibri"/>
              <a:ea typeface="Calibri"/>
              <a:cs typeface="Calibri"/>
              <a:sym typeface="Calibri"/>
            </a:endParaRPr>
          </a:p>
          <a:p>
            <a:pPr indent="-165100" lvl="0" marL="177800" marR="241300" rtl="0" algn="l">
              <a:lnSpc>
                <a:spcPct val="101400"/>
              </a:lnSpc>
              <a:spcBef>
                <a:spcPts val="0"/>
              </a:spcBef>
              <a:spcAft>
                <a:spcPts val="0"/>
              </a:spcAft>
              <a:buClr>
                <a:srgbClr val="1A1C1C"/>
              </a:buClr>
              <a:buSzPts val="1400"/>
              <a:buFont typeface="Helvetica Neue"/>
              <a:buChar char="•"/>
            </a:pPr>
            <a:r>
              <a:rPr b="1" lang="en" sz="1400" u="sng">
                <a:solidFill>
                  <a:srgbClr val="0000FF"/>
                </a:solidFill>
                <a:latin typeface="Calibri"/>
                <a:ea typeface="Calibri"/>
                <a:cs typeface="Calibri"/>
                <a:sym typeface="Calibri"/>
                <a:hlinkClick r:id="rId9">
                  <a:extLst>
                    <a:ext uri="{A12FA001-AC4F-418D-AE19-62706E023703}">
                      <ahyp:hlinkClr val="tx"/>
                    </a:ext>
                  </a:extLst>
                </a:hlinkClick>
              </a:rPr>
              <a:t>DMARDs </a:t>
            </a:r>
            <a:r>
              <a:rPr lang="en" sz="1400">
                <a:solidFill>
                  <a:srgbClr val="1A1C1C"/>
                </a:solidFill>
                <a:latin typeface="Calibri"/>
                <a:ea typeface="Calibri"/>
                <a:cs typeface="Calibri"/>
                <a:sym typeface="Calibri"/>
              </a:rPr>
              <a:t>are used as long-term therapy. They interfere with the inflammatory  mechanisms of </a:t>
            </a:r>
            <a:r>
              <a:rPr lang="en" sz="1400" u="sng">
                <a:solidFill>
                  <a:srgbClr val="1A1C1C"/>
                </a:solidFill>
                <a:latin typeface="Calibri"/>
                <a:ea typeface="Calibri"/>
                <a:cs typeface="Calibri"/>
                <a:sym typeface="Calibri"/>
              </a:rPr>
              <a:t>RA</a:t>
            </a:r>
            <a:r>
              <a:rPr lang="en" sz="1400">
                <a:solidFill>
                  <a:srgbClr val="1A1C1C"/>
                </a:solidFill>
                <a:latin typeface="Calibri"/>
                <a:ea typeface="Calibri"/>
                <a:cs typeface="Calibri"/>
                <a:sym typeface="Calibri"/>
              </a:rPr>
              <a:t>, which can potentially lead to remission.</a:t>
            </a:r>
            <a:endParaRPr sz="1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1A1C1C"/>
              </a:buClr>
              <a:buSzPts val="1200"/>
              <a:buFont typeface="Helvetica Neue"/>
              <a:buNone/>
            </a:pPr>
            <a:r>
              <a:t/>
            </a:r>
            <a:endParaRPr sz="1200">
              <a:solidFill>
                <a:schemeClr val="dk1"/>
              </a:solidFill>
              <a:latin typeface="Calibri"/>
              <a:ea typeface="Calibri"/>
              <a:cs typeface="Calibri"/>
              <a:sym typeface="Calibri"/>
            </a:endParaRPr>
          </a:p>
          <a:p>
            <a:pPr indent="-165100" lvl="0" marL="177800" marR="0" rtl="0" algn="l">
              <a:lnSpc>
                <a:spcPct val="101400"/>
              </a:lnSpc>
              <a:spcBef>
                <a:spcPts val="0"/>
              </a:spcBef>
              <a:spcAft>
                <a:spcPts val="0"/>
              </a:spcAft>
              <a:buClr>
                <a:srgbClr val="1A1C1C"/>
              </a:buClr>
              <a:buSzPts val="1400"/>
              <a:buFont typeface="Helvetica Neue"/>
              <a:buChar char="•"/>
            </a:pPr>
            <a:r>
              <a:rPr b="1" lang="en" sz="1400" u="sng">
                <a:solidFill>
                  <a:srgbClr val="0000FF"/>
                </a:solidFill>
                <a:latin typeface="Calibri"/>
                <a:ea typeface="Calibri"/>
                <a:cs typeface="Calibri"/>
                <a:sym typeface="Calibri"/>
                <a:hlinkClick r:id="rId10">
                  <a:extLst>
                    <a:ext uri="{A12FA001-AC4F-418D-AE19-62706E023703}">
                      <ahyp:hlinkClr val="tx"/>
                    </a:ext>
                  </a:extLst>
                </a:hlinkClick>
              </a:rPr>
              <a:t>DMARD </a:t>
            </a:r>
            <a:r>
              <a:rPr lang="en" sz="1400">
                <a:solidFill>
                  <a:srgbClr val="1A1C1C"/>
                </a:solidFill>
                <a:latin typeface="Calibri"/>
                <a:ea typeface="Calibri"/>
                <a:cs typeface="Calibri"/>
                <a:sym typeface="Calibri"/>
              </a:rPr>
              <a:t>therapy reduces RA mortality and</a:t>
            </a:r>
            <a:r>
              <a:rPr lang="en" sz="1400">
                <a:solidFill>
                  <a:srgbClr val="0000FF"/>
                </a:solidFill>
                <a:latin typeface="Calibri"/>
                <a:ea typeface="Calibri"/>
                <a:cs typeface="Calibri"/>
                <a:sym typeface="Calibri"/>
              </a:rPr>
              <a:t> </a:t>
            </a:r>
            <a:r>
              <a:rPr lang="en" sz="1400" u="sng">
                <a:solidFill>
                  <a:srgbClr val="0000FF"/>
                </a:solidFill>
                <a:latin typeface="Calibri"/>
                <a:ea typeface="Calibri"/>
                <a:cs typeface="Calibri"/>
                <a:sym typeface="Calibri"/>
                <a:hlinkClick r:id="rId11">
                  <a:extLst>
                    <a:ext uri="{A12FA001-AC4F-418D-AE19-62706E023703}">
                      <ahyp:hlinkClr val="tx"/>
                    </a:ext>
                  </a:extLst>
                </a:hlinkClick>
              </a:rPr>
              <a:t>morbidity </a:t>
            </a:r>
            <a:r>
              <a:rPr lang="en" sz="1400">
                <a:solidFill>
                  <a:srgbClr val="1A1C1C"/>
                </a:solidFill>
                <a:latin typeface="Calibri"/>
                <a:ea typeface="Calibri"/>
                <a:cs typeface="Calibri"/>
                <a:sym typeface="Calibri"/>
              </a:rPr>
              <a:t>by up to 30%. Prevention and  monitoring of potential adverse effects are required .</a:t>
            </a:r>
            <a:endParaRPr sz="14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graphicFrame>
        <p:nvGraphicFramePr>
          <p:cNvPr id="417" name="Google Shape;417;p65"/>
          <p:cNvGraphicFramePr/>
          <p:nvPr/>
        </p:nvGraphicFramePr>
        <p:xfrm>
          <a:off x="740423" y="481027"/>
          <a:ext cx="3000000" cy="3000000"/>
        </p:xfrm>
        <a:graphic>
          <a:graphicData uri="http://schemas.openxmlformats.org/drawingml/2006/table">
            <a:tbl>
              <a:tblPr bandRow="1" firstRow="1">
                <a:noFill/>
                <a:tableStyleId>{8947576B-DDCD-4BEF-BB28-292C0DE7E419}</a:tableStyleId>
              </a:tblPr>
              <a:tblGrid>
                <a:gridCol w="271100"/>
                <a:gridCol w="1658150"/>
                <a:gridCol w="202550"/>
                <a:gridCol w="2353950"/>
                <a:gridCol w="3665150"/>
              </a:tblGrid>
              <a:tr h="226325">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lnB cap="flat" cmpd="sng" w="1905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b="1" lang="en" sz="1100" u="sng" cap="none" strike="noStrike">
                          <a:solidFill>
                            <a:srgbClr val="1A1C1C"/>
                          </a:solidFill>
                          <a:latin typeface="Calibri"/>
                          <a:ea typeface="Calibri"/>
                          <a:cs typeface="Calibri"/>
                          <a:sym typeface="Calibri"/>
                        </a:rPr>
                        <a:t>Synthetic DMARDs</a:t>
                      </a:r>
                      <a:endParaRPr sz="1100" u="none" cap="none" strike="noStrike">
                        <a:latin typeface="Calibri"/>
                        <a:ea typeface="Calibri"/>
                        <a:cs typeface="Calibri"/>
                        <a:sym typeface="Calibri"/>
                      </a:endParaRPr>
                    </a:p>
                  </a:txBody>
                  <a:tcPr marT="0" marB="0" marR="0" marL="0">
                    <a:lnB cap="flat" cmpd="sng" w="19050">
                      <a:solidFill>
                        <a:srgbClr val="000000"/>
                      </a:solidFill>
                      <a:prstDash val="solid"/>
                      <a:round/>
                      <a:headEnd len="sm" w="sm" type="none"/>
                      <a:tailEnd len="sm" w="sm" type="none"/>
                    </a:lnB>
                    <a:solidFill>
                      <a:srgbClr val="00FFFF"/>
                    </a:solidFill>
                  </a:tcPr>
                </a:tc>
                <a:tc gridSpan="3">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lnB cap="flat" cmpd="sng" w="19050">
                      <a:solidFill>
                        <a:srgbClr val="000000"/>
                      </a:solidFill>
                      <a:prstDash val="solid"/>
                      <a:round/>
                      <a:headEnd len="sm" w="sm" type="none"/>
                      <a:tailEnd len="sm" w="sm" type="none"/>
                    </a:lnB>
                  </a:tcPr>
                </a:tc>
                <a:tc hMerge="1"/>
                <a:tc hMerge="1"/>
              </a:tr>
              <a:tr h="526650">
                <a:tc gridSpan="3">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tcPr>
                </a:tc>
                <a:tc hMerge="1"/>
                <a:tc hMerge="1"/>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p>
                      <a:pPr indent="0" lvl="0" marL="0" marR="38100" rtl="0" algn="ctr">
                        <a:lnSpc>
                          <a:spcPct val="100000"/>
                        </a:lnSpc>
                        <a:spcBef>
                          <a:spcPts val="0"/>
                        </a:spcBef>
                        <a:spcAft>
                          <a:spcPts val="0"/>
                        </a:spcAft>
                        <a:buNone/>
                      </a:pPr>
                      <a:r>
                        <a:rPr b="1" lang="en" sz="1100" u="none" cap="none" strike="noStrike">
                          <a:latin typeface="Calibri"/>
                          <a:ea typeface="Calibri"/>
                          <a:cs typeface="Calibri"/>
                          <a:sym typeface="Calibri"/>
                        </a:rPr>
                        <a:t>Methotrexate</a:t>
                      </a:r>
                      <a:endParaRPr sz="1100" u="none" cap="none" strike="noStrike">
                        <a:latin typeface="Calibri"/>
                        <a:ea typeface="Calibri"/>
                        <a:cs typeface="Calibri"/>
                        <a:sym typeface="Calibri"/>
                      </a:endParaRPr>
                    </a:p>
                  </a:txBody>
                  <a:tcPr marT="475"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tcPr>
                </a:tc>
                <a:tc rowSpan="3">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p>
                      <a:pPr indent="-82550" lvl="0" marL="177800" marR="0" rtl="0" algn="l">
                        <a:lnSpc>
                          <a:spcPct val="100000"/>
                        </a:lnSpc>
                        <a:spcBef>
                          <a:spcPts val="0"/>
                        </a:spcBef>
                        <a:spcAft>
                          <a:spcPts val="0"/>
                        </a:spcAft>
                        <a:buClr>
                          <a:srgbClr val="1A1C1C"/>
                        </a:buClr>
                        <a:buSzPts val="700"/>
                        <a:buFont typeface="Noto Sans Symbols"/>
                        <a:buChar char="∙"/>
                      </a:pPr>
                      <a:r>
                        <a:rPr b="1" lang="en" sz="1100" u="none" cap="none" strike="noStrike">
                          <a:solidFill>
                            <a:srgbClr val="1A1C1C"/>
                          </a:solidFill>
                          <a:latin typeface="Calibri"/>
                          <a:ea typeface="Calibri"/>
                          <a:cs typeface="Calibri"/>
                          <a:sym typeface="Calibri"/>
                        </a:rPr>
                        <a:t>Adverse effects :</a:t>
                      </a:r>
                      <a:endParaRPr sz="1100" u="none" cap="none" strike="noStrike">
                        <a:latin typeface="Calibri"/>
                        <a:ea typeface="Calibri"/>
                        <a:cs typeface="Calibri"/>
                        <a:sym typeface="Calibri"/>
                      </a:endParaRPr>
                    </a:p>
                    <a:p>
                      <a:pPr indent="-120650" lvl="1" marL="342900" marR="0" rtl="0" algn="l">
                        <a:lnSpc>
                          <a:spcPct val="100000"/>
                        </a:lnSpc>
                        <a:spcBef>
                          <a:spcPts val="200"/>
                        </a:spcBef>
                        <a:spcAft>
                          <a:spcPts val="0"/>
                        </a:spcAft>
                        <a:buClr>
                          <a:srgbClr val="1A1C1C"/>
                        </a:buClr>
                        <a:buSzPts val="700"/>
                        <a:buFont typeface="Courier New"/>
                        <a:buChar char="o"/>
                      </a:pPr>
                      <a:r>
                        <a:rPr lang="en" sz="1100" u="none" cap="none" strike="noStrike">
                          <a:solidFill>
                            <a:srgbClr val="1A1C1C"/>
                          </a:solidFill>
                          <a:latin typeface="Calibri"/>
                          <a:ea typeface="Calibri"/>
                          <a:cs typeface="Calibri"/>
                          <a:sym typeface="Calibri"/>
                        </a:rPr>
                        <a:t>Stomatitis</a:t>
                      </a:r>
                      <a:endParaRPr sz="1100" u="none" cap="none" strike="noStrike">
                        <a:latin typeface="Calibri"/>
                        <a:ea typeface="Calibri"/>
                        <a:cs typeface="Calibri"/>
                        <a:sym typeface="Calibri"/>
                      </a:endParaRPr>
                    </a:p>
                    <a:p>
                      <a:pPr indent="-120650" lvl="1" marL="342900" marR="0" rtl="0" algn="l">
                        <a:lnSpc>
                          <a:spcPct val="100000"/>
                        </a:lnSpc>
                        <a:spcBef>
                          <a:spcPts val="300"/>
                        </a:spcBef>
                        <a:spcAft>
                          <a:spcPts val="0"/>
                        </a:spcAft>
                        <a:buClr>
                          <a:srgbClr val="1A1C1C"/>
                        </a:buClr>
                        <a:buSzPts val="700"/>
                        <a:buFont typeface="Courier New"/>
                        <a:buChar char="o"/>
                      </a:pPr>
                      <a:r>
                        <a:rPr lang="en" sz="1100" u="sng" cap="none" strike="noStrike">
                          <a:solidFill>
                            <a:srgbClr val="0000FF"/>
                          </a:solidFill>
                          <a:latin typeface="Calibri"/>
                          <a:ea typeface="Calibri"/>
                          <a:cs typeface="Calibri"/>
                          <a:sym typeface="Calibri"/>
                          <a:hlinkClick r:id="rId3">
                            <a:extLst>
                              <a:ext uri="{A12FA001-AC4F-418D-AE19-62706E023703}">
                                <ahyp:hlinkClr val="tx"/>
                              </a:ext>
                            </a:extLst>
                          </a:hlinkClick>
                        </a:rPr>
                        <a:t>Pancytopenia</a:t>
                      </a:r>
                      <a:endParaRPr sz="1100" u="none" cap="none" strike="noStrike">
                        <a:latin typeface="Calibri"/>
                        <a:ea typeface="Calibri"/>
                        <a:cs typeface="Calibri"/>
                        <a:sym typeface="Calibri"/>
                      </a:endParaRPr>
                    </a:p>
                    <a:p>
                      <a:pPr indent="-120650" lvl="1" marL="342900" marR="0" rtl="0" algn="l">
                        <a:lnSpc>
                          <a:spcPct val="100000"/>
                        </a:lnSpc>
                        <a:spcBef>
                          <a:spcPts val="200"/>
                        </a:spcBef>
                        <a:spcAft>
                          <a:spcPts val="0"/>
                        </a:spcAft>
                        <a:buClr>
                          <a:srgbClr val="1A1C1C"/>
                        </a:buClr>
                        <a:buSzPts val="700"/>
                        <a:buFont typeface="Courier New"/>
                        <a:buChar char="o"/>
                      </a:pPr>
                      <a:r>
                        <a:rPr lang="en" sz="1100" u="none" cap="none" strike="noStrike">
                          <a:solidFill>
                            <a:srgbClr val="1A1C1C"/>
                          </a:solidFill>
                          <a:latin typeface="Calibri"/>
                          <a:ea typeface="Calibri"/>
                          <a:cs typeface="Calibri"/>
                          <a:sym typeface="Calibri"/>
                        </a:rPr>
                        <a:t>↑</a:t>
                      </a:r>
                      <a:r>
                        <a:rPr lang="en" sz="1100" u="none" cap="none" strike="noStrike">
                          <a:solidFill>
                            <a:srgbClr val="0000FF"/>
                          </a:solidFill>
                          <a:latin typeface="Calibri"/>
                          <a:ea typeface="Calibri"/>
                          <a:cs typeface="Calibri"/>
                          <a:sym typeface="Calibri"/>
                        </a:rPr>
                        <a:t> </a:t>
                      </a:r>
                      <a:r>
                        <a:rPr lang="en" sz="1100" u="sng" cap="none" strike="noStrike">
                          <a:solidFill>
                            <a:srgbClr val="0000FF"/>
                          </a:solidFill>
                          <a:latin typeface="Calibri"/>
                          <a:ea typeface="Calibri"/>
                          <a:cs typeface="Calibri"/>
                          <a:sym typeface="Calibri"/>
                          <a:hlinkClick r:id="rId4">
                            <a:extLst>
                              <a:ext uri="{A12FA001-AC4F-418D-AE19-62706E023703}">
                                <ahyp:hlinkClr val="tx"/>
                              </a:ext>
                            </a:extLst>
                          </a:hlinkClick>
                        </a:rPr>
                        <a:t>AST</a:t>
                      </a:r>
                      <a:r>
                        <a:rPr lang="en" sz="1100" u="none" cap="none" strike="noStrike">
                          <a:solidFill>
                            <a:srgbClr val="1A1C1C"/>
                          </a:solidFill>
                          <a:latin typeface="Calibri"/>
                          <a:ea typeface="Calibri"/>
                          <a:cs typeface="Calibri"/>
                          <a:sym typeface="Calibri"/>
                        </a:rPr>
                        <a:t>,</a:t>
                      </a:r>
                      <a:r>
                        <a:rPr lang="en" sz="1100" u="none" cap="none" strike="noStrike">
                          <a:solidFill>
                            <a:srgbClr val="0000FF"/>
                          </a:solidFill>
                          <a:latin typeface="Calibri"/>
                          <a:ea typeface="Calibri"/>
                          <a:cs typeface="Calibri"/>
                          <a:sym typeface="Calibri"/>
                        </a:rPr>
                        <a:t> </a:t>
                      </a:r>
                      <a:r>
                        <a:rPr lang="en" sz="1100" u="sng" cap="none" strike="noStrike">
                          <a:solidFill>
                            <a:srgbClr val="0000FF"/>
                          </a:solidFill>
                          <a:latin typeface="Calibri"/>
                          <a:ea typeface="Calibri"/>
                          <a:cs typeface="Calibri"/>
                          <a:sym typeface="Calibri"/>
                          <a:hlinkClick r:id="rId5">
                            <a:extLst>
                              <a:ext uri="{A12FA001-AC4F-418D-AE19-62706E023703}">
                                <ahyp:hlinkClr val="tx"/>
                              </a:ext>
                            </a:extLst>
                          </a:hlinkClick>
                        </a:rPr>
                        <a:t>ALT</a:t>
                      </a:r>
                      <a:endParaRPr sz="1100" u="none" cap="none" strike="noStrike">
                        <a:latin typeface="Calibri"/>
                        <a:ea typeface="Calibri"/>
                        <a:cs typeface="Calibri"/>
                        <a:sym typeface="Calibri"/>
                      </a:endParaRPr>
                    </a:p>
                    <a:p>
                      <a:pPr indent="-120650" lvl="1" marL="342900" marR="0" rtl="0" algn="l">
                        <a:lnSpc>
                          <a:spcPct val="100000"/>
                        </a:lnSpc>
                        <a:spcBef>
                          <a:spcPts val="200"/>
                        </a:spcBef>
                        <a:spcAft>
                          <a:spcPts val="0"/>
                        </a:spcAft>
                        <a:buClr>
                          <a:srgbClr val="1A1C1C"/>
                        </a:buClr>
                        <a:buSzPts val="700"/>
                        <a:buFont typeface="Courier New"/>
                        <a:buChar char="o"/>
                      </a:pPr>
                      <a:r>
                        <a:rPr lang="en" sz="1100" u="sng" cap="none" strike="noStrike">
                          <a:solidFill>
                            <a:srgbClr val="0000FF"/>
                          </a:solidFill>
                          <a:latin typeface="Calibri"/>
                          <a:ea typeface="Calibri"/>
                          <a:cs typeface="Calibri"/>
                          <a:sym typeface="Calibri"/>
                          <a:hlinkClick r:id="rId6">
                            <a:extLst>
                              <a:ext uri="{A12FA001-AC4F-418D-AE19-62706E023703}">
                                <ahyp:hlinkClr val="tx"/>
                              </a:ext>
                            </a:extLst>
                          </a:hlinkClick>
                        </a:rPr>
                        <a:t>Teratogenicity</a:t>
                      </a:r>
                      <a:endParaRPr sz="1100" u="none" cap="none" strike="noStrike">
                        <a:latin typeface="Calibri"/>
                        <a:ea typeface="Calibri"/>
                        <a:cs typeface="Calibri"/>
                        <a:sym typeface="Calibri"/>
                      </a:endParaRPr>
                    </a:p>
                    <a:p>
                      <a:pPr indent="-120650" lvl="1" marL="342900" marR="0" rtl="0" algn="l">
                        <a:lnSpc>
                          <a:spcPct val="100000"/>
                        </a:lnSpc>
                        <a:spcBef>
                          <a:spcPts val="300"/>
                        </a:spcBef>
                        <a:spcAft>
                          <a:spcPts val="0"/>
                        </a:spcAft>
                        <a:buClr>
                          <a:srgbClr val="1A1C1C"/>
                        </a:buClr>
                        <a:buSzPts val="700"/>
                        <a:buFont typeface="Courier New"/>
                        <a:buChar char="o"/>
                      </a:pPr>
                      <a:r>
                        <a:rPr lang="en" sz="1100" u="none" cap="none" strike="noStrike">
                          <a:solidFill>
                            <a:srgbClr val="1A1C1C"/>
                          </a:solidFill>
                          <a:latin typeface="Calibri"/>
                          <a:ea typeface="Calibri"/>
                          <a:cs typeface="Calibri"/>
                          <a:sym typeface="Calibri"/>
                        </a:rPr>
                        <a:t>Pneumonitis</a:t>
                      </a:r>
                      <a:endParaRPr sz="1100" u="none" cap="none" strike="noStrike">
                        <a:latin typeface="Calibri"/>
                        <a:ea typeface="Calibri"/>
                        <a:cs typeface="Calibri"/>
                        <a:sym typeface="Calibri"/>
                      </a:endParaRPr>
                    </a:p>
                    <a:p>
                      <a:pPr indent="-171450" lvl="0" marL="177800" marR="508000" rtl="0" algn="l">
                        <a:lnSpc>
                          <a:spcPct val="102099"/>
                        </a:lnSpc>
                        <a:spcBef>
                          <a:spcPts val="200"/>
                        </a:spcBef>
                        <a:spcAft>
                          <a:spcPts val="0"/>
                        </a:spcAft>
                        <a:buClr>
                          <a:srgbClr val="1A1C1C"/>
                        </a:buClr>
                        <a:buSzPts val="700"/>
                        <a:buFont typeface="Noto Sans Symbols"/>
                        <a:buChar char="∙"/>
                      </a:pPr>
                      <a:r>
                        <a:rPr lang="en" sz="1100" u="none" cap="none" strike="noStrike">
                          <a:solidFill>
                            <a:srgbClr val="1A1C1C"/>
                          </a:solidFill>
                          <a:latin typeface="Calibri"/>
                          <a:ea typeface="Calibri"/>
                          <a:cs typeface="Calibri"/>
                          <a:sym typeface="Calibri"/>
                        </a:rPr>
                        <a:t>To minimize adverse effects,  administer</a:t>
                      </a:r>
                      <a:r>
                        <a:rPr lang="en" sz="1100" u="none" cap="none" strike="noStrike">
                          <a:solidFill>
                            <a:srgbClr val="0000FF"/>
                          </a:solidFill>
                          <a:latin typeface="Calibri"/>
                          <a:ea typeface="Calibri"/>
                          <a:cs typeface="Calibri"/>
                          <a:sym typeface="Calibri"/>
                        </a:rPr>
                        <a:t> </a:t>
                      </a:r>
                      <a:r>
                        <a:rPr lang="en" sz="1100" u="sng" cap="none" strike="noStrike">
                          <a:solidFill>
                            <a:srgbClr val="0000FF"/>
                          </a:solidFill>
                          <a:latin typeface="Calibri"/>
                          <a:ea typeface="Calibri"/>
                          <a:cs typeface="Calibri"/>
                          <a:sym typeface="Calibri"/>
                          <a:hlinkClick r:id="rId7">
                            <a:extLst>
                              <a:ext uri="{A12FA001-AC4F-418D-AE19-62706E023703}">
                                <ahyp:hlinkClr val="tx"/>
                              </a:ext>
                            </a:extLst>
                          </a:hlinkClick>
                        </a:rPr>
                        <a:t>folic acid</a:t>
                      </a:r>
                      <a:r>
                        <a:rPr lang="en" sz="1100" u="none" cap="none" strike="noStrike">
                          <a:solidFill>
                            <a:srgbClr val="1A1C1C"/>
                          </a:solidFill>
                          <a:latin typeface="Calibri"/>
                          <a:ea typeface="Calibri"/>
                          <a:cs typeface="Calibri"/>
                          <a:sym typeface="Calibri"/>
                        </a:rPr>
                        <a:t>.</a:t>
                      </a:r>
                      <a:endParaRPr sz="1100" u="none" cap="none" strike="noStrike">
                        <a:latin typeface="Calibri"/>
                        <a:ea typeface="Calibri"/>
                        <a:cs typeface="Calibri"/>
                        <a:sym typeface="Calibri"/>
                      </a:endParaRPr>
                    </a:p>
                    <a:p>
                      <a:pPr indent="-171450" lvl="0" marL="177800" marR="165100" rtl="0" algn="l">
                        <a:lnSpc>
                          <a:spcPct val="101400"/>
                        </a:lnSpc>
                        <a:spcBef>
                          <a:spcPts val="200"/>
                        </a:spcBef>
                        <a:spcAft>
                          <a:spcPts val="0"/>
                        </a:spcAft>
                        <a:buClr>
                          <a:srgbClr val="1A1C1C"/>
                        </a:buClr>
                        <a:buSzPts val="700"/>
                        <a:buFont typeface="Noto Sans Symbols"/>
                        <a:buChar char="∙"/>
                      </a:pPr>
                      <a:r>
                        <a:rPr lang="en" sz="1100" u="none" cap="none" strike="noStrike">
                          <a:solidFill>
                            <a:srgbClr val="1A1C1C"/>
                          </a:solidFill>
                          <a:latin typeface="Calibri"/>
                          <a:ea typeface="Calibri"/>
                          <a:cs typeface="Calibri"/>
                          <a:sym typeface="Calibri"/>
                        </a:rPr>
                        <a:t>Avoid administering</a:t>
                      </a:r>
                      <a:r>
                        <a:rPr lang="en" sz="1100" u="none" cap="none" strike="noStrike">
                          <a:solidFill>
                            <a:srgbClr val="0000FF"/>
                          </a:solidFill>
                          <a:latin typeface="Calibri"/>
                          <a:ea typeface="Calibri"/>
                          <a:cs typeface="Calibri"/>
                          <a:sym typeface="Calibri"/>
                        </a:rPr>
                        <a:t> </a:t>
                      </a:r>
                      <a:r>
                        <a:rPr lang="en" sz="1100" u="sng" cap="none" strike="noStrike">
                          <a:solidFill>
                            <a:srgbClr val="0000FF"/>
                          </a:solidFill>
                          <a:latin typeface="Calibri"/>
                          <a:ea typeface="Calibri"/>
                          <a:cs typeface="Calibri"/>
                          <a:sym typeface="Calibri"/>
                          <a:hlinkClick r:id="rId8">
                            <a:extLst>
                              <a:ext uri="{A12FA001-AC4F-418D-AE19-62706E023703}">
                                <ahyp:hlinkClr val="tx"/>
                              </a:ext>
                            </a:extLst>
                          </a:hlinkClick>
                        </a:rPr>
                        <a:t>NSAIDs </a:t>
                      </a:r>
                      <a:r>
                        <a:rPr lang="en" sz="1100" u="none" cap="none" strike="noStrike">
                          <a:solidFill>
                            <a:srgbClr val="1A1C1C"/>
                          </a:solidFill>
                          <a:latin typeface="Calibri"/>
                          <a:ea typeface="Calibri"/>
                          <a:cs typeface="Calibri"/>
                          <a:sym typeface="Calibri"/>
                        </a:rPr>
                        <a:t>on the  same day as</a:t>
                      </a:r>
                      <a:r>
                        <a:rPr lang="en" sz="1100" u="none" cap="none" strike="noStrike">
                          <a:solidFill>
                            <a:srgbClr val="0000FF"/>
                          </a:solidFill>
                          <a:latin typeface="Calibri"/>
                          <a:ea typeface="Calibri"/>
                          <a:cs typeface="Calibri"/>
                          <a:sym typeface="Calibri"/>
                        </a:rPr>
                        <a:t> </a:t>
                      </a:r>
                      <a:r>
                        <a:rPr lang="en" sz="1100" u="sng" cap="none" strike="noStrike">
                          <a:solidFill>
                            <a:srgbClr val="0000FF"/>
                          </a:solidFill>
                          <a:latin typeface="Calibri"/>
                          <a:ea typeface="Calibri"/>
                          <a:cs typeface="Calibri"/>
                          <a:sym typeface="Calibri"/>
                          <a:hlinkClick r:id="rId9">
                            <a:extLst>
                              <a:ext uri="{A12FA001-AC4F-418D-AE19-62706E023703}">
                                <ahyp:hlinkClr val="tx"/>
                              </a:ext>
                            </a:extLst>
                          </a:hlinkClick>
                        </a:rPr>
                        <a:t>MTX</a:t>
                      </a:r>
                      <a:r>
                        <a:rPr lang="en" sz="1100" u="none" cap="none" strike="noStrike">
                          <a:solidFill>
                            <a:srgbClr val="1A1C1C"/>
                          </a:solidFill>
                          <a:latin typeface="Calibri"/>
                          <a:ea typeface="Calibri"/>
                          <a:cs typeface="Calibri"/>
                          <a:sym typeface="Calibri"/>
                        </a:rPr>
                        <a:t>.</a:t>
                      </a:r>
                      <a:endParaRPr sz="1100" u="none" cap="none" strike="noStrike">
                        <a:latin typeface="Calibri"/>
                        <a:ea typeface="Calibri"/>
                        <a:cs typeface="Calibri"/>
                        <a:sym typeface="Calibri"/>
                      </a:endParaRPr>
                    </a:p>
                  </a:txBody>
                  <a:tcPr marT="4775"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64900">
                <a:tc gridSpan="3">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tcPr>
                </a:tc>
                <a:tc hMerge="1"/>
                <a:tc hMerge="1"/>
                <a:tc>
                  <a:txBody>
                    <a:bodyPr/>
                    <a:lstStyle/>
                    <a:p>
                      <a:pPr indent="12700" lvl="0" marL="76200" marR="127000" rtl="0" algn="ctr">
                        <a:lnSpc>
                          <a:spcPct val="101800"/>
                        </a:lnSpc>
                        <a:spcBef>
                          <a:spcPts val="0"/>
                        </a:spcBef>
                        <a:spcAft>
                          <a:spcPts val="0"/>
                        </a:spcAft>
                        <a:buNone/>
                      </a:pPr>
                      <a:r>
                        <a:rPr lang="en" sz="1100" u="none" cap="none" strike="noStrike">
                          <a:solidFill>
                            <a:srgbClr val="FF0000"/>
                          </a:solidFill>
                          <a:latin typeface="Calibri"/>
                          <a:ea typeface="Calibri"/>
                          <a:cs typeface="Calibri"/>
                          <a:sym typeface="Calibri"/>
                        </a:rPr>
                        <a:t>first-line treatment in  patients with moderate  to high disease activity</a:t>
                      </a:r>
                      <a:endParaRPr sz="1100" u="none" cap="none" strike="noStrike">
                        <a:latin typeface="Calibri"/>
                        <a:ea typeface="Calibri"/>
                        <a:cs typeface="Calibri"/>
                        <a:sym typeface="Calibri"/>
                      </a:endParaRPr>
                    </a:p>
                  </a:txBody>
                  <a:tcPr marT="5000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tcPr>
                </a:tc>
                <a:tc vMerge="1"/>
              </a:tr>
              <a:tr h="1110825">
                <a:tc gridSpan="3">
                  <a:txBody>
                    <a:bodyPr/>
                    <a:lstStyle/>
                    <a:p>
                      <a:pPr indent="0" lvl="0" marL="0" marR="0" rtl="0" algn="l">
                        <a:lnSpc>
                          <a:spcPct val="100000"/>
                        </a:lnSpc>
                        <a:spcBef>
                          <a:spcPts val="0"/>
                        </a:spcBef>
                        <a:spcAft>
                          <a:spcPts val="0"/>
                        </a:spcAft>
                        <a:buNone/>
                      </a:pPr>
                      <a:r>
                        <a:t/>
                      </a:r>
                      <a:endParaRPr sz="1500" u="none" cap="none" strike="noStrike">
                        <a:latin typeface="Times New Roman"/>
                        <a:ea typeface="Times New Roman"/>
                        <a:cs typeface="Times New Roman"/>
                        <a:sym typeface="Times New Roman"/>
                      </a:endParaRPr>
                    </a:p>
                    <a:p>
                      <a:pPr indent="-127000" lvl="0" marL="406400" marR="317500" rtl="0" algn="l">
                        <a:lnSpc>
                          <a:spcPct val="101400"/>
                        </a:lnSpc>
                        <a:spcBef>
                          <a:spcPts val="0"/>
                        </a:spcBef>
                        <a:spcAft>
                          <a:spcPts val="0"/>
                        </a:spcAft>
                        <a:buNone/>
                      </a:pPr>
                      <a:r>
                        <a:rPr b="1" lang="en" sz="1100" u="none" cap="none" strike="noStrike">
                          <a:solidFill>
                            <a:srgbClr val="1A1C1C"/>
                          </a:solidFill>
                          <a:latin typeface="Calibri"/>
                          <a:ea typeface="Calibri"/>
                          <a:cs typeface="Calibri"/>
                          <a:sym typeface="Calibri"/>
                        </a:rPr>
                        <a:t>Conventional  DMARDs</a:t>
                      </a:r>
                      <a:endParaRPr sz="1100" u="none" cap="none" strike="noStrike">
                        <a:latin typeface="Calibri"/>
                        <a:ea typeface="Calibri"/>
                        <a:cs typeface="Calibri"/>
                        <a:sym typeface="Calibri"/>
                      </a:endParaRPr>
                    </a:p>
                  </a:txBody>
                  <a:tcPr marT="95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tcPr>
                </a:tc>
                <a:tc hMerge="1"/>
                <a:tc hMerge="1"/>
                <a:tc>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B cap="flat" cmpd="sng" w="19050">
                      <a:solidFill>
                        <a:srgbClr val="000000"/>
                      </a:solidFill>
                      <a:prstDash val="solid"/>
                      <a:round/>
                      <a:headEnd len="sm" w="sm" type="none"/>
                      <a:tailEnd len="sm" w="sm" type="none"/>
                    </a:lnB>
                  </a:tcPr>
                </a:tc>
                <a:tc vMerge="1"/>
              </a:tr>
              <a:tr h="526625">
                <a:tc gridSpan="3">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tcPr>
                </a:tc>
                <a:tc hMerge="1"/>
                <a:tc hMerge="1"/>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p>
                      <a:pPr indent="0" lvl="0" marL="0" marR="38100" rtl="0" algn="ctr">
                        <a:lnSpc>
                          <a:spcPct val="100000"/>
                        </a:lnSpc>
                        <a:spcBef>
                          <a:spcPts val="0"/>
                        </a:spcBef>
                        <a:spcAft>
                          <a:spcPts val="0"/>
                        </a:spcAft>
                        <a:buNone/>
                      </a:pPr>
                      <a:r>
                        <a:rPr b="1" lang="en" sz="1100" u="sng" cap="none" strike="noStrike">
                          <a:solidFill>
                            <a:srgbClr val="1A1C1C"/>
                          </a:solidFill>
                          <a:latin typeface="Calibri"/>
                          <a:ea typeface="Calibri"/>
                          <a:cs typeface="Calibri"/>
                          <a:sym typeface="Calibri"/>
                          <a:hlinkClick r:id="rId10">
                            <a:extLst>
                              <a:ext uri="{A12FA001-AC4F-418D-AE19-62706E023703}">
                                <ahyp:hlinkClr val="tx"/>
                              </a:ext>
                            </a:extLst>
                          </a:hlinkClick>
                        </a:rPr>
                        <a:t>Hydroxychloroquine</a:t>
                      </a:r>
                      <a:endParaRPr sz="1100" u="none" cap="none" strike="noStrike">
                        <a:latin typeface="Calibri"/>
                        <a:ea typeface="Calibri"/>
                        <a:cs typeface="Calibri"/>
                        <a:sym typeface="Calibri"/>
                      </a:endParaRPr>
                    </a:p>
                  </a:txBody>
                  <a:tcPr marT="475"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tcPr>
                </a:tc>
                <a:tc rowSpan="2">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p>
                      <a:pPr indent="-82550" lvl="0" marL="165100" marR="0" rtl="0" algn="l">
                        <a:lnSpc>
                          <a:spcPct val="100000"/>
                        </a:lnSpc>
                        <a:spcBef>
                          <a:spcPts val="0"/>
                        </a:spcBef>
                        <a:spcAft>
                          <a:spcPts val="0"/>
                        </a:spcAft>
                        <a:buClr>
                          <a:srgbClr val="1A1C1C"/>
                        </a:buClr>
                        <a:buSzPts val="700"/>
                        <a:buFont typeface="Noto Sans Symbols"/>
                        <a:buChar char="∙"/>
                      </a:pPr>
                      <a:r>
                        <a:rPr b="1" lang="en" sz="1100" u="none" cap="none" strike="noStrike">
                          <a:solidFill>
                            <a:srgbClr val="1A1C1C"/>
                          </a:solidFill>
                          <a:latin typeface="Calibri"/>
                          <a:ea typeface="Calibri"/>
                          <a:cs typeface="Calibri"/>
                          <a:sym typeface="Calibri"/>
                        </a:rPr>
                        <a:t>Adverse effects :</a:t>
                      </a:r>
                      <a:endParaRPr sz="1100" u="none" cap="none" strike="noStrike">
                        <a:latin typeface="Calibri"/>
                        <a:ea typeface="Calibri"/>
                        <a:cs typeface="Calibri"/>
                        <a:sym typeface="Calibri"/>
                      </a:endParaRPr>
                    </a:p>
                    <a:p>
                      <a:pPr indent="-133350" lvl="1" marL="342900" marR="0" rtl="0" algn="l">
                        <a:lnSpc>
                          <a:spcPct val="100000"/>
                        </a:lnSpc>
                        <a:spcBef>
                          <a:spcPts val="200"/>
                        </a:spcBef>
                        <a:spcAft>
                          <a:spcPts val="0"/>
                        </a:spcAft>
                        <a:buClr>
                          <a:srgbClr val="1A1C1C"/>
                        </a:buClr>
                        <a:buSzPts val="700"/>
                        <a:buFont typeface="Courier New"/>
                        <a:buChar char="o"/>
                      </a:pPr>
                      <a:r>
                        <a:rPr lang="en" sz="1100" u="none" cap="none" strike="noStrike">
                          <a:latin typeface="Calibri"/>
                          <a:ea typeface="Calibri"/>
                          <a:cs typeface="Calibri"/>
                          <a:sym typeface="Calibri"/>
                        </a:rPr>
                        <a:t>Hyperpigmentation</a:t>
                      </a:r>
                      <a:endParaRPr sz="1100" u="none" cap="none" strike="noStrike">
                        <a:latin typeface="Calibri"/>
                        <a:ea typeface="Calibri"/>
                        <a:cs typeface="Calibri"/>
                        <a:sym typeface="Calibri"/>
                      </a:endParaRPr>
                    </a:p>
                    <a:p>
                      <a:pPr indent="-133350" lvl="1" marL="342900" marR="0" rtl="0" algn="l">
                        <a:lnSpc>
                          <a:spcPct val="100000"/>
                        </a:lnSpc>
                        <a:spcBef>
                          <a:spcPts val="300"/>
                        </a:spcBef>
                        <a:spcAft>
                          <a:spcPts val="0"/>
                        </a:spcAft>
                        <a:buClr>
                          <a:srgbClr val="1A1C1C"/>
                        </a:buClr>
                        <a:buSzPts val="700"/>
                        <a:buFont typeface="Courier New"/>
                        <a:buChar char="o"/>
                      </a:pPr>
                      <a:r>
                        <a:rPr lang="en" sz="1100" u="none" cap="none" strike="noStrike">
                          <a:latin typeface="Calibri"/>
                          <a:ea typeface="Calibri"/>
                          <a:cs typeface="Calibri"/>
                          <a:sym typeface="Calibri"/>
                        </a:rPr>
                        <a:t>Retinopathy</a:t>
                      </a:r>
                      <a:endParaRPr sz="1100" u="none" cap="none" strike="noStrike">
                        <a:latin typeface="Calibri"/>
                        <a:ea typeface="Calibri"/>
                        <a:cs typeface="Calibri"/>
                        <a:sym typeface="Calibri"/>
                      </a:endParaRPr>
                    </a:p>
                    <a:p>
                      <a:pPr indent="-133350" lvl="1" marL="342900" marR="0" rtl="0" algn="l">
                        <a:lnSpc>
                          <a:spcPct val="100000"/>
                        </a:lnSpc>
                        <a:spcBef>
                          <a:spcPts val="200"/>
                        </a:spcBef>
                        <a:spcAft>
                          <a:spcPts val="0"/>
                        </a:spcAft>
                        <a:buClr>
                          <a:srgbClr val="1A1C1C"/>
                        </a:buClr>
                        <a:buSzPts val="700"/>
                        <a:buFont typeface="Courier New"/>
                        <a:buChar char="o"/>
                      </a:pPr>
                      <a:r>
                        <a:rPr lang="en" sz="1100" u="none" cap="none" strike="noStrike">
                          <a:solidFill>
                            <a:srgbClr val="1A1C1C"/>
                          </a:solidFill>
                          <a:latin typeface="Calibri"/>
                          <a:ea typeface="Calibri"/>
                          <a:cs typeface="Calibri"/>
                          <a:sym typeface="Calibri"/>
                        </a:rPr>
                        <a:t>Severe </a:t>
                      </a:r>
                      <a:r>
                        <a:rPr lang="en" sz="1100" u="sng" cap="none" strike="noStrike">
                          <a:solidFill>
                            <a:srgbClr val="1A1C1C"/>
                          </a:solidFill>
                          <a:latin typeface="Calibri"/>
                          <a:ea typeface="Calibri"/>
                          <a:cs typeface="Calibri"/>
                          <a:sym typeface="Calibri"/>
                          <a:hlinkClick r:id="rId11">
                            <a:extLst>
                              <a:ext uri="{A12FA001-AC4F-418D-AE19-62706E023703}">
                                <ahyp:hlinkClr val="tx"/>
                              </a:ext>
                            </a:extLst>
                          </a:hlinkClick>
                        </a:rPr>
                        <a:t>rash</a:t>
                      </a:r>
                      <a:endParaRPr sz="1100" u="none" cap="none" strike="noStrike">
                        <a:latin typeface="Calibri"/>
                        <a:ea typeface="Calibri"/>
                        <a:cs typeface="Calibri"/>
                        <a:sym typeface="Calibri"/>
                      </a:endParaRPr>
                    </a:p>
                  </a:txBody>
                  <a:tcPr marT="4775"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804125">
                <a:tc gridSpan="3">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B cap="flat" cmpd="sng" w="19050">
                      <a:solidFill>
                        <a:srgbClr val="000000"/>
                      </a:solidFill>
                      <a:prstDash val="solid"/>
                      <a:round/>
                      <a:headEnd len="sm" w="sm" type="none"/>
                      <a:tailEnd len="sm" w="sm" type="none"/>
                    </a:lnB>
                  </a:tcPr>
                </a:tc>
                <a:tc hMerge="1"/>
                <a:tc hMerge="1"/>
                <a:tc>
                  <a:txBody>
                    <a:bodyPr/>
                    <a:lstStyle/>
                    <a:p>
                      <a:pPr indent="0" lvl="0" marL="177800" marR="215900" rtl="0" algn="ctr">
                        <a:lnSpc>
                          <a:spcPct val="101899"/>
                        </a:lnSpc>
                        <a:spcBef>
                          <a:spcPts val="0"/>
                        </a:spcBef>
                        <a:spcAft>
                          <a:spcPts val="0"/>
                        </a:spcAft>
                        <a:buNone/>
                      </a:pPr>
                      <a:r>
                        <a:rPr lang="en" sz="1100" u="none" cap="none" strike="noStrike">
                          <a:latin typeface="Calibri"/>
                          <a:ea typeface="Calibri"/>
                          <a:cs typeface="Calibri"/>
                          <a:sym typeface="Calibri"/>
                        </a:rPr>
                        <a:t>Consider in patients  with low disease  activity.</a:t>
                      </a:r>
                      <a:endParaRPr sz="1100" u="none" cap="none" strike="noStrike">
                        <a:latin typeface="Calibri"/>
                        <a:ea typeface="Calibri"/>
                        <a:cs typeface="Calibri"/>
                        <a:sym typeface="Calibri"/>
                      </a:endParaRPr>
                    </a:p>
                  </a:txBody>
                  <a:tcPr marT="5000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B cap="flat" cmpd="sng" w="19050">
                      <a:solidFill>
                        <a:srgbClr val="000000"/>
                      </a:solidFill>
                      <a:prstDash val="solid"/>
                      <a:round/>
                      <a:headEnd len="sm" w="sm" type="none"/>
                      <a:tailEnd len="sm" w="sm" type="none"/>
                    </a:lnB>
                  </a:tcPr>
                </a:tc>
                <a:tc vMerge="1"/>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graphicFrame>
        <p:nvGraphicFramePr>
          <p:cNvPr id="423" name="Google Shape;423;p66"/>
          <p:cNvGraphicFramePr/>
          <p:nvPr/>
        </p:nvGraphicFramePr>
        <p:xfrm>
          <a:off x="1" y="-305962"/>
          <a:ext cx="3000000" cy="3000000"/>
        </p:xfrm>
        <a:graphic>
          <a:graphicData uri="http://schemas.openxmlformats.org/drawingml/2006/table">
            <a:tbl>
              <a:tblPr bandRow="1" firstRow="1">
                <a:noFill/>
                <a:tableStyleId>{8947576B-DDCD-4BEF-BB28-292C0DE7E419}</a:tableStyleId>
              </a:tblPr>
              <a:tblGrid>
                <a:gridCol w="331625"/>
                <a:gridCol w="106550"/>
                <a:gridCol w="1482850"/>
                <a:gridCol w="3356050"/>
                <a:gridCol w="3021250"/>
                <a:gridCol w="323700"/>
                <a:gridCol w="191225"/>
              </a:tblGrid>
              <a:tr h="462200">
                <a:tc gridSpan="7">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tcPr>
                </a:tc>
                <a:tc hMerge="1"/>
                <a:tc hMerge="1"/>
                <a:tc hMerge="1"/>
                <a:tc hMerge="1"/>
                <a:tc hMerge="1"/>
                <a:tc hMerge="1"/>
              </a:tr>
              <a:tr h="1264275">
                <a:tc rowSpan="3">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0" marL="0">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tcPr>
                </a:tc>
                <a:tc gridSpan="2" rowSpan="2">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900" u="none" cap="none" strike="noStrike">
                        <a:latin typeface="Times New Roman"/>
                        <a:ea typeface="Times New Roman"/>
                        <a:cs typeface="Times New Roman"/>
                        <a:sym typeface="Times New Roman"/>
                      </a:endParaRPr>
                    </a:p>
                    <a:p>
                      <a:pPr indent="-127000" lvl="0" marL="241300" marR="165100" rtl="0" algn="l">
                        <a:lnSpc>
                          <a:spcPct val="101400"/>
                        </a:lnSpc>
                        <a:spcBef>
                          <a:spcPts val="0"/>
                        </a:spcBef>
                        <a:spcAft>
                          <a:spcPts val="0"/>
                        </a:spcAft>
                        <a:buNone/>
                      </a:pPr>
                      <a:r>
                        <a:rPr b="1" lang="en" sz="1100" u="none" cap="none" strike="noStrike">
                          <a:solidFill>
                            <a:srgbClr val="1A1C1C"/>
                          </a:solidFill>
                          <a:latin typeface="Calibri"/>
                          <a:ea typeface="Calibri"/>
                          <a:cs typeface="Calibri"/>
                          <a:sym typeface="Calibri"/>
                        </a:rPr>
                        <a:t>Conventional  DMARDs</a:t>
                      </a:r>
                      <a:endParaRPr sz="1100" u="none" cap="none" strike="noStrike">
                        <a:latin typeface="Calibri"/>
                        <a:ea typeface="Calibri"/>
                        <a:cs typeface="Calibri"/>
                        <a:sym typeface="Calibri"/>
                      </a:endParaRPr>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rowSpan="2" hMerge="1"/>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p>
                      <a:pPr indent="0" lvl="0" marL="609600" marR="0" rtl="0" algn="l">
                        <a:lnSpc>
                          <a:spcPct val="100000"/>
                        </a:lnSpc>
                        <a:spcBef>
                          <a:spcPts val="0"/>
                        </a:spcBef>
                        <a:spcAft>
                          <a:spcPts val="0"/>
                        </a:spcAft>
                        <a:buNone/>
                      </a:pPr>
                      <a:r>
                        <a:rPr b="1" lang="en" sz="1100" u="sng" cap="none" strike="noStrike">
                          <a:solidFill>
                            <a:schemeClr val="hlink"/>
                          </a:solidFill>
                          <a:latin typeface="Calibri"/>
                          <a:ea typeface="Calibri"/>
                          <a:cs typeface="Calibri"/>
                          <a:sym typeface="Calibri"/>
                          <a:hlinkClick r:id="rId3"/>
                        </a:rPr>
                        <a:t>Sulfasalazine</a:t>
                      </a:r>
                      <a:r>
                        <a:rPr b="1" lang="en" sz="1100" u="none" cap="none" strike="noStrike">
                          <a:latin typeface="Calibri"/>
                          <a:ea typeface="Calibri"/>
                          <a:cs typeface="Calibri"/>
                          <a:sym typeface="Calibri"/>
                        </a:rPr>
                        <a:t>:</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p>
                      <a:pPr indent="0" lvl="0" marL="190500" marR="241300" rtl="0" algn="ctr">
                        <a:lnSpc>
                          <a:spcPct val="101800"/>
                        </a:lnSpc>
                        <a:spcBef>
                          <a:spcPts val="0"/>
                        </a:spcBef>
                        <a:spcAft>
                          <a:spcPts val="0"/>
                        </a:spcAft>
                        <a:buNone/>
                      </a:pPr>
                      <a:r>
                        <a:rPr lang="en" sz="1100" u="none" cap="none" strike="noStrike">
                          <a:latin typeface="Calibri"/>
                          <a:ea typeface="Calibri"/>
                          <a:cs typeface="Calibri"/>
                          <a:sym typeface="Calibri"/>
                        </a:rPr>
                        <a:t>Consider in patients with low  disease activity if </a:t>
                      </a:r>
                      <a:r>
                        <a:rPr lang="en" sz="1100" u="sng" cap="none" strike="noStrike">
                          <a:solidFill>
                            <a:schemeClr val="hlink"/>
                          </a:solidFill>
                          <a:latin typeface="Calibri"/>
                          <a:ea typeface="Calibri"/>
                          <a:cs typeface="Calibri"/>
                          <a:sym typeface="Calibri"/>
                          <a:hlinkClick r:id="rId4"/>
                        </a:rPr>
                        <a:t>MTX </a:t>
                      </a:r>
                      <a:r>
                        <a:rPr lang="en" sz="1100" u="none" cap="none" strike="noStrike">
                          <a:latin typeface="Calibri"/>
                          <a:ea typeface="Calibri"/>
                          <a:cs typeface="Calibri"/>
                          <a:sym typeface="Calibri"/>
                        </a:rPr>
                        <a:t>is  contraindicated, e.g.,</a:t>
                      </a:r>
                      <a:endParaRPr sz="1100" u="none" cap="none" strike="noStrike">
                        <a:latin typeface="Calibri"/>
                        <a:ea typeface="Calibri"/>
                        <a:cs typeface="Calibri"/>
                        <a:sym typeface="Calibri"/>
                      </a:endParaRPr>
                    </a:p>
                    <a:p>
                      <a:pPr indent="0" lvl="0" marL="0" marR="38100" rtl="0" algn="ctr">
                        <a:lnSpc>
                          <a:spcPct val="100000"/>
                        </a:lnSpc>
                        <a:spcBef>
                          <a:spcPts val="0"/>
                        </a:spcBef>
                        <a:spcAft>
                          <a:spcPts val="0"/>
                        </a:spcAft>
                        <a:buNone/>
                      </a:pPr>
                      <a:r>
                        <a:rPr lang="en" sz="1100" u="none" cap="none" strike="noStrike">
                          <a:latin typeface="Calibri"/>
                          <a:ea typeface="Calibri"/>
                          <a:cs typeface="Calibri"/>
                          <a:sym typeface="Calibri"/>
                        </a:rPr>
                        <a:t>during </a:t>
                      </a:r>
                      <a:r>
                        <a:rPr lang="en" sz="1100" u="sng" cap="none" strike="noStrike">
                          <a:solidFill>
                            <a:schemeClr val="hlink"/>
                          </a:solidFill>
                          <a:latin typeface="Calibri"/>
                          <a:ea typeface="Calibri"/>
                          <a:cs typeface="Calibri"/>
                          <a:sym typeface="Calibri"/>
                          <a:hlinkClick r:id="rId5"/>
                        </a:rPr>
                        <a:t>pregnancy</a:t>
                      </a:r>
                      <a:r>
                        <a:rPr lang="en" sz="1100" u="none" cap="none" strike="noStrike">
                          <a:latin typeface="Calibri"/>
                          <a:ea typeface="Calibri"/>
                          <a:cs typeface="Calibri"/>
                          <a:sym typeface="Calibri"/>
                        </a:rPr>
                        <a:t>.</a:t>
                      </a:r>
                      <a:endParaRPr sz="1100" u="none" cap="none" strike="noStrike">
                        <a:latin typeface="Calibri"/>
                        <a:ea typeface="Calibri"/>
                        <a:cs typeface="Calibri"/>
                        <a:sym typeface="Calibri"/>
                      </a:endParaRPr>
                    </a:p>
                  </a:txBody>
                  <a:tcPr marT="1925"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gridSpan="2">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p>
                      <a:pPr indent="-82550" lvl="0" marL="165100" marR="0" rtl="0" algn="l">
                        <a:lnSpc>
                          <a:spcPct val="100000"/>
                        </a:lnSpc>
                        <a:spcBef>
                          <a:spcPts val="0"/>
                        </a:spcBef>
                        <a:spcAft>
                          <a:spcPts val="0"/>
                        </a:spcAft>
                        <a:buClr>
                          <a:srgbClr val="1A1C1C"/>
                        </a:buClr>
                        <a:buSzPts val="700"/>
                        <a:buFont typeface="Noto Sans Symbols"/>
                        <a:buChar char="∙"/>
                      </a:pPr>
                      <a:r>
                        <a:rPr b="1" lang="en" sz="1100" u="none" cap="none" strike="noStrike">
                          <a:solidFill>
                            <a:srgbClr val="1A1C1C"/>
                          </a:solidFill>
                          <a:latin typeface="Calibri"/>
                          <a:ea typeface="Calibri"/>
                          <a:cs typeface="Calibri"/>
                          <a:sym typeface="Calibri"/>
                        </a:rPr>
                        <a:t>Adverse effects:</a:t>
                      </a:r>
                      <a:endParaRPr sz="1100" u="none" cap="none" strike="noStrike">
                        <a:latin typeface="Calibri"/>
                        <a:ea typeface="Calibri"/>
                        <a:cs typeface="Calibri"/>
                        <a:sym typeface="Calibri"/>
                      </a:endParaRPr>
                    </a:p>
                    <a:p>
                      <a:pPr indent="-146050" lvl="1" marL="342900" marR="0" rtl="0" algn="l">
                        <a:lnSpc>
                          <a:spcPct val="100000"/>
                        </a:lnSpc>
                        <a:spcBef>
                          <a:spcPts val="300"/>
                        </a:spcBef>
                        <a:spcAft>
                          <a:spcPts val="0"/>
                        </a:spcAft>
                        <a:buClr>
                          <a:schemeClr val="dk1"/>
                        </a:buClr>
                        <a:buSzPts val="700"/>
                        <a:buFont typeface="Courier New"/>
                        <a:buChar char="o"/>
                      </a:pPr>
                      <a:r>
                        <a:rPr lang="en" sz="1100" u="sng" cap="none" strike="noStrike">
                          <a:solidFill>
                            <a:schemeClr val="hlink"/>
                          </a:solidFill>
                          <a:latin typeface="Calibri"/>
                          <a:ea typeface="Calibri"/>
                          <a:cs typeface="Calibri"/>
                          <a:sym typeface="Calibri"/>
                          <a:hlinkClick r:id="rId6"/>
                        </a:rPr>
                        <a:t>Diarrhea</a:t>
                      </a:r>
                      <a:endParaRPr sz="1100" u="none" cap="none" strike="noStrike">
                        <a:latin typeface="Calibri"/>
                        <a:ea typeface="Calibri"/>
                        <a:cs typeface="Calibri"/>
                        <a:sym typeface="Calibri"/>
                      </a:endParaRPr>
                    </a:p>
                    <a:p>
                      <a:pPr indent="-146050" lvl="1" marL="342900" marR="0" rtl="0" algn="l">
                        <a:lnSpc>
                          <a:spcPct val="100000"/>
                        </a:lnSpc>
                        <a:spcBef>
                          <a:spcPts val="200"/>
                        </a:spcBef>
                        <a:spcAft>
                          <a:spcPts val="0"/>
                        </a:spcAft>
                        <a:buClr>
                          <a:schemeClr val="dk1"/>
                        </a:buClr>
                        <a:buSzPts val="700"/>
                        <a:buFont typeface="Courier New"/>
                        <a:buChar char="o"/>
                      </a:pPr>
                      <a:r>
                        <a:rPr lang="en" sz="1100" u="sng" cap="none" strike="noStrike">
                          <a:solidFill>
                            <a:schemeClr val="hlink"/>
                          </a:solidFill>
                          <a:latin typeface="Calibri"/>
                          <a:ea typeface="Calibri"/>
                          <a:cs typeface="Calibri"/>
                          <a:sym typeface="Calibri"/>
                          <a:hlinkClick r:id="rId7"/>
                        </a:rPr>
                        <a:t>Agranulocytosis</a:t>
                      </a:r>
                      <a:endParaRPr sz="1100" u="none" cap="none" strike="noStrike">
                        <a:latin typeface="Calibri"/>
                        <a:ea typeface="Calibri"/>
                        <a:cs typeface="Calibri"/>
                        <a:sym typeface="Calibri"/>
                      </a:endParaRPr>
                    </a:p>
                    <a:p>
                      <a:pPr indent="-146050" lvl="1" marL="342900" marR="190500" rtl="0" algn="l">
                        <a:lnSpc>
                          <a:spcPct val="101400"/>
                        </a:lnSpc>
                        <a:spcBef>
                          <a:spcPts val="200"/>
                        </a:spcBef>
                        <a:spcAft>
                          <a:spcPts val="0"/>
                        </a:spcAft>
                        <a:buClr>
                          <a:schemeClr val="dk1"/>
                        </a:buClr>
                        <a:buSzPts val="700"/>
                        <a:buFont typeface="Courier New"/>
                        <a:buChar char="o"/>
                      </a:pPr>
                      <a:r>
                        <a:rPr lang="en" sz="1100" u="none" cap="none" strike="noStrike">
                          <a:latin typeface="Calibri"/>
                          <a:ea typeface="Calibri"/>
                          <a:cs typeface="Calibri"/>
                          <a:sym typeface="Calibri"/>
                        </a:rPr>
                        <a:t>Cutaneous </a:t>
                      </a:r>
                      <a:r>
                        <a:rPr lang="en" sz="1100" u="sng" cap="none" strike="noStrike">
                          <a:solidFill>
                            <a:schemeClr val="hlink"/>
                          </a:solidFill>
                          <a:latin typeface="Calibri"/>
                          <a:ea typeface="Calibri"/>
                          <a:cs typeface="Calibri"/>
                          <a:sym typeface="Calibri"/>
                          <a:hlinkClick r:id="rId8"/>
                        </a:rPr>
                        <a:t>hypersensitivity </a:t>
                      </a:r>
                      <a:r>
                        <a:rPr lang="en" sz="1100" u="none" cap="none" strike="noStrike">
                          <a:latin typeface="Calibri"/>
                          <a:ea typeface="Calibri"/>
                          <a:cs typeface="Calibri"/>
                          <a:sym typeface="Calibri"/>
                        </a:rPr>
                        <a:t> </a:t>
                      </a:r>
                      <a:r>
                        <a:rPr lang="en" sz="1100" u="sng" cap="none" strike="noStrike">
                          <a:solidFill>
                            <a:schemeClr val="hlink"/>
                          </a:solidFill>
                          <a:latin typeface="Calibri"/>
                          <a:ea typeface="Calibri"/>
                          <a:cs typeface="Calibri"/>
                          <a:sym typeface="Calibri"/>
                          <a:hlinkClick r:id="rId9"/>
                        </a:rPr>
                        <a:t>reactions</a:t>
                      </a:r>
                      <a:endParaRPr sz="1100" u="none" cap="none" strike="noStrike">
                        <a:latin typeface="Calibri"/>
                        <a:ea typeface="Calibri"/>
                        <a:cs typeface="Calibri"/>
                        <a:sym typeface="Calibri"/>
                      </a:endParaRPr>
                    </a:p>
                  </a:txBody>
                  <a:tcPr marT="4775"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hMerge="1"/>
                <a:tc rowSpan="3">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0" marL="0">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tcPr>
                </a:tc>
              </a:tr>
              <a:tr h="2334725">
                <a:tc vMerge="1"/>
                <a:tc gridSpan="2" vMerge="1"/>
                <a:tc hMerge="1" vMerge="1"/>
                <a:tc>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p>
                      <a:pPr indent="0" lvl="0" marL="114300" marR="0" rtl="0" algn="ctr">
                        <a:lnSpc>
                          <a:spcPct val="100000"/>
                        </a:lnSpc>
                        <a:spcBef>
                          <a:spcPts val="0"/>
                        </a:spcBef>
                        <a:spcAft>
                          <a:spcPts val="0"/>
                        </a:spcAft>
                        <a:buNone/>
                      </a:pPr>
                      <a:r>
                        <a:rPr b="1" lang="en" sz="1100" u="none" cap="none" strike="noStrike">
                          <a:solidFill>
                            <a:srgbClr val="1A1C1C"/>
                          </a:solidFill>
                          <a:latin typeface="Calibri"/>
                          <a:ea typeface="Calibri"/>
                          <a:cs typeface="Calibri"/>
                          <a:sym typeface="Calibri"/>
                        </a:rPr>
                        <a:t>Leflunomide</a:t>
                      </a:r>
                      <a:r>
                        <a:rPr lang="en" sz="1100" u="none" cap="none" strike="noStrike">
                          <a:solidFill>
                            <a:srgbClr val="1A1C1C"/>
                          </a:solidFill>
                          <a:latin typeface="Calibri"/>
                          <a:ea typeface="Calibri"/>
                          <a:cs typeface="Calibri"/>
                          <a:sym typeface="Calibri"/>
                        </a:rPr>
                        <a:t>:</a:t>
                      </a:r>
                      <a:endParaRPr sz="1100" u="none" cap="none" strike="noStrike">
                        <a:latin typeface="Calibri"/>
                        <a:ea typeface="Calibri"/>
                        <a:cs typeface="Calibri"/>
                        <a:sym typeface="Calibri"/>
                      </a:endParaRPr>
                    </a:p>
                    <a:p>
                      <a:pPr indent="0" lvl="0" marL="165100" marR="38100" rtl="0" algn="ctr">
                        <a:lnSpc>
                          <a:spcPct val="101400"/>
                        </a:lnSpc>
                        <a:spcBef>
                          <a:spcPts val="200"/>
                        </a:spcBef>
                        <a:spcAft>
                          <a:spcPts val="0"/>
                        </a:spcAft>
                        <a:buNone/>
                      </a:pPr>
                      <a:r>
                        <a:rPr lang="en" sz="1100" u="none" cap="none" strike="noStrike">
                          <a:solidFill>
                            <a:srgbClr val="1A1C1C"/>
                          </a:solidFill>
                          <a:latin typeface="Calibri"/>
                          <a:ea typeface="Calibri"/>
                          <a:cs typeface="Calibri"/>
                          <a:sym typeface="Calibri"/>
                        </a:rPr>
                        <a:t>Consider if all other </a:t>
                      </a:r>
                      <a:r>
                        <a:rPr lang="en" sz="1100" u="sng" cap="none" strike="noStrike">
                          <a:solidFill>
                            <a:srgbClr val="0000FF"/>
                          </a:solidFill>
                          <a:latin typeface="Calibri"/>
                          <a:ea typeface="Calibri"/>
                          <a:cs typeface="Calibri"/>
                          <a:sym typeface="Calibri"/>
                          <a:hlinkClick r:id="rId10">
                            <a:extLst>
                              <a:ext uri="{A12FA001-AC4F-418D-AE19-62706E023703}">
                                <ahyp:hlinkClr val="tx"/>
                              </a:ext>
                            </a:extLst>
                          </a:hlinkClick>
                        </a:rPr>
                        <a:t>conventional </a:t>
                      </a:r>
                      <a:r>
                        <a:rPr lang="en" sz="1100" u="none" cap="none" strike="noStrike">
                          <a:solidFill>
                            <a:srgbClr val="0000FF"/>
                          </a:solidFill>
                          <a:latin typeface="Calibri"/>
                          <a:ea typeface="Calibri"/>
                          <a:cs typeface="Calibri"/>
                          <a:sym typeface="Calibri"/>
                        </a:rPr>
                        <a:t> </a:t>
                      </a:r>
                      <a:r>
                        <a:rPr lang="en" sz="1100" u="sng" cap="none" strike="noStrike">
                          <a:solidFill>
                            <a:srgbClr val="0000FF"/>
                          </a:solidFill>
                          <a:latin typeface="Calibri"/>
                          <a:ea typeface="Calibri"/>
                          <a:cs typeface="Calibri"/>
                          <a:sym typeface="Calibri"/>
                          <a:hlinkClick r:id="rId11">
                            <a:extLst>
                              <a:ext uri="{A12FA001-AC4F-418D-AE19-62706E023703}">
                                <ahyp:hlinkClr val="tx"/>
                              </a:ext>
                            </a:extLst>
                          </a:hlinkClick>
                        </a:rPr>
                        <a:t>DMARDs </a:t>
                      </a:r>
                      <a:r>
                        <a:rPr lang="en" sz="1100" u="none" cap="none" strike="noStrike">
                          <a:solidFill>
                            <a:srgbClr val="1A1C1C"/>
                          </a:solidFill>
                          <a:latin typeface="Calibri"/>
                          <a:ea typeface="Calibri"/>
                          <a:cs typeface="Calibri"/>
                          <a:sym typeface="Calibri"/>
                        </a:rPr>
                        <a:t>are contraindicated.</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p>
                      <a:pPr indent="-120650" lvl="0" marL="165100" marR="101600" rtl="0" algn="l">
                        <a:lnSpc>
                          <a:spcPct val="101699"/>
                        </a:lnSpc>
                        <a:spcBef>
                          <a:spcPts val="0"/>
                        </a:spcBef>
                        <a:spcAft>
                          <a:spcPts val="0"/>
                        </a:spcAft>
                        <a:buClr>
                          <a:srgbClr val="1A1C1C"/>
                        </a:buClr>
                        <a:buSzPts val="700"/>
                        <a:buFont typeface="Courier New"/>
                        <a:buChar char="o"/>
                      </a:pPr>
                      <a:r>
                        <a:rPr lang="en" sz="1100" u="none" cap="none" strike="noStrike">
                          <a:solidFill>
                            <a:srgbClr val="1A1C1C"/>
                          </a:solidFill>
                          <a:latin typeface="Calibri"/>
                          <a:ea typeface="Calibri"/>
                          <a:cs typeface="Calibri"/>
                          <a:sym typeface="Calibri"/>
                        </a:rPr>
                        <a:t>Mechanism of action: reversibly  inhibits</a:t>
                      </a:r>
                      <a:r>
                        <a:rPr lang="en" sz="1100" u="none" cap="none" strike="noStrike">
                          <a:solidFill>
                            <a:srgbClr val="0000FF"/>
                          </a:solidFill>
                          <a:latin typeface="Calibri"/>
                          <a:ea typeface="Calibri"/>
                          <a:cs typeface="Calibri"/>
                          <a:sym typeface="Calibri"/>
                        </a:rPr>
                        <a:t> </a:t>
                      </a:r>
                      <a:r>
                        <a:rPr lang="en" sz="1100" u="sng" cap="none" strike="noStrike">
                          <a:solidFill>
                            <a:srgbClr val="0000FF"/>
                          </a:solidFill>
                          <a:latin typeface="Calibri"/>
                          <a:ea typeface="Calibri"/>
                          <a:cs typeface="Calibri"/>
                          <a:sym typeface="Calibri"/>
                          <a:hlinkClick r:id="rId12">
                            <a:extLst>
                              <a:ext uri="{A12FA001-AC4F-418D-AE19-62706E023703}">
                                <ahyp:hlinkClr val="tx"/>
                              </a:ext>
                            </a:extLst>
                          </a:hlinkClick>
                        </a:rPr>
                        <a:t>dihydroorotate </a:t>
                      </a:r>
                      <a:r>
                        <a:rPr lang="en" sz="1100" u="sng" cap="none" strike="noStrike">
                          <a:solidFill>
                            <a:srgbClr val="0000FF"/>
                          </a:solidFill>
                          <a:latin typeface="Calibri"/>
                          <a:ea typeface="Calibri"/>
                          <a:cs typeface="Calibri"/>
                          <a:sym typeface="Calibri"/>
                          <a:hlinkClick r:id="rId13">
                            <a:extLst>
                              <a:ext uri="{A12FA001-AC4F-418D-AE19-62706E023703}">
                                <ahyp:hlinkClr val="tx"/>
                              </a:ext>
                            </a:extLst>
                          </a:hlinkClick>
                        </a:rPr>
                        <a:t>dehydro </a:t>
                      </a:r>
                      <a:r>
                        <a:rPr lang="en" sz="1100" u="none" cap="none" strike="noStrike">
                          <a:solidFill>
                            <a:srgbClr val="0000FF"/>
                          </a:solidFill>
                          <a:latin typeface="Calibri"/>
                          <a:ea typeface="Calibri"/>
                          <a:cs typeface="Calibri"/>
                          <a:sym typeface="Calibri"/>
                        </a:rPr>
                        <a:t> </a:t>
                      </a:r>
                      <a:r>
                        <a:rPr lang="en" sz="1100" u="sng" cap="none" strike="noStrike">
                          <a:solidFill>
                            <a:srgbClr val="0000FF"/>
                          </a:solidFill>
                          <a:latin typeface="Calibri"/>
                          <a:ea typeface="Calibri"/>
                          <a:cs typeface="Calibri"/>
                          <a:sym typeface="Calibri"/>
                          <a:hlinkClick r:id="rId14">
                            <a:extLst>
                              <a:ext uri="{A12FA001-AC4F-418D-AE19-62706E023703}">
                                <ahyp:hlinkClr val="tx"/>
                              </a:ext>
                            </a:extLst>
                          </a:hlinkClick>
                        </a:rPr>
                        <a:t>genase </a:t>
                      </a:r>
                      <a:r>
                        <a:rPr lang="en" sz="1100" u="none" cap="none" strike="noStrike">
                          <a:solidFill>
                            <a:srgbClr val="1A1C1C"/>
                          </a:solidFill>
                          <a:latin typeface="Calibri"/>
                          <a:ea typeface="Calibri"/>
                          <a:cs typeface="Calibri"/>
                          <a:sym typeface="Calibri"/>
                        </a:rPr>
                        <a:t>→ impaired</a:t>
                      </a:r>
                      <a:r>
                        <a:rPr lang="en" sz="1100" u="none" cap="none" strike="noStrike">
                          <a:solidFill>
                            <a:srgbClr val="0000FF"/>
                          </a:solidFill>
                          <a:latin typeface="Calibri"/>
                          <a:ea typeface="Calibri"/>
                          <a:cs typeface="Calibri"/>
                          <a:sym typeface="Calibri"/>
                        </a:rPr>
                        <a:t> </a:t>
                      </a:r>
                      <a:r>
                        <a:rPr lang="en" sz="1100" u="sng" cap="none" strike="noStrike">
                          <a:solidFill>
                            <a:srgbClr val="0000FF"/>
                          </a:solidFill>
                          <a:latin typeface="Calibri"/>
                          <a:ea typeface="Calibri"/>
                          <a:cs typeface="Calibri"/>
                          <a:sym typeface="Calibri"/>
                          <a:hlinkClick r:id="rId15">
                            <a:extLst>
                              <a:ext uri="{A12FA001-AC4F-418D-AE19-62706E023703}">
                                <ahyp:hlinkClr val="tx"/>
                              </a:ext>
                            </a:extLst>
                          </a:hlinkClick>
                        </a:rPr>
                        <a:t>pyrimidine </a:t>
                      </a:r>
                      <a:r>
                        <a:rPr lang="en" sz="1100" u="none" cap="none" strike="noStrike">
                          <a:solidFill>
                            <a:srgbClr val="0000FF"/>
                          </a:solidFill>
                          <a:latin typeface="Calibri"/>
                          <a:ea typeface="Calibri"/>
                          <a:cs typeface="Calibri"/>
                          <a:sym typeface="Calibri"/>
                        </a:rPr>
                        <a:t> </a:t>
                      </a:r>
                      <a:r>
                        <a:rPr lang="en" sz="1100" u="none" cap="none" strike="noStrike">
                          <a:solidFill>
                            <a:srgbClr val="1A1C1C"/>
                          </a:solidFill>
                          <a:latin typeface="Calibri"/>
                          <a:ea typeface="Calibri"/>
                          <a:cs typeface="Calibri"/>
                          <a:sym typeface="Calibri"/>
                        </a:rPr>
                        <a:t>synthesis → inhibition of</a:t>
                      </a:r>
                      <a:endParaRPr sz="1100" u="none" cap="none" strike="noStrike">
                        <a:latin typeface="Calibri"/>
                        <a:ea typeface="Calibri"/>
                        <a:cs typeface="Calibri"/>
                        <a:sym typeface="Calibri"/>
                      </a:endParaRPr>
                    </a:p>
                    <a:p>
                      <a:pPr indent="0" lvl="0" marL="165100" marR="0" rtl="0" algn="l">
                        <a:lnSpc>
                          <a:spcPct val="100000"/>
                        </a:lnSpc>
                        <a:spcBef>
                          <a:spcPts val="300"/>
                        </a:spcBef>
                        <a:spcAft>
                          <a:spcPts val="0"/>
                        </a:spcAft>
                        <a:buNone/>
                      </a:pPr>
                      <a:r>
                        <a:rPr lang="en" sz="1100" u="sng" cap="none" strike="noStrike">
                          <a:solidFill>
                            <a:srgbClr val="0000FF"/>
                          </a:solidFill>
                          <a:latin typeface="Calibri"/>
                          <a:ea typeface="Calibri"/>
                          <a:cs typeface="Calibri"/>
                          <a:sym typeface="Calibri"/>
                          <a:hlinkClick r:id="rId16">
                            <a:extLst>
                              <a:ext uri="{A12FA001-AC4F-418D-AE19-62706E023703}">
                                <ahyp:hlinkClr val="tx"/>
                              </a:ext>
                            </a:extLst>
                          </a:hlinkClick>
                        </a:rPr>
                        <a:t>T-cell </a:t>
                      </a:r>
                      <a:r>
                        <a:rPr lang="en" sz="1100" u="sng" cap="none" strike="noStrike">
                          <a:solidFill>
                            <a:srgbClr val="0000FF"/>
                          </a:solidFill>
                          <a:latin typeface="Calibri"/>
                          <a:ea typeface="Calibri"/>
                          <a:cs typeface="Calibri"/>
                          <a:sym typeface="Calibri"/>
                          <a:hlinkClick r:id="rId17">
                            <a:extLst>
                              <a:ext uri="{A12FA001-AC4F-418D-AE19-62706E023703}">
                                <ahyp:hlinkClr val="tx"/>
                              </a:ext>
                            </a:extLst>
                          </a:hlinkClick>
                        </a:rPr>
                        <a:t>proliferation</a:t>
                      </a:r>
                      <a:r>
                        <a:rPr lang="en" sz="1100" u="none" cap="none" strike="noStrike">
                          <a:solidFill>
                            <a:srgbClr val="1A1C1C"/>
                          </a:solidFill>
                          <a:latin typeface="Calibri"/>
                          <a:ea typeface="Calibri"/>
                          <a:cs typeface="Calibri"/>
                          <a:sym typeface="Calibri"/>
                        </a:rPr>
                        <a:t>.</a:t>
                      </a:r>
                      <a:endParaRPr sz="1100" u="none" cap="none" strike="noStrike">
                        <a:latin typeface="Calibri"/>
                        <a:ea typeface="Calibri"/>
                        <a:cs typeface="Calibri"/>
                        <a:sym typeface="Calibri"/>
                      </a:endParaRPr>
                    </a:p>
                    <a:p>
                      <a:pPr indent="-120650" lvl="0" marL="165100" marR="368300" rtl="0" algn="l">
                        <a:lnSpc>
                          <a:spcPct val="101400"/>
                        </a:lnSpc>
                        <a:spcBef>
                          <a:spcPts val="200"/>
                        </a:spcBef>
                        <a:spcAft>
                          <a:spcPts val="0"/>
                        </a:spcAft>
                        <a:buClr>
                          <a:srgbClr val="1A1C1C"/>
                        </a:buClr>
                        <a:buSzPts val="700"/>
                        <a:buFont typeface="Courier New"/>
                        <a:buChar char="o"/>
                      </a:pPr>
                      <a:r>
                        <a:rPr lang="en" sz="1100" u="none" cap="none" strike="noStrike">
                          <a:solidFill>
                            <a:srgbClr val="1A1C1C"/>
                          </a:solidFill>
                          <a:latin typeface="Calibri"/>
                          <a:ea typeface="Calibri"/>
                          <a:cs typeface="Calibri"/>
                          <a:sym typeface="Calibri"/>
                        </a:rPr>
                        <a:t>Other indications: </a:t>
                      </a:r>
                      <a:r>
                        <a:rPr lang="en" sz="1100" u="sng" cap="none" strike="noStrike">
                          <a:solidFill>
                            <a:srgbClr val="0000FF"/>
                          </a:solidFill>
                          <a:latin typeface="Calibri"/>
                          <a:ea typeface="Calibri"/>
                          <a:cs typeface="Calibri"/>
                          <a:sym typeface="Calibri"/>
                          <a:hlinkClick r:id="rId18">
                            <a:extLst>
                              <a:ext uri="{A12FA001-AC4F-418D-AE19-62706E023703}">
                                <ahyp:hlinkClr val="tx"/>
                              </a:ext>
                            </a:extLst>
                          </a:hlinkClick>
                        </a:rPr>
                        <a:t>psoriatic </a:t>
                      </a:r>
                      <a:r>
                        <a:rPr lang="en" sz="1100" u="none" cap="none" strike="noStrike">
                          <a:solidFill>
                            <a:srgbClr val="0000FF"/>
                          </a:solidFill>
                          <a:latin typeface="Calibri"/>
                          <a:ea typeface="Calibri"/>
                          <a:cs typeface="Calibri"/>
                          <a:sym typeface="Calibri"/>
                        </a:rPr>
                        <a:t> </a:t>
                      </a:r>
                      <a:r>
                        <a:rPr lang="en" sz="1100" u="sng" cap="none" strike="noStrike">
                          <a:solidFill>
                            <a:srgbClr val="0000FF"/>
                          </a:solidFill>
                          <a:latin typeface="Calibri"/>
                          <a:ea typeface="Calibri"/>
                          <a:cs typeface="Calibri"/>
                          <a:sym typeface="Calibri"/>
                          <a:hlinkClick r:id="rId19">
                            <a:extLst>
                              <a:ext uri="{A12FA001-AC4F-418D-AE19-62706E023703}">
                                <ahyp:hlinkClr val="tx"/>
                              </a:ext>
                            </a:extLst>
                          </a:hlinkClick>
                        </a:rPr>
                        <a:t>arthritis</a:t>
                      </a:r>
                      <a:r>
                        <a:rPr lang="en" sz="1100" u="none" cap="none" strike="noStrike">
                          <a:solidFill>
                            <a:srgbClr val="1A1C1C"/>
                          </a:solidFill>
                          <a:latin typeface="Calibri"/>
                          <a:ea typeface="Calibri"/>
                          <a:cs typeface="Calibri"/>
                          <a:sym typeface="Calibri"/>
                        </a:rPr>
                        <a:t>.</a:t>
                      </a:r>
                      <a:endParaRPr sz="1100" u="none" cap="none" strike="noStrike">
                        <a:latin typeface="Calibri"/>
                        <a:ea typeface="Calibri"/>
                        <a:cs typeface="Calibri"/>
                        <a:sym typeface="Calibri"/>
                      </a:endParaRPr>
                    </a:p>
                  </a:txBody>
                  <a:tcPr marT="5225"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gridSpan="2">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p>
                      <a:pPr indent="-133350" lvl="0" marL="215900" marR="0" rtl="0" algn="l">
                        <a:lnSpc>
                          <a:spcPct val="100000"/>
                        </a:lnSpc>
                        <a:spcBef>
                          <a:spcPts val="0"/>
                        </a:spcBef>
                        <a:spcAft>
                          <a:spcPts val="0"/>
                        </a:spcAft>
                        <a:buClr>
                          <a:srgbClr val="1A1C1C"/>
                        </a:buClr>
                        <a:buSzPts val="700"/>
                        <a:buFont typeface="Noto Sans Symbols"/>
                        <a:buChar char="∙"/>
                      </a:pPr>
                      <a:r>
                        <a:rPr b="1" lang="en" sz="1100" u="none" cap="none" strike="noStrike">
                          <a:solidFill>
                            <a:srgbClr val="1A1C1C"/>
                          </a:solidFill>
                          <a:latin typeface="Calibri"/>
                          <a:ea typeface="Calibri"/>
                          <a:cs typeface="Calibri"/>
                          <a:sym typeface="Calibri"/>
                        </a:rPr>
                        <a:t>Adverse effects:</a:t>
                      </a:r>
                      <a:endParaRPr sz="1100" u="none" cap="none" strike="noStrike">
                        <a:latin typeface="Calibri"/>
                        <a:ea typeface="Calibri"/>
                        <a:cs typeface="Calibri"/>
                        <a:sym typeface="Calibri"/>
                      </a:endParaRPr>
                    </a:p>
                    <a:p>
                      <a:pPr indent="-158750" lvl="1" marL="381000" marR="0" rtl="0" algn="l">
                        <a:lnSpc>
                          <a:spcPct val="100000"/>
                        </a:lnSpc>
                        <a:spcBef>
                          <a:spcPts val="300"/>
                        </a:spcBef>
                        <a:spcAft>
                          <a:spcPts val="0"/>
                        </a:spcAft>
                        <a:buClr>
                          <a:srgbClr val="1A1C1C"/>
                        </a:buClr>
                        <a:buSzPts val="700"/>
                        <a:buFont typeface="Courier New"/>
                        <a:buChar char="o"/>
                      </a:pPr>
                      <a:r>
                        <a:rPr lang="en" sz="1100" u="sng" cap="none" strike="noStrike">
                          <a:solidFill>
                            <a:srgbClr val="0000FF"/>
                          </a:solidFill>
                          <a:latin typeface="Calibri"/>
                          <a:ea typeface="Calibri"/>
                          <a:cs typeface="Calibri"/>
                          <a:sym typeface="Calibri"/>
                          <a:hlinkClick r:id="rId20">
                            <a:extLst>
                              <a:ext uri="{A12FA001-AC4F-418D-AE19-62706E023703}">
                                <ahyp:hlinkClr val="tx"/>
                              </a:ext>
                            </a:extLst>
                          </a:hlinkClick>
                        </a:rPr>
                        <a:t>High blood pressure</a:t>
                      </a:r>
                      <a:endParaRPr sz="1100" u="none" cap="none" strike="noStrike">
                        <a:latin typeface="Calibri"/>
                        <a:ea typeface="Calibri"/>
                        <a:cs typeface="Calibri"/>
                        <a:sym typeface="Calibri"/>
                      </a:endParaRPr>
                    </a:p>
                    <a:p>
                      <a:pPr indent="-158750" lvl="1" marL="381000" marR="0" rtl="0" algn="l">
                        <a:lnSpc>
                          <a:spcPct val="100000"/>
                        </a:lnSpc>
                        <a:spcBef>
                          <a:spcPts val="200"/>
                        </a:spcBef>
                        <a:spcAft>
                          <a:spcPts val="0"/>
                        </a:spcAft>
                        <a:buClr>
                          <a:srgbClr val="1A1C1C"/>
                        </a:buClr>
                        <a:buSzPts val="700"/>
                        <a:buFont typeface="Courier New"/>
                        <a:buChar char="o"/>
                      </a:pPr>
                      <a:r>
                        <a:rPr lang="en" sz="1100" u="none" cap="none" strike="noStrike">
                          <a:solidFill>
                            <a:srgbClr val="1A1C1C"/>
                          </a:solidFill>
                          <a:latin typeface="Calibri"/>
                          <a:ea typeface="Calibri"/>
                          <a:cs typeface="Calibri"/>
                          <a:sym typeface="Calibri"/>
                        </a:rPr>
                        <a:t>↑</a:t>
                      </a:r>
                      <a:r>
                        <a:rPr lang="en" sz="1100" u="none" cap="none" strike="noStrike">
                          <a:solidFill>
                            <a:srgbClr val="0000FF"/>
                          </a:solidFill>
                          <a:latin typeface="Calibri"/>
                          <a:ea typeface="Calibri"/>
                          <a:cs typeface="Calibri"/>
                          <a:sym typeface="Calibri"/>
                        </a:rPr>
                        <a:t> </a:t>
                      </a:r>
                      <a:r>
                        <a:rPr lang="en" sz="1100" u="sng" cap="none" strike="noStrike">
                          <a:solidFill>
                            <a:srgbClr val="0000FF"/>
                          </a:solidFill>
                          <a:latin typeface="Calibri"/>
                          <a:ea typeface="Calibri"/>
                          <a:cs typeface="Calibri"/>
                          <a:sym typeface="Calibri"/>
                          <a:hlinkClick r:id="rId21">
                            <a:extLst>
                              <a:ext uri="{A12FA001-AC4F-418D-AE19-62706E023703}">
                                <ahyp:hlinkClr val="tx"/>
                              </a:ext>
                            </a:extLst>
                          </a:hlinkClick>
                        </a:rPr>
                        <a:t>AST</a:t>
                      </a:r>
                      <a:r>
                        <a:rPr lang="en" sz="1100" u="none" cap="none" strike="noStrike">
                          <a:solidFill>
                            <a:srgbClr val="1A1C1C"/>
                          </a:solidFill>
                          <a:latin typeface="Calibri"/>
                          <a:ea typeface="Calibri"/>
                          <a:cs typeface="Calibri"/>
                          <a:sym typeface="Calibri"/>
                        </a:rPr>
                        <a:t>,</a:t>
                      </a:r>
                      <a:r>
                        <a:rPr lang="en" sz="1100" u="none" cap="none" strike="noStrike">
                          <a:solidFill>
                            <a:srgbClr val="0000FF"/>
                          </a:solidFill>
                          <a:latin typeface="Calibri"/>
                          <a:ea typeface="Calibri"/>
                          <a:cs typeface="Calibri"/>
                          <a:sym typeface="Calibri"/>
                        </a:rPr>
                        <a:t> </a:t>
                      </a:r>
                      <a:r>
                        <a:rPr lang="en" sz="1100" u="sng" cap="none" strike="noStrike">
                          <a:solidFill>
                            <a:srgbClr val="0000FF"/>
                          </a:solidFill>
                          <a:latin typeface="Calibri"/>
                          <a:ea typeface="Calibri"/>
                          <a:cs typeface="Calibri"/>
                          <a:sym typeface="Calibri"/>
                          <a:hlinkClick r:id="rId22">
                            <a:extLst>
                              <a:ext uri="{A12FA001-AC4F-418D-AE19-62706E023703}">
                                <ahyp:hlinkClr val="tx"/>
                              </a:ext>
                            </a:extLst>
                          </a:hlinkClick>
                        </a:rPr>
                        <a:t>ALT</a:t>
                      </a:r>
                      <a:endParaRPr sz="1100" u="none" cap="none" strike="noStrike">
                        <a:latin typeface="Calibri"/>
                        <a:ea typeface="Calibri"/>
                        <a:cs typeface="Calibri"/>
                        <a:sym typeface="Calibri"/>
                      </a:endParaRPr>
                    </a:p>
                    <a:p>
                      <a:pPr indent="-158750" lvl="1" marL="381000" marR="0" rtl="0" algn="l">
                        <a:lnSpc>
                          <a:spcPct val="100000"/>
                        </a:lnSpc>
                        <a:spcBef>
                          <a:spcPts val="300"/>
                        </a:spcBef>
                        <a:spcAft>
                          <a:spcPts val="0"/>
                        </a:spcAft>
                        <a:buClr>
                          <a:srgbClr val="1A1C1C"/>
                        </a:buClr>
                        <a:buSzPts val="700"/>
                        <a:buFont typeface="Courier New"/>
                        <a:buChar char="o"/>
                      </a:pPr>
                      <a:r>
                        <a:rPr lang="en" sz="1100" u="sng" cap="none" strike="noStrike">
                          <a:solidFill>
                            <a:srgbClr val="0000FF"/>
                          </a:solidFill>
                          <a:latin typeface="Calibri"/>
                          <a:ea typeface="Calibri"/>
                          <a:cs typeface="Calibri"/>
                          <a:sym typeface="Calibri"/>
                          <a:hlinkClick r:id="rId23">
                            <a:extLst>
                              <a:ext uri="{A12FA001-AC4F-418D-AE19-62706E023703}">
                                <ahyp:hlinkClr val="tx"/>
                              </a:ext>
                            </a:extLst>
                          </a:hlinkClick>
                        </a:rPr>
                        <a:t>Teratogenicity</a:t>
                      </a:r>
                      <a:endParaRPr sz="1100" u="none" cap="none" strike="noStrike">
                        <a:latin typeface="Calibri"/>
                        <a:ea typeface="Calibri"/>
                        <a:cs typeface="Calibri"/>
                        <a:sym typeface="Calibri"/>
                      </a:endParaRPr>
                    </a:p>
                    <a:p>
                      <a:pPr indent="-158750" lvl="1" marL="381000" marR="0" rtl="0" algn="l">
                        <a:lnSpc>
                          <a:spcPct val="100000"/>
                        </a:lnSpc>
                        <a:spcBef>
                          <a:spcPts val="200"/>
                        </a:spcBef>
                        <a:spcAft>
                          <a:spcPts val="0"/>
                        </a:spcAft>
                        <a:buClr>
                          <a:srgbClr val="1A1C1C"/>
                        </a:buClr>
                        <a:buSzPts val="700"/>
                        <a:buFont typeface="Courier New"/>
                        <a:buChar char="o"/>
                      </a:pPr>
                      <a:r>
                        <a:rPr lang="en" sz="1100" u="none" cap="none" strike="noStrike">
                          <a:solidFill>
                            <a:srgbClr val="1A1C1C"/>
                          </a:solidFill>
                          <a:latin typeface="Calibri"/>
                          <a:ea typeface="Calibri"/>
                          <a:cs typeface="Calibri"/>
                          <a:sym typeface="Calibri"/>
                        </a:rPr>
                        <a:t>GI symptoms</a:t>
                      </a:r>
                      <a:endParaRPr sz="1100" u="none" cap="none" strike="noStrike">
                        <a:latin typeface="Calibri"/>
                        <a:ea typeface="Calibri"/>
                        <a:cs typeface="Calibri"/>
                        <a:sym typeface="Calibri"/>
                      </a:endParaRPr>
                    </a:p>
                    <a:p>
                      <a:pPr indent="0" lvl="0" marL="381000" marR="0" rtl="0" algn="l">
                        <a:lnSpc>
                          <a:spcPct val="100000"/>
                        </a:lnSpc>
                        <a:spcBef>
                          <a:spcPts val="0"/>
                        </a:spcBef>
                        <a:spcAft>
                          <a:spcPts val="0"/>
                        </a:spcAft>
                        <a:buNone/>
                      </a:pPr>
                      <a:r>
                        <a:rPr lang="en" sz="1100" u="none" cap="none" strike="noStrike">
                          <a:solidFill>
                            <a:srgbClr val="1A1C1C"/>
                          </a:solidFill>
                          <a:latin typeface="Calibri"/>
                          <a:ea typeface="Calibri"/>
                          <a:cs typeface="Calibri"/>
                          <a:sym typeface="Calibri"/>
                        </a:rPr>
                        <a:t>(e.g., </a:t>
                      </a:r>
                      <a:r>
                        <a:rPr lang="en" sz="1100" u="sng" cap="none" strike="noStrike">
                          <a:solidFill>
                            <a:srgbClr val="0000FF"/>
                          </a:solidFill>
                          <a:latin typeface="Calibri"/>
                          <a:ea typeface="Calibri"/>
                          <a:cs typeface="Calibri"/>
                          <a:sym typeface="Calibri"/>
                          <a:hlinkClick r:id="rId24">
                            <a:extLst>
                              <a:ext uri="{A12FA001-AC4F-418D-AE19-62706E023703}">
                                <ahyp:hlinkClr val="tx"/>
                              </a:ext>
                            </a:extLst>
                          </a:hlinkClick>
                        </a:rPr>
                        <a:t>nausea</a:t>
                      </a:r>
                      <a:r>
                        <a:rPr lang="en" sz="1100" u="none" cap="none" strike="noStrike">
                          <a:solidFill>
                            <a:srgbClr val="1A1C1C"/>
                          </a:solidFill>
                          <a:latin typeface="Calibri"/>
                          <a:ea typeface="Calibri"/>
                          <a:cs typeface="Calibri"/>
                          <a:sym typeface="Calibri"/>
                        </a:rPr>
                        <a:t>, </a:t>
                      </a:r>
                      <a:r>
                        <a:rPr lang="en" sz="1100" u="sng" cap="none" strike="noStrike">
                          <a:solidFill>
                            <a:srgbClr val="0000FF"/>
                          </a:solidFill>
                          <a:latin typeface="Calibri"/>
                          <a:ea typeface="Calibri"/>
                          <a:cs typeface="Calibri"/>
                          <a:sym typeface="Calibri"/>
                          <a:hlinkClick r:id="rId25">
                            <a:extLst>
                              <a:ext uri="{A12FA001-AC4F-418D-AE19-62706E023703}">
                                <ahyp:hlinkClr val="tx"/>
                              </a:ext>
                            </a:extLst>
                          </a:hlinkClick>
                        </a:rPr>
                        <a:t>diarrhea</a:t>
                      </a:r>
                      <a:r>
                        <a:rPr lang="en" sz="1100" u="none" cap="none" strike="noStrike">
                          <a:solidFill>
                            <a:srgbClr val="1A1C1C"/>
                          </a:solidFill>
                          <a:latin typeface="Calibri"/>
                          <a:ea typeface="Calibri"/>
                          <a:cs typeface="Calibri"/>
                          <a:sym typeface="Calibri"/>
                        </a:rPr>
                        <a:t>)</a:t>
                      </a:r>
                      <a:endParaRPr sz="1100" u="none" cap="none" strike="noStrike">
                        <a:latin typeface="Calibri"/>
                        <a:ea typeface="Calibri"/>
                        <a:cs typeface="Calibri"/>
                        <a:sym typeface="Calibri"/>
                      </a:endParaRPr>
                    </a:p>
                  </a:txBody>
                  <a:tcPr marT="5225"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hMerge="1"/>
                <a:tc vMerge="1"/>
              </a:tr>
              <a:tr h="1181225">
                <a:tc vMerge="1"/>
                <a:tc gridSpan="2">
                  <a:txBody>
                    <a:bodyPr/>
                    <a:lstStyle/>
                    <a:p>
                      <a:pPr indent="0" lvl="0" marL="0" marR="0" rtl="0" algn="l">
                        <a:lnSpc>
                          <a:spcPct val="100000"/>
                        </a:lnSpc>
                        <a:spcBef>
                          <a:spcPts val="0"/>
                        </a:spcBef>
                        <a:spcAft>
                          <a:spcPts val="0"/>
                        </a:spcAft>
                        <a:buNone/>
                      </a:pPr>
                      <a:r>
                        <a:t/>
                      </a:r>
                      <a:endParaRPr sz="900" u="none" cap="none" strike="noStrike">
                        <a:latin typeface="Times New Roman"/>
                        <a:ea typeface="Times New Roman"/>
                        <a:cs typeface="Times New Roman"/>
                        <a:sym typeface="Times New Roman"/>
                      </a:endParaRPr>
                    </a:p>
                    <a:p>
                      <a:pPr indent="12700" lvl="0" marL="228600" marR="279400" rtl="0" algn="ctr">
                        <a:lnSpc>
                          <a:spcPct val="101400"/>
                        </a:lnSpc>
                        <a:spcBef>
                          <a:spcPts val="0"/>
                        </a:spcBef>
                        <a:spcAft>
                          <a:spcPts val="0"/>
                        </a:spcAft>
                        <a:buNone/>
                      </a:pPr>
                      <a:r>
                        <a:rPr b="1" lang="en" sz="1100" u="none" cap="none" strike="noStrike">
                          <a:solidFill>
                            <a:srgbClr val="1A1C1C"/>
                          </a:solidFill>
                          <a:latin typeface="Calibri"/>
                          <a:ea typeface="Calibri"/>
                          <a:cs typeface="Calibri"/>
                          <a:sym typeface="Calibri"/>
                        </a:rPr>
                        <a:t>Targeted  DMARDs</a:t>
                      </a:r>
                      <a:endParaRPr sz="1100" u="none" cap="none" strike="noStrike">
                        <a:latin typeface="Calibri"/>
                        <a:ea typeface="Calibri"/>
                        <a:cs typeface="Calibri"/>
                        <a:sym typeface="Calibri"/>
                      </a:endParaRPr>
                    </a:p>
                    <a:p>
                      <a:pPr indent="0" lvl="0" marL="0" marR="38100" rtl="0" algn="ctr">
                        <a:lnSpc>
                          <a:spcPct val="100000"/>
                        </a:lnSpc>
                        <a:spcBef>
                          <a:spcPts val="0"/>
                        </a:spcBef>
                        <a:spcAft>
                          <a:spcPts val="0"/>
                        </a:spcAft>
                        <a:buNone/>
                      </a:pPr>
                      <a:r>
                        <a:rPr b="1" lang="en" sz="1100" u="none" cap="none" strike="noStrike">
                          <a:solidFill>
                            <a:srgbClr val="1A1C1C"/>
                          </a:solidFill>
                          <a:latin typeface="Calibri"/>
                          <a:ea typeface="Calibri"/>
                          <a:cs typeface="Calibri"/>
                          <a:sym typeface="Calibri"/>
                        </a:rPr>
                        <a:t>(</a:t>
                      </a:r>
                      <a:r>
                        <a:rPr b="1" lang="en" sz="1100" u="sng" cap="none" strike="noStrike">
                          <a:solidFill>
                            <a:srgbClr val="0000FF"/>
                          </a:solidFill>
                          <a:latin typeface="Calibri"/>
                          <a:ea typeface="Calibri"/>
                          <a:cs typeface="Calibri"/>
                          <a:sym typeface="Calibri"/>
                          <a:hlinkClick r:id="rId26">
                            <a:extLst>
                              <a:ext uri="{A12FA001-AC4F-418D-AE19-62706E023703}">
                                <ahyp:hlinkClr val="tx"/>
                              </a:ext>
                            </a:extLst>
                          </a:hlinkClick>
                        </a:rPr>
                        <a:t>JAK inhibitors</a:t>
                      </a:r>
                      <a:r>
                        <a:rPr b="1" lang="en" sz="1100" u="none" cap="none" strike="noStrike">
                          <a:solidFill>
                            <a:srgbClr val="1A1C1C"/>
                          </a:solidFill>
                          <a:latin typeface="Calibri"/>
                          <a:ea typeface="Calibri"/>
                          <a:cs typeface="Calibri"/>
                          <a:sym typeface="Calibri"/>
                        </a:rPr>
                        <a:t>)</a:t>
                      </a:r>
                      <a:endParaRPr sz="1100" u="none" cap="none" strike="noStrike">
                        <a:latin typeface="Calibri"/>
                        <a:ea typeface="Calibri"/>
                        <a:cs typeface="Calibri"/>
                        <a:sym typeface="Calibri"/>
                      </a:endParaRPr>
                    </a:p>
                  </a:txBody>
                  <a:tcPr marT="5225"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p>
                      <a:pPr indent="0" lvl="0" marL="114300" marR="0" rtl="0" algn="ctr">
                        <a:lnSpc>
                          <a:spcPct val="100000"/>
                        </a:lnSpc>
                        <a:spcBef>
                          <a:spcPts val="0"/>
                        </a:spcBef>
                        <a:spcAft>
                          <a:spcPts val="0"/>
                        </a:spcAft>
                        <a:buNone/>
                      </a:pPr>
                      <a:r>
                        <a:rPr b="1" lang="en" sz="1100" u="sng" cap="none" strike="noStrike">
                          <a:solidFill>
                            <a:schemeClr val="hlink"/>
                          </a:solidFill>
                          <a:latin typeface="Calibri"/>
                          <a:ea typeface="Calibri"/>
                          <a:cs typeface="Calibri"/>
                          <a:sym typeface="Calibri"/>
                          <a:hlinkClick r:id="rId27"/>
                        </a:rPr>
                        <a:t>Tofacitinib </a:t>
                      </a:r>
                      <a:r>
                        <a:rPr b="1" lang="en" sz="1100" u="none" cap="none" strike="noStrike">
                          <a:latin typeface="Calibri"/>
                          <a:ea typeface="Calibri"/>
                          <a:cs typeface="Calibri"/>
                          <a:sym typeface="Calibri"/>
                        </a:rPr>
                        <a:t>or </a:t>
                      </a:r>
                      <a:r>
                        <a:rPr b="1" lang="en" sz="1100" u="sng" cap="none" strike="noStrike">
                          <a:solidFill>
                            <a:schemeClr val="hlink"/>
                          </a:solidFill>
                          <a:latin typeface="Calibri"/>
                          <a:ea typeface="Calibri"/>
                          <a:cs typeface="Calibri"/>
                          <a:sym typeface="Calibri"/>
                          <a:hlinkClick r:id="rId28"/>
                        </a:rPr>
                        <a:t>baricitinib</a:t>
                      </a:r>
                      <a:r>
                        <a:rPr b="1" lang="en" sz="1100" u="none" cap="none" strike="noStrike">
                          <a:latin typeface="Calibri"/>
                          <a:ea typeface="Calibri"/>
                          <a:cs typeface="Calibri"/>
                          <a:sym typeface="Calibri"/>
                        </a:rPr>
                        <a:t>:</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p>
                      <a:pPr indent="0" lvl="0" marL="114300" marR="0" rtl="0" algn="ctr">
                        <a:lnSpc>
                          <a:spcPct val="100000"/>
                        </a:lnSpc>
                        <a:spcBef>
                          <a:spcPts val="0"/>
                        </a:spcBef>
                        <a:spcAft>
                          <a:spcPts val="0"/>
                        </a:spcAft>
                        <a:buNone/>
                      </a:pPr>
                      <a:r>
                        <a:rPr lang="en" sz="1100" u="none" cap="none" strike="noStrike">
                          <a:solidFill>
                            <a:srgbClr val="1A1C1C"/>
                          </a:solidFill>
                          <a:latin typeface="Calibri"/>
                          <a:ea typeface="Calibri"/>
                          <a:cs typeface="Calibri"/>
                          <a:sym typeface="Calibri"/>
                        </a:rPr>
                        <a:t>second-line treatment</a:t>
                      </a:r>
                      <a:endParaRPr sz="1100" u="none" cap="none" strike="noStrike">
                        <a:latin typeface="Calibri"/>
                        <a:ea typeface="Calibri"/>
                        <a:cs typeface="Calibri"/>
                        <a:sym typeface="Calibri"/>
                      </a:endParaRPr>
                    </a:p>
                  </a:txBody>
                  <a:tcPr marT="475"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gridSpan="2">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p>
                      <a:pPr indent="-95250" lvl="0" marL="215900" marR="0" rtl="0" algn="l">
                        <a:lnSpc>
                          <a:spcPct val="100000"/>
                        </a:lnSpc>
                        <a:spcBef>
                          <a:spcPts val="0"/>
                        </a:spcBef>
                        <a:spcAft>
                          <a:spcPts val="0"/>
                        </a:spcAft>
                        <a:buClr>
                          <a:srgbClr val="000000"/>
                        </a:buClr>
                        <a:buSzPts val="1100"/>
                        <a:buFont typeface="Helvetica Neue"/>
                        <a:buChar char="•"/>
                      </a:pPr>
                      <a:r>
                        <a:rPr b="1" lang="en" sz="1100" u="none" cap="none" strike="noStrike">
                          <a:solidFill>
                            <a:srgbClr val="1A1C1C"/>
                          </a:solidFill>
                          <a:latin typeface="Calibri"/>
                          <a:ea typeface="Calibri"/>
                          <a:cs typeface="Calibri"/>
                          <a:sym typeface="Calibri"/>
                        </a:rPr>
                        <a:t>Adverse effects:</a:t>
                      </a:r>
                      <a:endParaRPr sz="1100" u="none" cap="none" strike="noStrike">
                        <a:latin typeface="Calibri"/>
                        <a:ea typeface="Calibri"/>
                        <a:cs typeface="Calibri"/>
                        <a:sym typeface="Calibri"/>
                      </a:endParaRPr>
                    </a:p>
                    <a:p>
                      <a:pPr indent="-120650" lvl="1" marL="381000" marR="0" rtl="0" algn="l">
                        <a:lnSpc>
                          <a:spcPct val="100000"/>
                        </a:lnSpc>
                        <a:spcBef>
                          <a:spcPts val="0"/>
                        </a:spcBef>
                        <a:spcAft>
                          <a:spcPts val="0"/>
                        </a:spcAft>
                        <a:buClr>
                          <a:srgbClr val="1A1C1C"/>
                        </a:buClr>
                        <a:buSzPts val="700"/>
                        <a:buFont typeface="Courier New"/>
                        <a:buChar char="o"/>
                      </a:pPr>
                      <a:r>
                        <a:rPr lang="en" sz="1100" u="none" cap="none" strike="noStrike">
                          <a:solidFill>
                            <a:srgbClr val="1A1C1C"/>
                          </a:solidFill>
                          <a:latin typeface="Calibri"/>
                          <a:ea typeface="Calibri"/>
                          <a:cs typeface="Calibri"/>
                          <a:sym typeface="Calibri"/>
                        </a:rPr>
                        <a:t>Severe infections</a:t>
                      </a:r>
                      <a:endParaRPr sz="1100" u="none" cap="none" strike="noStrike">
                        <a:latin typeface="Calibri"/>
                        <a:ea typeface="Calibri"/>
                        <a:cs typeface="Calibri"/>
                        <a:sym typeface="Calibri"/>
                      </a:endParaRPr>
                    </a:p>
                    <a:p>
                      <a:pPr indent="-120650" lvl="1" marL="381000" marR="0" rtl="0" algn="l">
                        <a:lnSpc>
                          <a:spcPct val="100000"/>
                        </a:lnSpc>
                        <a:spcBef>
                          <a:spcPts val="0"/>
                        </a:spcBef>
                        <a:spcAft>
                          <a:spcPts val="0"/>
                        </a:spcAft>
                        <a:buClr>
                          <a:srgbClr val="1A1C1C"/>
                        </a:buClr>
                        <a:buSzPts val="700"/>
                        <a:buFont typeface="Courier New"/>
                        <a:buChar char="o"/>
                      </a:pPr>
                      <a:r>
                        <a:rPr lang="en" sz="1100" u="sng" cap="none" strike="noStrike">
                          <a:solidFill>
                            <a:srgbClr val="0000FF"/>
                          </a:solidFill>
                          <a:latin typeface="Calibri"/>
                          <a:ea typeface="Calibri"/>
                          <a:cs typeface="Calibri"/>
                          <a:sym typeface="Calibri"/>
                          <a:hlinkClick r:id="rId29">
                            <a:extLst>
                              <a:ext uri="{A12FA001-AC4F-418D-AE19-62706E023703}">
                                <ahyp:hlinkClr val="tx"/>
                              </a:ext>
                            </a:extLst>
                          </a:hlinkClick>
                        </a:rPr>
                        <a:t>TB</a:t>
                      </a:r>
                      <a:r>
                        <a:rPr lang="en" sz="1100" u="none" cap="none" strike="noStrike">
                          <a:solidFill>
                            <a:srgbClr val="0000FF"/>
                          </a:solidFill>
                          <a:latin typeface="Calibri"/>
                          <a:ea typeface="Calibri"/>
                          <a:cs typeface="Calibri"/>
                          <a:sym typeface="Calibri"/>
                        </a:rPr>
                        <a:t> </a:t>
                      </a:r>
                      <a:r>
                        <a:rPr lang="en" sz="1100" u="none" cap="none" strike="noStrike">
                          <a:solidFill>
                            <a:srgbClr val="1A1C1C"/>
                          </a:solidFill>
                          <a:latin typeface="Calibri"/>
                          <a:ea typeface="Calibri"/>
                          <a:cs typeface="Calibri"/>
                          <a:sym typeface="Calibri"/>
                        </a:rPr>
                        <a:t>reactivation</a:t>
                      </a:r>
                      <a:endParaRPr sz="1100" u="none" cap="none" strike="noStrike">
                        <a:latin typeface="Calibri"/>
                        <a:ea typeface="Calibri"/>
                        <a:cs typeface="Calibri"/>
                        <a:sym typeface="Calibri"/>
                      </a:endParaRPr>
                    </a:p>
                    <a:p>
                      <a:pPr indent="-120650" lvl="1" marL="381000" marR="0" rtl="0" algn="l">
                        <a:lnSpc>
                          <a:spcPct val="100000"/>
                        </a:lnSpc>
                        <a:spcBef>
                          <a:spcPts val="0"/>
                        </a:spcBef>
                        <a:spcAft>
                          <a:spcPts val="0"/>
                        </a:spcAft>
                        <a:buClr>
                          <a:srgbClr val="1A1C1C"/>
                        </a:buClr>
                        <a:buSzPts val="700"/>
                        <a:buFont typeface="Courier New"/>
                        <a:buChar char="o"/>
                      </a:pPr>
                      <a:r>
                        <a:rPr lang="en" sz="1100" u="sng" cap="none" strike="noStrike">
                          <a:solidFill>
                            <a:srgbClr val="0000FF"/>
                          </a:solidFill>
                          <a:latin typeface="Calibri"/>
                          <a:ea typeface="Calibri"/>
                          <a:cs typeface="Calibri"/>
                          <a:sym typeface="Calibri"/>
                          <a:hlinkClick r:id="rId30">
                            <a:extLst>
                              <a:ext uri="{A12FA001-AC4F-418D-AE19-62706E023703}">
                                <ahyp:hlinkClr val="tx"/>
                              </a:ext>
                            </a:extLst>
                          </a:hlinkClick>
                        </a:rPr>
                        <a:t>Anemia</a:t>
                      </a:r>
                      <a:endParaRPr sz="1100" u="none" cap="none" strike="noStrike">
                        <a:latin typeface="Calibri"/>
                        <a:ea typeface="Calibri"/>
                        <a:cs typeface="Calibri"/>
                        <a:sym typeface="Calibri"/>
                      </a:endParaRPr>
                    </a:p>
                  </a:txBody>
                  <a:tcPr marT="335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hMerge="1"/>
                <a:tc vMerge="1"/>
              </a:tr>
              <a:tr h="275775">
                <a:tc>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0" marL="0">
                    <a:lnL cap="flat" cmpd="sng" w="9525">
                      <a:solidFill>
                        <a:srgbClr val="000000"/>
                      </a:solidFill>
                      <a:prstDash val="solid"/>
                      <a:round/>
                      <a:headEnd len="sm" w="sm" type="none"/>
                      <a:tailEnd len="sm" w="sm" type="none"/>
                    </a:lnL>
                  </a:tcPr>
                </a:tc>
                <a:tc gridSpan="5">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0" marL="0">
                    <a:lnT cap="flat" cmpd="sng" w="19050">
                      <a:solidFill>
                        <a:srgbClr val="000000"/>
                      </a:solidFill>
                      <a:prstDash val="solid"/>
                      <a:round/>
                      <a:headEnd len="sm" w="sm" type="none"/>
                      <a:tailEnd len="sm" w="sm" type="none"/>
                    </a:lnT>
                  </a:tcPr>
                </a:tc>
                <a:tc hMerge="1"/>
                <a:tc hMerge="1"/>
                <a:tc hMerge="1"/>
                <a:tc hMerge="1"/>
                <a:tc>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0" marL="0">
                    <a:lnR cap="flat" cmpd="sng" w="9525">
                      <a:solidFill>
                        <a:srgbClr val="000000"/>
                      </a:solidFill>
                      <a:prstDash val="solid"/>
                      <a:round/>
                      <a:headEnd len="sm" w="sm" type="none"/>
                      <a:tailEnd len="sm" w="sm" type="none"/>
                    </a:lnR>
                  </a:tcPr>
                </a:tc>
              </a:tr>
              <a:tr h="791525">
                <a:tc gridSpan="2">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0" marL="0">
                    <a:lnL cap="flat" cmpd="sng" w="9525">
                      <a:solidFill>
                        <a:srgbClr val="000000"/>
                      </a:solidFill>
                      <a:prstDash val="solid"/>
                      <a:round/>
                      <a:headEnd len="sm" w="sm" type="none"/>
                      <a:tailEnd len="sm" w="sm" type="none"/>
                    </a:lnL>
                    <a:lnR cap="flat" cmpd="sng" w="28575">
                      <a:solidFill>
                        <a:srgbClr val="FF0000"/>
                      </a:solidFill>
                      <a:prstDash val="solid"/>
                      <a:round/>
                      <a:headEnd len="sm" w="sm" type="none"/>
                      <a:tailEnd len="sm" w="sm" type="none"/>
                    </a:lnR>
                    <a:lnB cap="flat" cmpd="sng" w="9525">
                      <a:solidFill>
                        <a:srgbClr val="000000"/>
                      </a:solidFill>
                      <a:prstDash val="solid"/>
                      <a:round/>
                      <a:headEnd len="sm" w="sm" type="none"/>
                      <a:tailEnd len="sm" w="sm" type="none"/>
                    </a:lnB>
                  </a:tcPr>
                </a:tc>
                <a:tc hMerge="1"/>
                <a:tc gridSpan="3">
                  <a:txBody>
                    <a:bodyPr/>
                    <a:lstStyle/>
                    <a:p>
                      <a:pPr indent="0" lvl="0" marL="76200" marR="381000" rtl="0" algn="l">
                        <a:lnSpc>
                          <a:spcPct val="117100"/>
                        </a:lnSpc>
                        <a:spcBef>
                          <a:spcPts val="0"/>
                        </a:spcBef>
                        <a:spcAft>
                          <a:spcPts val="0"/>
                        </a:spcAft>
                        <a:buNone/>
                      </a:pPr>
                      <a:r>
                        <a:t/>
                      </a:r>
                      <a:endParaRPr sz="1100" u="none" cap="none" strike="noStrike">
                        <a:latin typeface="Calibri"/>
                        <a:ea typeface="Calibri"/>
                        <a:cs typeface="Calibri"/>
                        <a:sym typeface="Calibri"/>
                      </a:endParaRPr>
                    </a:p>
                  </a:txBody>
                  <a:tcPr marT="12375" marB="0" marR="0" marL="0">
                    <a:lnL cap="flat" cmpd="sng" w="28575">
                      <a:solidFill>
                        <a:srgbClr val="FF0000"/>
                      </a:solidFill>
                      <a:prstDash val="solid"/>
                      <a:round/>
                      <a:headEnd len="sm" w="sm" type="none"/>
                      <a:tailEnd len="sm" w="sm" type="none"/>
                    </a:lnL>
                    <a:lnR cap="flat" cmpd="sng" w="28575">
                      <a:solidFill>
                        <a:srgbClr val="FF0000"/>
                      </a:solidFill>
                      <a:prstDash val="solid"/>
                      <a:round/>
                      <a:headEnd len="sm" w="sm" type="none"/>
                      <a:tailEnd len="sm" w="sm" type="none"/>
                    </a:lnR>
                    <a:lnT cap="flat" cmpd="sng" w="28575">
                      <a:solidFill>
                        <a:srgbClr val="FF0000"/>
                      </a:solidFill>
                      <a:prstDash val="solid"/>
                      <a:round/>
                      <a:headEnd len="sm" w="sm" type="none"/>
                      <a:tailEnd len="sm" w="sm" type="none"/>
                    </a:lnT>
                    <a:lnB cap="flat" cmpd="sng" w="28575">
                      <a:solidFill>
                        <a:srgbClr val="FF0000"/>
                      </a:solidFill>
                      <a:prstDash val="solid"/>
                      <a:round/>
                      <a:headEnd len="sm" w="sm" type="none"/>
                      <a:tailEnd len="sm" w="sm" type="none"/>
                    </a:lnB>
                  </a:tcPr>
                </a:tc>
                <a:tc hMerge="1"/>
                <a:tc hMerge="1"/>
                <a:tc gridSpan="2">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0" marL="0">
                    <a:lnL cap="flat" cmpd="sng" w="28575">
                      <a:solidFill>
                        <a:srgbClr val="FF0000"/>
                      </a:solidFill>
                      <a:prstDash val="solid"/>
                      <a:round/>
                      <a:headEnd len="sm" w="sm" type="none"/>
                      <a:tailEnd len="sm" w="sm" type="none"/>
                    </a:lnL>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tcPr>
                </a:tc>
                <a:tc hMerge="1"/>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7" name="Shape 427"/>
        <p:cNvGrpSpPr/>
        <p:nvPr/>
      </p:nvGrpSpPr>
      <p:grpSpPr>
        <a:xfrm>
          <a:off x="0" y="0"/>
          <a:ext cx="0" cy="0"/>
          <a:chOff x="0" y="0"/>
          <a:chExt cx="0" cy="0"/>
        </a:xfrm>
      </p:grpSpPr>
      <p:graphicFrame>
        <p:nvGraphicFramePr>
          <p:cNvPr id="428" name="Google Shape;428;p67"/>
          <p:cNvGraphicFramePr/>
          <p:nvPr/>
        </p:nvGraphicFramePr>
        <p:xfrm>
          <a:off x="677457" y="1655885"/>
          <a:ext cx="3000000" cy="3000000"/>
        </p:xfrm>
        <a:graphic>
          <a:graphicData uri="http://schemas.openxmlformats.org/drawingml/2006/table">
            <a:tbl>
              <a:tblPr bandRow="1" firstRow="1">
                <a:noFill/>
                <a:tableStyleId>{8947576B-DDCD-4BEF-BB28-292C0DE7E419}</a:tableStyleId>
              </a:tblPr>
              <a:tblGrid>
                <a:gridCol w="6846125"/>
                <a:gridCol w="942975"/>
              </a:tblGrid>
              <a:tr h="1831725">
                <a:tc>
                  <a:txBody>
                    <a:bodyPr/>
                    <a:lstStyle/>
                    <a:p>
                      <a:pPr indent="0" lvl="0" marL="76200" marR="381000" rtl="0" algn="l">
                        <a:lnSpc>
                          <a:spcPct val="117100"/>
                        </a:lnSpc>
                        <a:spcBef>
                          <a:spcPts val="0"/>
                        </a:spcBef>
                        <a:spcAft>
                          <a:spcPts val="0"/>
                        </a:spcAft>
                        <a:buNone/>
                      </a:pPr>
                      <a:r>
                        <a:rPr b="1" lang="en" sz="2500" u="sng" cap="none" strike="noStrike">
                          <a:solidFill>
                            <a:schemeClr val="hlink"/>
                          </a:solidFill>
                          <a:latin typeface="Calibri"/>
                          <a:ea typeface="Calibri"/>
                          <a:cs typeface="Calibri"/>
                          <a:sym typeface="Calibri"/>
                          <a:hlinkClick r:id="rId3"/>
                        </a:rPr>
                        <a:t>Methotrexate </a:t>
                      </a:r>
                      <a:r>
                        <a:rPr b="1" lang="en" sz="2500" u="none" cap="none" strike="noStrike">
                          <a:latin typeface="Calibri"/>
                          <a:ea typeface="Calibri"/>
                          <a:cs typeface="Calibri"/>
                          <a:sym typeface="Calibri"/>
                        </a:rPr>
                        <a:t>monotherapy </a:t>
                      </a:r>
                      <a:r>
                        <a:rPr lang="en" sz="2500" u="none" cap="none" strike="noStrike">
                          <a:latin typeface="Calibri"/>
                          <a:ea typeface="Calibri"/>
                          <a:cs typeface="Calibri"/>
                          <a:sym typeface="Calibri"/>
                        </a:rPr>
                        <a:t>is strongly recommended over all other synthetic  and </a:t>
                      </a:r>
                      <a:r>
                        <a:rPr lang="en" sz="2500" u="sng" cap="none" strike="noStrike">
                          <a:solidFill>
                            <a:schemeClr val="hlink"/>
                          </a:solidFill>
                          <a:latin typeface="Calibri"/>
                          <a:ea typeface="Calibri"/>
                          <a:cs typeface="Calibri"/>
                          <a:sym typeface="Calibri"/>
                          <a:hlinkClick r:id="rId4"/>
                        </a:rPr>
                        <a:t>biologic DMARDs </a:t>
                      </a:r>
                      <a:r>
                        <a:rPr lang="en" sz="2500" u="none" cap="none" strike="noStrike">
                          <a:latin typeface="Calibri"/>
                          <a:ea typeface="Calibri"/>
                          <a:cs typeface="Calibri"/>
                          <a:sym typeface="Calibri"/>
                        </a:rPr>
                        <a:t>in patients with moderate to high disease activity.</a:t>
                      </a:r>
                      <a:endParaRPr sz="2500" u="none" cap="none" strike="noStrike">
                        <a:latin typeface="Calibri"/>
                        <a:ea typeface="Calibri"/>
                        <a:cs typeface="Calibri"/>
                        <a:sym typeface="Calibri"/>
                      </a:endParaRPr>
                    </a:p>
                  </a:txBody>
                  <a:tcPr marT="29200" marB="0" marR="0" marL="0">
                    <a:lnL cap="flat" cmpd="sng" w="28575">
                      <a:solidFill>
                        <a:srgbClr val="FF0000"/>
                      </a:solidFill>
                      <a:prstDash val="solid"/>
                      <a:round/>
                      <a:headEnd len="sm" w="sm" type="none"/>
                      <a:tailEnd len="sm" w="sm" type="none"/>
                    </a:lnL>
                    <a:lnR cap="flat" cmpd="sng" w="28575">
                      <a:solidFill>
                        <a:srgbClr val="FF0000"/>
                      </a:solidFill>
                      <a:prstDash val="solid"/>
                      <a:round/>
                      <a:headEnd len="sm" w="sm" type="none"/>
                      <a:tailEnd len="sm" w="sm" type="none"/>
                    </a:lnR>
                    <a:lnT cap="flat" cmpd="sng" w="28575">
                      <a:solidFill>
                        <a:srgbClr val="FF0000"/>
                      </a:solidFill>
                      <a:prstDash val="solid"/>
                      <a:round/>
                      <a:headEnd len="sm" w="sm" type="none"/>
                      <a:tailEnd len="sm" w="sm" type="none"/>
                    </a:lnT>
                    <a:lnB cap="flat" cmpd="sng" w="28575">
                      <a:solidFill>
                        <a:srgbClr val="FF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2500" u="none" cap="none" strike="noStrike">
                        <a:latin typeface="Times New Roman"/>
                        <a:ea typeface="Times New Roman"/>
                        <a:cs typeface="Times New Roman"/>
                        <a:sym typeface="Times New Roman"/>
                      </a:endParaRPr>
                    </a:p>
                  </a:txBody>
                  <a:tcPr marT="0" marB="0" marR="0" marL="0">
                    <a:lnL cap="flat" cmpd="sng" w="28575">
                      <a:solidFill>
                        <a:srgbClr val="FF0000"/>
                      </a:solidFill>
                      <a:prstDash val="solid"/>
                      <a:round/>
                      <a:headEnd len="sm" w="sm" type="none"/>
                      <a:tailEnd len="sm" w="sm" type="none"/>
                    </a:lnL>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8"/>
          <p:cNvSpPr txBox="1"/>
          <p:nvPr/>
        </p:nvSpPr>
        <p:spPr>
          <a:xfrm>
            <a:off x="535661" y="654614"/>
            <a:ext cx="2023200" cy="186000"/>
          </a:xfrm>
          <a:prstGeom prst="rect">
            <a:avLst/>
          </a:prstGeom>
          <a:solidFill>
            <a:srgbClr val="00FFFF"/>
          </a:solidFill>
          <a:ln>
            <a:noFill/>
          </a:ln>
        </p:spPr>
        <p:txBody>
          <a:bodyPr anchorCtr="0" anchor="t" bIns="0" lIns="0" spcFirstLastPara="1" rIns="0" wrap="square" tIns="0">
            <a:spAutoFit/>
          </a:bodyPr>
          <a:lstStyle/>
          <a:p>
            <a:pPr indent="0" lvl="0" marL="0" marR="0" rtl="0" algn="l">
              <a:lnSpc>
                <a:spcPct val="57500"/>
              </a:lnSpc>
              <a:spcBef>
                <a:spcPts val="0"/>
              </a:spcBef>
              <a:spcAft>
                <a:spcPts val="0"/>
              </a:spcAft>
              <a:buNone/>
            </a:pPr>
            <a:r>
              <a:rPr b="1" lang="en" sz="2100" u="sng">
                <a:solidFill>
                  <a:srgbClr val="1A1C1C"/>
                </a:solidFill>
                <a:highlight>
                  <a:srgbClr val="C0C0C0"/>
                </a:highlight>
                <a:latin typeface="Calibri"/>
                <a:ea typeface="Calibri"/>
                <a:cs typeface="Calibri"/>
                <a:sym typeface="Calibri"/>
                <a:hlinkClick r:id="rId3">
                  <a:extLst>
                    <a:ext uri="{A12FA001-AC4F-418D-AE19-62706E023703}">
                      <ahyp:hlinkClr val="tx"/>
                    </a:ext>
                  </a:extLst>
                </a:hlinkClick>
              </a:rPr>
              <a:t>Biologic</a:t>
            </a:r>
            <a:r>
              <a:rPr b="1" lang="en" sz="1500" u="sng">
                <a:solidFill>
                  <a:srgbClr val="1A1C1C"/>
                </a:solidFill>
                <a:highlight>
                  <a:srgbClr val="C0C0C0"/>
                </a:highlight>
                <a:latin typeface="Calibri"/>
                <a:ea typeface="Calibri"/>
                <a:cs typeface="Calibri"/>
                <a:sym typeface="Calibri"/>
                <a:hlinkClick r:id="rId4">
                  <a:extLst>
                    <a:ext uri="{A12FA001-AC4F-418D-AE19-62706E023703}">
                      <ahyp:hlinkClr val="tx"/>
                    </a:ext>
                  </a:extLst>
                </a:hlinkClick>
              </a:rPr>
              <a:t> DMARDs</a:t>
            </a:r>
            <a:endParaRPr sz="1500">
              <a:solidFill>
                <a:schemeClr val="dk1"/>
              </a:solidFill>
              <a:highlight>
                <a:srgbClr val="C0C0C0"/>
              </a:highlight>
              <a:latin typeface="Calibri"/>
              <a:ea typeface="Calibri"/>
              <a:cs typeface="Calibri"/>
              <a:sym typeface="Calibri"/>
            </a:endParaRPr>
          </a:p>
        </p:txBody>
      </p:sp>
      <p:sp>
        <p:nvSpPr>
          <p:cNvPr id="434" name="Google Shape;434;p68"/>
          <p:cNvSpPr txBox="1"/>
          <p:nvPr/>
        </p:nvSpPr>
        <p:spPr>
          <a:xfrm>
            <a:off x="376809" y="1187843"/>
            <a:ext cx="8383800" cy="3411600"/>
          </a:xfrm>
          <a:prstGeom prst="rect">
            <a:avLst/>
          </a:prstGeom>
          <a:noFill/>
          <a:ln>
            <a:noFill/>
          </a:ln>
        </p:spPr>
        <p:txBody>
          <a:bodyPr anchorCtr="0" anchor="t" bIns="0" lIns="0" spcFirstLastPara="1" rIns="0" wrap="square" tIns="9525">
            <a:spAutoFit/>
          </a:bodyPr>
          <a:lstStyle/>
          <a:p>
            <a:pPr indent="-171450" lvl="0" marL="177800" marR="0" rtl="0" algn="l">
              <a:lnSpc>
                <a:spcPct val="116399"/>
              </a:lnSpc>
              <a:spcBef>
                <a:spcPts val="0"/>
              </a:spcBef>
              <a:spcAft>
                <a:spcPts val="0"/>
              </a:spcAft>
              <a:buClr>
                <a:srgbClr val="000000"/>
              </a:buClr>
              <a:buSzPts val="1500"/>
              <a:buFont typeface="Noto Sans Symbols"/>
              <a:buChar char="✔"/>
            </a:pPr>
            <a:r>
              <a:rPr b="1" lang="en" sz="1500" u="sng">
                <a:solidFill>
                  <a:srgbClr val="1A1C1C"/>
                </a:solidFill>
                <a:latin typeface="Calibri"/>
                <a:ea typeface="Calibri"/>
                <a:cs typeface="Calibri"/>
                <a:sym typeface="Calibri"/>
              </a:rPr>
              <a:t>Indication</a:t>
            </a:r>
            <a:r>
              <a:rPr lang="en" sz="1500" u="sng">
                <a:solidFill>
                  <a:srgbClr val="1A1C1C"/>
                </a:solidFill>
                <a:latin typeface="Calibri"/>
                <a:ea typeface="Calibri"/>
                <a:cs typeface="Calibri"/>
                <a:sym typeface="Calibri"/>
              </a:rPr>
              <a:t>:</a:t>
            </a:r>
            <a:r>
              <a:rPr lang="en" sz="1500">
                <a:solidFill>
                  <a:srgbClr val="1A1C1C"/>
                </a:solidFill>
                <a:latin typeface="Calibri"/>
                <a:ea typeface="Calibri"/>
                <a:cs typeface="Calibri"/>
                <a:sym typeface="Calibri"/>
              </a:rPr>
              <a:t> persistent moderate or severe disease activity after 3 months of</a:t>
            </a:r>
            <a:r>
              <a:rPr lang="en" sz="1500">
                <a:solidFill>
                  <a:srgbClr val="0000FF"/>
                </a:solidFill>
                <a:latin typeface="Calibri"/>
                <a:ea typeface="Calibri"/>
                <a:cs typeface="Calibri"/>
                <a:sym typeface="Calibri"/>
              </a:rPr>
              <a:t> </a:t>
            </a:r>
            <a:r>
              <a:rPr lang="en" sz="1500" u="sng">
                <a:solidFill>
                  <a:srgbClr val="0000FF"/>
                </a:solidFill>
                <a:latin typeface="Calibri"/>
                <a:ea typeface="Calibri"/>
                <a:cs typeface="Calibri"/>
                <a:sym typeface="Calibri"/>
                <a:hlinkClick r:id="rId5">
                  <a:extLst>
                    <a:ext uri="{A12FA001-AC4F-418D-AE19-62706E023703}">
                      <ahyp:hlinkClr val="tx"/>
                    </a:ext>
                  </a:extLst>
                </a:hlinkClick>
              </a:rPr>
              <a:t>conventional </a:t>
            </a:r>
            <a:r>
              <a:rPr lang="en" sz="1500">
                <a:solidFill>
                  <a:srgbClr val="0000FF"/>
                </a:solidFill>
                <a:latin typeface="Calibri"/>
                <a:ea typeface="Calibri"/>
                <a:cs typeface="Calibri"/>
                <a:sym typeface="Calibri"/>
              </a:rPr>
              <a:t> </a:t>
            </a:r>
            <a:r>
              <a:rPr lang="en" sz="1500" u="sng">
                <a:solidFill>
                  <a:srgbClr val="0000FF"/>
                </a:solidFill>
                <a:latin typeface="Calibri"/>
                <a:ea typeface="Calibri"/>
                <a:cs typeface="Calibri"/>
                <a:sym typeface="Calibri"/>
                <a:hlinkClick r:id="rId6">
                  <a:extLst>
                    <a:ext uri="{A12FA001-AC4F-418D-AE19-62706E023703}">
                      <ahyp:hlinkClr val="tx"/>
                    </a:ext>
                  </a:extLst>
                </a:hlinkClick>
              </a:rPr>
              <a:t>DMARD</a:t>
            </a:r>
            <a:r>
              <a:rPr lang="en" sz="1500">
                <a:solidFill>
                  <a:srgbClr val="0000FF"/>
                </a:solidFill>
                <a:latin typeface="Calibri"/>
                <a:ea typeface="Calibri"/>
                <a:cs typeface="Calibri"/>
                <a:sym typeface="Calibri"/>
              </a:rPr>
              <a:t> </a:t>
            </a:r>
            <a:r>
              <a:rPr lang="en" sz="1500">
                <a:solidFill>
                  <a:srgbClr val="1A1C1C"/>
                </a:solidFill>
                <a:latin typeface="Calibri"/>
                <a:ea typeface="Calibri"/>
                <a:cs typeface="Calibri"/>
                <a:sym typeface="Calibri"/>
              </a:rPr>
              <a:t>therapy.</a:t>
            </a:r>
            <a:endParaRPr sz="15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171450" lvl="0" marL="177800" marR="0" rtl="0" algn="l">
              <a:lnSpc>
                <a:spcPct val="100000"/>
              </a:lnSpc>
              <a:spcBef>
                <a:spcPts val="0"/>
              </a:spcBef>
              <a:spcAft>
                <a:spcPts val="0"/>
              </a:spcAft>
              <a:buClr>
                <a:srgbClr val="1A1C1C"/>
              </a:buClr>
              <a:buSzPts val="1500"/>
              <a:buFont typeface="Noto Sans Symbols"/>
              <a:buChar char="✔"/>
            </a:pPr>
            <a:r>
              <a:rPr b="1" lang="en" sz="1500" u="sng">
                <a:solidFill>
                  <a:srgbClr val="1A1C1C"/>
                </a:solidFill>
                <a:latin typeface="Calibri"/>
                <a:ea typeface="Calibri"/>
                <a:cs typeface="Calibri"/>
                <a:sym typeface="Calibri"/>
              </a:rPr>
              <a:t>Agents</a:t>
            </a:r>
            <a:endParaRPr sz="1500">
              <a:solidFill>
                <a:schemeClr val="dk1"/>
              </a:solidFill>
              <a:latin typeface="Calibri"/>
              <a:ea typeface="Calibri"/>
              <a:cs typeface="Calibri"/>
              <a:sym typeface="Calibri"/>
            </a:endParaRPr>
          </a:p>
          <a:p>
            <a:pPr indent="-120650" lvl="1" marL="304800" marR="0" rtl="0" algn="l">
              <a:lnSpc>
                <a:spcPct val="107100"/>
              </a:lnSpc>
              <a:spcBef>
                <a:spcPts val="200"/>
              </a:spcBef>
              <a:spcAft>
                <a:spcPts val="0"/>
              </a:spcAft>
              <a:buClr>
                <a:srgbClr val="000000"/>
              </a:buClr>
              <a:buSzPts val="1500"/>
              <a:buFont typeface="Courier New"/>
              <a:buChar char="o"/>
            </a:pPr>
            <a:r>
              <a:rPr b="1" i="0" lang="en" sz="1500" u="sng" cap="none" strike="noStrike">
                <a:solidFill>
                  <a:srgbClr val="FF0000"/>
                </a:solidFill>
                <a:latin typeface="Calibri"/>
                <a:ea typeface="Calibri"/>
                <a:cs typeface="Calibri"/>
                <a:sym typeface="Calibri"/>
                <a:hlinkClick r:id="rId7">
                  <a:extLst>
                    <a:ext uri="{A12FA001-AC4F-418D-AE19-62706E023703}">
                      <ahyp:hlinkClr val="tx"/>
                    </a:ext>
                  </a:extLst>
                </a:hlinkClick>
              </a:rPr>
              <a:t>TNF-α inhibitors</a:t>
            </a:r>
            <a:r>
              <a:rPr b="0" i="0" lang="en" sz="1500" u="none" cap="none" strike="noStrike">
                <a:solidFill>
                  <a:srgbClr val="FF0000"/>
                </a:solidFill>
                <a:latin typeface="Calibri"/>
                <a:ea typeface="Calibri"/>
                <a:cs typeface="Calibri"/>
                <a:sym typeface="Calibri"/>
              </a:rPr>
              <a:t>: </a:t>
            </a:r>
            <a:r>
              <a:rPr b="0" i="0" lang="en" sz="1500" u="none" cap="none" strike="noStrike">
                <a:solidFill>
                  <a:schemeClr val="dk1"/>
                </a:solidFill>
                <a:latin typeface="Calibri"/>
                <a:ea typeface="Calibri"/>
                <a:cs typeface="Calibri"/>
                <a:sym typeface="Calibri"/>
              </a:rPr>
              <a:t>e.g., </a:t>
            </a:r>
            <a:r>
              <a:rPr b="0" i="0" lang="en" sz="1500" u="sng" cap="none" strike="noStrike">
                <a:solidFill>
                  <a:schemeClr val="dk1"/>
                </a:solidFill>
                <a:latin typeface="Calibri"/>
                <a:ea typeface="Calibri"/>
                <a:cs typeface="Calibri"/>
                <a:sym typeface="Calibri"/>
                <a:hlinkClick r:id="rId8">
                  <a:extLst>
                    <a:ext uri="{A12FA001-AC4F-418D-AE19-62706E023703}">
                      <ahyp:hlinkClr val="tx"/>
                    </a:ext>
                  </a:extLst>
                </a:hlinkClick>
              </a:rPr>
              <a:t>adalimumab</a:t>
            </a:r>
            <a:r>
              <a:rPr b="0" i="0" lang="en" sz="1500" u="none" cap="none" strike="noStrike">
                <a:solidFill>
                  <a:schemeClr val="dk1"/>
                </a:solidFill>
                <a:latin typeface="Calibri"/>
                <a:ea typeface="Calibri"/>
                <a:cs typeface="Calibri"/>
                <a:sym typeface="Calibri"/>
              </a:rPr>
              <a:t>, </a:t>
            </a:r>
            <a:r>
              <a:rPr b="0" i="0" lang="en" sz="1500" u="sng" cap="none" strike="noStrike">
                <a:solidFill>
                  <a:schemeClr val="dk1"/>
                </a:solidFill>
                <a:latin typeface="Calibri"/>
                <a:ea typeface="Calibri"/>
                <a:cs typeface="Calibri"/>
                <a:sym typeface="Calibri"/>
                <a:hlinkClick r:id="rId9">
                  <a:extLst>
                    <a:ext uri="{A12FA001-AC4F-418D-AE19-62706E023703}">
                      <ahyp:hlinkClr val="tx"/>
                    </a:ext>
                  </a:extLst>
                </a:hlinkClick>
              </a:rPr>
              <a:t>infliximab</a:t>
            </a:r>
            <a:r>
              <a:rPr b="0" i="0" lang="en" sz="1500" u="none" cap="none" strike="noStrike">
                <a:solidFill>
                  <a:schemeClr val="dk1"/>
                </a:solidFill>
                <a:latin typeface="Calibri"/>
                <a:ea typeface="Calibri"/>
                <a:cs typeface="Calibri"/>
                <a:sym typeface="Calibri"/>
              </a:rPr>
              <a:t>, </a:t>
            </a:r>
            <a:r>
              <a:rPr b="0" i="0" lang="en" sz="1500" u="sng" cap="none" strike="noStrike">
                <a:solidFill>
                  <a:schemeClr val="dk1"/>
                </a:solidFill>
                <a:latin typeface="Calibri"/>
                <a:ea typeface="Calibri"/>
                <a:cs typeface="Calibri"/>
                <a:sym typeface="Calibri"/>
                <a:hlinkClick r:id="rId10">
                  <a:extLst>
                    <a:ext uri="{A12FA001-AC4F-418D-AE19-62706E023703}">
                      <ahyp:hlinkClr val="tx"/>
                    </a:ext>
                  </a:extLst>
                </a:hlinkClick>
              </a:rPr>
              <a:t>etanercept </a:t>
            </a:r>
            <a:r>
              <a:rPr b="0" i="0" lang="en" sz="1500" u="none" cap="none" strike="noStrike">
                <a:solidFill>
                  <a:schemeClr val="dk1"/>
                </a:solidFill>
                <a:latin typeface="Calibri"/>
                <a:ea typeface="Calibri"/>
                <a:cs typeface="Calibri"/>
                <a:sym typeface="Calibri"/>
              </a:rPr>
              <a:t>(see also “</a:t>
            </a:r>
            <a:r>
              <a:rPr b="0" i="0" lang="en" sz="1500" u="sng" cap="none" strike="noStrike">
                <a:solidFill>
                  <a:schemeClr val="dk1"/>
                </a:solidFill>
                <a:latin typeface="Calibri"/>
                <a:ea typeface="Calibri"/>
                <a:cs typeface="Calibri"/>
                <a:sym typeface="Calibri"/>
                <a:hlinkClick r:id="rId11">
                  <a:extLst>
                    <a:ext uri="{A12FA001-AC4F-418D-AE19-62706E023703}">
                      <ahyp:hlinkClr val="tx"/>
                    </a:ext>
                  </a:extLst>
                </a:hlinkClick>
              </a:rPr>
              <a:t>Contraindications </a:t>
            </a:r>
            <a:r>
              <a:rPr b="0" i="0" lang="en" sz="1500" u="none" cap="none" strike="noStrike">
                <a:solidFill>
                  <a:schemeClr val="dk1"/>
                </a:solidFill>
                <a:latin typeface="Calibri"/>
                <a:ea typeface="Calibri"/>
                <a:cs typeface="Calibri"/>
                <a:sym typeface="Calibri"/>
              </a:rPr>
              <a:t> </a:t>
            </a:r>
            <a:r>
              <a:rPr b="0" i="0" lang="en" sz="1500" u="sng" cap="none" strike="noStrike">
                <a:solidFill>
                  <a:schemeClr val="dk1"/>
                </a:solidFill>
                <a:latin typeface="Calibri"/>
                <a:ea typeface="Calibri"/>
                <a:cs typeface="Calibri"/>
                <a:sym typeface="Calibri"/>
                <a:hlinkClick r:id="rId12">
                  <a:extLst>
                    <a:ext uri="{A12FA001-AC4F-418D-AE19-62706E023703}">
                      <ahyp:hlinkClr val="tx"/>
                    </a:ext>
                  </a:extLst>
                </a:hlinkClick>
              </a:rPr>
              <a:t>to anti-TNF-α treatment</a:t>
            </a:r>
            <a:r>
              <a:rPr b="0" i="0" lang="en" sz="1500" u="none" cap="none" strike="noStrike">
                <a:solidFill>
                  <a:schemeClr val="dk1"/>
                </a:solidFill>
                <a:latin typeface="Calibri"/>
                <a:ea typeface="Calibri"/>
                <a:cs typeface="Calibri"/>
                <a:sym typeface="Calibri"/>
              </a:rPr>
              <a:t>”)</a:t>
            </a:r>
            <a:endParaRPr sz="1100"/>
          </a:p>
          <a:p>
            <a:pPr indent="-120650" lvl="1" marL="304800" marR="88900" rtl="0" algn="l">
              <a:lnSpc>
                <a:spcPct val="107100"/>
              </a:lnSpc>
              <a:spcBef>
                <a:spcPts val="200"/>
              </a:spcBef>
              <a:spcAft>
                <a:spcPts val="0"/>
              </a:spcAft>
              <a:buClr>
                <a:srgbClr val="000000"/>
              </a:buClr>
              <a:buSzPts val="1500"/>
              <a:buFont typeface="Courier New"/>
              <a:buChar char="o"/>
            </a:pPr>
            <a:r>
              <a:rPr b="1" i="0" lang="en" sz="1500" u="none" cap="none" strike="noStrike">
                <a:solidFill>
                  <a:srgbClr val="FF0000"/>
                </a:solidFill>
                <a:latin typeface="Calibri"/>
                <a:ea typeface="Calibri"/>
                <a:cs typeface="Calibri"/>
                <a:sym typeface="Calibri"/>
              </a:rPr>
              <a:t>Others: </a:t>
            </a:r>
            <a:r>
              <a:rPr b="0" i="0" lang="en" sz="1500" u="sng" cap="none" strike="noStrike">
                <a:solidFill>
                  <a:schemeClr val="dk1"/>
                </a:solidFill>
                <a:latin typeface="Calibri"/>
                <a:ea typeface="Calibri"/>
                <a:cs typeface="Calibri"/>
                <a:sym typeface="Calibri"/>
                <a:hlinkClick r:id="rId13">
                  <a:extLst>
                    <a:ext uri="{A12FA001-AC4F-418D-AE19-62706E023703}">
                      <ahyp:hlinkClr val="tx"/>
                    </a:ext>
                  </a:extLst>
                </a:hlinkClick>
              </a:rPr>
              <a:t>rituximab </a:t>
            </a:r>
            <a:r>
              <a:rPr b="0" i="0" lang="en" sz="1500" u="none" cap="none" strike="noStrike">
                <a:solidFill>
                  <a:schemeClr val="dk1"/>
                </a:solidFill>
                <a:latin typeface="Calibri"/>
                <a:ea typeface="Calibri"/>
                <a:cs typeface="Calibri"/>
                <a:sym typeface="Calibri"/>
              </a:rPr>
              <a:t>(anti-</a:t>
            </a:r>
            <a:r>
              <a:rPr b="0" i="0" lang="en" sz="1500" u="sng" cap="none" strike="noStrike">
                <a:solidFill>
                  <a:schemeClr val="dk1"/>
                </a:solidFill>
                <a:latin typeface="Calibri"/>
                <a:ea typeface="Calibri"/>
                <a:cs typeface="Calibri"/>
                <a:sym typeface="Calibri"/>
                <a:hlinkClick r:id="rId14">
                  <a:extLst>
                    <a:ext uri="{A12FA001-AC4F-418D-AE19-62706E023703}">
                      <ahyp:hlinkClr val="tx"/>
                    </a:ext>
                  </a:extLst>
                </a:hlinkClick>
              </a:rPr>
              <a:t>CD20</a:t>
            </a:r>
            <a:r>
              <a:rPr b="0" i="0" lang="en" sz="1500" u="none" cap="none" strike="noStrike">
                <a:solidFill>
                  <a:schemeClr val="dk1"/>
                </a:solidFill>
                <a:latin typeface="Calibri"/>
                <a:ea typeface="Calibri"/>
                <a:cs typeface="Calibri"/>
                <a:sym typeface="Calibri"/>
              </a:rPr>
              <a:t>), anakinra (</a:t>
            </a:r>
            <a:r>
              <a:rPr b="0" i="0" lang="en" sz="1500" u="sng" cap="none" strike="noStrike">
                <a:solidFill>
                  <a:schemeClr val="dk1"/>
                </a:solidFill>
                <a:latin typeface="Calibri"/>
                <a:ea typeface="Calibri"/>
                <a:cs typeface="Calibri"/>
                <a:sym typeface="Calibri"/>
                <a:hlinkClick r:id="rId15">
                  <a:extLst>
                    <a:ext uri="{A12FA001-AC4F-418D-AE19-62706E023703}">
                      <ahyp:hlinkClr val="tx"/>
                    </a:ext>
                  </a:extLst>
                </a:hlinkClick>
              </a:rPr>
              <a:t>IL-1 </a:t>
            </a:r>
            <a:r>
              <a:rPr b="0" i="0" lang="en" sz="1500" u="sng" cap="none" strike="noStrike">
                <a:solidFill>
                  <a:schemeClr val="dk1"/>
                </a:solidFill>
                <a:latin typeface="Calibri"/>
                <a:ea typeface="Calibri"/>
                <a:cs typeface="Calibri"/>
                <a:sym typeface="Calibri"/>
                <a:hlinkClick r:id="rId16">
                  <a:extLst>
                    <a:ext uri="{A12FA001-AC4F-418D-AE19-62706E023703}">
                      <ahyp:hlinkClr val="tx"/>
                    </a:ext>
                  </a:extLst>
                </a:hlinkClick>
              </a:rPr>
              <a:t>receptor </a:t>
            </a:r>
            <a:r>
              <a:rPr b="0" i="0" lang="en" sz="1500" u="sng" cap="none" strike="noStrike">
                <a:solidFill>
                  <a:schemeClr val="dk1"/>
                </a:solidFill>
                <a:latin typeface="Calibri"/>
                <a:ea typeface="Calibri"/>
                <a:cs typeface="Calibri"/>
                <a:sym typeface="Calibri"/>
                <a:hlinkClick r:id="rId17">
                  <a:extLst>
                    <a:ext uri="{A12FA001-AC4F-418D-AE19-62706E023703}">
                      <ahyp:hlinkClr val="tx"/>
                    </a:ext>
                  </a:extLst>
                </a:hlinkClick>
              </a:rPr>
              <a:t>antagonist</a:t>
            </a:r>
            <a:r>
              <a:rPr b="0" i="0" lang="en" sz="1500" u="none" cap="none" strike="noStrike">
                <a:solidFill>
                  <a:schemeClr val="dk1"/>
                </a:solidFill>
                <a:latin typeface="Calibri"/>
                <a:ea typeface="Calibri"/>
                <a:cs typeface="Calibri"/>
                <a:sym typeface="Calibri"/>
              </a:rPr>
              <a:t>, particularly for </a:t>
            </a:r>
            <a:r>
              <a:rPr b="0" i="0" lang="en" sz="1500" u="sng" cap="none" strike="noStrike">
                <a:solidFill>
                  <a:schemeClr val="dk1"/>
                </a:solidFill>
                <a:latin typeface="Calibri"/>
                <a:ea typeface="Calibri"/>
                <a:cs typeface="Calibri"/>
                <a:sym typeface="Calibri"/>
                <a:hlinkClick r:id="rId18">
                  <a:extLst>
                    <a:ext uri="{A12FA001-AC4F-418D-AE19-62706E023703}">
                      <ahyp:hlinkClr val="tx"/>
                    </a:ext>
                  </a:extLst>
                </a:hlinkClick>
              </a:rPr>
              <a:t>Still </a:t>
            </a:r>
            <a:r>
              <a:rPr b="0" i="0" lang="en" sz="1500" u="none" cap="none" strike="noStrike">
                <a:solidFill>
                  <a:schemeClr val="dk1"/>
                </a:solidFill>
                <a:latin typeface="Calibri"/>
                <a:ea typeface="Calibri"/>
                <a:cs typeface="Calibri"/>
                <a:sym typeface="Calibri"/>
              </a:rPr>
              <a:t> </a:t>
            </a:r>
            <a:r>
              <a:rPr b="0" i="0" lang="en" sz="1500" u="sng" cap="none" strike="noStrike">
                <a:solidFill>
                  <a:schemeClr val="dk1"/>
                </a:solidFill>
                <a:latin typeface="Calibri"/>
                <a:ea typeface="Calibri"/>
                <a:cs typeface="Calibri"/>
                <a:sym typeface="Calibri"/>
                <a:hlinkClick r:id="rId19">
                  <a:extLst>
                    <a:ext uri="{A12FA001-AC4F-418D-AE19-62706E023703}">
                      <ahyp:hlinkClr val="tx"/>
                    </a:ext>
                  </a:extLst>
                </a:hlinkClick>
              </a:rPr>
              <a:t>disease</a:t>
            </a:r>
            <a:r>
              <a:rPr b="0" i="0" lang="en" sz="1500" u="none" cap="none" strike="noStrike">
                <a:solidFill>
                  <a:schemeClr val="dk1"/>
                </a:solidFill>
                <a:latin typeface="Calibri"/>
                <a:ea typeface="Calibri"/>
                <a:cs typeface="Calibri"/>
                <a:sym typeface="Calibri"/>
              </a:rPr>
              <a:t>), </a:t>
            </a:r>
            <a:r>
              <a:rPr b="0" i="0" lang="en" sz="1500" u="sng" cap="none" strike="noStrike">
                <a:solidFill>
                  <a:schemeClr val="dk1"/>
                </a:solidFill>
                <a:latin typeface="Calibri"/>
                <a:ea typeface="Calibri"/>
                <a:cs typeface="Calibri"/>
                <a:sym typeface="Calibri"/>
                <a:hlinkClick r:id="rId20">
                  <a:extLst>
                    <a:ext uri="{A12FA001-AC4F-418D-AE19-62706E023703}">
                      <ahyp:hlinkClr val="tx"/>
                    </a:ext>
                  </a:extLst>
                </a:hlinkClick>
              </a:rPr>
              <a:t>tocilizumab </a:t>
            </a:r>
            <a:r>
              <a:rPr b="0" i="0" lang="en" sz="1500" u="none" cap="none" strike="noStrike">
                <a:solidFill>
                  <a:schemeClr val="dk1"/>
                </a:solidFill>
                <a:latin typeface="Calibri"/>
                <a:ea typeface="Calibri"/>
                <a:cs typeface="Calibri"/>
                <a:sym typeface="Calibri"/>
              </a:rPr>
              <a:t>(</a:t>
            </a:r>
            <a:r>
              <a:rPr b="0" i="0" lang="en" sz="1500" u="sng" cap="none" strike="noStrike">
                <a:solidFill>
                  <a:schemeClr val="dk1"/>
                </a:solidFill>
                <a:latin typeface="Calibri"/>
                <a:ea typeface="Calibri"/>
                <a:cs typeface="Calibri"/>
                <a:sym typeface="Calibri"/>
                <a:hlinkClick r:id="rId21">
                  <a:extLst>
                    <a:ext uri="{A12FA001-AC4F-418D-AE19-62706E023703}">
                      <ahyp:hlinkClr val="tx"/>
                    </a:ext>
                  </a:extLst>
                </a:hlinkClick>
              </a:rPr>
              <a:t>IL-6 </a:t>
            </a:r>
            <a:r>
              <a:rPr b="0" i="0" lang="en" sz="1500" u="sng" cap="none" strike="noStrike">
                <a:solidFill>
                  <a:schemeClr val="dk1"/>
                </a:solidFill>
                <a:latin typeface="Calibri"/>
                <a:ea typeface="Calibri"/>
                <a:cs typeface="Calibri"/>
                <a:sym typeface="Calibri"/>
                <a:hlinkClick r:id="rId22">
                  <a:extLst>
                    <a:ext uri="{A12FA001-AC4F-418D-AE19-62706E023703}">
                      <ahyp:hlinkClr val="tx"/>
                    </a:ext>
                  </a:extLst>
                </a:hlinkClick>
              </a:rPr>
              <a:t>receptor </a:t>
            </a:r>
            <a:r>
              <a:rPr b="0" i="0" lang="en" sz="1500" u="sng" cap="none" strike="noStrike">
                <a:solidFill>
                  <a:schemeClr val="dk1"/>
                </a:solidFill>
                <a:latin typeface="Calibri"/>
                <a:ea typeface="Calibri"/>
                <a:cs typeface="Calibri"/>
                <a:sym typeface="Calibri"/>
                <a:hlinkClick r:id="rId23">
                  <a:extLst>
                    <a:ext uri="{A12FA001-AC4F-418D-AE19-62706E023703}">
                      <ahyp:hlinkClr val="tx"/>
                    </a:ext>
                  </a:extLst>
                </a:hlinkClick>
              </a:rPr>
              <a:t>antagonist</a:t>
            </a:r>
            <a:r>
              <a:rPr b="0" i="0" lang="en" sz="1500" u="none" cap="none" strike="noStrike">
                <a:solidFill>
                  <a:schemeClr val="dk1"/>
                </a:solidFill>
                <a:latin typeface="Calibri"/>
                <a:ea typeface="Calibri"/>
                <a:cs typeface="Calibri"/>
                <a:sym typeface="Calibri"/>
              </a:rPr>
              <a:t>).</a:t>
            </a:r>
            <a:endParaRPr b="0" i="0" sz="1500" u="none" cap="none" strike="noStrike">
              <a:solidFill>
                <a:schemeClr val="dk1"/>
              </a:solidFill>
              <a:latin typeface="Calibri"/>
              <a:ea typeface="Calibri"/>
              <a:cs typeface="Calibri"/>
              <a:sym typeface="Calibri"/>
            </a:endParaRPr>
          </a:p>
          <a:p>
            <a:pPr indent="0" lvl="1" marL="34290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171450" lvl="0" marL="177800" marR="0" rtl="0" algn="l">
              <a:lnSpc>
                <a:spcPct val="100000"/>
              </a:lnSpc>
              <a:spcBef>
                <a:spcPts val="0"/>
              </a:spcBef>
              <a:spcAft>
                <a:spcPts val="0"/>
              </a:spcAft>
              <a:buClr>
                <a:srgbClr val="1A1C1C"/>
              </a:buClr>
              <a:buSzPts val="1500"/>
              <a:buFont typeface="Noto Sans Symbols"/>
              <a:buChar char="✔"/>
            </a:pPr>
            <a:r>
              <a:rPr b="1" lang="en" sz="1500">
                <a:solidFill>
                  <a:srgbClr val="1A1C1C"/>
                </a:solidFill>
                <a:latin typeface="Calibri"/>
                <a:ea typeface="Calibri"/>
                <a:cs typeface="Calibri"/>
                <a:sym typeface="Calibri"/>
              </a:rPr>
              <a:t>Adverse effects </a:t>
            </a:r>
            <a:r>
              <a:rPr lang="en" sz="1500">
                <a:solidFill>
                  <a:srgbClr val="1A1C1C"/>
                </a:solidFill>
                <a:latin typeface="Calibri"/>
                <a:ea typeface="Calibri"/>
                <a:cs typeface="Calibri"/>
                <a:sym typeface="Calibri"/>
              </a:rPr>
              <a:t>include:</a:t>
            </a:r>
            <a:endParaRPr sz="1500">
              <a:solidFill>
                <a:schemeClr val="dk1"/>
              </a:solidFill>
              <a:latin typeface="Calibri"/>
              <a:ea typeface="Calibri"/>
              <a:cs typeface="Calibri"/>
              <a:sym typeface="Calibri"/>
            </a:endParaRPr>
          </a:p>
          <a:p>
            <a:pPr indent="-171450" lvl="1" marL="355600" marR="0" rtl="0" algn="l">
              <a:lnSpc>
                <a:spcPct val="100000"/>
              </a:lnSpc>
              <a:spcBef>
                <a:spcPts val="300"/>
              </a:spcBef>
              <a:spcAft>
                <a:spcPts val="0"/>
              </a:spcAft>
              <a:buClr>
                <a:srgbClr val="1A1C1C"/>
              </a:buClr>
              <a:buSzPts val="1500"/>
              <a:buFont typeface="Courier New"/>
              <a:buChar char="o"/>
            </a:pPr>
            <a:r>
              <a:rPr b="0" i="0" lang="en" sz="1500" u="none" cap="none" strike="noStrike">
                <a:solidFill>
                  <a:srgbClr val="1A1C1C"/>
                </a:solidFill>
                <a:latin typeface="Calibri"/>
                <a:ea typeface="Calibri"/>
                <a:cs typeface="Calibri"/>
                <a:sym typeface="Calibri"/>
              </a:rPr>
              <a:t>Infections</a:t>
            </a:r>
            <a:endParaRPr b="0" i="0" sz="1500" u="none" cap="none" strike="noStrike">
              <a:solidFill>
                <a:schemeClr val="dk1"/>
              </a:solidFill>
              <a:latin typeface="Calibri"/>
              <a:ea typeface="Calibri"/>
              <a:cs typeface="Calibri"/>
              <a:sym typeface="Calibri"/>
            </a:endParaRPr>
          </a:p>
          <a:p>
            <a:pPr indent="-171450" lvl="1" marL="355600" marR="0" rtl="0" algn="l">
              <a:lnSpc>
                <a:spcPct val="100000"/>
              </a:lnSpc>
              <a:spcBef>
                <a:spcPts val="300"/>
              </a:spcBef>
              <a:spcAft>
                <a:spcPts val="0"/>
              </a:spcAft>
              <a:buClr>
                <a:srgbClr val="1A1C1C"/>
              </a:buClr>
              <a:buSzPts val="1500"/>
              <a:buFont typeface="Courier New"/>
              <a:buChar char="o"/>
            </a:pPr>
            <a:r>
              <a:rPr b="0" i="0" lang="en" sz="1500" u="sng" cap="none" strike="noStrike">
                <a:solidFill>
                  <a:srgbClr val="0000FF"/>
                </a:solidFill>
                <a:latin typeface="Calibri"/>
                <a:ea typeface="Calibri"/>
                <a:cs typeface="Calibri"/>
                <a:sym typeface="Calibri"/>
                <a:hlinkClick r:id="rId24">
                  <a:extLst>
                    <a:ext uri="{A12FA001-AC4F-418D-AE19-62706E023703}">
                      <ahyp:hlinkClr val="tx"/>
                    </a:ext>
                  </a:extLst>
                </a:hlinkClick>
              </a:rPr>
              <a:t>TB</a:t>
            </a:r>
            <a:r>
              <a:rPr b="0" i="0" lang="en" sz="1500" u="none" cap="none" strike="noStrike">
                <a:solidFill>
                  <a:srgbClr val="0000FF"/>
                </a:solidFill>
                <a:latin typeface="Calibri"/>
                <a:ea typeface="Calibri"/>
                <a:cs typeface="Calibri"/>
                <a:sym typeface="Calibri"/>
              </a:rPr>
              <a:t> </a:t>
            </a:r>
            <a:r>
              <a:rPr b="0" i="0" lang="en" sz="1500" u="none" cap="none" strike="noStrike">
                <a:solidFill>
                  <a:srgbClr val="1A1C1C"/>
                </a:solidFill>
                <a:latin typeface="Calibri"/>
                <a:ea typeface="Calibri"/>
                <a:cs typeface="Calibri"/>
                <a:sym typeface="Calibri"/>
              </a:rPr>
              <a:t>reactivation</a:t>
            </a:r>
            <a:endParaRPr b="0" i="0" sz="1500" u="none" cap="none" strike="noStrike">
              <a:solidFill>
                <a:schemeClr val="dk1"/>
              </a:solidFill>
              <a:latin typeface="Calibri"/>
              <a:ea typeface="Calibri"/>
              <a:cs typeface="Calibri"/>
              <a:sym typeface="Calibri"/>
            </a:endParaRPr>
          </a:p>
          <a:p>
            <a:pPr indent="-171450" lvl="1" marL="355600" marR="0" rtl="0" algn="l">
              <a:lnSpc>
                <a:spcPct val="100000"/>
              </a:lnSpc>
              <a:spcBef>
                <a:spcPts val="300"/>
              </a:spcBef>
              <a:spcAft>
                <a:spcPts val="0"/>
              </a:spcAft>
              <a:buClr>
                <a:srgbClr val="1A1C1C"/>
              </a:buClr>
              <a:buSzPts val="1300"/>
              <a:buFont typeface="Courier New"/>
              <a:buChar char="o"/>
            </a:pPr>
            <a:r>
              <a:rPr b="0" i="0" lang="en" sz="1500" u="sng" cap="none" strike="noStrike">
                <a:solidFill>
                  <a:srgbClr val="0000FF"/>
                </a:solidFill>
                <a:latin typeface="Calibri"/>
                <a:ea typeface="Calibri"/>
                <a:cs typeface="Calibri"/>
                <a:sym typeface="Calibri"/>
                <a:hlinkClick r:id="rId25">
                  <a:extLst>
                    <a:ext uri="{A12FA001-AC4F-418D-AE19-62706E023703}">
                      <ahyp:hlinkClr val="tx"/>
                    </a:ext>
                  </a:extLst>
                </a:hlinkClick>
              </a:rPr>
              <a:t>Hepatitis B </a:t>
            </a:r>
            <a:r>
              <a:rPr b="0" i="0" lang="en" sz="1400" u="none" cap="none" strike="noStrike">
                <a:solidFill>
                  <a:srgbClr val="1A1C1C"/>
                </a:solidFill>
                <a:latin typeface="Quattrocento Sans"/>
                <a:ea typeface="Quattrocento Sans"/>
                <a:cs typeface="Quattrocento Sans"/>
                <a:sym typeface="Quattrocento Sans"/>
              </a:rPr>
              <a:t>reactivation</a:t>
            </a:r>
            <a:endParaRPr b="0" i="0" sz="1400" u="none" cap="none" strike="noStrik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69"/>
          <p:cNvSpPr txBox="1"/>
          <p:nvPr/>
        </p:nvSpPr>
        <p:spPr>
          <a:xfrm>
            <a:off x="2189360" y="251556"/>
            <a:ext cx="45720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3000">
                <a:solidFill>
                  <a:srgbClr val="1A1C1C"/>
                </a:solidFill>
                <a:latin typeface="Calibri"/>
                <a:ea typeface="Calibri"/>
                <a:cs typeface="Calibri"/>
                <a:sym typeface="Calibri"/>
              </a:rPr>
              <a:t>Prognosis</a:t>
            </a:r>
            <a:endParaRPr sz="1400">
              <a:solidFill>
                <a:schemeClr val="dk1"/>
              </a:solidFill>
              <a:latin typeface="Arial"/>
              <a:ea typeface="Arial"/>
              <a:cs typeface="Arial"/>
              <a:sym typeface="Arial"/>
            </a:endParaRPr>
          </a:p>
        </p:txBody>
      </p:sp>
      <p:sp>
        <p:nvSpPr>
          <p:cNvPr id="440" name="Google Shape;440;p69"/>
          <p:cNvSpPr txBox="1"/>
          <p:nvPr/>
        </p:nvSpPr>
        <p:spPr>
          <a:xfrm>
            <a:off x="576977" y="1091277"/>
            <a:ext cx="8014200" cy="2727900"/>
          </a:xfrm>
          <a:prstGeom prst="rect">
            <a:avLst/>
          </a:prstGeom>
          <a:noFill/>
          <a:ln>
            <a:noFill/>
          </a:ln>
        </p:spPr>
        <p:txBody>
          <a:bodyPr anchorCtr="0" anchor="t" bIns="0" lIns="0" spcFirstLastPara="1" rIns="0" wrap="square" tIns="10000">
            <a:spAutoFit/>
          </a:bodyPr>
          <a:lstStyle/>
          <a:p>
            <a:pPr indent="-133350" lvl="0" marL="139700" marR="0" rtl="0" algn="l">
              <a:lnSpc>
                <a:spcPct val="100000"/>
              </a:lnSpc>
              <a:spcBef>
                <a:spcPts val="0"/>
              </a:spcBef>
              <a:spcAft>
                <a:spcPts val="0"/>
              </a:spcAft>
              <a:buClr>
                <a:srgbClr val="1A1C1C"/>
              </a:buClr>
              <a:buSzPts val="1500"/>
              <a:buFont typeface="Helvetica Neue"/>
              <a:buChar char="•"/>
            </a:pPr>
            <a:r>
              <a:rPr b="1" lang="en" sz="1500">
                <a:solidFill>
                  <a:srgbClr val="1A1C1C"/>
                </a:solidFill>
                <a:latin typeface="Calibri"/>
                <a:ea typeface="Calibri"/>
                <a:cs typeface="Calibri"/>
                <a:sym typeface="Calibri"/>
              </a:rPr>
              <a:t>Factors associated with poor prognosis:</a:t>
            </a:r>
            <a:endParaRPr sz="15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1A1C1C"/>
              </a:buClr>
              <a:buSzPts val="1400"/>
              <a:buFont typeface="Helvetica Neue"/>
              <a:buNone/>
            </a:pPr>
            <a:r>
              <a:t/>
            </a:r>
            <a:endParaRPr sz="1400">
              <a:solidFill>
                <a:schemeClr val="dk1"/>
              </a:solidFill>
              <a:latin typeface="Calibri"/>
              <a:ea typeface="Calibri"/>
              <a:cs typeface="Calibri"/>
              <a:sym typeface="Calibri"/>
            </a:endParaRPr>
          </a:p>
          <a:p>
            <a:pPr indent="-171450" lvl="1" marL="304800" marR="0" rtl="0" algn="l">
              <a:lnSpc>
                <a:spcPct val="100000"/>
              </a:lnSpc>
              <a:spcBef>
                <a:spcPts val="0"/>
              </a:spcBef>
              <a:spcAft>
                <a:spcPts val="0"/>
              </a:spcAft>
              <a:buClr>
                <a:srgbClr val="1A1C1C"/>
              </a:buClr>
              <a:buSzPts val="1500"/>
              <a:buFont typeface="Courier New"/>
              <a:buChar char="o"/>
            </a:pPr>
            <a:r>
              <a:rPr b="0" i="0" lang="en" sz="1500" u="none" cap="none" strike="noStrike">
                <a:solidFill>
                  <a:srgbClr val="1A1C1C"/>
                </a:solidFill>
                <a:latin typeface="Calibri"/>
                <a:ea typeface="Calibri"/>
                <a:cs typeface="Calibri"/>
                <a:sym typeface="Calibri"/>
              </a:rPr>
              <a:t>Cardiovascular disease and infections are the most common</a:t>
            </a:r>
            <a:r>
              <a:rPr b="0" i="0" lang="en" sz="1500" u="none" cap="none" strike="noStrike">
                <a:solidFill>
                  <a:srgbClr val="0000FF"/>
                </a:solidFill>
                <a:latin typeface="Calibri"/>
                <a:ea typeface="Calibri"/>
                <a:cs typeface="Calibri"/>
                <a:sym typeface="Calibri"/>
              </a:rPr>
              <a:t> </a:t>
            </a:r>
            <a:r>
              <a:rPr b="0" i="0" lang="en" sz="1500" u="sng" cap="none" strike="noStrike">
                <a:solidFill>
                  <a:srgbClr val="0000FF"/>
                </a:solidFill>
                <a:latin typeface="Calibri"/>
                <a:ea typeface="Calibri"/>
                <a:cs typeface="Calibri"/>
                <a:sym typeface="Calibri"/>
                <a:hlinkClick r:id="rId3">
                  <a:extLst>
                    <a:ext uri="{A12FA001-AC4F-418D-AE19-62706E023703}">
                      <ahyp:hlinkClr val="tx"/>
                    </a:ext>
                  </a:extLst>
                </a:hlinkClick>
              </a:rPr>
              <a:t>causes of death</a:t>
            </a:r>
            <a:r>
              <a:rPr b="0" i="0" lang="en" sz="1500" u="none" cap="none" strike="noStrike">
                <a:solidFill>
                  <a:srgbClr val="1A1C1C"/>
                </a:solidFill>
                <a:latin typeface="Calibri"/>
                <a:ea typeface="Calibri"/>
                <a:cs typeface="Calibri"/>
                <a:sym typeface="Calibri"/>
              </a:rPr>
              <a:t>.</a:t>
            </a:r>
            <a:endParaRPr b="0" i="0" sz="1500" u="none" cap="none" strike="noStrike">
              <a:solidFill>
                <a:schemeClr val="dk1"/>
              </a:solidFill>
              <a:latin typeface="Calibri"/>
              <a:ea typeface="Calibri"/>
              <a:cs typeface="Calibri"/>
              <a:sym typeface="Calibri"/>
            </a:endParaRPr>
          </a:p>
          <a:p>
            <a:pPr indent="-171450" lvl="1" marL="304800" marR="0" rtl="0" algn="l">
              <a:lnSpc>
                <a:spcPct val="100000"/>
              </a:lnSpc>
              <a:spcBef>
                <a:spcPts val="100"/>
              </a:spcBef>
              <a:spcAft>
                <a:spcPts val="0"/>
              </a:spcAft>
              <a:buClr>
                <a:srgbClr val="1A1C1C"/>
              </a:buClr>
              <a:buSzPts val="1500"/>
              <a:buFont typeface="Courier New"/>
              <a:buChar char="o"/>
            </a:pPr>
            <a:r>
              <a:rPr b="0" i="0" lang="en" sz="1500" u="none" cap="none" strike="noStrike">
                <a:solidFill>
                  <a:srgbClr val="1A1C1C"/>
                </a:solidFill>
                <a:latin typeface="Calibri"/>
                <a:ea typeface="Calibri"/>
                <a:cs typeface="Calibri"/>
                <a:sym typeface="Calibri"/>
              </a:rPr>
              <a:t>Male sex.</a:t>
            </a:r>
            <a:endParaRPr b="0" i="0" sz="1500" u="none" cap="none" strike="noStrike">
              <a:solidFill>
                <a:schemeClr val="dk1"/>
              </a:solidFill>
              <a:latin typeface="Calibri"/>
              <a:ea typeface="Calibri"/>
              <a:cs typeface="Calibri"/>
              <a:sym typeface="Calibri"/>
            </a:endParaRPr>
          </a:p>
          <a:p>
            <a:pPr indent="-171450" lvl="1" marL="304800" marR="0" rtl="0" algn="l">
              <a:lnSpc>
                <a:spcPct val="100000"/>
              </a:lnSpc>
              <a:spcBef>
                <a:spcPts val="100"/>
              </a:spcBef>
              <a:spcAft>
                <a:spcPts val="0"/>
              </a:spcAft>
              <a:buClr>
                <a:srgbClr val="1A1C1C"/>
              </a:buClr>
              <a:buSzPts val="1500"/>
              <a:buFont typeface="Courier New"/>
              <a:buChar char="o"/>
            </a:pPr>
            <a:r>
              <a:rPr b="0" i="0" lang="en" sz="1500" u="none" cap="none" strike="noStrike">
                <a:solidFill>
                  <a:srgbClr val="1A1C1C"/>
                </a:solidFill>
                <a:latin typeface="Calibri"/>
                <a:ea typeface="Calibri"/>
                <a:cs typeface="Calibri"/>
                <a:sym typeface="Calibri"/>
              </a:rPr>
              <a:t>Smoking.</a:t>
            </a:r>
            <a:endParaRPr b="0" i="0" sz="1500" u="none" cap="none" strike="noStrike">
              <a:solidFill>
                <a:schemeClr val="dk1"/>
              </a:solidFill>
              <a:latin typeface="Calibri"/>
              <a:ea typeface="Calibri"/>
              <a:cs typeface="Calibri"/>
              <a:sym typeface="Calibri"/>
            </a:endParaRPr>
          </a:p>
          <a:p>
            <a:pPr indent="-171450" lvl="1" marL="304800" marR="0" rtl="0" algn="l">
              <a:lnSpc>
                <a:spcPct val="100000"/>
              </a:lnSpc>
              <a:spcBef>
                <a:spcPts val="100"/>
              </a:spcBef>
              <a:spcAft>
                <a:spcPts val="0"/>
              </a:spcAft>
              <a:buClr>
                <a:srgbClr val="1A1C1C"/>
              </a:buClr>
              <a:buSzPts val="1500"/>
              <a:buFont typeface="Courier New"/>
              <a:buChar char="o"/>
            </a:pPr>
            <a:r>
              <a:rPr b="0" i="0" lang="en" sz="1500" u="none" cap="none" strike="noStrike">
                <a:solidFill>
                  <a:srgbClr val="1A1C1C"/>
                </a:solidFill>
                <a:latin typeface="Calibri"/>
                <a:ea typeface="Calibri"/>
                <a:cs typeface="Calibri"/>
                <a:sym typeface="Calibri"/>
              </a:rPr>
              <a:t>Social factors (e.g., low socioeconomic status, low level of education).</a:t>
            </a:r>
            <a:endParaRPr b="0" i="0" sz="1500" u="none" cap="none" strike="noStrike">
              <a:solidFill>
                <a:schemeClr val="dk1"/>
              </a:solidFill>
              <a:latin typeface="Calibri"/>
              <a:ea typeface="Calibri"/>
              <a:cs typeface="Calibri"/>
              <a:sym typeface="Calibri"/>
            </a:endParaRPr>
          </a:p>
          <a:p>
            <a:pPr indent="-171450" lvl="1" marL="304800" marR="0" rtl="0" algn="l">
              <a:lnSpc>
                <a:spcPct val="100000"/>
              </a:lnSpc>
              <a:spcBef>
                <a:spcPts val="100"/>
              </a:spcBef>
              <a:spcAft>
                <a:spcPts val="0"/>
              </a:spcAft>
              <a:buClr>
                <a:srgbClr val="1A1C1C"/>
              </a:buClr>
              <a:buSzPts val="1500"/>
              <a:buFont typeface="Courier New"/>
              <a:buChar char="o"/>
            </a:pPr>
            <a:r>
              <a:rPr b="0" i="0" lang="en" sz="1500" u="none" cap="none" strike="noStrike">
                <a:solidFill>
                  <a:srgbClr val="1A1C1C"/>
                </a:solidFill>
                <a:latin typeface="Calibri"/>
                <a:ea typeface="Calibri"/>
                <a:cs typeface="Calibri"/>
                <a:sym typeface="Calibri"/>
              </a:rPr>
              <a:t>Presence of extraarticular disease.</a:t>
            </a:r>
            <a:endParaRPr b="0" i="0" sz="1500" u="none" cap="none" strike="noStrike">
              <a:solidFill>
                <a:schemeClr val="dk1"/>
              </a:solidFill>
              <a:latin typeface="Calibri"/>
              <a:ea typeface="Calibri"/>
              <a:cs typeface="Calibri"/>
              <a:sym typeface="Calibri"/>
            </a:endParaRPr>
          </a:p>
          <a:p>
            <a:pPr indent="0" lvl="1" marL="342900" marR="0" rtl="0" algn="l">
              <a:lnSpc>
                <a:spcPct val="100000"/>
              </a:lnSpc>
              <a:spcBef>
                <a:spcPts val="0"/>
              </a:spcBef>
              <a:spcAft>
                <a:spcPts val="0"/>
              </a:spcAft>
              <a:buClr>
                <a:srgbClr val="1A1C1C"/>
              </a:buClr>
              <a:buSzPts val="1400"/>
              <a:buFont typeface="Courier New"/>
              <a:buNone/>
            </a:pPr>
            <a:r>
              <a:t/>
            </a:r>
            <a:endParaRPr b="0" i="0" sz="1400" u="none" cap="none" strike="noStrike">
              <a:solidFill>
                <a:schemeClr val="dk1"/>
              </a:solidFill>
              <a:latin typeface="Calibri"/>
              <a:ea typeface="Calibri"/>
              <a:cs typeface="Calibri"/>
              <a:sym typeface="Calibri"/>
            </a:endParaRPr>
          </a:p>
          <a:p>
            <a:pPr indent="-133350" lvl="0" marL="139700" marR="0" rtl="0" algn="l">
              <a:lnSpc>
                <a:spcPct val="100000"/>
              </a:lnSpc>
              <a:spcBef>
                <a:spcPts val="0"/>
              </a:spcBef>
              <a:spcAft>
                <a:spcPts val="0"/>
              </a:spcAft>
              <a:buClr>
                <a:srgbClr val="1A1C1C"/>
              </a:buClr>
              <a:buSzPts val="1500"/>
              <a:buFont typeface="Helvetica Neue"/>
              <a:buChar char="•"/>
            </a:pPr>
            <a:r>
              <a:rPr b="1" lang="en" sz="1500">
                <a:solidFill>
                  <a:srgbClr val="1A1C1C"/>
                </a:solidFill>
                <a:latin typeface="Calibri"/>
                <a:ea typeface="Calibri"/>
                <a:cs typeface="Calibri"/>
                <a:sym typeface="Calibri"/>
              </a:rPr>
              <a:t>Pregnancy:</a:t>
            </a:r>
            <a:endParaRPr sz="1500">
              <a:solidFill>
                <a:schemeClr val="dk1"/>
              </a:solidFill>
              <a:latin typeface="Calibri"/>
              <a:ea typeface="Calibri"/>
              <a:cs typeface="Calibri"/>
              <a:sym typeface="Calibri"/>
            </a:endParaRPr>
          </a:p>
          <a:p>
            <a:pPr indent="-171450" lvl="0" marL="304800" marR="0" rtl="0" algn="l">
              <a:lnSpc>
                <a:spcPct val="107100"/>
              </a:lnSpc>
              <a:spcBef>
                <a:spcPts val="1100"/>
              </a:spcBef>
              <a:spcAft>
                <a:spcPts val="0"/>
              </a:spcAft>
              <a:buClr>
                <a:srgbClr val="1A1C1C"/>
              </a:buClr>
              <a:buSzPts val="1500"/>
              <a:buFont typeface="Noto Sans Symbols"/>
              <a:buChar char="✔"/>
            </a:pPr>
            <a:r>
              <a:rPr b="1" lang="en" sz="1500">
                <a:solidFill>
                  <a:srgbClr val="1A1C1C"/>
                </a:solidFill>
                <a:latin typeface="Calibri"/>
                <a:ea typeface="Calibri"/>
                <a:cs typeface="Calibri"/>
                <a:sym typeface="Calibri"/>
              </a:rPr>
              <a:t>RA: </a:t>
            </a:r>
            <a:r>
              <a:rPr lang="en" sz="1500">
                <a:solidFill>
                  <a:srgbClr val="1A1C1C"/>
                </a:solidFill>
                <a:latin typeface="Calibri"/>
                <a:ea typeface="Calibri"/>
                <a:cs typeface="Calibri"/>
                <a:sym typeface="Calibri"/>
              </a:rPr>
              <a:t>improve due to placental steroids, and the methotrexate is stopped before  3 month (Hydroxychloroquine and Azathioprine are relatively safe).</a:t>
            </a:r>
            <a:endParaRPr sz="1500">
              <a:solidFill>
                <a:schemeClr val="dk1"/>
              </a:solidFill>
              <a:latin typeface="Calibri"/>
              <a:ea typeface="Calibri"/>
              <a:cs typeface="Calibri"/>
              <a:sym typeface="Calibri"/>
            </a:endParaRPr>
          </a:p>
        </p:txBody>
      </p:sp>
      <p:sp>
        <p:nvSpPr>
          <p:cNvPr id="441" name="Google Shape;441;p69"/>
          <p:cNvSpPr txBox="1"/>
          <p:nvPr/>
        </p:nvSpPr>
        <p:spPr>
          <a:xfrm>
            <a:off x="672842" y="3808079"/>
            <a:ext cx="4282800" cy="240600"/>
          </a:xfrm>
          <a:prstGeom prst="rect">
            <a:avLst/>
          </a:prstGeom>
          <a:noFill/>
          <a:ln>
            <a:noFill/>
          </a:ln>
        </p:spPr>
        <p:txBody>
          <a:bodyPr anchorCtr="0" anchor="t" bIns="0" lIns="0" spcFirstLastPara="1" rIns="0" wrap="square" tIns="9525">
            <a:spAutoFit/>
          </a:bodyPr>
          <a:lstStyle/>
          <a:p>
            <a:pPr indent="-171450" lvl="0" marL="177800" marR="0" rtl="0" algn="l">
              <a:lnSpc>
                <a:spcPct val="100000"/>
              </a:lnSpc>
              <a:spcBef>
                <a:spcPts val="0"/>
              </a:spcBef>
              <a:spcAft>
                <a:spcPts val="0"/>
              </a:spcAft>
              <a:buClr>
                <a:srgbClr val="1A1C1C"/>
              </a:buClr>
              <a:buSzPts val="1500"/>
              <a:buFont typeface="Noto Sans Symbols"/>
              <a:buChar char="✔"/>
            </a:pPr>
            <a:r>
              <a:rPr b="1" lang="en" sz="1500">
                <a:solidFill>
                  <a:srgbClr val="1A1C1C"/>
                </a:solidFill>
                <a:latin typeface="Calibri"/>
                <a:ea typeface="Calibri"/>
                <a:cs typeface="Calibri"/>
                <a:sym typeface="Calibri"/>
              </a:rPr>
              <a:t>SLE : </a:t>
            </a:r>
            <a:r>
              <a:rPr lang="en" sz="1500">
                <a:solidFill>
                  <a:srgbClr val="1A1C1C"/>
                </a:solidFill>
                <a:latin typeface="Calibri"/>
                <a:ea typeface="Calibri"/>
                <a:cs typeface="Calibri"/>
                <a:sym typeface="Calibri"/>
              </a:rPr>
              <a:t>mostly worse more and more.</a:t>
            </a:r>
            <a:endParaRPr sz="150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70"/>
          <p:cNvSpPr txBox="1"/>
          <p:nvPr/>
        </p:nvSpPr>
        <p:spPr>
          <a:xfrm>
            <a:off x="3605981" y="231959"/>
            <a:ext cx="3111000" cy="471000"/>
          </a:xfrm>
          <a:prstGeom prst="rect">
            <a:avLst/>
          </a:prstGeom>
          <a:noFill/>
          <a:ln>
            <a:noFill/>
          </a:ln>
        </p:spPr>
        <p:txBody>
          <a:bodyPr anchorCtr="0" anchor="t" bIns="0" lIns="0" spcFirstLastPara="1" rIns="0" wrap="square" tIns="9050">
            <a:spAutoFit/>
          </a:bodyPr>
          <a:lstStyle/>
          <a:p>
            <a:pPr indent="0" lvl="0" marL="12700" marR="0" rtl="0" algn="l">
              <a:lnSpc>
                <a:spcPct val="100000"/>
              </a:lnSpc>
              <a:spcBef>
                <a:spcPts val="0"/>
              </a:spcBef>
              <a:spcAft>
                <a:spcPts val="0"/>
              </a:spcAft>
              <a:buNone/>
            </a:pPr>
            <a:r>
              <a:rPr b="1" lang="en" sz="3000">
                <a:solidFill>
                  <a:schemeClr val="dk1"/>
                </a:solidFill>
                <a:latin typeface="Calibri"/>
                <a:ea typeface="Calibri"/>
                <a:cs typeface="Calibri"/>
                <a:sym typeface="Calibri"/>
              </a:rPr>
              <a:t>Summary</a:t>
            </a:r>
            <a:endParaRPr sz="3000">
              <a:solidFill>
                <a:schemeClr val="dk1"/>
              </a:solidFill>
              <a:latin typeface="Calibri"/>
              <a:ea typeface="Calibri"/>
              <a:cs typeface="Calibri"/>
              <a:sym typeface="Calibri"/>
            </a:endParaRPr>
          </a:p>
        </p:txBody>
      </p:sp>
      <p:sp>
        <p:nvSpPr>
          <p:cNvPr id="447" name="Google Shape;447;p70"/>
          <p:cNvSpPr txBox="1"/>
          <p:nvPr/>
        </p:nvSpPr>
        <p:spPr>
          <a:xfrm>
            <a:off x="250723" y="1007913"/>
            <a:ext cx="8642400" cy="3302400"/>
          </a:xfrm>
          <a:prstGeom prst="rect">
            <a:avLst/>
          </a:prstGeom>
          <a:noFill/>
          <a:ln cap="flat" cmpd="sng" w="28575">
            <a:solidFill>
              <a:srgbClr val="006FC0"/>
            </a:solidFill>
            <a:prstDash val="solid"/>
            <a:round/>
            <a:headEnd len="sm" w="sm" type="none"/>
            <a:tailEnd len="sm" w="sm" type="none"/>
          </a:ln>
        </p:spPr>
        <p:txBody>
          <a:bodyPr anchorCtr="0" anchor="t" bIns="0" lIns="0" spcFirstLastPara="1" rIns="0" wrap="square" tIns="12850">
            <a:spAutoFit/>
          </a:bodyPr>
          <a:lstStyle/>
          <a:p>
            <a:pPr indent="0" lvl="0" marL="76200" marR="190500" rtl="0" algn="l">
              <a:lnSpc>
                <a:spcPct val="116700"/>
              </a:lnSpc>
              <a:spcBef>
                <a:spcPts val="0"/>
              </a:spcBef>
              <a:spcAft>
                <a:spcPts val="0"/>
              </a:spcAft>
              <a:buNone/>
            </a:pPr>
            <a:r>
              <a:rPr b="1" lang="en" sz="1500">
                <a:solidFill>
                  <a:srgbClr val="1A1C1C"/>
                </a:solidFill>
                <a:latin typeface="Calibri"/>
                <a:ea typeface="Calibri"/>
                <a:cs typeface="Calibri"/>
                <a:sym typeface="Calibri"/>
              </a:rPr>
              <a:t>Rheumatoid </a:t>
            </a:r>
            <a:r>
              <a:rPr b="1" lang="en" sz="1500" u="sng">
                <a:solidFill>
                  <a:srgbClr val="1A1C1C"/>
                </a:solidFill>
                <a:latin typeface="Calibri"/>
                <a:ea typeface="Calibri"/>
                <a:cs typeface="Calibri"/>
                <a:sym typeface="Calibri"/>
              </a:rPr>
              <a:t>arthritis</a:t>
            </a:r>
            <a:r>
              <a:rPr b="1" lang="en" sz="1500">
                <a:solidFill>
                  <a:srgbClr val="1A1C1C"/>
                </a:solidFill>
                <a:latin typeface="Calibri"/>
                <a:ea typeface="Calibri"/>
                <a:cs typeface="Calibri"/>
                <a:sym typeface="Calibri"/>
              </a:rPr>
              <a:t> (</a:t>
            </a:r>
            <a:r>
              <a:rPr b="1" lang="en" sz="1500" u="sng">
                <a:solidFill>
                  <a:srgbClr val="1A1C1C"/>
                </a:solidFill>
                <a:latin typeface="Calibri"/>
                <a:ea typeface="Calibri"/>
                <a:cs typeface="Calibri"/>
                <a:sym typeface="Calibri"/>
              </a:rPr>
              <a:t>RA</a:t>
            </a:r>
            <a:r>
              <a:rPr b="1" lang="en" sz="1500">
                <a:solidFill>
                  <a:srgbClr val="1A1C1C"/>
                </a:solidFill>
                <a:latin typeface="Calibri"/>
                <a:ea typeface="Calibri"/>
                <a:cs typeface="Calibri"/>
                <a:sym typeface="Calibri"/>
              </a:rPr>
              <a:t>) </a:t>
            </a:r>
            <a:r>
              <a:rPr lang="en" sz="1500">
                <a:solidFill>
                  <a:srgbClr val="1A1C1C"/>
                </a:solidFill>
                <a:latin typeface="Calibri"/>
                <a:ea typeface="Calibri"/>
                <a:cs typeface="Calibri"/>
                <a:sym typeface="Calibri"/>
              </a:rPr>
              <a:t>is a chronic, systemic, inflammatory autoimmune disorder  that primarily affects the </a:t>
            </a:r>
            <a:r>
              <a:rPr lang="en" sz="1500" u="sng">
                <a:solidFill>
                  <a:srgbClr val="0000FF"/>
                </a:solidFill>
                <a:latin typeface="Calibri"/>
                <a:ea typeface="Calibri"/>
                <a:cs typeface="Calibri"/>
                <a:sym typeface="Calibri"/>
                <a:hlinkClick r:id="rId3">
                  <a:extLst>
                    <a:ext uri="{A12FA001-AC4F-418D-AE19-62706E023703}">
                      <ahyp:hlinkClr val="tx"/>
                    </a:ext>
                  </a:extLst>
                </a:hlinkClick>
              </a:rPr>
              <a:t>joints </a:t>
            </a:r>
            <a:r>
              <a:rPr lang="en" sz="1500">
                <a:solidFill>
                  <a:srgbClr val="1A1C1C"/>
                </a:solidFill>
                <a:latin typeface="Calibri"/>
                <a:ea typeface="Calibri"/>
                <a:cs typeface="Calibri"/>
                <a:sym typeface="Calibri"/>
              </a:rPr>
              <a:t>(e.g., causes </a:t>
            </a:r>
            <a:r>
              <a:rPr lang="en" sz="1500" u="sng">
                <a:solidFill>
                  <a:srgbClr val="0000FF"/>
                </a:solidFill>
                <a:latin typeface="Calibri"/>
                <a:ea typeface="Calibri"/>
                <a:cs typeface="Calibri"/>
                <a:sym typeface="Calibri"/>
                <a:hlinkClick r:id="rId4">
                  <a:extLst>
                    <a:ext uri="{A12FA001-AC4F-418D-AE19-62706E023703}">
                      <ahyp:hlinkClr val="tx"/>
                    </a:ext>
                  </a:extLst>
                </a:hlinkClick>
              </a:rPr>
              <a:t>pain</a:t>
            </a:r>
            <a:r>
              <a:rPr lang="en" sz="1500">
                <a:solidFill>
                  <a:srgbClr val="1A1C1C"/>
                </a:solidFill>
                <a:latin typeface="Calibri"/>
                <a:ea typeface="Calibri"/>
                <a:cs typeface="Calibri"/>
                <a:sym typeface="Calibri"/>
              </a:rPr>
              <a:t>, swelling, synovial destruction,  deformities), but may also manifest with extraarticular features (e.g., </a:t>
            </a:r>
            <a:r>
              <a:rPr lang="en" sz="1500" u="sng">
                <a:solidFill>
                  <a:srgbClr val="0000FF"/>
                </a:solidFill>
                <a:latin typeface="Calibri"/>
                <a:ea typeface="Calibri"/>
                <a:cs typeface="Calibri"/>
                <a:sym typeface="Calibri"/>
                <a:hlinkClick r:id="rId5">
                  <a:extLst>
                    <a:ext uri="{A12FA001-AC4F-418D-AE19-62706E023703}">
                      <ahyp:hlinkClr val="tx"/>
                    </a:ext>
                  </a:extLst>
                </a:hlinkClick>
              </a:rPr>
              <a:t>rheumatoid </a:t>
            </a:r>
            <a:r>
              <a:rPr lang="en" sz="1500">
                <a:solidFill>
                  <a:srgbClr val="0000FF"/>
                </a:solidFill>
                <a:latin typeface="Calibri"/>
                <a:ea typeface="Calibri"/>
                <a:cs typeface="Calibri"/>
                <a:sym typeface="Calibri"/>
              </a:rPr>
              <a:t> </a:t>
            </a:r>
            <a:r>
              <a:rPr lang="en" sz="1500" u="sng">
                <a:solidFill>
                  <a:srgbClr val="0000FF"/>
                </a:solidFill>
                <a:latin typeface="Calibri"/>
                <a:ea typeface="Calibri"/>
                <a:cs typeface="Calibri"/>
                <a:sym typeface="Calibri"/>
                <a:hlinkClick r:id="rId6">
                  <a:extLst>
                    <a:ext uri="{A12FA001-AC4F-418D-AE19-62706E023703}">
                      <ahyp:hlinkClr val="tx"/>
                    </a:ext>
                  </a:extLst>
                </a:hlinkClick>
              </a:rPr>
              <a:t>nodules</a:t>
            </a:r>
            <a:r>
              <a:rPr lang="en" sz="1500">
                <a:solidFill>
                  <a:srgbClr val="1A1C1C"/>
                </a:solidFill>
                <a:latin typeface="Calibri"/>
                <a:ea typeface="Calibri"/>
                <a:cs typeface="Calibri"/>
                <a:sym typeface="Calibri"/>
              </a:rPr>
              <a:t>, </a:t>
            </a:r>
            <a:r>
              <a:rPr lang="en" sz="1500" u="sng">
                <a:solidFill>
                  <a:srgbClr val="1A1C1C"/>
                </a:solidFill>
                <a:latin typeface="Calibri"/>
                <a:ea typeface="Calibri"/>
                <a:cs typeface="Calibri"/>
                <a:sym typeface="Calibri"/>
              </a:rPr>
              <a:t>pulmonary fibrosis</a:t>
            </a:r>
            <a:r>
              <a:rPr lang="en" sz="1500">
                <a:solidFill>
                  <a:srgbClr val="1A1C1C"/>
                </a:solidFill>
                <a:latin typeface="Calibri"/>
                <a:ea typeface="Calibri"/>
                <a:cs typeface="Calibri"/>
                <a:sym typeface="Calibri"/>
              </a:rPr>
              <a:t>).</a:t>
            </a:r>
            <a:endParaRPr sz="15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100">
              <a:solidFill>
                <a:schemeClr val="dk1"/>
              </a:solidFill>
              <a:latin typeface="Calibri"/>
              <a:ea typeface="Calibri"/>
              <a:cs typeface="Calibri"/>
              <a:sym typeface="Calibri"/>
            </a:endParaRPr>
          </a:p>
          <a:p>
            <a:pPr indent="0" lvl="0" marL="76200" marR="0" rtl="0" algn="l">
              <a:lnSpc>
                <a:spcPct val="100000"/>
              </a:lnSpc>
              <a:spcBef>
                <a:spcPts val="0"/>
              </a:spcBef>
              <a:spcAft>
                <a:spcPts val="0"/>
              </a:spcAft>
              <a:buNone/>
            </a:pPr>
            <a:r>
              <a:rPr lang="en" sz="1500">
                <a:solidFill>
                  <a:srgbClr val="1A1C1C"/>
                </a:solidFill>
                <a:latin typeface="Calibri"/>
                <a:ea typeface="Calibri"/>
                <a:cs typeface="Calibri"/>
                <a:sym typeface="Calibri"/>
              </a:rPr>
              <a:t>The risk of </a:t>
            </a:r>
            <a:r>
              <a:rPr lang="en" sz="1500" u="sng">
                <a:solidFill>
                  <a:srgbClr val="1A1C1C"/>
                </a:solidFill>
                <a:latin typeface="Calibri"/>
                <a:ea typeface="Calibri"/>
                <a:cs typeface="Calibri"/>
                <a:sym typeface="Calibri"/>
              </a:rPr>
              <a:t>RA</a:t>
            </a:r>
            <a:r>
              <a:rPr lang="en" sz="1500">
                <a:solidFill>
                  <a:srgbClr val="1A1C1C"/>
                </a:solidFill>
                <a:latin typeface="Calibri"/>
                <a:ea typeface="Calibri"/>
                <a:cs typeface="Calibri"/>
                <a:sym typeface="Calibri"/>
              </a:rPr>
              <a:t> increases with age, and the disease predominantly affects women.</a:t>
            </a:r>
            <a:endParaRPr sz="1500">
              <a:solidFill>
                <a:schemeClr val="dk1"/>
              </a:solidFill>
              <a:latin typeface="Calibri"/>
              <a:ea typeface="Calibri"/>
              <a:cs typeface="Calibri"/>
              <a:sym typeface="Calibri"/>
            </a:endParaRPr>
          </a:p>
          <a:p>
            <a:pPr indent="0" lvl="0" marL="76200" marR="241300" rtl="0" algn="l">
              <a:lnSpc>
                <a:spcPct val="117100"/>
              </a:lnSpc>
              <a:spcBef>
                <a:spcPts val="800"/>
              </a:spcBef>
              <a:spcAft>
                <a:spcPts val="0"/>
              </a:spcAft>
              <a:buNone/>
            </a:pPr>
            <a:r>
              <a:rPr b="1" lang="en" sz="1500">
                <a:solidFill>
                  <a:srgbClr val="1A1C1C"/>
                </a:solidFill>
                <a:latin typeface="Calibri"/>
                <a:ea typeface="Calibri"/>
                <a:cs typeface="Calibri"/>
                <a:sym typeface="Calibri"/>
              </a:rPr>
              <a:t>The diagnosis is clinical </a:t>
            </a:r>
            <a:r>
              <a:rPr lang="en" sz="1500">
                <a:solidFill>
                  <a:srgbClr val="1A1C1C"/>
                </a:solidFill>
                <a:latin typeface="Calibri"/>
                <a:ea typeface="Calibri"/>
                <a:cs typeface="Calibri"/>
                <a:sym typeface="Calibri"/>
              </a:rPr>
              <a:t>and may be supported by laboratory tests (e.g., </a:t>
            </a:r>
            <a:r>
              <a:rPr lang="en" sz="1500" u="sng">
                <a:solidFill>
                  <a:srgbClr val="0000FF"/>
                </a:solidFill>
                <a:latin typeface="Calibri"/>
                <a:ea typeface="Calibri"/>
                <a:cs typeface="Calibri"/>
                <a:sym typeface="Calibri"/>
                <a:hlinkClick r:id="rId7">
                  <a:extLst>
                    <a:ext uri="{A12FA001-AC4F-418D-AE19-62706E023703}">
                      <ahyp:hlinkClr val="tx"/>
                    </a:ext>
                  </a:extLst>
                </a:hlinkClick>
              </a:rPr>
              <a:t>rheumatoid </a:t>
            </a:r>
            <a:r>
              <a:rPr lang="en" sz="1500">
                <a:solidFill>
                  <a:srgbClr val="0000FF"/>
                </a:solidFill>
                <a:latin typeface="Calibri"/>
                <a:ea typeface="Calibri"/>
                <a:cs typeface="Calibri"/>
                <a:sym typeface="Calibri"/>
              </a:rPr>
              <a:t> </a:t>
            </a:r>
            <a:r>
              <a:rPr lang="en" sz="1500" u="sng">
                <a:solidFill>
                  <a:srgbClr val="0000FF"/>
                </a:solidFill>
                <a:latin typeface="Calibri"/>
                <a:ea typeface="Calibri"/>
                <a:cs typeface="Calibri"/>
                <a:sym typeface="Calibri"/>
                <a:hlinkClick r:id="rId8">
                  <a:extLst>
                    <a:ext uri="{A12FA001-AC4F-418D-AE19-62706E023703}">
                      <ahyp:hlinkClr val="tx"/>
                    </a:ext>
                  </a:extLst>
                </a:hlinkClick>
              </a:rPr>
              <a:t>factor</a:t>
            </a:r>
            <a:r>
              <a:rPr lang="en" sz="1500">
                <a:solidFill>
                  <a:srgbClr val="1A1C1C"/>
                </a:solidFill>
                <a:latin typeface="Calibri"/>
                <a:ea typeface="Calibri"/>
                <a:cs typeface="Calibri"/>
                <a:sym typeface="Calibri"/>
              </a:rPr>
              <a:t>, </a:t>
            </a:r>
            <a:r>
              <a:rPr lang="en" sz="1500" u="sng">
                <a:solidFill>
                  <a:srgbClr val="0000FF"/>
                </a:solidFill>
                <a:latin typeface="Calibri"/>
                <a:ea typeface="Calibri"/>
                <a:cs typeface="Calibri"/>
                <a:sym typeface="Calibri"/>
                <a:hlinkClick r:id="rId9">
                  <a:extLst>
                    <a:ext uri="{A12FA001-AC4F-418D-AE19-62706E023703}">
                      <ahyp:hlinkClr val="tx"/>
                    </a:ext>
                  </a:extLst>
                </a:hlinkClick>
              </a:rPr>
              <a:t>anticitrullinated peptide antibodies</a:t>
            </a:r>
            <a:r>
              <a:rPr lang="en" sz="1500">
                <a:solidFill>
                  <a:srgbClr val="1A1C1C"/>
                </a:solidFill>
                <a:latin typeface="Calibri"/>
                <a:ea typeface="Calibri"/>
                <a:cs typeface="Calibri"/>
                <a:sym typeface="Calibri"/>
              </a:rPr>
              <a:t>) and imaging studies (e.g., the presence</a:t>
            </a:r>
            <a:endParaRPr sz="1500">
              <a:solidFill>
                <a:schemeClr val="dk1"/>
              </a:solidFill>
              <a:latin typeface="Calibri"/>
              <a:ea typeface="Calibri"/>
              <a:cs typeface="Calibri"/>
              <a:sym typeface="Calibri"/>
            </a:endParaRPr>
          </a:p>
          <a:p>
            <a:pPr indent="0" lvl="0" marL="76200" marR="165100" rtl="0" algn="l">
              <a:lnSpc>
                <a:spcPct val="116399"/>
              </a:lnSpc>
              <a:spcBef>
                <a:spcPts val="0"/>
              </a:spcBef>
              <a:spcAft>
                <a:spcPts val="0"/>
              </a:spcAft>
              <a:buNone/>
            </a:pPr>
            <a:r>
              <a:rPr lang="en" sz="1500">
                <a:solidFill>
                  <a:srgbClr val="1A1C1C"/>
                </a:solidFill>
                <a:latin typeface="Calibri"/>
                <a:ea typeface="Calibri"/>
                <a:cs typeface="Calibri"/>
                <a:sym typeface="Calibri"/>
              </a:rPr>
              <a:t>of </a:t>
            </a:r>
            <a:r>
              <a:rPr lang="en" sz="1500" u="sng">
                <a:solidFill>
                  <a:srgbClr val="1A1C1C"/>
                </a:solidFill>
                <a:latin typeface="Calibri"/>
                <a:ea typeface="Calibri"/>
                <a:cs typeface="Calibri"/>
                <a:sym typeface="Calibri"/>
              </a:rPr>
              <a:t>synovitis</a:t>
            </a:r>
            <a:r>
              <a:rPr lang="en" sz="1500">
                <a:solidFill>
                  <a:srgbClr val="1A1C1C"/>
                </a:solidFill>
                <a:latin typeface="Calibri"/>
                <a:ea typeface="Calibri"/>
                <a:cs typeface="Calibri"/>
                <a:sym typeface="Calibri"/>
              </a:rPr>
              <a:t> on </a:t>
            </a:r>
            <a:r>
              <a:rPr lang="en" sz="1500" u="sng">
                <a:solidFill>
                  <a:srgbClr val="0000FF"/>
                </a:solidFill>
                <a:latin typeface="Calibri"/>
                <a:ea typeface="Calibri"/>
                <a:cs typeface="Calibri"/>
                <a:sym typeface="Calibri"/>
                <a:hlinkClick r:id="rId10">
                  <a:extLst>
                    <a:ext uri="{A12FA001-AC4F-418D-AE19-62706E023703}">
                      <ahyp:hlinkClr val="tx"/>
                    </a:ext>
                  </a:extLst>
                </a:hlinkClick>
              </a:rPr>
              <a:t>ultrasound </a:t>
            </a:r>
            <a:r>
              <a:rPr lang="en" sz="1500">
                <a:solidFill>
                  <a:srgbClr val="1A1C1C"/>
                </a:solidFill>
                <a:latin typeface="Calibri"/>
                <a:ea typeface="Calibri"/>
                <a:cs typeface="Calibri"/>
                <a:sym typeface="Calibri"/>
              </a:rPr>
              <a:t>and, later in the disease course, bone erosions and/or </a:t>
            </a:r>
            <a:r>
              <a:rPr lang="en" sz="1500" u="sng">
                <a:solidFill>
                  <a:srgbClr val="0000FF"/>
                </a:solidFill>
                <a:latin typeface="Calibri"/>
                <a:ea typeface="Calibri"/>
                <a:cs typeface="Calibri"/>
                <a:sym typeface="Calibri"/>
                <a:hlinkClick r:id="rId11">
                  <a:extLst>
                    <a:ext uri="{A12FA001-AC4F-418D-AE19-62706E023703}">
                      <ahyp:hlinkClr val="tx"/>
                    </a:ext>
                  </a:extLst>
                </a:hlinkClick>
              </a:rPr>
              <a:t>joint </a:t>
            </a:r>
            <a:r>
              <a:rPr lang="en" sz="1500">
                <a:solidFill>
                  <a:srgbClr val="0000FF"/>
                </a:solidFill>
                <a:latin typeface="Calibri"/>
                <a:ea typeface="Calibri"/>
                <a:cs typeface="Calibri"/>
                <a:sym typeface="Calibri"/>
              </a:rPr>
              <a:t> </a:t>
            </a:r>
            <a:r>
              <a:rPr lang="en" sz="1500">
                <a:solidFill>
                  <a:srgbClr val="1A1C1C"/>
                </a:solidFill>
                <a:latin typeface="Calibri"/>
                <a:ea typeface="Calibri"/>
                <a:cs typeface="Calibri"/>
                <a:sym typeface="Calibri"/>
              </a:rPr>
              <a:t>space narrowing on </a:t>
            </a:r>
            <a:r>
              <a:rPr lang="en" sz="1500" u="sng">
                <a:solidFill>
                  <a:srgbClr val="0000FF"/>
                </a:solidFill>
                <a:latin typeface="Calibri"/>
                <a:ea typeface="Calibri"/>
                <a:cs typeface="Calibri"/>
                <a:sym typeface="Calibri"/>
                <a:hlinkClick r:id="rId12">
                  <a:extLst>
                    <a:ext uri="{A12FA001-AC4F-418D-AE19-62706E023703}">
                      <ahyp:hlinkClr val="tx"/>
                    </a:ext>
                  </a:extLst>
                </a:hlinkClick>
              </a:rPr>
              <a:t>x-rays</a:t>
            </a:r>
            <a:r>
              <a:rPr lang="en" sz="1500">
                <a:solidFill>
                  <a:srgbClr val="1A1C1C"/>
                </a:solidFill>
                <a:latin typeface="Calibri"/>
                <a:ea typeface="Calibri"/>
                <a:cs typeface="Calibri"/>
                <a:sym typeface="Calibri"/>
              </a:rPr>
              <a:t>).</a:t>
            </a:r>
            <a:endParaRPr sz="1500">
              <a:solidFill>
                <a:schemeClr val="dk1"/>
              </a:solidFill>
              <a:latin typeface="Calibri"/>
              <a:ea typeface="Calibri"/>
              <a:cs typeface="Calibri"/>
              <a:sym typeface="Calibri"/>
            </a:endParaRPr>
          </a:p>
          <a:p>
            <a:pPr indent="0" lvl="0" marL="76200" marR="368300" rtl="0" algn="l">
              <a:lnSpc>
                <a:spcPct val="117100"/>
              </a:lnSpc>
              <a:spcBef>
                <a:spcPts val="800"/>
              </a:spcBef>
              <a:spcAft>
                <a:spcPts val="0"/>
              </a:spcAft>
              <a:buNone/>
            </a:pPr>
            <a:r>
              <a:rPr b="1" lang="en" sz="1500">
                <a:solidFill>
                  <a:srgbClr val="1A1C1C"/>
                </a:solidFill>
                <a:latin typeface="Calibri"/>
                <a:ea typeface="Calibri"/>
                <a:cs typeface="Calibri"/>
                <a:sym typeface="Calibri"/>
              </a:rPr>
              <a:t>There is no curative therapy </a:t>
            </a:r>
            <a:r>
              <a:rPr lang="en" sz="1500">
                <a:solidFill>
                  <a:srgbClr val="1A1C1C"/>
                </a:solidFill>
                <a:latin typeface="Calibri"/>
                <a:ea typeface="Calibri"/>
                <a:cs typeface="Calibri"/>
                <a:sym typeface="Calibri"/>
              </a:rPr>
              <a:t>for </a:t>
            </a:r>
            <a:r>
              <a:rPr lang="en" sz="1500" u="sng">
                <a:solidFill>
                  <a:srgbClr val="1A1C1C"/>
                </a:solidFill>
                <a:latin typeface="Calibri"/>
                <a:ea typeface="Calibri"/>
                <a:cs typeface="Calibri"/>
                <a:sym typeface="Calibri"/>
              </a:rPr>
              <a:t>RA</a:t>
            </a:r>
            <a:r>
              <a:rPr lang="en" sz="1500">
                <a:solidFill>
                  <a:srgbClr val="1A1C1C"/>
                </a:solidFill>
                <a:latin typeface="Calibri"/>
                <a:ea typeface="Calibri"/>
                <a:cs typeface="Calibri"/>
                <a:sym typeface="Calibri"/>
              </a:rPr>
              <a:t> but early intervention with </a:t>
            </a:r>
            <a:r>
              <a:rPr lang="en" sz="1500" u="sng">
                <a:solidFill>
                  <a:srgbClr val="0000FF"/>
                </a:solidFill>
                <a:latin typeface="Calibri"/>
                <a:ea typeface="Calibri"/>
                <a:cs typeface="Calibri"/>
                <a:sym typeface="Calibri"/>
                <a:hlinkClick r:id="rId13">
                  <a:extLst>
                    <a:ext uri="{A12FA001-AC4F-418D-AE19-62706E023703}">
                      <ahyp:hlinkClr val="tx"/>
                    </a:ext>
                  </a:extLst>
                </a:hlinkClick>
              </a:rPr>
              <a:t>disease-modifying </a:t>
            </a:r>
            <a:r>
              <a:rPr lang="en" sz="1500">
                <a:solidFill>
                  <a:srgbClr val="0000FF"/>
                </a:solidFill>
                <a:latin typeface="Calibri"/>
                <a:ea typeface="Calibri"/>
                <a:cs typeface="Calibri"/>
                <a:sym typeface="Calibri"/>
              </a:rPr>
              <a:t> </a:t>
            </a:r>
            <a:r>
              <a:rPr lang="en" sz="1500" u="sng">
                <a:solidFill>
                  <a:srgbClr val="0000FF"/>
                </a:solidFill>
                <a:latin typeface="Calibri"/>
                <a:ea typeface="Calibri"/>
                <a:cs typeface="Calibri"/>
                <a:sym typeface="Calibri"/>
                <a:hlinkClick r:id="rId14">
                  <a:extLst>
                    <a:ext uri="{A12FA001-AC4F-418D-AE19-62706E023703}">
                      <ahyp:hlinkClr val="tx"/>
                    </a:ext>
                  </a:extLst>
                </a:hlinkClick>
              </a:rPr>
              <a:t>antirheumatic drugs </a:t>
            </a:r>
            <a:r>
              <a:rPr lang="en" sz="1500">
                <a:solidFill>
                  <a:srgbClr val="1A1C1C"/>
                </a:solidFill>
                <a:latin typeface="Calibri"/>
                <a:ea typeface="Calibri"/>
                <a:cs typeface="Calibri"/>
                <a:sym typeface="Calibri"/>
              </a:rPr>
              <a:t>(</a:t>
            </a:r>
            <a:r>
              <a:rPr lang="en" sz="1500" u="sng">
                <a:solidFill>
                  <a:srgbClr val="0000FF"/>
                </a:solidFill>
                <a:latin typeface="Calibri"/>
                <a:ea typeface="Calibri"/>
                <a:cs typeface="Calibri"/>
                <a:sym typeface="Calibri"/>
                <a:hlinkClick r:id="rId15">
                  <a:extLst>
                    <a:ext uri="{A12FA001-AC4F-418D-AE19-62706E023703}">
                      <ahyp:hlinkClr val="tx"/>
                    </a:ext>
                  </a:extLst>
                </a:hlinkClick>
              </a:rPr>
              <a:t>DMARDs</a:t>
            </a:r>
            <a:r>
              <a:rPr lang="en" sz="1500">
                <a:solidFill>
                  <a:srgbClr val="1A1C1C"/>
                </a:solidFill>
                <a:latin typeface="Calibri"/>
                <a:ea typeface="Calibri"/>
                <a:cs typeface="Calibri"/>
                <a:sym typeface="Calibri"/>
              </a:rPr>
              <a:t>) using a treat-to-target strategy</a:t>
            </a:r>
            <a:endParaRPr sz="1500">
              <a:solidFill>
                <a:schemeClr val="dk1"/>
              </a:solidFill>
              <a:latin typeface="Calibri"/>
              <a:ea typeface="Calibri"/>
              <a:cs typeface="Calibri"/>
              <a:sym typeface="Calibri"/>
            </a:endParaRPr>
          </a:p>
          <a:p>
            <a:pPr indent="0" lvl="0" marL="76200" marR="0" rtl="0" algn="l">
              <a:lnSpc>
                <a:spcPct val="100000"/>
              </a:lnSpc>
              <a:spcBef>
                <a:spcPts val="200"/>
              </a:spcBef>
              <a:spcAft>
                <a:spcPts val="0"/>
              </a:spcAft>
              <a:buNone/>
            </a:pPr>
            <a:r>
              <a:rPr lang="en" sz="1500">
                <a:solidFill>
                  <a:srgbClr val="1A1C1C"/>
                </a:solidFill>
                <a:latin typeface="Calibri"/>
                <a:ea typeface="Calibri"/>
                <a:cs typeface="Calibri"/>
                <a:sym typeface="Calibri"/>
              </a:rPr>
              <a:t>can prevent disease progression and </a:t>
            </a:r>
            <a:r>
              <a:rPr lang="en" sz="1500" u="sng">
                <a:solidFill>
                  <a:srgbClr val="1A1C1C"/>
                </a:solidFill>
                <a:latin typeface="Calibri"/>
                <a:ea typeface="Calibri"/>
                <a:cs typeface="Calibri"/>
                <a:sym typeface="Calibri"/>
              </a:rPr>
              <a:t>RA</a:t>
            </a:r>
            <a:r>
              <a:rPr lang="en" sz="1500">
                <a:solidFill>
                  <a:srgbClr val="1A1C1C"/>
                </a:solidFill>
                <a:latin typeface="Calibri"/>
                <a:ea typeface="Calibri"/>
                <a:cs typeface="Calibri"/>
                <a:sym typeface="Calibri"/>
              </a:rPr>
              <a:t>-related disability.</a:t>
            </a:r>
            <a:endParaRPr sz="150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71"/>
          <p:cNvSpPr txBox="1"/>
          <p:nvPr>
            <p:ph type="ctrTitle"/>
          </p:nvPr>
        </p:nvSpPr>
        <p:spPr>
          <a:xfrm>
            <a:off x="3096250" y="1627200"/>
            <a:ext cx="2951400" cy="15843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Thank You!</a:t>
            </a:r>
            <a:endParaRPr/>
          </a:p>
        </p:txBody>
      </p:sp>
      <p:sp>
        <p:nvSpPr>
          <p:cNvPr id="453" name="Google Shape;453;p71"/>
          <p:cNvSpPr txBox="1"/>
          <p:nvPr>
            <p:ph idx="1" type="subTitle"/>
          </p:nvPr>
        </p:nvSpPr>
        <p:spPr>
          <a:xfrm>
            <a:off x="3096363" y="3266930"/>
            <a:ext cx="2951400" cy="701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7" name="Google Shape;97;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8" name="Google Shape;98;p1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Pathophysiology </a:t>
            </a:r>
            <a:endParaRPr/>
          </a:p>
        </p:txBody>
      </p:sp>
      <p:sp>
        <p:nvSpPr>
          <p:cNvPr id="104" name="Google Shape;104;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a:t>Certain interstitial tissue proteins (e.g. intracellular filament protein vimentin, filaggrin, type II collagen) undergo a posttranslational modification that involves the conversion of arginine to citrulline (citrullination). </a:t>
            </a:r>
            <a:endParaRPr/>
          </a:p>
          <a:p>
            <a:pPr indent="0" lvl="0" marL="0" rtl="0" algn="l">
              <a:spcBef>
                <a:spcPts val="1200"/>
              </a:spcBef>
              <a:spcAft>
                <a:spcPts val="0"/>
              </a:spcAft>
              <a:buNone/>
            </a:pPr>
            <a:r>
              <a:rPr lang="en"/>
              <a:t>Citrullinated proteins are recognized as foreign by the antigen-presenting cells that present them to CD4+ T cells.</a:t>
            </a:r>
            <a:endParaRPr/>
          </a:p>
          <a:p>
            <a:pPr indent="0" lvl="0" marL="0" rtl="0" algn="l">
              <a:spcBef>
                <a:spcPts val="1200"/>
              </a:spcBef>
              <a:spcAft>
                <a:spcPts val="0"/>
              </a:spcAft>
              <a:buNone/>
            </a:pPr>
            <a:r>
              <a:rPr lang="en"/>
              <a:t>Activation of CD4+ T cells leads to the following sequences of events: </a:t>
            </a:r>
            <a:endParaRPr/>
          </a:p>
          <a:p>
            <a:pPr indent="0" lvl="0" marL="0" rtl="0" algn="l">
              <a:spcBef>
                <a:spcPts val="1200"/>
              </a:spcBef>
              <a:spcAft>
                <a:spcPts val="0"/>
              </a:spcAft>
              <a:buNone/>
            </a:pPr>
            <a:r>
              <a:rPr lang="en"/>
              <a:t>IL-4 production → B-cell proliferation and differentiation → production of anticitrullinated peptide antibodies → type II hypersensitivity reaction and type III hypersensitivity reaction</a:t>
            </a:r>
            <a:endParaRPr/>
          </a:p>
          <a:p>
            <a:pPr indent="0" lvl="0" marL="0" rtl="0" algn="l">
              <a:spcBef>
                <a:spcPts val="1200"/>
              </a:spcBef>
              <a:spcAft>
                <a:spcPts val="0"/>
              </a:spcAft>
              <a:buNone/>
            </a:pPr>
            <a:r>
              <a:rPr lang="en"/>
              <a:t>Migration of CD4+ T cells to synovial joints → secretion of cytokines (IFN-γ, IL-17) → recruitment of macrophages → secretion of cytokines (TNF-α, IL-1, IL-6) → inflammation and proliferation</a:t>
            </a:r>
            <a:endParaRPr/>
          </a:p>
          <a:p>
            <a:pPr indent="0" lvl="0" marL="0" rtl="0" algn="l">
              <a:spcBef>
                <a:spcPts val="1200"/>
              </a:spcBef>
              <a:spcAft>
                <a:spcPts val="12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1"/>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4375"/>
              <a:buFont typeface="Arial"/>
              <a:buNone/>
            </a:pPr>
            <a:r>
              <a:rPr lang="en"/>
              <a:t>Pathophysiology </a:t>
            </a:r>
            <a:endParaRPr/>
          </a:p>
          <a:p>
            <a:pPr indent="0" lvl="0" marL="0" rtl="0" algn="l">
              <a:spcBef>
                <a:spcPts val="0"/>
              </a:spcBef>
              <a:spcAft>
                <a:spcPts val="0"/>
              </a:spcAft>
              <a:buNone/>
            </a:pPr>
            <a:r>
              <a:t/>
            </a:r>
            <a:endParaRPr/>
          </a:p>
        </p:txBody>
      </p:sp>
      <p:sp>
        <p:nvSpPr>
          <p:cNvPr id="110" name="Google Shape;110;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Bouts of inflammation, angiogenesis, and proliferation →</a:t>
            </a:r>
            <a:r>
              <a:rPr b="1" lang="en"/>
              <a:t> proliferative granulation tissue with mononuclear inflammatory cells </a:t>
            </a:r>
            <a:r>
              <a:rPr lang="en"/>
              <a:t>→ pannus and synovial hypertrophy → invasion, progressive destruction, and deterioration of cartilage and bone</a:t>
            </a:r>
            <a:endParaRPr/>
          </a:p>
          <a:p>
            <a:pPr indent="0" lvl="0" marL="0" rtl="0" algn="l">
              <a:spcBef>
                <a:spcPts val="1200"/>
              </a:spcBef>
              <a:spcAft>
                <a:spcPts val="0"/>
              </a:spcAft>
              <a:buNone/>
            </a:pPr>
            <a:r>
              <a:rPr b="1" lang="en"/>
              <a:t>Antibodies against Fc portion of IgG</a:t>
            </a:r>
            <a:r>
              <a:rPr lang="en"/>
              <a:t> (rheumatoid factor, RF) are produced to aid in removing autoantibodies and immune complexes.</a:t>
            </a:r>
            <a:endParaRPr/>
          </a:p>
          <a:p>
            <a:pPr indent="0" lvl="0" marL="0" rtl="0" algn="l">
              <a:spcBef>
                <a:spcPts val="1200"/>
              </a:spcBef>
              <a:spcAft>
                <a:spcPts val="0"/>
              </a:spcAft>
              <a:buNone/>
            </a:pPr>
            <a:r>
              <a:rPr lang="en"/>
              <a:t>RF excess triggers formation of new immune complexes and type III HSR</a:t>
            </a:r>
            <a:endParaRPr/>
          </a:p>
          <a:p>
            <a:pPr indent="0" lvl="0" marL="0" rtl="0" algn="l">
              <a:spcBef>
                <a:spcPts val="1200"/>
              </a:spcBef>
              <a:spcAft>
                <a:spcPts val="0"/>
              </a:spcAft>
              <a:buNone/>
            </a:pPr>
            <a:r>
              <a:rPr b="1" lang="en"/>
              <a:t>Individuals with positive RF are more likely to develop extraarticular manifestations.</a:t>
            </a:r>
            <a:endParaRPr b="1"/>
          </a:p>
          <a:p>
            <a:pPr indent="0" lvl="0" marL="0" rtl="0" algn="l">
              <a:spcBef>
                <a:spcPts val="1200"/>
              </a:spcBef>
              <a:spcAft>
                <a:spcPts val="12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2"/>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Clinical Features </a:t>
            </a:r>
            <a:endParaRPr/>
          </a:p>
        </p:txBody>
      </p:sp>
      <p:sp>
        <p:nvSpPr>
          <p:cNvPr id="116" name="Google Shape;116;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935"/>
              <a:buNone/>
            </a:pPr>
            <a:r>
              <a:rPr b="1" lang="en" sz="1602">
                <a:solidFill>
                  <a:srgbClr val="1A1C1C"/>
                </a:solidFill>
                <a:highlight>
                  <a:srgbClr val="FFFFFF"/>
                </a:highlight>
                <a:latin typeface="Roboto"/>
                <a:ea typeface="Roboto"/>
                <a:cs typeface="Roboto"/>
                <a:sym typeface="Roboto"/>
              </a:rPr>
              <a:t>Articular manifestations: </a:t>
            </a:r>
            <a:endParaRPr b="1" sz="1602">
              <a:solidFill>
                <a:srgbClr val="1A1C1C"/>
              </a:solidFill>
              <a:highlight>
                <a:srgbClr val="FFFFFF"/>
              </a:highlight>
              <a:latin typeface="Roboto"/>
              <a:ea typeface="Roboto"/>
              <a:cs typeface="Roboto"/>
              <a:sym typeface="Roboto"/>
            </a:endParaRPr>
          </a:p>
          <a:p>
            <a:pPr indent="-306070" lvl="0" marL="609600" rtl="0" algn="l">
              <a:lnSpc>
                <a:spcPct val="130000"/>
              </a:lnSpc>
              <a:spcBef>
                <a:spcPts val="1200"/>
              </a:spcBef>
              <a:spcAft>
                <a:spcPts val="0"/>
              </a:spcAft>
              <a:buClr>
                <a:srgbClr val="1A1C1C"/>
              </a:buClr>
              <a:buSzPts val="1220"/>
              <a:buFont typeface="Roboto"/>
              <a:buChar char="●"/>
            </a:pPr>
            <a:r>
              <a:rPr lang="en" sz="1220">
                <a:solidFill>
                  <a:srgbClr val="1A1C1C"/>
                </a:solidFill>
                <a:highlight>
                  <a:srgbClr val="FFFFFF"/>
                </a:highlight>
                <a:latin typeface="Roboto"/>
                <a:ea typeface="Roboto"/>
                <a:cs typeface="Roboto"/>
                <a:sym typeface="Roboto"/>
              </a:rPr>
              <a:t>Polyarthralgia</a:t>
            </a:r>
            <a:endParaRPr sz="1220">
              <a:solidFill>
                <a:srgbClr val="1A1C1C"/>
              </a:solidFill>
              <a:highlight>
                <a:srgbClr val="FFFFFF"/>
              </a:highlight>
              <a:latin typeface="Roboto"/>
              <a:ea typeface="Roboto"/>
              <a:cs typeface="Roboto"/>
              <a:sym typeface="Roboto"/>
            </a:endParaRPr>
          </a:p>
          <a:p>
            <a:pPr indent="-306069" lvl="1" marL="1219200" rtl="0" algn="l">
              <a:lnSpc>
                <a:spcPct val="130000"/>
              </a:lnSpc>
              <a:spcBef>
                <a:spcPts val="0"/>
              </a:spcBef>
              <a:spcAft>
                <a:spcPts val="0"/>
              </a:spcAft>
              <a:buClr>
                <a:srgbClr val="1A1C1C"/>
              </a:buClr>
              <a:buSzPts val="1220"/>
              <a:buFont typeface="Roboto"/>
              <a:buChar char="○"/>
            </a:pPr>
            <a:r>
              <a:rPr b="1" lang="en" sz="1220">
                <a:solidFill>
                  <a:srgbClr val="1A1C1C"/>
                </a:solidFill>
                <a:highlight>
                  <a:srgbClr val="FFFFFF"/>
                </a:highlight>
                <a:latin typeface="Roboto"/>
                <a:ea typeface="Roboto"/>
                <a:cs typeface="Roboto"/>
                <a:sym typeface="Roboto"/>
              </a:rPr>
              <a:t>Symmetrical </a:t>
            </a:r>
            <a:r>
              <a:rPr b="1" lang="en" sz="1220" u="sng">
                <a:solidFill>
                  <a:schemeClr val="hlink"/>
                </a:solidFill>
                <a:highlight>
                  <a:srgbClr val="FFFFFF"/>
                </a:highlight>
                <a:latin typeface="Roboto"/>
                <a:ea typeface="Roboto"/>
                <a:cs typeface="Roboto"/>
                <a:sym typeface="Roboto"/>
                <a:hlinkClick r:id="rId3"/>
              </a:rPr>
              <a:t>pain</a:t>
            </a:r>
            <a:r>
              <a:rPr lang="en" sz="1220">
                <a:solidFill>
                  <a:srgbClr val="1A1C1C"/>
                </a:solidFill>
                <a:highlight>
                  <a:srgbClr val="FFFFFF"/>
                </a:highlight>
                <a:latin typeface="Roboto"/>
                <a:ea typeface="Roboto"/>
                <a:cs typeface="Roboto"/>
                <a:sym typeface="Roboto"/>
              </a:rPr>
              <a:t> and </a:t>
            </a:r>
            <a:r>
              <a:rPr b="1" lang="en" sz="1220">
                <a:solidFill>
                  <a:srgbClr val="1A1C1C"/>
                </a:solidFill>
                <a:highlight>
                  <a:srgbClr val="FFFFFF"/>
                </a:highlight>
                <a:latin typeface="Roboto"/>
                <a:ea typeface="Roboto"/>
                <a:cs typeface="Roboto"/>
                <a:sym typeface="Roboto"/>
              </a:rPr>
              <a:t>swelling</a:t>
            </a:r>
            <a:r>
              <a:rPr lang="en" sz="1220">
                <a:solidFill>
                  <a:srgbClr val="1A1C1C"/>
                </a:solidFill>
                <a:highlight>
                  <a:srgbClr val="FFFFFF"/>
                </a:highlight>
                <a:latin typeface="Roboto"/>
                <a:ea typeface="Roboto"/>
                <a:cs typeface="Roboto"/>
                <a:sym typeface="Roboto"/>
              </a:rPr>
              <a:t> of affected </a:t>
            </a:r>
            <a:r>
              <a:rPr lang="en" sz="1220" u="sng">
                <a:solidFill>
                  <a:schemeClr val="hlink"/>
                </a:solidFill>
                <a:highlight>
                  <a:srgbClr val="FFFFFF"/>
                </a:highlight>
                <a:latin typeface="Roboto"/>
                <a:ea typeface="Roboto"/>
                <a:cs typeface="Roboto"/>
                <a:sym typeface="Roboto"/>
                <a:hlinkClick r:id="rId4"/>
              </a:rPr>
              <a:t>joints</a:t>
            </a:r>
            <a:r>
              <a:rPr lang="en" sz="1220">
                <a:solidFill>
                  <a:srgbClr val="1A1C1C"/>
                </a:solidFill>
                <a:highlight>
                  <a:srgbClr val="FFFFFF"/>
                </a:highlight>
                <a:latin typeface="Roboto"/>
                <a:ea typeface="Roboto"/>
                <a:cs typeface="Roboto"/>
                <a:sym typeface="Roboto"/>
              </a:rPr>
              <a:t> (also at rest)</a:t>
            </a:r>
            <a:endParaRPr sz="1220">
              <a:solidFill>
                <a:srgbClr val="1A1C1C"/>
              </a:solidFill>
              <a:highlight>
                <a:srgbClr val="FFFFFF"/>
              </a:highlight>
              <a:latin typeface="Roboto"/>
              <a:ea typeface="Roboto"/>
              <a:cs typeface="Roboto"/>
              <a:sym typeface="Roboto"/>
            </a:endParaRPr>
          </a:p>
          <a:p>
            <a:pPr indent="-293369" lvl="1" marL="1219200" rtl="0" algn="l">
              <a:lnSpc>
                <a:spcPct val="130000"/>
              </a:lnSpc>
              <a:spcBef>
                <a:spcPts val="0"/>
              </a:spcBef>
              <a:spcAft>
                <a:spcPts val="0"/>
              </a:spcAft>
              <a:buClr>
                <a:srgbClr val="1A1C1C"/>
              </a:buClr>
              <a:buSzPts val="1020"/>
              <a:buFont typeface="Roboto"/>
              <a:buChar char="○"/>
            </a:pPr>
            <a:r>
              <a:rPr lang="en" sz="1220">
                <a:solidFill>
                  <a:srgbClr val="1A1C1C"/>
                </a:solidFill>
                <a:highlight>
                  <a:srgbClr val="FFFFFF"/>
                </a:highlight>
                <a:latin typeface="Roboto"/>
                <a:ea typeface="Roboto"/>
                <a:cs typeface="Roboto"/>
                <a:sym typeface="Roboto"/>
              </a:rPr>
              <a:t>Frequently affected </a:t>
            </a:r>
            <a:r>
              <a:rPr lang="en" sz="1220" u="sng">
                <a:solidFill>
                  <a:schemeClr val="hlink"/>
                </a:solidFill>
                <a:highlight>
                  <a:srgbClr val="FFFFFF"/>
                </a:highlight>
                <a:latin typeface="Roboto"/>
                <a:ea typeface="Roboto"/>
                <a:cs typeface="Roboto"/>
                <a:sym typeface="Roboto"/>
                <a:hlinkClick r:id="rId5"/>
              </a:rPr>
              <a:t>joints</a:t>
            </a:r>
            <a:r>
              <a:rPr lang="en" sz="1220">
                <a:solidFill>
                  <a:srgbClr val="1A1C1C"/>
                </a:solidFill>
                <a:highlight>
                  <a:srgbClr val="FFFFFF"/>
                </a:highlight>
                <a:latin typeface="Roboto"/>
                <a:ea typeface="Roboto"/>
                <a:cs typeface="Roboto"/>
                <a:sym typeface="Roboto"/>
              </a:rPr>
              <a:t>  </a:t>
            </a:r>
            <a:r>
              <a:rPr lang="en" sz="837">
                <a:solidFill>
                  <a:srgbClr val="1A1C1C"/>
                </a:solidFill>
                <a:highlight>
                  <a:srgbClr val="FFFFFF"/>
                </a:highlight>
                <a:latin typeface="Roboto"/>
                <a:ea typeface="Roboto"/>
                <a:cs typeface="Roboto"/>
                <a:sym typeface="Roboto"/>
              </a:rPr>
              <a:t>[12]</a:t>
            </a:r>
            <a:endParaRPr sz="837">
              <a:solidFill>
                <a:srgbClr val="1A1C1C"/>
              </a:solidFill>
              <a:highlight>
                <a:srgbClr val="FFFFFF"/>
              </a:highlight>
              <a:latin typeface="Roboto"/>
              <a:ea typeface="Roboto"/>
              <a:cs typeface="Roboto"/>
              <a:sym typeface="Roboto"/>
            </a:endParaRPr>
          </a:p>
          <a:p>
            <a:pPr indent="-306069" lvl="2" marL="1828800" rtl="0" algn="l">
              <a:lnSpc>
                <a:spcPct val="130000"/>
              </a:lnSpc>
              <a:spcBef>
                <a:spcPts val="0"/>
              </a:spcBef>
              <a:spcAft>
                <a:spcPts val="0"/>
              </a:spcAft>
              <a:buClr>
                <a:srgbClr val="1A1C1C"/>
              </a:buClr>
              <a:buSzPts val="1220"/>
              <a:buFont typeface="Roboto"/>
              <a:buChar char="■"/>
            </a:pPr>
            <a:r>
              <a:rPr b="1" lang="en" sz="1220" u="sng">
                <a:solidFill>
                  <a:schemeClr val="hlink"/>
                </a:solidFill>
                <a:highlight>
                  <a:srgbClr val="FFFFFF"/>
                </a:highlight>
                <a:latin typeface="Roboto"/>
                <a:ea typeface="Roboto"/>
                <a:cs typeface="Roboto"/>
                <a:sym typeface="Roboto"/>
                <a:hlinkClick r:id="rId6"/>
              </a:rPr>
              <a:t>Metacarpophalangeal</a:t>
            </a:r>
            <a:r>
              <a:rPr lang="en" sz="1220">
                <a:solidFill>
                  <a:srgbClr val="1A1C1C"/>
                </a:solidFill>
                <a:highlight>
                  <a:srgbClr val="FFFFFF"/>
                </a:highlight>
                <a:latin typeface="Roboto"/>
                <a:ea typeface="Roboto"/>
                <a:cs typeface="Roboto"/>
                <a:sym typeface="Roboto"/>
              </a:rPr>
              <a:t> </a:t>
            </a:r>
            <a:r>
              <a:rPr lang="en" sz="1220" u="sng">
                <a:solidFill>
                  <a:schemeClr val="hlink"/>
                </a:solidFill>
                <a:highlight>
                  <a:srgbClr val="FFFFFF"/>
                </a:highlight>
                <a:latin typeface="Roboto"/>
                <a:ea typeface="Roboto"/>
                <a:cs typeface="Roboto"/>
                <a:sym typeface="Roboto"/>
                <a:hlinkClick r:id="rId7"/>
              </a:rPr>
              <a:t>joints</a:t>
            </a:r>
            <a:r>
              <a:rPr lang="en" sz="1220">
                <a:solidFill>
                  <a:srgbClr val="1A1C1C"/>
                </a:solidFill>
                <a:highlight>
                  <a:srgbClr val="FFFFFF"/>
                </a:highlight>
                <a:latin typeface="Roboto"/>
                <a:ea typeface="Roboto"/>
                <a:cs typeface="Roboto"/>
                <a:sym typeface="Roboto"/>
              </a:rPr>
              <a:t> (</a:t>
            </a:r>
            <a:r>
              <a:rPr lang="en" sz="1220" u="sng">
                <a:solidFill>
                  <a:schemeClr val="hlink"/>
                </a:solidFill>
                <a:highlight>
                  <a:srgbClr val="FFFFFF"/>
                </a:highlight>
                <a:latin typeface="Roboto"/>
                <a:ea typeface="Roboto"/>
                <a:cs typeface="Roboto"/>
                <a:sym typeface="Roboto"/>
                <a:hlinkClick r:id="rId8"/>
              </a:rPr>
              <a:t>MCP joints</a:t>
            </a:r>
            <a:r>
              <a:rPr lang="en" sz="1220">
                <a:solidFill>
                  <a:srgbClr val="1A1C1C"/>
                </a:solidFill>
                <a:highlight>
                  <a:srgbClr val="FFFFFF"/>
                </a:highlight>
                <a:latin typeface="Roboto"/>
                <a:ea typeface="Roboto"/>
                <a:cs typeface="Roboto"/>
                <a:sym typeface="Roboto"/>
              </a:rPr>
              <a:t>)</a:t>
            </a:r>
            <a:endParaRPr sz="1220">
              <a:solidFill>
                <a:srgbClr val="1A1C1C"/>
              </a:solidFill>
              <a:highlight>
                <a:srgbClr val="FFFFFF"/>
              </a:highlight>
              <a:latin typeface="Roboto"/>
              <a:ea typeface="Roboto"/>
              <a:cs typeface="Roboto"/>
              <a:sym typeface="Roboto"/>
            </a:endParaRPr>
          </a:p>
          <a:p>
            <a:pPr indent="-306069" lvl="2" marL="1828800" rtl="0" algn="l">
              <a:lnSpc>
                <a:spcPct val="130000"/>
              </a:lnSpc>
              <a:spcBef>
                <a:spcPts val="0"/>
              </a:spcBef>
              <a:spcAft>
                <a:spcPts val="0"/>
              </a:spcAft>
              <a:buClr>
                <a:srgbClr val="1A1C1C"/>
              </a:buClr>
              <a:buSzPts val="1220"/>
              <a:buFont typeface="Roboto"/>
              <a:buChar char="■"/>
            </a:pPr>
            <a:r>
              <a:rPr b="1" lang="en" sz="1220">
                <a:solidFill>
                  <a:srgbClr val="1A1C1C"/>
                </a:solidFill>
                <a:highlight>
                  <a:srgbClr val="FFFFFF"/>
                </a:highlight>
                <a:latin typeface="Roboto"/>
                <a:ea typeface="Roboto"/>
                <a:cs typeface="Roboto"/>
                <a:sym typeface="Roboto"/>
              </a:rPr>
              <a:t>Proximal interphalangeal</a:t>
            </a:r>
            <a:r>
              <a:rPr lang="en" sz="1220">
                <a:solidFill>
                  <a:srgbClr val="1A1C1C"/>
                </a:solidFill>
                <a:highlight>
                  <a:srgbClr val="FFFFFF"/>
                </a:highlight>
                <a:latin typeface="Roboto"/>
                <a:ea typeface="Roboto"/>
                <a:cs typeface="Roboto"/>
                <a:sym typeface="Roboto"/>
              </a:rPr>
              <a:t> </a:t>
            </a:r>
            <a:r>
              <a:rPr lang="en" sz="1220" u="sng">
                <a:solidFill>
                  <a:schemeClr val="hlink"/>
                </a:solidFill>
                <a:highlight>
                  <a:srgbClr val="FFFFFF"/>
                </a:highlight>
                <a:latin typeface="Roboto"/>
                <a:ea typeface="Roboto"/>
                <a:cs typeface="Roboto"/>
                <a:sym typeface="Roboto"/>
                <a:hlinkClick r:id="rId9"/>
              </a:rPr>
              <a:t>joints</a:t>
            </a:r>
            <a:r>
              <a:rPr lang="en" sz="1220">
                <a:solidFill>
                  <a:srgbClr val="1A1C1C"/>
                </a:solidFill>
                <a:highlight>
                  <a:srgbClr val="FFFFFF"/>
                </a:highlight>
                <a:latin typeface="Roboto"/>
                <a:ea typeface="Roboto"/>
                <a:cs typeface="Roboto"/>
                <a:sym typeface="Roboto"/>
              </a:rPr>
              <a:t> (</a:t>
            </a:r>
            <a:r>
              <a:rPr lang="en" sz="1220" u="sng">
                <a:solidFill>
                  <a:srgbClr val="1A1C1C"/>
                </a:solidFill>
                <a:highlight>
                  <a:srgbClr val="FFFFFF"/>
                </a:highlight>
                <a:latin typeface="Roboto"/>
                <a:ea typeface="Roboto"/>
                <a:cs typeface="Roboto"/>
                <a:sym typeface="Roboto"/>
              </a:rPr>
              <a:t>PIP</a:t>
            </a:r>
            <a:r>
              <a:rPr lang="en" sz="1220">
                <a:solidFill>
                  <a:srgbClr val="1A1C1C"/>
                </a:solidFill>
                <a:highlight>
                  <a:srgbClr val="FFFFFF"/>
                </a:highlight>
                <a:latin typeface="Roboto"/>
                <a:ea typeface="Roboto"/>
                <a:cs typeface="Roboto"/>
                <a:sym typeface="Roboto"/>
              </a:rPr>
              <a:t> </a:t>
            </a:r>
            <a:r>
              <a:rPr lang="en" sz="1220" u="sng">
                <a:solidFill>
                  <a:schemeClr val="hlink"/>
                </a:solidFill>
                <a:highlight>
                  <a:srgbClr val="FFFFFF"/>
                </a:highlight>
                <a:latin typeface="Roboto"/>
                <a:ea typeface="Roboto"/>
                <a:cs typeface="Roboto"/>
                <a:sym typeface="Roboto"/>
                <a:hlinkClick r:id="rId10"/>
              </a:rPr>
              <a:t>joints</a:t>
            </a:r>
            <a:r>
              <a:rPr lang="en" sz="1220">
                <a:solidFill>
                  <a:srgbClr val="1A1C1C"/>
                </a:solidFill>
                <a:highlight>
                  <a:srgbClr val="FFFFFF"/>
                </a:highlight>
                <a:latin typeface="Roboto"/>
                <a:ea typeface="Roboto"/>
                <a:cs typeface="Roboto"/>
                <a:sym typeface="Roboto"/>
              </a:rPr>
              <a:t>)</a:t>
            </a:r>
            <a:endParaRPr sz="1220">
              <a:solidFill>
                <a:srgbClr val="1A1C1C"/>
              </a:solidFill>
              <a:highlight>
                <a:srgbClr val="FFFFFF"/>
              </a:highlight>
              <a:latin typeface="Roboto"/>
              <a:ea typeface="Roboto"/>
              <a:cs typeface="Roboto"/>
              <a:sym typeface="Roboto"/>
            </a:endParaRPr>
          </a:p>
          <a:p>
            <a:pPr indent="-306069" lvl="2" marL="1828800" rtl="0" algn="l">
              <a:lnSpc>
                <a:spcPct val="130000"/>
              </a:lnSpc>
              <a:spcBef>
                <a:spcPts val="0"/>
              </a:spcBef>
              <a:spcAft>
                <a:spcPts val="0"/>
              </a:spcAft>
              <a:buClr>
                <a:srgbClr val="1A1C1C"/>
              </a:buClr>
              <a:buSzPts val="1220"/>
              <a:buFont typeface="Roboto"/>
              <a:buChar char="■"/>
            </a:pPr>
            <a:r>
              <a:rPr lang="en" sz="1220" u="sng">
                <a:solidFill>
                  <a:schemeClr val="hlink"/>
                </a:solidFill>
                <a:highlight>
                  <a:srgbClr val="FFFFFF"/>
                </a:highlight>
                <a:latin typeface="Roboto"/>
                <a:ea typeface="Roboto"/>
                <a:cs typeface="Roboto"/>
                <a:sym typeface="Roboto"/>
                <a:hlinkClick r:id="rId11"/>
              </a:rPr>
              <a:t>Wrist joints</a:t>
            </a:r>
            <a:endParaRPr sz="1220" u="sng">
              <a:solidFill>
                <a:schemeClr val="hlink"/>
              </a:solidFill>
              <a:highlight>
                <a:srgbClr val="FFFFFF"/>
              </a:highlight>
              <a:latin typeface="Roboto"/>
              <a:ea typeface="Roboto"/>
              <a:cs typeface="Roboto"/>
              <a:sym typeface="Roboto"/>
            </a:endParaRPr>
          </a:p>
          <a:p>
            <a:pPr indent="-306069" lvl="2" marL="1828800" rtl="0" algn="l">
              <a:lnSpc>
                <a:spcPct val="130000"/>
              </a:lnSpc>
              <a:spcBef>
                <a:spcPts val="0"/>
              </a:spcBef>
              <a:spcAft>
                <a:spcPts val="0"/>
              </a:spcAft>
              <a:buClr>
                <a:srgbClr val="1A1C1C"/>
              </a:buClr>
              <a:buSzPts val="1220"/>
              <a:buFont typeface="Roboto"/>
              <a:buChar char="■"/>
            </a:pPr>
            <a:r>
              <a:rPr lang="en" sz="1220" u="sng">
                <a:solidFill>
                  <a:schemeClr val="hlink"/>
                </a:solidFill>
                <a:highlight>
                  <a:srgbClr val="FFFFFF"/>
                </a:highlight>
                <a:latin typeface="Roboto"/>
                <a:ea typeface="Roboto"/>
                <a:cs typeface="Roboto"/>
                <a:sym typeface="Roboto"/>
                <a:hlinkClick r:id="rId12"/>
              </a:rPr>
              <a:t>Knee joints</a:t>
            </a:r>
            <a:endParaRPr sz="1220" u="sng">
              <a:solidFill>
                <a:schemeClr val="hlink"/>
              </a:solidFill>
              <a:highlight>
                <a:srgbClr val="FFFFFF"/>
              </a:highlight>
              <a:latin typeface="Roboto"/>
              <a:ea typeface="Roboto"/>
              <a:cs typeface="Roboto"/>
              <a:sym typeface="Roboto"/>
            </a:endParaRPr>
          </a:p>
          <a:p>
            <a:pPr indent="-306069" lvl="2" marL="1828800" rtl="0" algn="l">
              <a:lnSpc>
                <a:spcPct val="130000"/>
              </a:lnSpc>
              <a:spcBef>
                <a:spcPts val="0"/>
              </a:spcBef>
              <a:spcAft>
                <a:spcPts val="0"/>
              </a:spcAft>
              <a:buClr>
                <a:srgbClr val="1A1C1C"/>
              </a:buClr>
              <a:buSzPts val="1220"/>
              <a:buFont typeface="Roboto"/>
              <a:buChar char="■"/>
            </a:pPr>
            <a:r>
              <a:rPr lang="en" sz="1220" u="sng">
                <a:solidFill>
                  <a:schemeClr val="hlink"/>
                </a:solidFill>
                <a:highlight>
                  <a:srgbClr val="FFFFFF"/>
                </a:highlight>
                <a:latin typeface="Roboto"/>
                <a:ea typeface="Roboto"/>
                <a:cs typeface="Roboto"/>
                <a:sym typeface="Roboto"/>
                <a:hlinkClick r:id="rId13"/>
              </a:rPr>
              <a:t>Metatarsophalangeal joints</a:t>
            </a:r>
            <a:r>
              <a:rPr lang="en" sz="1220">
                <a:solidFill>
                  <a:srgbClr val="1A1C1C"/>
                </a:solidFill>
                <a:highlight>
                  <a:srgbClr val="FFFFFF"/>
                </a:highlight>
                <a:latin typeface="Roboto"/>
                <a:ea typeface="Roboto"/>
                <a:cs typeface="Roboto"/>
                <a:sym typeface="Roboto"/>
              </a:rPr>
              <a:t> (</a:t>
            </a:r>
            <a:r>
              <a:rPr lang="en" sz="1220" u="sng">
                <a:solidFill>
                  <a:schemeClr val="hlink"/>
                </a:solidFill>
                <a:highlight>
                  <a:srgbClr val="FFFFFF"/>
                </a:highlight>
                <a:latin typeface="Roboto"/>
                <a:ea typeface="Roboto"/>
                <a:cs typeface="Roboto"/>
                <a:sym typeface="Roboto"/>
                <a:hlinkClick r:id="rId14"/>
              </a:rPr>
              <a:t>MTP joints</a:t>
            </a:r>
            <a:r>
              <a:rPr lang="en" sz="1220">
                <a:solidFill>
                  <a:srgbClr val="1A1C1C"/>
                </a:solidFill>
                <a:highlight>
                  <a:srgbClr val="FFFFFF"/>
                </a:highlight>
                <a:latin typeface="Roboto"/>
                <a:ea typeface="Roboto"/>
                <a:cs typeface="Roboto"/>
                <a:sym typeface="Roboto"/>
              </a:rPr>
              <a:t>)</a:t>
            </a:r>
            <a:endParaRPr sz="1220">
              <a:solidFill>
                <a:srgbClr val="1A1C1C"/>
              </a:solidFill>
              <a:highlight>
                <a:srgbClr val="FFFFFF"/>
              </a:highlight>
              <a:latin typeface="Roboto"/>
              <a:ea typeface="Roboto"/>
              <a:cs typeface="Roboto"/>
              <a:sym typeface="Roboto"/>
            </a:endParaRPr>
          </a:p>
          <a:p>
            <a:pPr indent="-306069" lvl="1" marL="1219200" rtl="0" algn="l">
              <a:lnSpc>
                <a:spcPct val="130000"/>
              </a:lnSpc>
              <a:spcBef>
                <a:spcPts val="0"/>
              </a:spcBef>
              <a:spcAft>
                <a:spcPts val="0"/>
              </a:spcAft>
              <a:buClr>
                <a:srgbClr val="1A1C1C"/>
              </a:buClr>
              <a:buSzPts val="1220"/>
              <a:buFont typeface="Roboto"/>
              <a:buChar char="○"/>
            </a:pPr>
            <a:r>
              <a:rPr lang="en" sz="1220">
                <a:solidFill>
                  <a:srgbClr val="1A1C1C"/>
                </a:solidFill>
                <a:highlight>
                  <a:srgbClr val="FFFFFF"/>
                </a:highlight>
                <a:latin typeface="Roboto"/>
                <a:ea typeface="Roboto"/>
                <a:cs typeface="Roboto"/>
                <a:sym typeface="Roboto"/>
              </a:rPr>
              <a:t>Rarely affected: </a:t>
            </a:r>
            <a:r>
              <a:rPr lang="en" sz="1220" u="sng">
                <a:solidFill>
                  <a:schemeClr val="hlink"/>
                </a:solidFill>
                <a:highlight>
                  <a:srgbClr val="FFFFFF"/>
                </a:highlight>
                <a:latin typeface="Roboto"/>
                <a:ea typeface="Roboto"/>
                <a:cs typeface="Roboto"/>
                <a:sym typeface="Roboto"/>
                <a:hlinkClick r:id="rId15"/>
              </a:rPr>
              <a:t>distal interphalangeal joints</a:t>
            </a:r>
            <a:r>
              <a:rPr lang="en" sz="1220">
                <a:solidFill>
                  <a:srgbClr val="1A1C1C"/>
                </a:solidFill>
                <a:highlight>
                  <a:srgbClr val="FFFFFF"/>
                </a:highlight>
                <a:latin typeface="Roboto"/>
                <a:ea typeface="Roboto"/>
                <a:cs typeface="Roboto"/>
                <a:sym typeface="Roboto"/>
              </a:rPr>
              <a:t> (</a:t>
            </a:r>
            <a:r>
              <a:rPr lang="en" sz="1220" u="sng">
                <a:solidFill>
                  <a:srgbClr val="1A1C1C"/>
                </a:solidFill>
                <a:highlight>
                  <a:srgbClr val="FFFFFF"/>
                </a:highlight>
                <a:latin typeface="Roboto"/>
                <a:ea typeface="Roboto"/>
                <a:cs typeface="Roboto"/>
                <a:sym typeface="Roboto"/>
              </a:rPr>
              <a:t>DIP</a:t>
            </a:r>
            <a:r>
              <a:rPr lang="en" sz="1220">
                <a:solidFill>
                  <a:srgbClr val="1A1C1C"/>
                </a:solidFill>
                <a:highlight>
                  <a:srgbClr val="FFFFFF"/>
                </a:highlight>
                <a:latin typeface="Roboto"/>
                <a:ea typeface="Roboto"/>
                <a:cs typeface="Roboto"/>
                <a:sym typeface="Roboto"/>
              </a:rPr>
              <a:t> </a:t>
            </a:r>
            <a:r>
              <a:rPr lang="en" sz="1220" u="sng">
                <a:solidFill>
                  <a:schemeClr val="hlink"/>
                </a:solidFill>
                <a:highlight>
                  <a:srgbClr val="FFFFFF"/>
                </a:highlight>
                <a:latin typeface="Roboto"/>
                <a:ea typeface="Roboto"/>
                <a:cs typeface="Roboto"/>
                <a:sym typeface="Roboto"/>
                <a:hlinkClick r:id="rId16"/>
              </a:rPr>
              <a:t>joints</a:t>
            </a:r>
            <a:r>
              <a:rPr lang="en" sz="1220">
                <a:solidFill>
                  <a:srgbClr val="1A1C1C"/>
                </a:solidFill>
                <a:highlight>
                  <a:srgbClr val="FFFFFF"/>
                </a:highlight>
                <a:latin typeface="Roboto"/>
                <a:ea typeface="Roboto"/>
                <a:cs typeface="Roboto"/>
                <a:sym typeface="Roboto"/>
              </a:rPr>
              <a:t>), first carpometacarpal (CMC) </a:t>
            </a:r>
            <a:r>
              <a:rPr lang="en" sz="1220" u="sng">
                <a:solidFill>
                  <a:schemeClr val="hlink"/>
                </a:solidFill>
                <a:highlight>
                  <a:srgbClr val="FFFFFF"/>
                </a:highlight>
                <a:latin typeface="Roboto"/>
                <a:ea typeface="Roboto"/>
                <a:cs typeface="Roboto"/>
                <a:sym typeface="Roboto"/>
                <a:hlinkClick r:id="rId17"/>
              </a:rPr>
              <a:t>joint</a:t>
            </a:r>
            <a:r>
              <a:rPr lang="en" sz="1220">
                <a:solidFill>
                  <a:srgbClr val="1A1C1C"/>
                </a:solidFill>
                <a:highlight>
                  <a:srgbClr val="FFFFFF"/>
                </a:highlight>
                <a:latin typeface="Roboto"/>
                <a:ea typeface="Roboto"/>
                <a:cs typeface="Roboto"/>
                <a:sym typeface="Roboto"/>
              </a:rPr>
              <a:t>, and the </a:t>
            </a:r>
            <a:r>
              <a:rPr lang="en" sz="1220" u="sng">
                <a:solidFill>
                  <a:srgbClr val="1A1C1C"/>
                </a:solidFill>
                <a:highlight>
                  <a:srgbClr val="FFFFFF"/>
                </a:highlight>
                <a:latin typeface="Roboto"/>
                <a:ea typeface="Roboto"/>
                <a:cs typeface="Roboto"/>
                <a:sym typeface="Roboto"/>
              </a:rPr>
              <a:t>axial skeleton</a:t>
            </a:r>
            <a:r>
              <a:rPr lang="en" sz="1220">
                <a:solidFill>
                  <a:srgbClr val="1A1C1C"/>
                </a:solidFill>
                <a:highlight>
                  <a:srgbClr val="FFFFFF"/>
                </a:highlight>
                <a:latin typeface="Roboto"/>
                <a:ea typeface="Roboto"/>
                <a:cs typeface="Roboto"/>
                <a:sym typeface="Roboto"/>
              </a:rPr>
              <a:t> (except for the </a:t>
            </a:r>
            <a:r>
              <a:rPr lang="en" sz="1220" u="sng">
                <a:solidFill>
                  <a:schemeClr val="hlink"/>
                </a:solidFill>
                <a:highlight>
                  <a:srgbClr val="FFFFFF"/>
                </a:highlight>
                <a:latin typeface="Roboto"/>
                <a:ea typeface="Roboto"/>
                <a:cs typeface="Roboto"/>
                <a:sym typeface="Roboto"/>
                <a:hlinkClick r:id="rId18"/>
              </a:rPr>
              <a:t>cervical spine</a:t>
            </a:r>
            <a:r>
              <a:rPr lang="en" sz="1220">
                <a:solidFill>
                  <a:srgbClr val="1A1C1C"/>
                </a:solidFill>
                <a:highlight>
                  <a:srgbClr val="FFFFFF"/>
                </a:highlight>
                <a:latin typeface="Roboto"/>
                <a:ea typeface="Roboto"/>
                <a:cs typeface="Roboto"/>
                <a:sym typeface="Roboto"/>
              </a:rPr>
              <a:t>)</a:t>
            </a:r>
            <a:endParaRPr sz="1220">
              <a:solidFill>
                <a:srgbClr val="1A1C1C"/>
              </a:solidFill>
              <a:highlight>
                <a:srgbClr val="FFFFFF"/>
              </a:highlight>
              <a:latin typeface="Roboto"/>
              <a:ea typeface="Roboto"/>
              <a:cs typeface="Roboto"/>
              <a:sym typeface="Roboto"/>
            </a:endParaRPr>
          </a:p>
          <a:p>
            <a:pPr indent="0" lvl="0" marL="0" rtl="0" algn="l">
              <a:lnSpc>
                <a:spcPct val="95000"/>
              </a:lnSpc>
              <a:spcBef>
                <a:spcPts val="900"/>
              </a:spcBef>
              <a:spcAft>
                <a:spcPts val="0"/>
              </a:spcAft>
              <a:buClr>
                <a:schemeClr val="dk1"/>
              </a:buClr>
              <a:buSzPts val="935"/>
              <a:buFont typeface="Arial"/>
              <a:buNone/>
            </a:pPr>
            <a:r>
              <a:t/>
            </a:r>
            <a:endParaRPr b="1" sz="1602">
              <a:solidFill>
                <a:srgbClr val="1A1C1C"/>
              </a:solidFill>
              <a:highlight>
                <a:srgbClr val="FFFFFF"/>
              </a:highlight>
              <a:latin typeface="Roboto"/>
              <a:ea typeface="Roboto"/>
              <a:cs typeface="Roboto"/>
              <a:sym typeface="Roboto"/>
            </a:endParaRPr>
          </a:p>
          <a:p>
            <a:pPr indent="0" lvl="0" marL="0" rtl="0" algn="l">
              <a:lnSpc>
                <a:spcPct val="95000"/>
              </a:lnSpc>
              <a:spcBef>
                <a:spcPts val="1200"/>
              </a:spcBef>
              <a:spcAft>
                <a:spcPts val="1200"/>
              </a:spcAft>
              <a:buSzPts val="935"/>
              <a:buNone/>
            </a:pPr>
            <a:r>
              <a:t/>
            </a:r>
            <a:endParaRPr sz="1729"/>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