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987" r:id="rId2"/>
    <p:sldId id="1001" r:id="rId3"/>
    <p:sldId id="1002" r:id="rId4"/>
    <p:sldId id="1003" r:id="rId5"/>
    <p:sldId id="998" r:id="rId6"/>
    <p:sldId id="1004" r:id="rId7"/>
    <p:sldId id="1010" r:id="rId8"/>
    <p:sldId id="1006" r:id="rId9"/>
    <p:sldId id="1011" r:id="rId10"/>
    <p:sldId id="1013" r:id="rId11"/>
    <p:sldId id="1016" r:id="rId12"/>
    <p:sldId id="1017" r:id="rId13"/>
    <p:sldId id="1018" r:id="rId14"/>
    <p:sldId id="588" r:id="rId15"/>
    <p:sldId id="590" r:id="rId16"/>
    <p:sldId id="1019" r:id="rId17"/>
    <p:sldId id="593" r:id="rId18"/>
    <p:sldId id="596" r:id="rId19"/>
    <p:sldId id="600" r:id="rId20"/>
    <p:sldId id="602" r:id="rId21"/>
    <p:sldId id="991" r:id="rId22"/>
    <p:sldId id="601" r:id="rId23"/>
    <p:sldId id="603" r:id="rId24"/>
    <p:sldId id="10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DD35-BB39-4F3C-9544-D82DD3B46CF8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5064-E974-4EB0-A22A-BC9325A3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Wolffian duct (Mesonephric)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F8FAA-F79A-435A-ACBC-70D8AC7BDF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Mullerian tubercle gives seminal colliculus, Peritoneal cavity closed in 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F8FAA-F79A-435A-ACBC-70D8AC7BD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In male: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paramesonephric duct disappears leaving remnants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571500" algn="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cranial part forms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appendix of the testis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571500" algn="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uterovaginal canal forms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prostatic utricle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571500" algn="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Mullarian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tubercle forms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seminal colliculus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F8FAA-F79A-435A-ACBC-70D8AC7BDF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b="1" dirty="0">
                <a:solidFill>
                  <a:srgbClr val="0000CC"/>
                </a:solidFill>
              </a:rPr>
              <a:t>Bulbourethral gland opens in the bulb of the penis</a:t>
            </a:r>
            <a:endParaRPr lang="en-US" altLang="en-US" b="1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666C8-1D4F-4609-9F1C-B90ABA909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Secondary yolk sac lined by endometrium</a:t>
            </a: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Mesonephric</a:t>
            </a:r>
            <a:r>
              <a:rPr lang="en-US" sz="1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tubules</a:t>
            </a:r>
            <a:r>
              <a:rPr lang="en-US" sz="1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ventral end invaginated by dorsal aorta  and dorsal end open in duct</a:t>
            </a:r>
            <a:endParaRPr lang="en-US" sz="1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342900" algn="l"/>
                <a:tab pos="571500" algn="r"/>
              </a:tabLst>
            </a:pPr>
            <a:r>
              <a:rPr lang="en-US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Cranial part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forms appendix of 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pididymis.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342900" algn="l"/>
                <a:tab pos="571500" algn="r"/>
              </a:tabLst>
            </a:pPr>
            <a:r>
              <a:rPr lang="en-US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Middle part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 form vasa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efferentia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342900" algn="l"/>
                <a:tab pos="571500" algn="r"/>
              </a:tabLst>
            </a:pPr>
            <a:r>
              <a:rPr lang="en-US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Caudal part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forms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aradidymis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Mesonephric (Wolffian) duct: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forms epididymis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vas difference, seminal vesicle and ejaculatory duct.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F8FAA-F79A-435A-ACBC-70D8AC7BD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0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primordial gem cells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endoderm lining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yolk sac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genital ridges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via dorsal mesentery of hindgut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5064-E974-4EB0-A22A-BC9325A39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SRY (Sex-determining region Y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F8FAA-F79A-435A-ACBC-70D8AC7BD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4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تنزلق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F8FAA-F79A-435A-ACBC-70D8AC7BD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7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تفكك الى مجموعات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F8FAA-F79A-435A-ACBC-70D8AC7BD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6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4D64-9E29-4C5C-AD0B-EE72A60C239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98D38CFD-8623-40E9-A0EB-7B431D78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0" y="492370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genital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7870F-24A7-48AC-849A-92D88337CEB0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562FAFB-5B3B-4611-921B-E4AFF6A2F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30825" r="17450" b="15346"/>
          <a:stretch/>
        </p:blipFill>
        <p:spPr>
          <a:xfrm>
            <a:off x="467962" y="90031"/>
            <a:ext cx="4234375" cy="286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7044A-716A-4C2D-BF3E-E785311647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1"/>
          <a:stretch/>
        </p:blipFill>
        <p:spPr>
          <a:xfrm>
            <a:off x="467962" y="3024554"/>
            <a:ext cx="4680812" cy="363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A439E-0290-447B-B480-3330C6A0F2F3}"/>
              </a:ext>
            </a:extLst>
          </p:cNvPr>
          <p:cNvSpPr txBox="1"/>
          <p:nvPr/>
        </p:nvSpPr>
        <p:spPr>
          <a:xfrm>
            <a:off x="5331655" y="3426615"/>
            <a:ext cx="6024488" cy="9791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57200" lvl="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Rectovaginal fistula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connection between vagina and rectum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3FFFA-E6C0-403A-B447-DCD55B93D11B}"/>
              </a:ext>
            </a:extLst>
          </p:cNvPr>
          <p:cNvSpPr txBox="1"/>
          <p:nvPr/>
        </p:nvSpPr>
        <p:spPr>
          <a:xfrm>
            <a:off x="4839285" y="1100445"/>
            <a:ext cx="5887329" cy="9791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57200" lvl="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Vesicovaginal fistula: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connection between vagina and urinary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bladder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C81E9-1892-439C-B316-B03153920398}"/>
              </a:ext>
            </a:extLst>
          </p:cNvPr>
          <p:cNvSpPr txBox="1">
            <a:spLocks/>
          </p:cNvSpPr>
          <p:nvPr/>
        </p:nvSpPr>
        <p:spPr>
          <a:xfrm>
            <a:off x="5148774" y="104168"/>
            <a:ext cx="5389985" cy="70941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ker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anomalies of the vagina</a:t>
            </a:r>
            <a:endParaRPr lang="en-US" sz="24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17CF0-C83D-49B9-81D3-15F7FB89475B}"/>
              </a:ext>
            </a:extLst>
          </p:cNvPr>
          <p:cNvSpPr txBox="1"/>
          <p:nvPr/>
        </p:nvSpPr>
        <p:spPr>
          <a:xfrm>
            <a:off x="1441939" y="2366209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7FD6F-5AA3-43E4-A025-F7B70A392D8B}"/>
              </a:ext>
            </a:extLst>
          </p:cNvPr>
          <p:cNvSpPr txBox="1"/>
          <p:nvPr/>
        </p:nvSpPr>
        <p:spPr>
          <a:xfrm>
            <a:off x="1441939" y="5972461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8E45A2-133D-4F1C-82FB-93E8234FB5BE}"/>
              </a:ext>
            </a:extLst>
          </p:cNvPr>
          <p:cNvSpPr/>
          <p:nvPr/>
        </p:nvSpPr>
        <p:spPr>
          <a:xfrm>
            <a:off x="6316393" y="5474637"/>
            <a:ext cx="4621238" cy="55629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2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98D38CFD-8623-40E9-A0EB-7B431D78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0" y="492370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Paramesonephric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duct in Male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7870F-24A7-48AC-849A-92D88337CEB0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95E4D-7207-471A-AEBD-6C9ACF369A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28711" r="15649" b="27963"/>
          <a:stretch/>
        </p:blipFill>
        <p:spPr>
          <a:xfrm>
            <a:off x="5566098" y="108264"/>
            <a:ext cx="3606038" cy="3050106"/>
          </a:xfrm>
          <a:prstGeom prst="rect">
            <a:avLst/>
          </a:prstGeom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4E4C9F31-C318-49D9-AD22-AE0B72202EAB}"/>
              </a:ext>
            </a:extLst>
          </p:cNvPr>
          <p:cNvSpPr>
            <a:spLocks/>
          </p:cNvSpPr>
          <p:nvPr/>
        </p:nvSpPr>
        <p:spPr bwMode="auto">
          <a:xfrm>
            <a:off x="9450590" y="360018"/>
            <a:ext cx="2771334" cy="745588"/>
          </a:xfrm>
          <a:prstGeom prst="callout2">
            <a:avLst>
              <a:gd name="adj1" fmla="val 58732"/>
              <a:gd name="adj2" fmla="val 1803"/>
              <a:gd name="adj3" fmla="val 97545"/>
              <a:gd name="adj4" fmla="val -17383"/>
              <a:gd name="adj5" fmla="val 118559"/>
              <a:gd name="adj6" fmla="val -48613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Prostate gland </a:t>
            </a: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FF8786C1-F739-4CED-86BC-C83D0C4E1C3C}"/>
              </a:ext>
            </a:extLst>
          </p:cNvPr>
          <p:cNvSpPr>
            <a:spLocks/>
          </p:cNvSpPr>
          <p:nvPr/>
        </p:nvSpPr>
        <p:spPr bwMode="auto">
          <a:xfrm>
            <a:off x="9195566" y="1307949"/>
            <a:ext cx="2771334" cy="450513"/>
          </a:xfrm>
          <a:prstGeom prst="callout2">
            <a:avLst>
              <a:gd name="adj1" fmla="val 58732"/>
              <a:gd name="adj2" fmla="val 1803"/>
              <a:gd name="adj3" fmla="val 61696"/>
              <a:gd name="adj4" fmla="val -19413"/>
              <a:gd name="adj5" fmla="val -47479"/>
              <a:gd name="adj6" fmla="val -6688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Prostatic urethra </a:t>
            </a: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4779B2B7-28E2-42B4-9E5E-C4D3894C7906}"/>
              </a:ext>
            </a:extLst>
          </p:cNvPr>
          <p:cNvSpPr>
            <a:spLocks/>
          </p:cNvSpPr>
          <p:nvPr/>
        </p:nvSpPr>
        <p:spPr bwMode="auto">
          <a:xfrm>
            <a:off x="9240129" y="1723120"/>
            <a:ext cx="2981795" cy="745588"/>
          </a:xfrm>
          <a:prstGeom prst="callout2">
            <a:avLst>
              <a:gd name="adj1" fmla="val 58732"/>
              <a:gd name="adj2" fmla="val 1803"/>
              <a:gd name="adj3" fmla="val 71130"/>
              <a:gd name="adj4" fmla="val -19921"/>
              <a:gd name="adj5" fmla="val -4166"/>
              <a:gd name="adj6" fmla="val -63623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Seminal colliculus</a:t>
            </a: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B12B698-542A-4DCD-AEAF-3A623AD9EADA}"/>
              </a:ext>
            </a:extLst>
          </p:cNvPr>
          <p:cNvSpPr>
            <a:spLocks/>
          </p:cNvSpPr>
          <p:nvPr/>
        </p:nvSpPr>
        <p:spPr bwMode="auto">
          <a:xfrm>
            <a:off x="3225860" y="1307949"/>
            <a:ext cx="2771334" cy="745588"/>
          </a:xfrm>
          <a:prstGeom prst="callout2">
            <a:avLst>
              <a:gd name="adj1" fmla="val 37978"/>
              <a:gd name="adj2" fmla="val 88605"/>
              <a:gd name="adj3" fmla="val 44715"/>
              <a:gd name="adj4" fmla="val 107998"/>
              <a:gd name="adj5" fmla="val 82709"/>
              <a:gd name="adj6" fmla="val 149356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Prostatic utricle</a:t>
            </a: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2BC87-B413-46B3-B16E-AC8944299DD9}"/>
              </a:ext>
            </a:extLst>
          </p:cNvPr>
          <p:cNvSpPr/>
          <p:nvPr/>
        </p:nvSpPr>
        <p:spPr>
          <a:xfrm>
            <a:off x="3225860" y="6235318"/>
            <a:ext cx="3593723" cy="51441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A9C89-73A9-4B14-B064-420C6FE365FA}"/>
              </a:ext>
            </a:extLst>
          </p:cNvPr>
          <p:cNvSpPr txBox="1"/>
          <p:nvPr/>
        </p:nvSpPr>
        <p:spPr>
          <a:xfrm>
            <a:off x="314590" y="3158370"/>
            <a:ext cx="8162778" cy="235699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In male: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paramesonephric duct disappears leaving remnants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571500" algn="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cranial part forms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appendix of the testis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571500" algn="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uterovaginal canal forms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prostatic utricle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571500" algn="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Mullerian tubercle forms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seminal colliculus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2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98D38CFD-8623-40E9-A0EB-7B431D78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0" y="492370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Development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of gonads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(Testis &amp; Ovary)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7870F-24A7-48AC-849A-92D88337CEB0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3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4F979-483C-43F1-B163-883DF74D8A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248" r="13173"/>
          <a:stretch/>
        </p:blipFill>
        <p:spPr>
          <a:xfrm>
            <a:off x="1630018" y="703424"/>
            <a:ext cx="7885044" cy="5136543"/>
          </a:xfrm>
          <a:prstGeom prst="rect">
            <a:avLst/>
          </a:prstGeom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DB9EB1E9-8C26-4867-B719-BC9CD40FD6BC}"/>
              </a:ext>
            </a:extLst>
          </p:cNvPr>
          <p:cNvSpPr>
            <a:spLocks/>
          </p:cNvSpPr>
          <p:nvPr/>
        </p:nvSpPr>
        <p:spPr bwMode="auto">
          <a:xfrm>
            <a:off x="8958471" y="342411"/>
            <a:ext cx="2071620" cy="515203"/>
          </a:xfrm>
          <a:prstGeom prst="callout2">
            <a:avLst>
              <a:gd name="adj1" fmla="val 53577"/>
              <a:gd name="adj2" fmla="val -2664"/>
              <a:gd name="adj3" fmla="val 63999"/>
              <a:gd name="adj4" fmla="val -14985"/>
              <a:gd name="adj5" fmla="val 122734"/>
              <a:gd name="adj6" fmla="val -5324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Dorsal aorta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A6EE4A78-B02B-4E1A-B6E2-FB7F3E158B1F}"/>
              </a:ext>
            </a:extLst>
          </p:cNvPr>
          <p:cNvSpPr>
            <a:spLocks/>
          </p:cNvSpPr>
          <p:nvPr/>
        </p:nvSpPr>
        <p:spPr bwMode="auto">
          <a:xfrm>
            <a:off x="5060190" y="3928028"/>
            <a:ext cx="2071620" cy="515203"/>
          </a:xfrm>
          <a:prstGeom prst="callout2">
            <a:avLst>
              <a:gd name="adj1" fmla="val 14994"/>
              <a:gd name="adj2" fmla="val 56188"/>
              <a:gd name="adj3" fmla="val 20271"/>
              <a:gd name="adj4" fmla="val 57941"/>
              <a:gd name="adj5" fmla="val -75327"/>
              <a:gd name="adj6" fmla="val 57423"/>
            </a:avLst>
          </a:prstGeom>
          <a:solidFill>
            <a:schemeClr val="bg1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Genital ridge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6924429-20BC-4249-8A9A-69B10A09AAB4}"/>
              </a:ext>
            </a:extLst>
          </p:cNvPr>
          <p:cNvSpPr>
            <a:spLocks/>
          </p:cNvSpPr>
          <p:nvPr/>
        </p:nvSpPr>
        <p:spPr bwMode="auto">
          <a:xfrm>
            <a:off x="9024730" y="3014093"/>
            <a:ext cx="2809461" cy="1253107"/>
          </a:xfrm>
          <a:prstGeom prst="callout2">
            <a:avLst>
              <a:gd name="adj1" fmla="val 53577"/>
              <a:gd name="adj2" fmla="val -2664"/>
              <a:gd name="adj3" fmla="val 58711"/>
              <a:gd name="adj4" fmla="val -16400"/>
              <a:gd name="adj5" fmla="val 67789"/>
              <a:gd name="adj6" fmla="val -4078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Primordial germ cells in Dorsal mesentery of hindgut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A14C7C5-0252-46DE-80EC-B9BB8F8B19EF}"/>
              </a:ext>
            </a:extLst>
          </p:cNvPr>
          <p:cNvSpPr>
            <a:spLocks/>
          </p:cNvSpPr>
          <p:nvPr/>
        </p:nvSpPr>
        <p:spPr bwMode="auto">
          <a:xfrm rot="1622030">
            <a:off x="2270566" y="4080036"/>
            <a:ext cx="2149079" cy="897050"/>
          </a:xfrm>
          <a:prstGeom prst="callout2">
            <a:avLst>
              <a:gd name="adj1" fmla="val 7219"/>
              <a:gd name="adj2" fmla="val 36614"/>
              <a:gd name="adj3" fmla="val -15662"/>
              <a:gd name="adj4" fmla="val 37969"/>
              <a:gd name="adj5" fmla="val -53531"/>
              <a:gd name="adj6" fmla="val 4074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Mesonephric ridge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A50AC03B-A0A7-4D81-8C90-93E2F86D5552}"/>
              </a:ext>
            </a:extLst>
          </p:cNvPr>
          <p:cNvSpPr>
            <a:spLocks/>
          </p:cNvSpPr>
          <p:nvPr/>
        </p:nvSpPr>
        <p:spPr bwMode="auto">
          <a:xfrm rot="3406751">
            <a:off x="-361126" y="3718967"/>
            <a:ext cx="3457273" cy="1450616"/>
          </a:xfrm>
          <a:prstGeom prst="callout2">
            <a:avLst>
              <a:gd name="adj1" fmla="val -6696"/>
              <a:gd name="adj2" fmla="val 19425"/>
              <a:gd name="adj3" fmla="val -54925"/>
              <a:gd name="adj4" fmla="val 18385"/>
              <a:gd name="adj5" fmla="val -99635"/>
              <a:gd name="adj6" fmla="val -129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coelomic epithelium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Covering Intermediate mesoderm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0FBD0137-AE7B-4C6D-BB18-EB69D4EDF135}"/>
              </a:ext>
            </a:extLst>
          </p:cNvPr>
          <p:cNvSpPr>
            <a:spLocks/>
          </p:cNvSpPr>
          <p:nvPr/>
        </p:nvSpPr>
        <p:spPr bwMode="auto">
          <a:xfrm>
            <a:off x="4353340" y="188221"/>
            <a:ext cx="2193234" cy="829812"/>
          </a:xfrm>
          <a:prstGeom prst="callout2">
            <a:avLst>
              <a:gd name="adj1" fmla="val 53577"/>
              <a:gd name="adj2" fmla="val -2664"/>
              <a:gd name="adj3" fmla="val 71984"/>
              <a:gd name="adj4" fmla="val -7734"/>
              <a:gd name="adj5" fmla="val 197793"/>
              <a:gd name="adj6" fmla="val -188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Mesonephric tubule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73DFABC9-43EE-4079-8A2E-17D87A14713E}"/>
              </a:ext>
            </a:extLst>
          </p:cNvPr>
          <p:cNvSpPr>
            <a:spLocks/>
          </p:cNvSpPr>
          <p:nvPr/>
        </p:nvSpPr>
        <p:spPr bwMode="auto">
          <a:xfrm>
            <a:off x="1636644" y="123247"/>
            <a:ext cx="2193234" cy="829812"/>
          </a:xfrm>
          <a:prstGeom prst="callout2">
            <a:avLst>
              <a:gd name="adj1" fmla="val 74338"/>
              <a:gd name="adj2" fmla="val 39632"/>
              <a:gd name="adj3" fmla="val 81566"/>
              <a:gd name="adj4" fmla="val 76254"/>
              <a:gd name="adj5" fmla="val 208972"/>
              <a:gd name="adj6" fmla="val 8029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Mesonephric duct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847740B9-256E-448C-88DF-C1CA309CCD94}"/>
              </a:ext>
            </a:extLst>
          </p:cNvPr>
          <p:cNvSpPr>
            <a:spLocks/>
          </p:cNvSpPr>
          <p:nvPr/>
        </p:nvSpPr>
        <p:spPr bwMode="auto">
          <a:xfrm>
            <a:off x="5060190" y="5756621"/>
            <a:ext cx="2071620" cy="515203"/>
          </a:xfrm>
          <a:prstGeom prst="callout2">
            <a:avLst>
              <a:gd name="adj1" fmla="val 9889"/>
              <a:gd name="adj2" fmla="val 56414"/>
              <a:gd name="adj3" fmla="val -61604"/>
              <a:gd name="adj4" fmla="val 69220"/>
              <a:gd name="adj5" fmla="val -136665"/>
              <a:gd name="adj6" fmla="val 11312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Yolk sac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84539961-664F-4DCB-8CA4-877F64887E2C}"/>
              </a:ext>
            </a:extLst>
          </p:cNvPr>
          <p:cNvSpPr>
            <a:spLocks/>
          </p:cNvSpPr>
          <p:nvPr/>
        </p:nvSpPr>
        <p:spPr bwMode="auto">
          <a:xfrm>
            <a:off x="9515062" y="1218627"/>
            <a:ext cx="2676938" cy="1363609"/>
          </a:xfrm>
          <a:prstGeom prst="callout2">
            <a:avLst>
              <a:gd name="adj1" fmla="val 21281"/>
              <a:gd name="adj2" fmla="val 1015"/>
              <a:gd name="adj3" fmla="val 36317"/>
              <a:gd name="adj4" fmla="val -6051"/>
              <a:gd name="adj5" fmla="val 82134"/>
              <a:gd name="adj6" fmla="val -3169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 cord containing primordial germ cells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B646C-AE1C-46AB-8D81-F2C31365E5BE}"/>
              </a:ext>
            </a:extLst>
          </p:cNvPr>
          <p:cNvSpPr txBox="1"/>
          <p:nvPr/>
        </p:nvSpPr>
        <p:spPr>
          <a:xfrm>
            <a:off x="310362" y="6093560"/>
            <a:ext cx="4195740" cy="52322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Undifferentiation Stage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238EE-2BB1-43E4-A217-99C3558E2289}"/>
              </a:ext>
            </a:extLst>
          </p:cNvPr>
          <p:cNvSpPr/>
          <p:nvPr/>
        </p:nvSpPr>
        <p:spPr>
          <a:xfrm>
            <a:off x="7571681" y="5815582"/>
            <a:ext cx="4262510" cy="81076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78E304-851F-4A03-BC62-399076282161}"/>
              </a:ext>
            </a:extLst>
          </p:cNvPr>
          <p:cNvSpPr txBox="1"/>
          <p:nvPr/>
        </p:nvSpPr>
        <p:spPr>
          <a:xfrm>
            <a:off x="267285" y="168812"/>
            <a:ext cx="11648049" cy="5971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GONADS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The gonads, in both sexes, pass into 2 stages of development: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Undifferentiation Stage: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In the first stage of gonadal development, it is impossible to distinguish between testis and ovary.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Paired Genital ridges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arise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coelomic epithelium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covering 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ntermediate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mesoderm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mesonephric ridge, (on each side). 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primordial gem cells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endoderm lining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yolk sac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genital ridges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via dorsal mesentery of hindgut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Simultaneously,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epithelium of genital ridge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proliferate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and form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 cords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mesonephric tubules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7B654-4089-4C01-AB68-D0B3D08DD583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8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98D38CFD-8623-40E9-A0EB-7B431D78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0" y="492370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Development of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Testis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7870F-24A7-48AC-849A-92D88337CEB0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67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3C7A8-49DF-4D17-A284-4E79DD474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7707" r="13542"/>
          <a:stretch/>
        </p:blipFill>
        <p:spPr>
          <a:xfrm>
            <a:off x="278885" y="586585"/>
            <a:ext cx="8897011" cy="5486490"/>
          </a:xfrm>
          <a:prstGeom prst="rect">
            <a:avLst/>
          </a:prstGeom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E044821F-2D1D-4508-8D18-E2F7CC7D92F7}"/>
              </a:ext>
            </a:extLst>
          </p:cNvPr>
          <p:cNvSpPr>
            <a:spLocks/>
          </p:cNvSpPr>
          <p:nvPr/>
        </p:nvSpPr>
        <p:spPr bwMode="auto">
          <a:xfrm>
            <a:off x="1269026" y="89291"/>
            <a:ext cx="2470246" cy="497294"/>
          </a:xfrm>
          <a:prstGeom prst="callout2">
            <a:avLst>
              <a:gd name="adj1" fmla="val 53210"/>
              <a:gd name="adj2" fmla="val 4789"/>
              <a:gd name="adj3" fmla="val 68854"/>
              <a:gd name="adj4" fmla="val -2999"/>
              <a:gd name="adj5" fmla="val 179662"/>
              <a:gd name="adj6" fmla="val -1467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 deference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CF960AC-413D-4424-A7C8-CB8A307D9232}"/>
              </a:ext>
            </a:extLst>
          </p:cNvPr>
          <p:cNvSpPr>
            <a:spLocks/>
          </p:cNvSpPr>
          <p:nvPr/>
        </p:nvSpPr>
        <p:spPr bwMode="auto">
          <a:xfrm>
            <a:off x="3492267" y="423480"/>
            <a:ext cx="2470246" cy="497294"/>
          </a:xfrm>
          <a:prstGeom prst="callout2">
            <a:avLst>
              <a:gd name="adj1" fmla="val 53210"/>
              <a:gd name="adj2" fmla="val 4789"/>
              <a:gd name="adj3" fmla="val 68854"/>
              <a:gd name="adj4" fmla="val -2999"/>
              <a:gd name="adj5" fmla="val 179662"/>
              <a:gd name="adj6" fmla="val -1467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efferentia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A201634C-679D-419C-8C66-7FCE5A1E0D30}"/>
              </a:ext>
            </a:extLst>
          </p:cNvPr>
          <p:cNvSpPr/>
          <p:nvPr/>
        </p:nvSpPr>
        <p:spPr>
          <a:xfrm rot="16200000">
            <a:off x="8222566" y="2300068"/>
            <a:ext cx="182881" cy="1125413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BED7D052-3C09-4806-94AE-ECC5DD12732A}"/>
              </a:ext>
            </a:extLst>
          </p:cNvPr>
          <p:cNvSpPr>
            <a:spLocks/>
          </p:cNvSpPr>
          <p:nvPr/>
        </p:nvSpPr>
        <p:spPr bwMode="auto">
          <a:xfrm>
            <a:off x="8184097" y="3767704"/>
            <a:ext cx="1680601" cy="497294"/>
          </a:xfrm>
          <a:prstGeom prst="callout2">
            <a:avLst>
              <a:gd name="adj1" fmla="val 7948"/>
              <a:gd name="adj2" fmla="val 8775"/>
              <a:gd name="adj3" fmla="val -18840"/>
              <a:gd name="adj4" fmla="val 4974"/>
              <a:gd name="adj5" fmla="val -222034"/>
              <a:gd name="adj6" fmla="val -351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Septum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1459FF3-3D93-45A3-8BCF-C44023CB6C46}"/>
              </a:ext>
            </a:extLst>
          </p:cNvPr>
          <p:cNvSpPr>
            <a:spLocks/>
          </p:cNvSpPr>
          <p:nvPr/>
        </p:nvSpPr>
        <p:spPr bwMode="auto">
          <a:xfrm>
            <a:off x="9024398" y="252396"/>
            <a:ext cx="3045682" cy="532529"/>
          </a:xfrm>
          <a:prstGeom prst="callout2">
            <a:avLst>
              <a:gd name="adj1" fmla="val 53210"/>
              <a:gd name="adj2" fmla="val 4789"/>
              <a:gd name="adj3" fmla="val 60857"/>
              <a:gd name="adj4" fmla="val -18320"/>
              <a:gd name="adj5" fmla="val 210518"/>
              <a:gd name="adj6" fmla="val -3035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Mediastinum testis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064221F4-B5F8-437E-B4AF-53E21852F637}"/>
              </a:ext>
            </a:extLst>
          </p:cNvPr>
          <p:cNvSpPr>
            <a:spLocks/>
          </p:cNvSpPr>
          <p:nvPr/>
        </p:nvSpPr>
        <p:spPr bwMode="auto">
          <a:xfrm>
            <a:off x="9227014" y="2705568"/>
            <a:ext cx="2735678" cy="497294"/>
          </a:xfrm>
          <a:prstGeom prst="callout2">
            <a:avLst>
              <a:gd name="adj1" fmla="val 53210"/>
              <a:gd name="adj2" fmla="val 4275"/>
              <a:gd name="adj3" fmla="val 43395"/>
              <a:gd name="adj4" fmla="val -942"/>
              <a:gd name="adj5" fmla="val -57961"/>
              <a:gd name="adj6" fmla="val -13648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Tunica albuginea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67A8B131-D7AB-41CD-82B0-D73AB2AE1AD3}"/>
              </a:ext>
            </a:extLst>
          </p:cNvPr>
          <p:cNvSpPr>
            <a:spLocks/>
          </p:cNvSpPr>
          <p:nvPr/>
        </p:nvSpPr>
        <p:spPr bwMode="auto">
          <a:xfrm>
            <a:off x="9456322" y="1892079"/>
            <a:ext cx="2456793" cy="497294"/>
          </a:xfrm>
          <a:prstGeom prst="callout2">
            <a:avLst>
              <a:gd name="adj1" fmla="val 53210"/>
              <a:gd name="adj2" fmla="val 18018"/>
              <a:gd name="adj3" fmla="val 43395"/>
              <a:gd name="adj4" fmla="val -942"/>
              <a:gd name="adj5" fmla="val 15589"/>
              <a:gd name="adj6" fmla="val -20333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 cord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0A0CB0F-AE64-4491-B194-18C54F50F1C0}"/>
              </a:ext>
            </a:extLst>
          </p:cNvPr>
          <p:cNvSpPr>
            <a:spLocks/>
          </p:cNvSpPr>
          <p:nvPr/>
        </p:nvSpPr>
        <p:spPr bwMode="auto">
          <a:xfrm>
            <a:off x="7196112" y="4350540"/>
            <a:ext cx="2260210" cy="411752"/>
          </a:xfrm>
          <a:prstGeom prst="callout2">
            <a:avLst>
              <a:gd name="adj1" fmla="val 7948"/>
              <a:gd name="adj2" fmla="val 8775"/>
              <a:gd name="adj3" fmla="val -18840"/>
              <a:gd name="adj4" fmla="val 4974"/>
              <a:gd name="adj5" fmla="val -367222"/>
              <a:gd name="adj6" fmla="val 83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Genital ridge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3CAD8BDC-EDD2-4B80-B5CC-B61448C073BA}"/>
              </a:ext>
            </a:extLst>
          </p:cNvPr>
          <p:cNvSpPr>
            <a:spLocks/>
          </p:cNvSpPr>
          <p:nvPr/>
        </p:nvSpPr>
        <p:spPr bwMode="auto">
          <a:xfrm>
            <a:off x="5035973" y="866782"/>
            <a:ext cx="2938293" cy="482560"/>
          </a:xfrm>
          <a:prstGeom prst="callout2">
            <a:avLst>
              <a:gd name="adj1" fmla="val 53210"/>
              <a:gd name="adj2" fmla="val 4789"/>
              <a:gd name="adj3" fmla="val 68854"/>
              <a:gd name="adj4" fmla="val -2999"/>
              <a:gd name="adj5" fmla="val 103866"/>
              <a:gd name="adj6" fmla="val -1419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Straight tubules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98B43600-EDC4-4D90-8972-BE9B25B275A3}"/>
              </a:ext>
            </a:extLst>
          </p:cNvPr>
          <p:cNvSpPr>
            <a:spLocks/>
          </p:cNvSpPr>
          <p:nvPr/>
        </p:nvSpPr>
        <p:spPr bwMode="auto">
          <a:xfrm>
            <a:off x="2270125" y="3329830"/>
            <a:ext cx="2938293" cy="482560"/>
          </a:xfrm>
          <a:prstGeom prst="callout2">
            <a:avLst>
              <a:gd name="adj1" fmla="val 21143"/>
              <a:gd name="adj2" fmla="val 41176"/>
              <a:gd name="adj3" fmla="val -36094"/>
              <a:gd name="adj4" fmla="val 42484"/>
              <a:gd name="adj5" fmla="val -213893"/>
              <a:gd name="adj6" fmla="val 6480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Somniferous tubules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8F909-2DF5-4355-B441-372F53B7EEF9}"/>
              </a:ext>
            </a:extLst>
          </p:cNvPr>
          <p:cNvSpPr txBox="1"/>
          <p:nvPr/>
        </p:nvSpPr>
        <p:spPr>
          <a:xfrm>
            <a:off x="9594955" y="736109"/>
            <a:ext cx="2318160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Rete testis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A4BAD-99C2-4B70-8EC2-B06B7A233F66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4" grpId="0" animBg="1"/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839D13-CDE9-421C-AFF1-EED3755329FF}"/>
              </a:ext>
            </a:extLst>
          </p:cNvPr>
          <p:cNvSpPr txBox="1"/>
          <p:nvPr/>
        </p:nvSpPr>
        <p:spPr>
          <a:xfrm>
            <a:off x="168812" y="281354"/>
            <a:ext cx="11830930" cy="6647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2860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TESTIS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At 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6th week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intrauterine life under the effect of Y-chromosome that has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testis detecting factor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SRY gene (Sex-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region  Y protein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 cords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be separated from genital ridge by a fibrous capsule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tunica albuginea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tunica albuginea send connective tissue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dividing the testis into 200-300 compartments. 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compartment contains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2-3 cords. 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septa fuse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dorsal border of the testis to form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mediastinum testis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communicate with each other at mediastinum testis forming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rete testis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 cords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canalize to form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seminiferous tubules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rete testis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be canalized forming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straight tubules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These straight tubules will join with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efferentia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remnant of middle of mesonephric tubule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8F312-7913-434A-9E33-7E322A089084}"/>
              </a:ext>
            </a:extLst>
          </p:cNvPr>
          <p:cNvSpPr txBox="1"/>
          <p:nvPr/>
        </p:nvSpPr>
        <p:spPr>
          <a:xfrm>
            <a:off x="140677" y="140676"/>
            <a:ext cx="11929403" cy="668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Descent of the Testis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Aim of descend: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Because the process of spermatogenesis requires degree of temperature lower than that of the abdomen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uLnTx/>
                <a:uFillTx/>
                <a:latin typeface="HelveticaNeue"/>
                <a:cs typeface="Arial"/>
              </a:rPr>
              <a:t>The testes descend through inguinal canal into the scrotum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elveticaNeue"/>
                <a:cs typeface="Arial"/>
              </a:rPr>
              <a:t>by age 3 months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/>
              </a:rPr>
              <a:t>of pregnancy,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uLnTx/>
                <a:uFillTx/>
                <a:latin typeface="HelveticaNeue"/>
                <a:cs typeface="Arial"/>
              </a:rPr>
              <a:t>In most cases, the testes pass down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uLnTx/>
                <a:uFillTx/>
                <a:latin typeface="HelveticaNeue"/>
                <a:cs typeface="Arial"/>
              </a:rPr>
              <a:t>age 6 months without any treatment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uLnTx/>
                <a:uFillTx/>
                <a:latin typeface="HelveticaNeue"/>
                <a:cs typeface="Arial"/>
              </a:rPr>
              <a:t>. 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Factors controlling the descent:</a:t>
            </a:r>
          </a:p>
          <a:p>
            <a:pPr marL="457200" marR="0" lvl="0" indent="-34290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Gubernaculum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after mesonephros has atrophied) Cranially it has 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origin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at the testis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inserts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in the region of the genital swelling (future scrotum).</a:t>
            </a:r>
          </a:p>
          <a:p>
            <a:pPr marL="457200" marR="0" lvl="0" indent="-34290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Formation of the processes vaginalis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on which testes will slide through inguinal canal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</a:p>
          <a:p>
            <a:pPr marL="457200" marR="0" lvl="0" indent="-34290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Human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chorionic gonadotrophin hormone from placenta,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elveticaNeue"/>
                <a:ea typeface="+mn-ea"/>
                <a:cs typeface="Arial"/>
              </a:rPr>
              <a:t>testosterone 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HelveticaNeue"/>
                <a:ea typeface="+mn-ea"/>
                <a:cs typeface="Arial"/>
              </a:rPr>
              <a:t>Anti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HelveticaNeue"/>
                <a:ea typeface="+mn-ea"/>
                <a:cs typeface="Arial"/>
              </a:rPr>
              <a:t>Mullerin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HelveticaNeue"/>
                <a:ea typeface="+mn-ea"/>
                <a:cs typeface="Arial"/>
              </a:rPr>
              <a:t> Hormone.</a:t>
            </a:r>
          </a:p>
          <a:p>
            <a:pPr marL="457200" marR="0" lvl="0" indent="-34290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Increasing intra-abdominal pressure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due to organ growth.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Developing of the cells: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Primordial germ cells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give the spermatogonia.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Coelomic epithelium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gives rise the supporting cells of Sertoli.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Mesenchymal cells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give rise the interstitial cells of Leydig.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31FF9-6F04-4F24-B484-F499D505E4AE}"/>
              </a:ext>
            </a:extLst>
          </p:cNvPr>
          <p:cNvSpPr/>
          <p:nvPr/>
        </p:nvSpPr>
        <p:spPr>
          <a:xfrm rot="20489298">
            <a:off x="8842457" y="4855453"/>
            <a:ext cx="2890107" cy="98542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3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BE228-23D0-4489-BFEF-139416479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3" y="66822"/>
            <a:ext cx="8102991" cy="6303568"/>
          </a:xfrm>
          <a:prstGeom prst="rect">
            <a:avLst/>
          </a:prstGeom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9F80090B-E2D7-4244-8716-2A98D9D45827}"/>
              </a:ext>
            </a:extLst>
          </p:cNvPr>
          <p:cNvSpPr>
            <a:spLocks/>
          </p:cNvSpPr>
          <p:nvPr/>
        </p:nvSpPr>
        <p:spPr bwMode="auto">
          <a:xfrm>
            <a:off x="225083" y="2616592"/>
            <a:ext cx="3502855" cy="914400"/>
          </a:xfrm>
          <a:prstGeom prst="callout2">
            <a:avLst>
              <a:gd name="adj1" fmla="val 53719"/>
              <a:gd name="adj2" fmla="val 71445"/>
              <a:gd name="adj3" fmla="val 38996"/>
              <a:gd name="adj4" fmla="val 110855"/>
              <a:gd name="adj5" fmla="val 54461"/>
              <a:gd name="adj6" fmla="val 155448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Body of Uterus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1F3F2DD-9DF3-4BD1-BE3E-68E6C9CABC8F}"/>
              </a:ext>
            </a:extLst>
          </p:cNvPr>
          <p:cNvSpPr>
            <a:spLocks/>
          </p:cNvSpPr>
          <p:nvPr/>
        </p:nvSpPr>
        <p:spPr bwMode="auto">
          <a:xfrm>
            <a:off x="958949" y="5610736"/>
            <a:ext cx="2572042" cy="692212"/>
          </a:xfrm>
          <a:prstGeom prst="callout2">
            <a:avLst>
              <a:gd name="adj1" fmla="val 53719"/>
              <a:gd name="adj2" fmla="val 71445"/>
              <a:gd name="adj3" fmla="val 37115"/>
              <a:gd name="adj4" fmla="val 107753"/>
              <a:gd name="adj5" fmla="val 20615"/>
              <a:gd name="adj6" fmla="val 172315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</a:rPr>
              <a:t>Vagina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A1DD427-C62B-4C42-9EA1-AF2B6857AED0}"/>
              </a:ext>
            </a:extLst>
          </p:cNvPr>
          <p:cNvSpPr>
            <a:spLocks/>
          </p:cNvSpPr>
          <p:nvPr/>
        </p:nvSpPr>
        <p:spPr bwMode="auto">
          <a:xfrm>
            <a:off x="4546211" y="315901"/>
            <a:ext cx="4316436" cy="556296"/>
          </a:xfrm>
          <a:prstGeom prst="callout2">
            <a:avLst>
              <a:gd name="adj1" fmla="val 99238"/>
              <a:gd name="adj2" fmla="val 73400"/>
              <a:gd name="adj3" fmla="val 139410"/>
              <a:gd name="adj4" fmla="val 84661"/>
              <a:gd name="adj5" fmla="val 158209"/>
              <a:gd name="adj6" fmla="val 108436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Uterine (Fallopian) tube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E2709F7-DF89-44C2-A8FD-E7881ED8806C}"/>
              </a:ext>
            </a:extLst>
          </p:cNvPr>
          <p:cNvSpPr>
            <a:spLocks/>
          </p:cNvSpPr>
          <p:nvPr/>
        </p:nvSpPr>
        <p:spPr bwMode="auto">
          <a:xfrm>
            <a:off x="351692" y="4113664"/>
            <a:ext cx="3179299" cy="795961"/>
          </a:xfrm>
          <a:prstGeom prst="callout2">
            <a:avLst>
              <a:gd name="adj1" fmla="val 43115"/>
              <a:gd name="adj2" fmla="val 90914"/>
              <a:gd name="adj3" fmla="val 38996"/>
              <a:gd name="adj4" fmla="val 110855"/>
              <a:gd name="adj5" fmla="val 54461"/>
              <a:gd name="adj6" fmla="val 155448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Cervix of Uterus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30403933-0334-4FAF-B993-6CA63D5A252B}"/>
              </a:ext>
            </a:extLst>
          </p:cNvPr>
          <p:cNvSpPr>
            <a:spLocks/>
          </p:cNvSpPr>
          <p:nvPr/>
        </p:nvSpPr>
        <p:spPr bwMode="auto">
          <a:xfrm>
            <a:off x="225082" y="1162897"/>
            <a:ext cx="3502855" cy="914400"/>
          </a:xfrm>
          <a:prstGeom prst="callout2">
            <a:avLst>
              <a:gd name="adj1" fmla="val 53719"/>
              <a:gd name="adj2" fmla="val 71445"/>
              <a:gd name="adj3" fmla="val 38996"/>
              <a:gd name="adj4" fmla="val 110855"/>
              <a:gd name="adj5" fmla="val 54461"/>
              <a:gd name="adj6" fmla="val 155448"/>
            </a:avLst>
          </a:prstGeom>
          <a:noFill/>
          <a:ln w="762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Fundus of Uterus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5CC55-2554-4A44-A216-6E9663EDF9EF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6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4288B-4845-4920-BF4D-E70EDC7DAE74}"/>
              </a:ext>
            </a:extLst>
          </p:cNvPr>
          <p:cNvSpPr txBox="1"/>
          <p:nvPr/>
        </p:nvSpPr>
        <p:spPr>
          <a:xfrm>
            <a:off x="182879" y="154745"/>
            <a:ext cx="11732455" cy="589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>
                <a:tab pos="914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 anomalies of the Testis: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one or both testis. Bilateral agenesis resulted in sterility.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Primordial Germ cell aplasia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spermatogonia) either degeneration or failure of migration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Abnormality in the descent of the testis: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Cryptorchidism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(Undescended testis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remains in the abdomen. It causes sterility due to atrophy of spermatogenic cells or malignancy.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Incomplete descent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may be found in inguinal canal or superficial inguinal ring.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Ectopic testis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testis descends to an abnormal site. </a:t>
            </a:r>
          </a:p>
          <a:p>
            <a:pPr marL="4572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Klinefelter syndrome (44+ XXY) leads to sterility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A1508-8239-446B-8F24-94977E152BAC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8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98D38CFD-8623-40E9-A0EB-7B431D78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0" y="492370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Development of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Ovary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7870F-24A7-48AC-849A-92D88337CEB0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644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1BCEB-3791-4EAD-AFBA-9752CEB5D0AC}"/>
              </a:ext>
            </a:extLst>
          </p:cNvPr>
          <p:cNvSpPr txBox="1"/>
          <p:nvPr/>
        </p:nvSpPr>
        <p:spPr>
          <a:xfrm>
            <a:off x="300111" y="154746"/>
            <a:ext cx="11591778" cy="281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DEVELOPMENT OF THE OVARY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sex cords will be separated by a fibrous capsule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tunica albuginea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sex cords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medulla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center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 degenerated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and replaced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 vascular connective tissue.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٭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 the 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month,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sex cords in the cortex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(peripheral): flat cells surrounding each primordial germ cells (oogonia) forming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primary follicle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12B44-11C6-4480-8098-E72F40C69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9214" r="21424" b="22051"/>
          <a:stretch/>
        </p:blipFill>
        <p:spPr>
          <a:xfrm>
            <a:off x="2743200" y="3038622"/>
            <a:ext cx="4783015" cy="3502856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67AB4009-738E-4DAF-A272-730B05EEF37D}"/>
              </a:ext>
            </a:extLst>
          </p:cNvPr>
          <p:cNvSpPr>
            <a:spLocks/>
          </p:cNvSpPr>
          <p:nvPr/>
        </p:nvSpPr>
        <p:spPr bwMode="auto">
          <a:xfrm>
            <a:off x="7813674" y="3401905"/>
            <a:ext cx="2735678" cy="497294"/>
          </a:xfrm>
          <a:prstGeom prst="callout2">
            <a:avLst>
              <a:gd name="adj1" fmla="val 53210"/>
              <a:gd name="adj2" fmla="val 4275"/>
              <a:gd name="adj3" fmla="val 43395"/>
              <a:gd name="adj4" fmla="val -942"/>
              <a:gd name="adj5" fmla="val 106112"/>
              <a:gd name="adj6" fmla="val -48102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follicle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A847262-C8F2-4045-A4DE-432028CE3A28}"/>
              </a:ext>
            </a:extLst>
          </p:cNvPr>
          <p:cNvSpPr>
            <a:spLocks/>
          </p:cNvSpPr>
          <p:nvPr/>
        </p:nvSpPr>
        <p:spPr bwMode="auto">
          <a:xfrm>
            <a:off x="140677" y="4346918"/>
            <a:ext cx="2315063" cy="351692"/>
          </a:xfrm>
          <a:prstGeom prst="callout2">
            <a:avLst>
              <a:gd name="adj1" fmla="val 56369"/>
              <a:gd name="adj2" fmla="val 84031"/>
              <a:gd name="adj3" fmla="val 98999"/>
              <a:gd name="adj4" fmla="val 114854"/>
              <a:gd name="adj5" fmla="val 110719"/>
              <a:gd name="adj6" fmla="val 20907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Vascular CT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02C83379-1FBD-4DA2-8A44-6278D8C5FACA}"/>
              </a:ext>
            </a:extLst>
          </p:cNvPr>
          <p:cNvSpPr>
            <a:spLocks/>
          </p:cNvSpPr>
          <p:nvPr/>
        </p:nvSpPr>
        <p:spPr bwMode="auto">
          <a:xfrm>
            <a:off x="8234753" y="4072568"/>
            <a:ext cx="2735678" cy="497294"/>
          </a:xfrm>
          <a:prstGeom prst="callout2">
            <a:avLst>
              <a:gd name="adj1" fmla="val 53210"/>
              <a:gd name="adj2" fmla="val 4275"/>
              <a:gd name="adj3" fmla="val 43395"/>
              <a:gd name="adj4" fmla="val -942"/>
              <a:gd name="adj5" fmla="val 69337"/>
              <a:gd name="adj6" fmla="val -35246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Tunica albuginea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9817281-C777-4C8E-8FFB-6D03F484E924}"/>
              </a:ext>
            </a:extLst>
          </p:cNvPr>
          <p:cNvSpPr>
            <a:spLocks/>
          </p:cNvSpPr>
          <p:nvPr/>
        </p:nvSpPr>
        <p:spPr bwMode="auto">
          <a:xfrm>
            <a:off x="284407" y="5436346"/>
            <a:ext cx="2315063" cy="351692"/>
          </a:xfrm>
          <a:prstGeom prst="callout2">
            <a:avLst>
              <a:gd name="adj1" fmla="val 56369"/>
              <a:gd name="adj2" fmla="val 84031"/>
              <a:gd name="adj3" fmla="val 46999"/>
              <a:gd name="adj4" fmla="val 117285"/>
              <a:gd name="adj5" fmla="val 14719"/>
              <a:gd name="adj6" fmla="val 155604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Septum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EB030-E50B-447C-AC25-640487937924}"/>
              </a:ext>
            </a:extLst>
          </p:cNvPr>
          <p:cNvSpPr/>
          <p:nvPr/>
        </p:nvSpPr>
        <p:spPr>
          <a:xfrm>
            <a:off x="7669945" y="5382654"/>
            <a:ext cx="4262510" cy="81076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6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1F648-167F-481A-A9C2-A4874211D0B8}"/>
              </a:ext>
            </a:extLst>
          </p:cNvPr>
          <p:cNvSpPr txBox="1"/>
          <p:nvPr/>
        </p:nvSpPr>
        <p:spPr>
          <a:xfrm>
            <a:off x="182880" y="182880"/>
            <a:ext cx="11704320" cy="6398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 Anomalies of the Ovary: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Agenesis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one or both ovaries.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Primordial Germ cell aplasia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oogonia) either degeneration or failure of migration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34290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Ovarian hypoplasia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(Turner's syndrome): (44+x0).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34290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Ectopic ovary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may be found in abnormal site.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34290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Hermaphrodism (rare)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marR="22860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True hermaphrodism (Ovo-testis):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 ovarian and testicular tissues are present.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lvl="0" indent="45720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Pseudo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hermaphrodism: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Pseudo hermaphrodism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44+XY)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fetus has testis</a:t>
            </a:r>
          </a:p>
          <a:p>
            <a:pPr marL="0" marR="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and female external genital organs.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Pseudo hermaphrodism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44+XX)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fetus has ovaries</a:t>
            </a:r>
          </a:p>
          <a:p>
            <a:pPr marL="0" marR="0" lvl="0" indent="0" algn="justLow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and male external genital organs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F48C9-FE8F-4837-ADCC-DF6AD6AD1449}"/>
              </a:ext>
            </a:extLst>
          </p:cNvPr>
          <p:cNvSpPr/>
          <p:nvPr/>
        </p:nvSpPr>
        <p:spPr>
          <a:xfrm>
            <a:off x="7337154" y="3980559"/>
            <a:ext cx="4262510" cy="8107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5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467100" imgH="5018088" progId="MS_ClipArt_Gallery.2">
                  <p:embed/>
                </p:oleObj>
              </mc:Choice>
              <mc:Fallback>
                <p:oleObj name="Clip" r:id="rId3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467100" imgH="5018088" progId="MS_ClipArt_Gallery.2">
                  <p:embed/>
                </p:oleObj>
              </mc:Choice>
              <mc:Fallback>
                <p:oleObj name="Clip" r:id="rId5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743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711F2-A89D-4C51-9585-B439CC9EB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07" y="766923"/>
            <a:ext cx="5675376" cy="3523488"/>
          </a:xfrm>
          <a:prstGeom prst="rect">
            <a:avLst/>
          </a:prstGeom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29147765-7013-407A-B648-A46FBCBC553D}"/>
              </a:ext>
            </a:extLst>
          </p:cNvPr>
          <p:cNvSpPr>
            <a:spLocks/>
          </p:cNvSpPr>
          <p:nvPr/>
        </p:nvSpPr>
        <p:spPr bwMode="auto">
          <a:xfrm>
            <a:off x="9439421" y="218283"/>
            <a:ext cx="2522806" cy="555908"/>
          </a:xfrm>
          <a:prstGeom prst="callout2">
            <a:avLst>
              <a:gd name="adj1" fmla="val 53577"/>
              <a:gd name="adj2" fmla="val -2664"/>
              <a:gd name="adj3" fmla="val 80084"/>
              <a:gd name="adj4" fmla="val -11071"/>
              <a:gd name="adj5" fmla="val 194187"/>
              <a:gd name="adj6" fmla="val -37479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Mesonephric duct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91DAFB7-D63C-4F40-8824-C2F7DA6F76E2}"/>
              </a:ext>
            </a:extLst>
          </p:cNvPr>
          <p:cNvSpPr>
            <a:spLocks/>
          </p:cNvSpPr>
          <p:nvPr/>
        </p:nvSpPr>
        <p:spPr bwMode="auto">
          <a:xfrm>
            <a:off x="6693876" y="2354228"/>
            <a:ext cx="2351650" cy="825070"/>
          </a:xfrm>
          <a:prstGeom prst="callout2">
            <a:avLst>
              <a:gd name="adj1" fmla="val 5836"/>
              <a:gd name="adj2" fmla="val 30835"/>
              <a:gd name="adj3" fmla="val -6873"/>
              <a:gd name="adj4" fmla="val 19437"/>
              <a:gd name="adj5" fmla="val -112719"/>
              <a:gd name="adj6" fmla="val 806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Coelomic epithelium 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41228AB-29C6-4CE4-A90A-3E80FBCEFC63}"/>
              </a:ext>
            </a:extLst>
          </p:cNvPr>
          <p:cNvSpPr>
            <a:spLocks/>
          </p:cNvSpPr>
          <p:nvPr/>
        </p:nvSpPr>
        <p:spPr bwMode="auto">
          <a:xfrm>
            <a:off x="6395407" y="83702"/>
            <a:ext cx="2351650" cy="825070"/>
          </a:xfrm>
          <a:prstGeom prst="callout2">
            <a:avLst>
              <a:gd name="adj1" fmla="val 62102"/>
              <a:gd name="adj2" fmla="val 52370"/>
              <a:gd name="adj3" fmla="val 71558"/>
              <a:gd name="adj4" fmla="val 70882"/>
              <a:gd name="adj5" fmla="val 161791"/>
              <a:gd name="adj6" fmla="val 66010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Paramesonephric groove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D9BA3-2905-439D-8975-24CD31E2A424}"/>
              </a:ext>
            </a:extLst>
          </p:cNvPr>
          <p:cNvSpPr txBox="1"/>
          <p:nvPr/>
        </p:nvSpPr>
        <p:spPr>
          <a:xfrm>
            <a:off x="112776" y="269981"/>
            <a:ext cx="6098344" cy="614206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25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paramesonephric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indent="-228600" algn="ctr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(Mullerian duct)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indent="-228600" algn="ctr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Indifferentiation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Stage: </a:t>
            </a:r>
          </a:p>
          <a:p>
            <a:pPr lvl="0" algn="ctr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 male and female embryos)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50000"/>
              </a:lnSpc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Paramesonephric groove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coelomic epithelium covering intermediate mesoderm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lateral to mesonephric duct (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Wolffian duct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50000"/>
              </a:lnSpc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This groove transformed into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paramesonephric duct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Mullerian duct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7210B-480B-4652-9B9E-117F2F5B5D10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7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117B4-3206-4CA7-9DAC-B3FA6AB3D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472" r="11073" b="10503"/>
          <a:stretch/>
        </p:blipFill>
        <p:spPr>
          <a:xfrm>
            <a:off x="661181" y="136046"/>
            <a:ext cx="3573195" cy="5744249"/>
          </a:xfrm>
          <a:prstGeom prst="rect">
            <a:avLst/>
          </a:prstGeom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BD414508-6EB1-48DB-893A-2710724B4850}"/>
              </a:ext>
            </a:extLst>
          </p:cNvPr>
          <p:cNvSpPr>
            <a:spLocks/>
          </p:cNvSpPr>
          <p:nvPr/>
        </p:nvSpPr>
        <p:spPr bwMode="auto">
          <a:xfrm>
            <a:off x="2309447" y="2067951"/>
            <a:ext cx="2501704" cy="379827"/>
          </a:xfrm>
          <a:prstGeom prst="callout2">
            <a:avLst>
              <a:gd name="adj1" fmla="val 5836"/>
              <a:gd name="adj2" fmla="val 30835"/>
              <a:gd name="adj3" fmla="val -6873"/>
              <a:gd name="adj4" fmla="val 19437"/>
              <a:gd name="adj5" fmla="val -201608"/>
              <a:gd name="adj6" fmla="val -12690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Mesonephric duct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F3309D3-F789-4EE6-AF9C-7A0EF599E781}"/>
              </a:ext>
            </a:extLst>
          </p:cNvPr>
          <p:cNvSpPr>
            <a:spLocks/>
          </p:cNvSpPr>
          <p:nvPr/>
        </p:nvSpPr>
        <p:spPr bwMode="auto">
          <a:xfrm>
            <a:off x="182881" y="3740805"/>
            <a:ext cx="2501704" cy="379827"/>
          </a:xfrm>
          <a:prstGeom prst="callout2">
            <a:avLst>
              <a:gd name="adj1" fmla="val 5836"/>
              <a:gd name="adj2" fmla="val 30835"/>
              <a:gd name="adj3" fmla="val -62429"/>
              <a:gd name="adj4" fmla="val 30683"/>
              <a:gd name="adj5" fmla="val -194200"/>
              <a:gd name="adj6" fmla="val 47479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Paramesonephric duct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EAA4243-31AC-452A-A144-25A9DBC599AE}"/>
              </a:ext>
            </a:extLst>
          </p:cNvPr>
          <p:cNvSpPr>
            <a:spLocks/>
          </p:cNvSpPr>
          <p:nvPr/>
        </p:nvSpPr>
        <p:spPr bwMode="auto">
          <a:xfrm>
            <a:off x="2447778" y="6173314"/>
            <a:ext cx="2501704" cy="379827"/>
          </a:xfrm>
          <a:prstGeom prst="callout2">
            <a:avLst>
              <a:gd name="adj1" fmla="val 5836"/>
              <a:gd name="adj2" fmla="val 35896"/>
              <a:gd name="adj3" fmla="val -6873"/>
              <a:gd name="adj4" fmla="val 36869"/>
              <a:gd name="adj5" fmla="val -179386"/>
              <a:gd name="adj6" fmla="val 33983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Mullerian tubercle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3A7835B9-EEFB-4D43-AC3C-765444298E27}"/>
              </a:ext>
            </a:extLst>
          </p:cNvPr>
          <p:cNvSpPr>
            <a:spLocks/>
          </p:cNvSpPr>
          <p:nvPr/>
        </p:nvSpPr>
        <p:spPr bwMode="auto">
          <a:xfrm>
            <a:off x="182881" y="5646977"/>
            <a:ext cx="2264897" cy="526337"/>
          </a:xfrm>
          <a:prstGeom prst="callout2">
            <a:avLst>
              <a:gd name="adj1" fmla="val 40582"/>
              <a:gd name="adj2" fmla="val 66239"/>
              <a:gd name="adj3" fmla="val 59946"/>
              <a:gd name="adj4" fmla="val 82169"/>
              <a:gd name="adj5" fmla="val 20231"/>
              <a:gd name="adj6" fmla="val 113397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Definitive urogenital sinus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A7E8E-670A-4770-B0E7-0348A2F98D44}"/>
              </a:ext>
            </a:extLst>
          </p:cNvPr>
          <p:cNvSpPr txBox="1"/>
          <p:nvPr/>
        </p:nvSpPr>
        <p:spPr>
          <a:xfrm>
            <a:off x="4851007" y="136046"/>
            <a:ext cx="7158112" cy="640021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2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cranial end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each paramesonephric duct opens into the peritoneal (coelomic) cavity.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200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2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audal end</a:t>
            </a:r>
            <a:r>
              <a:rPr lang="en-US" sz="2200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remains blind.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lateral folding</a:t>
            </a:r>
            <a:r>
              <a:rPr lang="en-US" sz="2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embryo the duct crosses ventral to mesonephric duct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 reaching the back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definitive urogenital sinus.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Paramesonephric duct is now formed of 3 parts:</a:t>
            </a:r>
            <a:endParaRPr lang="en-US" sz="2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Cranial vertical part: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lateral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mesonephric duct.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Intermediate transverse part: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ventral to duct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 Caudal vertical part: 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medial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duct.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caudal parts of 2 ducts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unite with each other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forming the </a:t>
            </a:r>
            <a:r>
              <a:rPr lang="en-US" sz="22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uterovaginal canal, separated by septum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tip of the caudal end of the uterovaginal canal project into the posterior wall of the definitive urogenital sinus producing an elevation called </a:t>
            </a:r>
            <a:r>
              <a:rPr lang="en-US" sz="22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Mullerian tubercle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397B2EB-CBAB-4FF1-B297-D88A95D34F61}"/>
              </a:ext>
            </a:extLst>
          </p:cNvPr>
          <p:cNvSpPr>
            <a:spLocks/>
          </p:cNvSpPr>
          <p:nvPr/>
        </p:nvSpPr>
        <p:spPr bwMode="auto">
          <a:xfrm>
            <a:off x="84406" y="4693891"/>
            <a:ext cx="2501704" cy="379827"/>
          </a:xfrm>
          <a:prstGeom prst="callout2">
            <a:avLst>
              <a:gd name="adj1" fmla="val 72503"/>
              <a:gd name="adj2" fmla="val 97189"/>
              <a:gd name="adj3" fmla="val 44979"/>
              <a:gd name="adj4" fmla="val 113345"/>
              <a:gd name="adj5" fmla="val 24319"/>
              <a:gd name="adj6" fmla="val 129016"/>
            </a:avLst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CC"/>
                </a:solidFill>
              </a:rPr>
              <a:t>Uterovaginal canal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1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CBE4E-F4BB-4984-931D-3CFF83C1D3BE}"/>
              </a:ext>
            </a:extLst>
          </p:cNvPr>
          <p:cNvSpPr txBox="1"/>
          <p:nvPr/>
        </p:nvSpPr>
        <p:spPr>
          <a:xfrm>
            <a:off x="140677" y="126610"/>
            <a:ext cx="1187313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Development of uterine (Fallopian) tubes from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cranial vertical part.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Development of the uterus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horizontal part of 2 paramesonephric ducts and cranial part of the uterovaginal canal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degeneration of the septum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 Development of the vagina: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Upper 4/5 from the caudal part of uterovaginal canal (mesodermal).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٭"/>
              <a:tabLst>
                <a:tab pos="2286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lower 1/5 from the definitive urogenital sinus (endodermal).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N.B; The muscles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formed from the mesoderm of the genital ridge.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of the hymen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 thin membrane separate definitive urogenital sinus from uterovaginal canal</a:t>
            </a: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Hymen about 1.5 cm from the opening of vagina. </a:t>
            </a:r>
          </a:p>
          <a:p>
            <a:pPr marL="342900" marR="0" lvl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central part of the hymen degenerate forming an opening.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954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Variations of the hymen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Thin membrane with central opening. 		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Ring.	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Semilunar. 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Cribriform. 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Completely absent.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6-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Imperforate.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6477-1B37-4CCE-90AF-E04CFC6F6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472" r="11073" b="10503"/>
          <a:stretch/>
        </p:blipFill>
        <p:spPr>
          <a:xfrm>
            <a:off x="10492061" y="1193144"/>
            <a:ext cx="1559261" cy="2506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774" y="104168"/>
            <a:ext cx="5389985" cy="709415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anomalies of the uterus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6506" r="65842" b="62629"/>
          <a:stretch/>
        </p:blipFill>
        <p:spPr>
          <a:xfrm>
            <a:off x="142077" y="81793"/>
            <a:ext cx="4106365" cy="2943136"/>
          </a:xfrm>
          <a:ln>
            <a:solidFill>
              <a:srgbClr val="0000CC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C5618-53E9-431C-B2E7-2C7C50667C11}"/>
              </a:ext>
            </a:extLst>
          </p:cNvPr>
          <p:cNvSpPr txBox="1"/>
          <p:nvPr/>
        </p:nvSpPr>
        <p:spPr>
          <a:xfrm>
            <a:off x="4431323" y="872199"/>
            <a:ext cx="7556409" cy="169790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00050" indent="-285750" algn="justLow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Uterus didelphys: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Uterus with 2 bodies, 2 cervices and double vagina.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occurs due to complete failure of degeneration of the uterovaginal septum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AC28CDD-0FD8-4729-97A2-A974A997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9" t="7741" r="14527" b="62175"/>
          <a:stretch/>
        </p:blipFill>
        <p:spPr bwMode="auto">
          <a:xfrm>
            <a:off x="380907" y="3429000"/>
            <a:ext cx="3237978" cy="330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59C04-A748-483C-AFC8-482E554BD473}"/>
              </a:ext>
            </a:extLst>
          </p:cNvPr>
          <p:cNvSpPr txBox="1"/>
          <p:nvPr/>
        </p:nvSpPr>
        <p:spPr>
          <a:xfrm>
            <a:off x="3871025" y="3429000"/>
            <a:ext cx="6098344" cy="256480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57200" indent="-342900" algn="justLow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Uterus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bicornis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bicollis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cornis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horn=cavity)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collis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=cervix):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Uterus with 2 bodies, 2 cervices and one vagina.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occurs due to incomplete degeneration of the uterovaginal septum.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A1EF8-9D28-45AF-BA53-CE124B7EF6D1}"/>
              </a:ext>
            </a:extLst>
          </p:cNvPr>
          <p:cNvSpPr txBox="1"/>
          <p:nvPr/>
        </p:nvSpPr>
        <p:spPr>
          <a:xfrm>
            <a:off x="1364567" y="2406448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92F62-F39B-4747-9457-350136DD6E8E}"/>
              </a:ext>
            </a:extLst>
          </p:cNvPr>
          <p:cNvSpPr txBox="1"/>
          <p:nvPr/>
        </p:nvSpPr>
        <p:spPr>
          <a:xfrm>
            <a:off x="1181686" y="2277712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B0FAE-FB2D-4D4C-A5E7-0AF6F514E30E}"/>
              </a:ext>
            </a:extLst>
          </p:cNvPr>
          <p:cNvSpPr txBox="1"/>
          <p:nvPr/>
        </p:nvSpPr>
        <p:spPr>
          <a:xfrm>
            <a:off x="647115" y="5988610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C30C90-1646-46D9-97C7-133624206670}"/>
              </a:ext>
            </a:extLst>
          </p:cNvPr>
          <p:cNvSpPr txBox="1"/>
          <p:nvPr/>
        </p:nvSpPr>
        <p:spPr>
          <a:xfrm>
            <a:off x="633047" y="5805612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34A99-6604-4CE2-BD08-7592B73624B9}"/>
              </a:ext>
            </a:extLst>
          </p:cNvPr>
          <p:cNvSpPr txBox="1"/>
          <p:nvPr/>
        </p:nvSpPr>
        <p:spPr>
          <a:xfrm>
            <a:off x="1164075" y="2155949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AA72F2-5F2C-43C6-8E7A-67310CD35451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1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97313D9-926A-48E3-B88F-C66144306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44830" r="65686" b="25293"/>
          <a:stretch/>
        </p:blipFill>
        <p:spPr>
          <a:xfrm>
            <a:off x="211017" y="148981"/>
            <a:ext cx="3530990" cy="3555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42BCC-98B9-4DD4-8EEB-DC0371369F07}"/>
              </a:ext>
            </a:extLst>
          </p:cNvPr>
          <p:cNvSpPr txBox="1"/>
          <p:nvPr/>
        </p:nvSpPr>
        <p:spPr>
          <a:xfrm>
            <a:off x="3193367" y="1918937"/>
            <a:ext cx="7707922" cy="9791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Uterus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unicornis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rudimentary horn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failure of development of one para-mesonephric duct.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FC2FC-02AC-42D3-BD85-E85D4C792FF5}"/>
              </a:ext>
            </a:extLst>
          </p:cNvPr>
          <p:cNvSpPr txBox="1"/>
          <p:nvPr/>
        </p:nvSpPr>
        <p:spPr>
          <a:xfrm>
            <a:off x="4057958" y="869903"/>
            <a:ext cx="6372636" cy="95923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algn="justLow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Uterus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bicornis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unicollis</a:t>
            </a:r>
            <a:endParaRPr lang="en-US" sz="24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Uterus with 2 bodies and one cervix.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7FE8F-286B-464B-8BDE-070A3BFE8D14}"/>
              </a:ext>
            </a:extLst>
          </p:cNvPr>
          <p:cNvSpPr txBox="1"/>
          <p:nvPr/>
        </p:nvSpPr>
        <p:spPr>
          <a:xfrm>
            <a:off x="323557" y="2922287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42696-E008-4711-9DBA-69DC640B3EA0}"/>
              </a:ext>
            </a:extLst>
          </p:cNvPr>
          <p:cNvSpPr txBox="1"/>
          <p:nvPr/>
        </p:nvSpPr>
        <p:spPr>
          <a:xfrm>
            <a:off x="559191" y="2844225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3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45446A3-2307-4AC1-9680-3AEB6A35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7" t="7330" r="42446" b="62175"/>
          <a:stretch/>
        </p:blipFill>
        <p:spPr>
          <a:xfrm>
            <a:off x="759655" y="3833652"/>
            <a:ext cx="2321169" cy="2987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5AED9E-0B86-4855-A486-CC709E3ADB72}"/>
              </a:ext>
            </a:extLst>
          </p:cNvPr>
          <p:cNvSpPr txBox="1"/>
          <p:nvPr/>
        </p:nvSpPr>
        <p:spPr>
          <a:xfrm>
            <a:off x="759655" y="6185410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806B4-AAE2-4755-A868-E52EEFDAEBFE}"/>
              </a:ext>
            </a:extLst>
          </p:cNvPr>
          <p:cNvSpPr txBox="1"/>
          <p:nvPr/>
        </p:nvSpPr>
        <p:spPr>
          <a:xfrm>
            <a:off x="717452" y="5842315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9153C-A4A6-41F7-B5D0-8B8DB0DC9005}"/>
              </a:ext>
            </a:extLst>
          </p:cNvPr>
          <p:cNvSpPr txBox="1"/>
          <p:nvPr/>
        </p:nvSpPr>
        <p:spPr>
          <a:xfrm>
            <a:off x="2869810" y="4746436"/>
            <a:ext cx="6098344" cy="9791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Uterus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arcuatus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uterus with a depressed fundus.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4455B4-6CDB-466E-8310-45335BCF58CB}"/>
              </a:ext>
            </a:extLst>
          </p:cNvPr>
          <p:cNvSpPr txBox="1">
            <a:spLocks/>
          </p:cNvSpPr>
          <p:nvPr/>
        </p:nvSpPr>
        <p:spPr>
          <a:xfrm>
            <a:off x="5148774" y="104168"/>
            <a:ext cx="5389985" cy="70941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ker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anomalies of the uterus</a:t>
            </a:r>
            <a:endParaRPr lang="en-US" sz="2400" kern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CC44A8-F680-405F-8B07-5A202D497D88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4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37FE8F-286B-464B-8BDE-070A3BFE8D14}"/>
              </a:ext>
            </a:extLst>
          </p:cNvPr>
          <p:cNvSpPr txBox="1"/>
          <p:nvPr/>
        </p:nvSpPr>
        <p:spPr>
          <a:xfrm>
            <a:off x="323557" y="2922287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AED9E-0B86-4855-A486-CC709E3ADB72}"/>
              </a:ext>
            </a:extLst>
          </p:cNvPr>
          <p:cNvSpPr txBox="1"/>
          <p:nvPr/>
        </p:nvSpPr>
        <p:spPr>
          <a:xfrm>
            <a:off x="759655" y="6185410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4455B4-6CDB-466E-8310-45335BCF58CB}"/>
              </a:ext>
            </a:extLst>
          </p:cNvPr>
          <p:cNvSpPr txBox="1">
            <a:spLocks/>
          </p:cNvSpPr>
          <p:nvPr/>
        </p:nvSpPr>
        <p:spPr>
          <a:xfrm>
            <a:off x="5148774" y="104168"/>
            <a:ext cx="5389985" cy="70941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ker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anomalies of the uterus</a:t>
            </a:r>
            <a:endParaRPr lang="en-US" sz="24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817AB-5704-470D-A5A8-9CC107F10A14}"/>
              </a:ext>
            </a:extLst>
          </p:cNvPr>
          <p:cNvSpPr txBox="1"/>
          <p:nvPr/>
        </p:nvSpPr>
        <p:spPr>
          <a:xfrm>
            <a:off x="3756075" y="1841139"/>
            <a:ext cx="3305909" cy="51744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Cervical atresia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4DEE93CE-E11F-4776-845B-0BD1D4099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0" t="43182" r="41823" b="25499"/>
          <a:stretch/>
        </p:blipFill>
        <p:spPr>
          <a:xfrm>
            <a:off x="323557" y="74506"/>
            <a:ext cx="3305908" cy="45681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119BB7-EC10-43C4-A24A-9CFDAF5D1FD4}"/>
              </a:ext>
            </a:extLst>
          </p:cNvPr>
          <p:cNvSpPr txBox="1"/>
          <p:nvPr/>
        </p:nvSpPr>
        <p:spPr>
          <a:xfrm>
            <a:off x="422030" y="3850157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54755-799F-4332-98A8-F0AB9C361B97}"/>
              </a:ext>
            </a:extLst>
          </p:cNvPr>
          <p:cNvSpPr txBox="1"/>
          <p:nvPr/>
        </p:nvSpPr>
        <p:spPr>
          <a:xfrm>
            <a:off x="520503" y="3544713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165A1-A66B-46CB-A41E-EFE5D3DF7796}"/>
              </a:ext>
            </a:extLst>
          </p:cNvPr>
          <p:cNvSpPr txBox="1"/>
          <p:nvPr/>
        </p:nvSpPr>
        <p:spPr>
          <a:xfrm>
            <a:off x="3652914" y="3953250"/>
            <a:ext cx="4909623" cy="51744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114300" algn="justLow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Infantile uterus,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 uterus.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2B47D-C333-428E-B512-257769809A93}"/>
              </a:ext>
            </a:extLst>
          </p:cNvPr>
          <p:cNvSpPr/>
          <p:nvPr/>
        </p:nvSpPr>
        <p:spPr>
          <a:xfrm>
            <a:off x="3595466" y="6229957"/>
            <a:ext cx="4621238" cy="556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8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774" y="104168"/>
            <a:ext cx="5389985" cy="709415"/>
          </a:xfrm>
          <a:solidFill>
            <a:schemeClr val="bg1"/>
          </a:solidFill>
          <a:ln>
            <a:solidFill>
              <a:srgbClr val="0000CC"/>
            </a:solidFill>
          </a:ln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Congenital anomalies of the vagina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t="6506" r="65842" b="62629"/>
          <a:stretch/>
        </p:blipFill>
        <p:spPr>
          <a:xfrm>
            <a:off x="647115" y="225776"/>
            <a:ext cx="2869807" cy="2943136"/>
          </a:xfrm>
          <a:ln>
            <a:solidFill>
              <a:srgbClr val="0000CC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C5618-53E9-431C-B2E7-2C7C50667C11}"/>
              </a:ext>
            </a:extLst>
          </p:cNvPr>
          <p:cNvSpPr txBox="1"/>
          <p:nvPr/>
        </p:nvSpPr>
        <p:spPr>
          <a:xfrm>
            <a:off x="3819664" y="974042"/>
            <a:ext cx="7556409" cy="13285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400050" indent="-285750" algn="justLow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Double vagina: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occurs due to complete failure of degeneration of the uterovaginal septum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A1EF8-9D28-45AF-BA53-CE124B7EF6D1}"/>
              </a:ext>
            </a:extLst>
          </p:cNvPr>
          <p:cNvSpPr txBox="1"/>
          <p:nvPr/>
        </p:nvSpPr>
        <p:spPr>
          <a:xfrm>
            <a:off x="647115" y="3475336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92F62-F39B-4747-9457-350136DD6E8E}"/>
              </a:ext>
            </a:extLst>
          </p:cNvPr>
          <p:cNvSpPr txBox="1"/>
          <p:nvPr/>
        </p:nvSpPr>
        <p:spPr>
          <a:xfrm>
            <a:off x="647115" y="2444962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B0FAE-FB2D-4D4C-A5E7-0AF6F514E30E}"/>
              </a:ext>
            </a:extLst>
          </p:cNvPr>
          <p:cNvSpPr txBox="1"/>
          <p:nvPr/>
        </p:nvSpPr>
        <p:spPr>
          <a:xfrm>
            <a:off x="647115" y="5988610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34A99-6604-4CE2-BD08-7592B73624B9}"/>
              </a:ext>
            </a:extLst>
          </p:cNvPr>
          <p:cNvSpPr txBox="1"/>
          <p:nvPr/>
        </p:nvSpPr>
        <p:spPr>
          <a:xfrm>
            <a:off x="647115" y="2302611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0D1A2A8C-2314-4ED1-97CB-2E3D3ABEB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6" t="42564" r="15931" b="25293"/>
          <a:stretch/>
        </p:blipFill>
        <p:spPr bwMode="auto">
          <a:xfrm>
            <a:off x="858129" y="3214299"/>
            <a:ext cx="2405576" cy="338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AAB636-FF7B-4D03-905E-09DEB3427503}"/>
              </a:ext>
            </a:extLst>
          </p:cNvPr>
          <p:cNvSpPr txBox="1"/>
          <p:nvPr/>
        </p:nvSpPr>
        <p:spPr>
          <a:xfrm>
            <a:off x="1041012" y="6055720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883CE-CD3C-4555-87F6-815CD36E41A8}"/>
              </a:ext>
            </a:extLst>
          </p:cNvPr>
          <p:cNvSpPr txBox="1"/>
          <p:nvPr/>
        </p:nvSpPr>
        <p:spPr>
          <a:xfrm>
            <a:off x="2574388" y="5185818"/>
            <a:ext cx="900331" cy="869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E3A96-5B52-4893-9205-01BEACF98F65}"/>
              </a:ext>
            </a:extLst>
          </p:cNvPr>
          <p:cNvSpPr txBox="1"/>
          <p:nvPr/>
        </p:nvSpPr>
        <p:spPr>
          <a:xfrm>
            <a:off x="752622" y="5620769"/>
            <a:ext cx="731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543D2-9CC3-4E26-8FEA-742F6BF5B3E1}"/>
              </a:ext>
            </a:extLst>
          </p:cNvPr>
          <p:cNvSpPr txBox="1"/>
          <p:nvPr/>
        </p:nvSpPr>
        <p:spPr>
          <a:xfrm>
            <a:off x="3713870" y="3469479"/>
            <a:ext cx="6098344" cy="97026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 algn="justLow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tabLst>
                <a:tab pos="228600" algn="l"/>
              </a:tabLs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Atresia of the vagina: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failure of canalization.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701D0-C09D-4325-8953-F3B3D314D0F1}"/>
              </a:ext>
            </a:extLst>
          </p:cNvPr>
          <p:cNvSpPr txBox="1"/>
          <p:nvPr/>
        </p:nvSpPr>
        <p:spPr>
          <a:xfrm>
            <a:off x="3418449" y="4603144"/>
            <a:ext cx="6098344" cy="189359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 algn="justLow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tabLst>
                <a:tab pos="228600" algn="l"/>
              </a:tabLst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Imperforate hymen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 due to failure of breakdown of the hymen. It leads to collection of the blood in the vagina and uterus after puberty.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1993EE-300B-4121-BA5C-35A8EEDA87A4}"/>
              </a:ext>
            </a:extLst>
          </p:cNvPr>
          <p:cNvSpPr/>
          <p:nvPr/>
        </p:nvSpPr>
        <p:spPr>
          <a:xfrm>
            <a:off x="6741939" y="2444962"/>
            <a:ext cx="4262510" cy="8107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|3.7|2.3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3.3|31.1|34.5|30.2|46.7|43.3|31.4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2.4|2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7|10.3|19.9|30.5|12.8|32.9|13|9.2|1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6.2|8.1|3.7|6.7|6.8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|25.1|12.7|28.5|19.7|10.5|7.4|1.7|3.4|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0.5|6.3|32|10.2|7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.2|6.4|1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7.1|9.5|10.1|6.6|17.7|6.8|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1.4|26.7|3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6|23.6|11.9|19.5|3|19.4|12.4|39.3|9.9|46.9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8|51.5|6.6|27.4|1.6|3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2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1580</Words>
  <Application>Microsoft Office PowerPoint</Application>
  <PresentationFormat>Widescreen</PresentationFormat>
  <Paragraphs>206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HelveticaNeue</vt:lpstr>
      <vt:lpstr>Monotype Corsiva</vt:lpstr>
      <vt:lpstr>Symbol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anomalies of the uterus</vt:lpstr>
      <vt:lpstr>PowerPoint Presentation</vt:lpstr>
      <vt:lpstr>PowerPoint Presentation</vt:lpstr>
      <vt:lpstr>Congenital anomalies of the vagina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Dr Youssef Hussei. Ali</cp:lastModifiedBy>
  <cp:revision>127</cp:revision>
  <dcterms:created xsi:type="dcterms:W3CDTF">2018-09-11T09:29:49Z</dcterms:created>
  <dcterms:modified xsi:type="dcterms:W3CDTF">2023-05-06T10:09:43Z</dcterms:modified>
</cp:coreProperties>
</file>