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813" r:id="rId2"/>
  </p:sldMasterIdLst>
  <p:notesMasterIdLst>
    <p:notesMasterId r:id="rId77"/>
  </p:notesMasterIdLst>
  <p:handoutMasterIdLst>
    <p:handoutMasterId r:id="rId78"/>
  </p:handoutMasterIdLst>
  <p:sldIdLst>
    <p:sldId id="357" r:id="rId3"/>
    <p:sldId id="359" r:id="rId4"/>
    <p:sldId id="360" r:id="rId5"/>
    <p:sldId id="361" r:id="rId6"/>
    <p:sldId id="418" r:id="rId7"/>
    <p:sldId id="362" r:id="rId8"/>
    <p:sldId id="363" r:id="rId9"/>
    <p:sldId id="364" r:id="rId10"/>
    <p:sldId id="365" r:id="rId11"/>
    <p:sldId id="366" r:id="rId12"/>
    <p:sldId id="368" r:id="rId13"/>
    <p:sldId id="369" r:id="rId14"/>
    <p:sldId id="370" r:id="rId15"/>
    <p:sldId id="371" r:id="rId16"/>
    <p:sldId id="372" r:id="rId17"/>
    <p:sldId id="373" r:id="rId18"/>
    <p:sldId id="399" r:id="rId19"/>
    <p:sldId id="374" r:id="rId20"/>
    <p:sldId id="453" r:id="rId21"/>
    <p:sldId id="450" r:id="rId22"/>
    <p:sldId id="416" r:id="rId23"/>
    <p:sldId id="451" r:id="rId24"/>
    <p:sldId id="452" r:id="rId25"/>
    <p:sldId id="375" r:id="rId26"/>
    <p:sldId id="376" r:id="rId27"/>
    <p:sldId id="422" r:id="rId28"/>
    <p:sldId id="420" r:id="rId29"/>
    <p:sldId id="421" r:id="rId30"/>
    <p:sldId id="454" r:id="rId31"/>
    <p:sldId id="419" r:id="rId32"/>
    <p:sldId id="400" r:id="rId33"/>
    <p:sldId id="417" r:id="rId34"/>
    <p:sldId id="302" r:id="rId35"/>
    <p:sldId id="278" r:id="rId36"/>
    <p:sldId id="423" r:id="rId37"/>
    <p:sldId id="424" r:id="rId38"/>
    <p:sldId id="425" r:id="rId39"/>
    <p:sldId id="426" r:id="rId40"/>
    <p:sldId id="279" r:id="rId41"/>
    <p:sldId id="427" r:id="rId42"/>
    <p:sldId id="280" r:id="rId43"/>
    <p:sldId id="428" r:id="rId44"/>
    <p:sldId id="429" r:id="rId45"/>
    <p:sldId id="430" r:id="rId46"/>
    <p:sldId id="431" r:id="rId47"/>
    <p:sldId id="432" r:id="rId48"/>
    <p:sldId id="433" r:id="rId49"/>
    <p:sldId id="434" r:id="rId50"/>
    <p:sldId id="435" r:id="rId51"/>
    <p:sldId id="436" r:id="rId52"/>
    <p:sldId id="288" r:id="rId53"/>
    <p:sldId id="289" r:id="rId54"/>
    <p:sldId id="290" r:id="rId55"/>
    <p:sldId id="291" r:id="rId56"/>
    <p:sldId id="293" r:id="rId57"/>
    <p:sldId id="294" r:id="rId58"/>
    <p:sldId id="295" r:id="rId59"/>
    <p:sldId id="437" r:id="rId60"/>
    <p:sldId id="438" r:id="rId61"/>
    <p:sldId id="439" r:id="rId62"/>
    <p:sldId id="440" r:id="rId63"/>
    <p:sldId id="441" r:id="rId64"/>
    <p:sldId id="442" r:id="rId65"/>
    <p:sldId id="443" r:id="rId66"/>
    <p:sldId id="310" r:id="rId67"/>
    <p:sldId id="444" r:id="rId68"/>
    <p:sldId id="445" r:id="rId69"/>
    <p:sldId id="446" r:id="rId70"/>
    <p:sldId id="447" r:id="rId71"/>
    <p:sldId id="448" r:id="rId72"/>
    <p:sldId id="449" r:id="rId73"/>
    <p:sldId id="344" r:id="rId74"/>
    <p:sldId id="345" r:id="rId75"/>
    <p:sldId id="348" r:id="rId76"/>
  </p:sldIdLst>
  <p:sldSz cx="9144000" cy="6858000" type="screen4x3"/>
  <p:notesSz cx="6858000" cy="9144000"/>
  <p:defaultTex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F"/>
    <a:srgbClr val="CCFF99"/>
    <a:srgbClr val="24900A"/>
    <a:srgbClr val="006600"/>
    <a:srgbClr val="FF66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776" autoAdjust="0"/>
    <p:restoredTop sz="92606" autoAdjust="0"/>
  </p:normalViewPr>
  <p:slideViewPr>
    <p:cSldViewPr>
      <p:cViewPr varScale="1">
        <p:scale>
          <a:sx n="70" d="100"/>
          <a:sy n="70" d="100"/>
        </p:scale>
        <p:origin x="720" y="60"/>
      </p:cViewPr>
      <p:guideLst>
        <p:guide orient="horz" pos="2160"/>
        <p:guide pos="2880"/>
      </p:guideLst>
    </p:cSldViewPr>
  </p:slideViewPr>
  <p:outlineViewPr>
    <p:cViewPr>
      <p:scale>
        <a:sx n="33" d="100"/>
        <a:sy n="33" d="100"/>
      </p:scale>
      <p:origin x="0" y="28398"/>
    </p:cViewPr>
  </p:outlineViewPr>
  <p:notesTextViewPr>
    <p:cViewPr>
      <p:scale>
        <a:sx n="100" d="100"/>
        <a:sy n="100" d="100"/>
      </p:scale>
      <p:origin x="0" y="0"/>
    </p:cViewPr>
  </p:notesTextViewPr>
  <p:sorterViewPr>
    <p:cViewPr>
      <p:scale>
        <a:sx n="66" d="100"/>
        <a:sy n="66" d="100"/>
      </p:scale>
      <p:origin x="0" y="4962"/>
    </p:cViewPr>
  </p:sorterViewPr>
  <p:notesViewPr>
    <p:cSldViewPr>
      <p:cViewPr>
        <p:scale>
          <a:sx n="100" d="100"/>
          <a:sy n="100" d="100"/>
        </p:scale>
        <p:origin x="-864" y="228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slide" Target="slides/slide45.xml" /><Relationship Id="rId50" Type="http://schemas.openxmlformats.org/officeDocument/2006/relationships/slide" Target="slides/slide48.xml" /><Relationship Id="rId55" Type="http://schemas.openxmlformats.org/officeDocument/2006/relationships/slide" Target="slides/slide53.xml" /><Relationship Id="rId63" Type="http://schemas.openxmlformats.org/officeDocument/2006/relationships/slide" Target="slides/slide61.xml" /><Relationship Id="rId68" Type="http://schemas.openxmlformats.org/officeDocument/2006/relationships/slide" Target="slides/slide66.xml" /><Relationship Id="rId76" Type="http://schemas.openxmlformats.org/officeDocument/2006/relationships/slide" Target="slides/slide74.xml" /><Relationship Id="rId7" Type="http://schemas.openxmlformats.org/officeDocument/2006/relationships/slide" Target="slides/slide5.xml" /><Relationship Id="rId71" Type="http://schemas.openxmlformats.org/officeDocument/2006/relationships/slide" Target="slides/slide69.xml" /><Relationship Id="rId2" Type="http://schemas.openxmlformats.org/officeDocument/2006/relationships/slideMaster" Target="slideMasters/slideMaster2.xml" /><Relationship Id="rId16" Type="http://schemas.openxmlformats.org/officeDocument/2006/relationships/slide" Target="slides/slide14.xml" /><Relationship Id="rId29" Type="http://schemas.openxmlformats.org/officeDocument/2006/relationships/slide" Target="slides/slide27.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3" Type="http://schemas.openxmlformats.org/officeDocument/2006/relationships/slide" Target="slides/slide51.xml" /><Relationship Id="rId58" Type="http://schemas.openxmlformats.org/officeDocument/2006/relationships/slide" Target="slides/slide56.xml" /><Relationship Id="rId66" Type="http://schemas.openxmlformats.org/officeDocument/2006/relationships/slide" Target="slides/slide64.xml" /><Relationship Id="rId74" Type="http://schemas.openxmlformats.org/officeDocument/2006/relationships/slide" Target="slides/slide72.xml" /><Relationship Id="rId79" Type="http://schemas.openxmlformats.org/officeDocument/2006/relationships/presProps" Target="presProps.xml" /><Relationship Id="rId5" Type="http://schemas.openxmlformats.org/officeDocument/2006/relationships/slide" Target="slides/slide3.xml" /><Relationship Id="rId61" Type="http://schemas.openxmlformats.org/officeDocument/2006/relationships/slide" Target="slides/slide59.xml" /><Relationship Id="rId82" Type="http://schemas.openxmlformats.org/officeDocument/2006/relationships/tableStyles" Target="tableStyles.xml"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slide" Target="slides/slide50.xml" /><Relationship Id="rId60" Type="http://schemas.openxmlformats.org/officeDocument/2006/relationships/slide" Target="slides/slide58.xml" /><Relationship Id="rId65" Type="http://schemas.openxmlformats.org/officeDocument/2006/relationships/slide" Target="slides/slide63.xml" /><Relationship Id="rId73" Type="http://schemas.openxmlformats.org/officeDocument/2006/relationships/slide" Target="slides/slide71.xml" /><Relationship Id="rId78" Type="http://schemas.openxmlformats.org/officeDocument/2006/relationships/handoutMaster" Target="handoutMasters/handoutMaster1.xml" /><Relationship Id="rId81" Type="http://schemas.openxmlformats.org/officeDocument/2006/relationships/theme" Target="theme/theme1.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slide" Target="slides/slide46.xml" /><Relationship Id="rId56" Type="http://schemas.openxmlformats.org/officeDocument/2006/relationships/slide" Target="slides/slide54.xml" /><Relationship Id="rId64" Type="http://schemas.openxmlformats.org/officeDocument/2006/relationships/slide" Target="slides/slide62.xml" /><Relationship Id="rId69" Type="http://schemas.openxmlformats.org/officeDocument/2006/relationships/slide" Target="slides/slide67.xml" /><Relationship Id="rId77" Type="http://schemas.openxmlformats.org/officeDocument/2006/relationships/notesMaster" Target="notesMasters/notesMaster1.xml" /><Relationship Id="rId8" Type="http://schemas.openxmlformats.org/officeDocument/2006/relationships/slide" Target="slides/slide6.xml" /><Relationship Id="rId51" Type="http://schemas.openxmlformats.org/officeDocument/2006/relationships/slide" Target="slides/slide49.xml" /><Relationship Id="rId72" Type="http://schemas.openxmlformats.org/officeDocument/2006/relationships/slide" Target="slides/slide70.xml" /><Relationship Id="rId80" Type="http://schemas.openxmlformats.org/officeDocument/2006/relationships/viewProps" Target="viewProps.xml"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59" Type="http://schemas.openxmlformats.org/officeDocument/2006/relationships/slide" Target="slides/slide57.xml" /><Relationship Id="rId67" Type="http://schemas.openxmlformats.org/officeDocument/2006/relationships/slide" Target="slides/slide65.xml" /><Relationship Id="rId20" Type="http://schemas.openxmlformats.org/officeDocument/2006/relationships/slide" Target="slides/slide18.xml" /><Relationship Id="rId41" Type="http://schemas.openxmlformats.org/officeDocument/2006/relationships/slide" Target="slides/slide39.xml" /><Relationship Id="rId54" Type="http://schemas.openxmlformats.org/officeDocument/2006/relationships/slide" Target="slides/slide52.xml" /><Relationship Id="rId62" Type="http://schemas.openxmlformats.org/officeDocument/2006/relationships/slide" Target="slides/slide60.xml" /><Relationship Id="rId70" Type="http://schemas.openxmlformats.org/officeDocument/2006/relationships/slide" Target="slides/slide68.xml" /><Relationship Id="rId75" Type="http://schemas.openxmlformats.org/officeDocument/2006/relationships/slide" Target="slides/slide73.xml" /><Relationship Id="rId1" Type="http://schemas.openxmlformats.org/officeDocument/2006/relationships/slideMaster" Target="slideMasters/slideMaster1.xml" /><Relationship Id="rId6" Type="http://schemas.openxmlformats.org/officeDocument/2006/relationships/slide" Target="slides/slide4.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slide" Target="slides/slide47.xml" /><Relationship Id="rId57" Type="http://schemas.openxmlformats.org/officeDocument/2006/relationships/slide" Target="slides/slide55.xml" /></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image" Target="../media/image24.png" /><Relationship Id="rId4" Type="http://schemas.openxmlformats.org/officeDocument/2006/relationships/image" Target="../media/image27.png" /></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8.png" /><Relationship Id="rId2" Type="http://schemas.openxmlformats.org/officeDocument/2006/relationships/image" Target="../media/image57.png" /><Relationship Id="rId1" Type="http://schemas.openxmlformats.org/officeDocument/2006/relationships/image" Target="../media/image56.png" /></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9.png" /></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5.png" /></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7.png" /><Relationship Id="rId1" Type="http://schemas.openxmlformats.org/officeDocument/2006/relationships/image" Target="../media/image76.png" /></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image" Target="../media/image28.png" /><Relationship Id="rId4" Type="http://schemas.openxmlformats.org/officeDocument/2006/relationships/image" Target="../media/image24.png" /></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image" Target="../media/image35.png" /></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image" Target="../media/image35.png" /></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png" /></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image" Target="../media/image47.png" /></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png" /></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png" /></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image" Target="../media/image54.png" /><Relationship Id="rId1" Type="http://schemas.openxmlformats.org/officeDocument/2006/relationships/image" Target="../media/image53.png"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CCC23080-ADE2-5737-B035-CEEF09ACE9F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57699" name="Rectangle 3">
            <a:extLst>
              <a:ext uri="{FF2B5EF4-FFF2-40B4-BE49-F238E27FC236}">
                <a16:creationId xmlns:a16="http://schemas.microsoft.com/office/drawing/2014/main" id="{C0D95942-7370-12C9-ACCF-692CD11197DE}"/>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157700" name="Rectangle 4">
            <a:extLst>
              <a:ext uri="{FF2B5EF4-FFF2-40B4-BE49-F238E27FC236}">
                <a16:creationId xmlns:a16="http://schemas.microsoft.com/office/drawing/2014/main" id="{13371274-143A-352A-6686-4F6809D29C01}"/>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57701" name="Rectangle 5">
            <a:extLst>
              <a:ext uri="{FF2B5EF4-FFF2-40B4-BE49-F238E27FC236}">
                <a16:creationId xmlns:a16="http://schemas.microsoft.com/office/drawing/2014/main" id="{3C860ECB-27EA-1FED-FF24-C8CA9BC758DA}"/>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3E7A2A3-35DD-461C-BA02-04CD1343FB1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C821FF-218A-6E3E-5711-574195BD8E7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3667" name="Rectangle 3">
            <a:extLst>
              <a:ext uri="{FF2B5EF4-FFF2-40B4-BE49-F238E27FC236}">
                <a16:creationId xmlns:a16="http://schemas.microsoft.com/office/drawing/2014/main" id="{9D9A2B4B-01EB-5663-E3BF-A56D0185445E}"/>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6148" name="Rectangle 4">
            <a:extLst>
              <a:ext uri="{FF2B5EF4-FFF2-40B4-BE49-F238E27FC236}">
                <a16:creationId xmlns:a16="http://schemas.microsoft.com/office/drawing/2014/main" id="{989D9763-51F7-6D2E-6619-2B44B9CBC59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5">
            <a:extLst>
              <a:ext uri="{FF2B5EF4-FFF2-40B4-BE49-F238E27FC236}">
                <a16:creationId xmlns:a16="http://schemas.microsoft.com/office/drawing/2014/main" id="{07544AC0-C6C1-EB0A-DDAC-21B8DDE8593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3670" name="Rectangle 6">
            <a:extLst>
              <a:ext uri="{FF2B5EF4-FFF2-40B4-BE49-F238E27FC236}">
                <a16:creationId xmlns:a16="http://schemas.microsoft.com/office/drawing/2014/main" id="{EFA1DC99-C98F-A037-0A66-46AF5B97E9C9}"/>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13671" name="Rectangle 7">
            <a:extLst>
              <a:ext uri="{FF2B5EF4-FFF2-40B4-BE49-F238E27FC236}">
                <a16:creationId xmlns:a16="http://schemas.microsoft.com/office/drawing/2014/main" id="{75589AB8-D1D7-BFA1-9D78-8BF479DCF2BA}"/>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DB113D-91F6-4AFF-8B06-F35AA418A8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DEE0F9A1-D1E4-8258-84B2-A99B17B937EA}"/>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A63ADD61-825A-AFBD-B2FF-646BC6E046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9220" name="Slide Number Placeholder 3">
            <a:extLst>
              <a:ext uri="{FF2B5EF4-FFF2-40B4-BE49-F238E27FC236}">
                <a16:creationId xmlns:a16="http://schemas.microsoft.com/office/drawing/2014/main" id="{600F993E-C64B-853A-1B1D-37EF2B2923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EF8CCE-7D4A-49D0-9D56-324E4F3C9CAF}"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57C4A31-948E-466E-5368-371791969ED4}"/>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C7526BFF-B99F-A466-91CF-AA5A144610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8676" name="Slide Number Placeholder 3">
            <a:extLst>
              <a:ext uri="{FF2B5EF4-FFF2-40B4-BE49-F238E27FC236}">
                <a16:creationId xmlns:a16="http://schemas.microsoft.com/office/drawing/2014/main" id="{6624C5B1-DCEE-949E-2FC3-61F7091A6B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198006-6F3E-4F30-BD29-11EB00241391}" type="slidenum">
              <a:rPr lang="en-US" altLang="en-US" smtClean="0"/>
              <a:pPr>
                <a:spcBef>
                  <a:spcPct val="0"/>
                </a:spcBef>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65D79465-BFBC-945B-127F-A2815C6020F2}"/>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DC7A4A14-CDD9-E1CF-9000-E714E08742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0724" name="Slide Number Placeholder 3">
            <a:extLst>
              <a:ext uri="{FF2B5EF4-FFF2-40B4-BE49-F238E27FC236}">
                <a16:creationId xmlns:a16="http://schemas.microsoft.com/office/drawing/2014/main" id="{A1672111-07F9-D4EB-6911-213EA43A72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8BB4E2-0B3D-4871-AC63-295449EDE382}" type="slidenum">
              <a:rPr lang="en-US" altLang="en-US" smtClean="0"/>
              <a:pPr>
                <a:spcBef>
                  <a:spcPct val="0"/>
                </a:spcBef>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8FA9413-FC1C-BFC7-07B4-C0B009597BC8}"/>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73CBC252-8CBB-2B4A-7C68-2056781960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2772" name="Slide Number Placeholder 3">
            <a:extLst>
              <a:ext uri="{FF2B5EF4-FFF2-40B4-BE49-F238E27FC236}">
                <a16:creationId xmlns:a16="http://schemas.microsoft.com/office/drawing/2014/main" id="{2FAEDAE3-492B-8623-478E-48E2947C8A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DB896B-5CC6-40E7-99F9-E8D8181A0E9A}" type="slidenum">
              <a:rPr lang="en-US" altLang="en-US" smtClean="0"/>
              <a:pPr>
                <a:spcBef>
                  <a:spcPct val="0"/>
                </a:spcBef>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88EF1EB-7473-1E49-AE7D-BB89AD7A9C90}"/>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7DF6F787-8174-0443-5CD9-878F7BA709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4820" name="Slide Number Placeholder 3">
            <a:extLst>
              <a:ext uri="{FF2B5EF4-FFF2-40B4-BE49-F238E27FC236}">
                <a16:creationId xmlns:a16="http://schemas.microsoft.com/office/drawing/2014/main" id="{5496083C-B293-D4FD-23E1-9ECA3C12A8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11BA98-2992-4B3C-9B67-54F56163944B}" type="slidenum">
              <a:rPr lang="en-US" altLang="en-US" smtClean="0"/>
              <a:pPr>
                <a:spcBef>
                  <a:spcPct val="0"/>
                </a:spcBef>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82006D9-EAA0-5092-36A8-2AF448D9947B}"/>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A3E4ED5D-05C5-E5D6-7CC4-7075E426CE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6868" name="Slide Number Placeholder 3">
            <a:extLst>
              <a:ext uri="{FF2B5EF4-FFF2-40B4-BE49-F238E27FC236}">
                <a16:creationId xmlns:a16="http://schemas.microsoft.com/office/drawing/2014/main" id="{69260992-054F-7DF7-14BC-51D7358075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4E3EC5-427E-4972-93B3-50AFC54E5FF3}" type="slidenum">
              <a:rPr lang="en-US" altLang="en-US" smtClean="0"/>
              <a:pPr>
                <a:spcBef>
                  <a:spcPct val="0"/>
                </a:spcBef>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075F61FB-6F4E-EA99-B8E6-D134C237453A}"/>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7D1380F9-2E9E-B2DA-D26F-ABF33F0899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38916" name="Slide Number Placeholder 3">
            <a:extLst>
              <a:ext uri="{FF2B5EF4-FFF2-40B4-BE49-F238E27FC236}">
                <a16:creationId xmlns:a16="http://schemas.microsoft.com/office/drawing/2014/main" id="{C4A61357-26A2-58B1-857D-2772C4C069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D57723-D329-4771-8F31-7EF2E41CCD86}" type="slidenum">
              <a:rPr lang="en-US" altLang="en-US" smtClean="0"/>
              <a:pPr>
                <a:spcBef>
                  <a:spcPct val="0"/>
                </a:spcBef>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3FB58B82-A098-8FFE-DB50-94E0BA6763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609E5D-B91B-4691-B56E-AF05B5D8365C}" type="slidenum">
              <a:rPr lang="en-US" altLang="en-US" smtClean="0"/>
              <a:pPr>
                <a:spcBef>
                  <a:spcPct val="0"/>
                </a:spcBef>
              </a:pPr>
              <a:t>17</a:t>
            </a:fld>
            <a:endParaRPr lang="en-US" altLang="en-US"/>
          </a:p>
        </p:txBody>
      </p:sp>
      <p:sp>
        <p:nvSpPr>
          <p:cNvPr id="40963" name="Rectangle 2">
            <a:extLst>
              <a:ext uri="{FF2B5EF4-FFF2-40B4-BE49-F238E27FC236}">
                <a16:creationId xmlns:a16="http://schemas.microsoft.com/office/drawing/2014/main" id="{3EBD5451-2A04-8506-F8F9-F2D44E67368F}"/>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AA8EC39C-0333-DF8B-ACFF-04D174D41D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z="1400" b="1"/>
              <a:t>	First, inspect the BONY FRAMEWORK of the chest</a:t>
            </a:r>
            <a:br>
              <a:rPr lang="en-US" altLang="en-US" sz="1400"/>
            </a:br>
            <a:r>
              <a:rPr lang="en-US" altLang="en-US" sz="1400"/>
              <a:t>You should be able to count and number the ribs, inspect the capulae, humeri and shoulders, and clavicles, and seethe diaphragms overlying the posterior aspects of the 10th or 11th ribs (in a normal adult)&gt; The spine and sternum are generally difficult to visualize in detail on standard PA films due to overlying shadows.</a:t>
            </a:r>
          </a:p>
          <a:p>
            <a:pPr marL="228600" indent="-228600" eaLnBrk="1" hangingPunct="1"/>
            <a:endParaRPr lang="en-US" altLang="en-US"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2EEB1D6B-0472-9F44-5E6B-D77162D96C0A}"/>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06828BC9-F51B-10D8-68BC-925A6A03C2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43012" name="Slide Number Placeholder 3">
            <a:extLst>
              <a:ext uri="{FF2B5EF4-FFF2-40B4-BE49-F238E27FC236}">
                <a16:creationId xmlns:a16="http://schemas.microsoft.com/office/drawing/2014/main" id="{AE8772EB-B2ED-4518-6B78-CCF3B58EEA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162FCA-CFE4-491F-A2E7-3A1818160BFB}" type="slidenum">
              <a:rPr lang="en-US" altLang="en-US" smtClean="0"/>
              <a:pPr>
                <a:spcBef>
                  <a:spcPct val="0"/>
                </a:spcBef>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73C4DE1-8F24-B74B-0477-FF149FE458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A77D5A-2468-444C-937F-B1E133213CBF}" type="slidenum">
              <a:rPr lang="en-US" altLang="en-US" smtClean="0">
                <a:solidFill>
                  <a:srgbClr val="000000"/>
                </a:solidFill>
              </a:rPr>
              <a:pPr>
                <a:spcBef>
                  <a:spcPct val="0"/>
                </a:spcBef>
              </a:pPr>
              <a:t>21</a:t>
            </a:fld>
            <a:endParaRPr lang="en-US" altLang="en-US">
              <a:solidFill>
                <a:srgbClr val="000000"/>
              </a:solidFill>
            </a:endParaRPr>
          </a:p>
        </p:txBody>
      </p:sp>
      <p:sp>
        <p:nvSpPr>
          <p:cNvPr id="47107" name="Rectangle 2">
            <a:extLst>
              <a:ext uri="{FF2B5EF4-FFF2-40B4-BE49-F238E27FC236}">
                <a16:creationId xmlns:a16="http://schemas.microsoft.com/office/drawing/2014/main" id="{0C2AF901-1E38-6597-7C61-C4262BDB4588}"/>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14B9FF93-2D79-70E4-AB68-E1E7FBE416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63274E88-03A3-EE88-BF27-FB1F990EDDF1}"/>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B8869985-25C8-0930-2B0D-288DCD0E65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51204" name="Slide Number Placeholder 3">
            <a:extLst>
              <a:ext uri="{FF2B5EF4-FFF2-40B4-BE49-F238E27FC236}">
                <a16:creationId xmlns:a16="http://schemas.microsoft.com/office/drawing/2014/main" id="{5DF5B64F-CC36-3990-6F87-153D740AA6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B6A9CF-C8F0-467E-9C40-6EA95496EF5D}" type="slidenum">
              <a:rPr lang="en-US" altLang="en-US" smtClean="0"/>
              <a:pPr>
                <a:spcBef>
                  <a:spcPct val="0"/>
                </a:spcBef>
              </a:pPr>
              <a:t>24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28848A70-10AD-AB3F-3474-C6D96A8A3CC0}"/>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4217C444-D03D-CB6A-1E94-74635B0378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1268" name="Slide Number Placeholder 3">
            <a:extLst>
              <a:ext uri="{FF2B5EF4-FFF2-40B4-BE49-F238E27FC236}">
                <a16:creationId xmlns:a16="http://schemas.microsoft.com/office/drawing/2014/main" id="{318F1E19-E161-A573-A477-9ED12C5730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0E3934-AEA8-4748-924E-B8F3167FC690}"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326A9FC-59D5-4877-ACBB-E5CBB1298D50}"/>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065C39F0-3EAA-B9E6-E907-D6B34BE369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53252" name="Slide Number Placeholder 3">
            <a:extLst>
              <a:ext uri="{FF2B5EF4-FFF2-40B4-BE49-F238E27FC236}">
                <a16:creationId xmlns:a16="http://schemas.microsoft.com/office/drawing/2014/main" id="{E0A32B99-2E71-F27C-092D-046BB6AA3C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A1A774-EE9B-430E-A6BA-30C92E92932D}" type="slidenum">
              <a:rPr lang="en-US" altLang="en-US" smtClean="0"/>
              <a:pPr>
                <a:spcBef>
                  <a:spcPct val="0"/>
                </a:spcBef>
              </a:pPr>
              <a:t>25</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810252DE-C67E-4B6D-85DF-3D68AAED1447}"/>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81207916-DD9F-1900-4D2D-2EAA8FBB79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60420" name="Slide Number Placeholder 3">
            <a:extLst>
              <a:ext uri="{FF2B5EF4-FFF2-40B4-BE49-F238E27FC236}">
                <a16:creationId xmlns:a16="http://schemas.microsoft.com/office/drawing/2014/main" id="{BECD2B3A-2EA0-BC83-E1BA-7F7EDFDC5C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18B71C-BA91-494A-AB9B-2C336D3F40A8}" type="slidenum">
              <a:rPr lang="en-US" altLang="en-US" smtClean="0"/>
              <a:pPr>
                <a:spcBef>
                  <a:spcPct val="0"/>
                </a:spcBef>
              </a:pPr>
              <a:t>31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DE49A2E-F5FD-6DCB-40DF-3D88BA3E31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C777A3-7BED-46DF-880C-8EA6FF3FE9BA}" type="slidenum">
              <a:rPr lang="en-US" altLang="en-US" smtClean="0"/>
              <a:pPr>
                <a:spcBef>
                  <a:spcPct val="0"/>
                </a:spcBef>
              </a:pPr>
              <a:t>32</a:t>
            </a:fld>
            <a:endParaRPr lang="en-US" altLang="en-US"/>
          </a:p>
        </p:txBody>
      </p:sp>
      <p:sp>
        <p:nvSpPr>
          <p:cNvPr id="62467" name="Rectangle 2">
            <a:extLst>
              <a:ext uri="{FF2B5EF4-FFF2-40B4-BE49-F238E27FC236}">
                <a16:creationId xmlns:a16="http://schemas.microsoft.com/office/drawing/2014/main" id="{68C2B353-D8CE-500F-00AF-8C676D3C23C5}"/>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40747B8-0FB8-90F1-43F7-F692DCD908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cs typeface="Times New Roman" panose="02020603050405020304" pitchFamily="18" charset="0"/>
              </a:rPr>
              <a:t>STAGES OF EVALUATING AN ABNORMALITY:</a:t>
            </a:r>
            <a:endParaRPr lang="en-US" altLang="en-US">
              <a:cs typeface="Times New Roman" panose="02020603050405020304" pitchFamily="18" charset="0"/>
            </a:endParaRPr>
          </a:p>
          <a:p>
            <a:pPr eaLnBrk="1" hangingPunct="1"/>
            <a:r>
              <a:rPr lang="en-US" altLang="en-US">
                <a:cs typeface="Times New Roman" panose="02020603050405020304" pitchFamily="18" charset="0"/>
              </a:rPr>
              <a:t>In reading chest x-rays, I recommend that you do it in 4 steps:</a:t>
            </a:r>
          </a:p>
          <a:p>
            <a:pPr eaLnBrk="1" hangingPunct="1"/>
            <a:r>
              <a:rPr lang="en-US" altLang="en-US">
                <a:cs typeface="Times New Roman" panose="02020603050405020304" pitchFamily="18" charset="0"/>
              </a:rPr>
              <a:t>Step:    1. Identify the abnormal shadows</a:t>
            </a:r>
          </a:p>
          <a:p>
            <a:pPr eaLnBrk="1" hangingPunct="1"/>
            <a:r>
              <a:rPr lang="en-US" altLang="en-US">
                <a:cs typeface="Times New Roman" panose="02020603050405020304" pitchFamily="18" charset="0"/>
              </a:rPr>
              <a:t>2. Anatomically localize the lesion</a:t>
            </a:r>
          </a:p>
          <a:p>
            <a:pPr eaLnBrk="1" hangingPunct="1"/>
            <a:r>
              <a:rPr lang="en-US" altLang="en-US">
                <a:cs typeface="Times New Roman" panose="02020603050405020304" pitchFamily="18" charset="0"/>
              </a:rPr>
              <a:t>3. Identify</a:t>
            </a:r>
            <a:r>
              <a:rPr lang="en-US" altLang="en-US" b="1">
                <a:cs typeface="Times New Roman" panose="02020603050405020304" pitchFamily="18" charset="0"/>
              </a:rPr>
              <a:t> </a:t>
            </a:r>
            <a:r>
              <a:rPr lang="en-US" altLang="en-US">
                <a:cs typeface="Times New Roman" panose="02020603050405020304" pitchFamily="18" charset="0"/>
              </a:rPr>
              <a:t>pathological process</a:t>
            </a:r>
          </a:p>
          <a:p>
            <a:pPr eaLnBrk="1" hangingPunct="1"/>
            <a:r>
              <a:rPr lang="en-US" altLang="en-US">
                <a:cs typeface="Times New Roman" panose="02020603050405020304" pitchFamily="18" charset="0"/>
              </a:rPr>
              <a:t>4. Identify the etiology</a:t>
            </a:r>
          </a:p>
          <a:p>
            <a:pPr eaLnBrk="1" hangingPunct="1"/>
            <a:r>
              <a:rPr lang="en-US" altLang="en-US" b="1" u="sng">
                <a:cs typeface="Times New Roman" panose="02020603050405020304" pitchFamily="18" charset="0"/>
              </a:rPr>
              <a:t>Step 1: Identification of abnormal shadows</a:t>
            </a:r>
            <a:endParaRPr lang="en-US" altLang="en-US">
              <a:cs typeface="Times New Roman" panose="02020603050405020304" pitchFamily="18" charset="0"/>
            </a:endParaRPr>
          </a:p>
          <a:p>
            <a:pPr eaLnBrk="1" hangingPunct="1"/>
            <a:r>
              <a:rPr lang="en-US" altLang="en-US">
                <a:cs typeface="Times New Roman" panose="02020603050405020304" pitchFamily="18" charset="0"/>
              </a:rPr>
              <a:t>You have to know what is normal before you recognize abnormalities. Let us identify the normal structures in the thorax (heart, aorta, pulmonary artery, lung fields,  costophrenic angles, diaphragm,  trachea, etc.). </a:t>
            </a:r>
          </a:p>
          <a:p>
            <a:pPr eaLnBrk="1" hangingPunct="1"/>
            <a:r>
              <a:rPr lang="en-US" altLang="en-US">
                <a:cs typeface="Times New Roman" panose="02020603050405020304" pitchFamily="18" charset="0"/>
              </a:rPr>
              <a:t>Which lung is larger? </a:t>
            </a:r>
          </a:p>
          <a:p>
            <a:pPr eaLnBrk="1" hangingPunct="1"/>
            <a:r>
              <a:rPr lang="en-US" altLang="en-US">
                <a:cs typeface="Times New Roman" panose="02020603050405020304" pitchFamily="18" charset="0"/>
              </a:rPr>
              <a:t>Which diaphragm is higher and why? </a:t>
            </a:r>
          </a:p>
          <a:p>
            <a:pPr eaLnBrk="1" hangingPunct="1"/>
            <a:r>
              <a:rPr lang="en-US" altLang="en-US">
                <a:cs typeface="Times New Roman" panose="02020603050405020304" pitchFamily="18" charset="0"/>
              </a:rPr>
              <a:t>What is the normal size of the heart? </a:t>
            </a:r>
          </a:p>
          <a:p>
            <a:pPr eaLnBrk="1" hangingPunct="1"/>
            <a:r>
              <a:rPr lang="en-US" altLang="en-US">
                <a:cs typeface="Times New Roman" panose="02020603050405020304" pitchFamily="18" charset="0"/>
              </a:rPr>
              <a:t>What is the normal size and shape of the aorta? </a:t>
            </a:r>
          </a:p>
          <a:p>
            <a:pPr eaLnBrk="1" hangingPunct="1"/>
            <a:r>
              <a:rPr lang="en-US" altLang="en-US">
                <a:cs typeface="Times New Roman" panose="02020603050405020304" pitchFamily="18" charset="0"/>
              </a:rPr>
              <a:t>You need to know normal and variations before you can detect and recognize abnormal shadows on chest x-ray.</a:t>
            </a:r>
            <a:r>
              <a:rPr lang="en-US" altLang="en-US"/>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2922931D-65A6-A8D3-E157-7DD8E3B879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6D675F-23B4-4159-A915-61CE76BC6680}" type="slidenum">
              <a:rPr lang="en-US" altLang="en-US" smtClean="0"/>
              <a:pPr>
                <a:spcBef>
                  <a:spcPct val="0"/>
                </a:spcBef>
              </a:pPr>
              <a:t>34</a:t>
            </a:fld>
            <a:endParaRPr lang="en-US" altLang="en-US"/>
          </a:p>
        </p:txBody>
      </p:sp>
      <p:sp>
        <p:nvSpPr>
          <p:cNvPr id="65539" name="Rectangle 1026">
            <a:extLst>
              <a:ext uri="{FF2B5EF4-FFF2-40B4-BE49-F238E27FC236}">
                <a16:creationId xmlns:a16="http://schemas.microsoft.com/office/drawing/2014/main" id="{FFA6907B-A9A3-2A45-7803-98DC38360816}"/>
              </a:ext>
            </a:extLst>
          </p:cNvPr>
          <p:cNvSpPr>
            <a:spLocks noGrp="1" noRot="1" noChangeAspect="1" noChangeArrowheads="1" noTextEdit="1"/>
          </p:cNvSpPr>
          <p:nvPr>
            <p:ph type="sldImg"/>
          </p:nvPr>
        </p:nvSpPr>
        <p:spPr>
          <a:ln/>
        </p:spPr>
      </p:sp>
      <p:sp>
        <p:nvSpPr>
          <p:cNvPr id="65540" name="Rectangle 1027">
            <a:extLst>
              <a:ext uri="{FF2B5EF4-FFF2-40B4-BE49-F238E27FC236}">
                <a16:creationId xmlns:a16="http://schemas.microsoft.com/office/drawing/2014/main" id="{E61853E6-BDB1-0E68-82E9-A28A330791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5295C1F7-22B4-EE51-8CCF-B7E16C93FC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BBF3E9-AF6E-4C8E-BE06-D7EF9F33675C}" type="slidenum">
              <a:rPr lang="en-US" altLang="en-US" smtClean="0"/>
              <a:pPr>
                <a:spcBef>
                  <a:spcPct val="0"/>
                </a:spcBef>
              </a:pPr>
              <a:t>39</a:t>
            </a:fld>
            <a:endParaRPr lang="en-US" altLang="en-US"/>
          </a:p>
        </p:txBody>
      </p:sp>
      <p:sp>
        <p:nvSpPr>
          <p:cNvPr id="71683" name="Rectangle 2">
            <a:extLst>
              <a:ext uri="{FF2B5EF4-FFF2-40B4-BE49-F238E27FC236}">
                <a16:creationId xmlns:a16="http://schemas.microsoft.com/office/drawing/2014/main" id="{A1A55011-859C-31DB-38A0-39B045DDD5A5}"/>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D48EC1BA-49E2-B6F5-76BD-EC58FC48F8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u="sng"/>
              <a:t>Consolidation:</a:t>
            </a:r>
            <a:r>
              <a:rPr lang="en-US" altLang="en-US" sz="1400"/>
              <a:t> In the lobar consolidation, a lobe is involved. The alveolar space is filled with inflammatory exudate made up of WBC, bacteria, plasma, and debris. In Pneumococcal pneumonia, the most common cause for lobar consolidation, the lobe goes through red hepatization and gray hepatization stage. In the stage of resolution, some secretions can be in the airway. The interstitium and architecture of the lung remain intact and complete recovery occurs. The lobe swells up initially and may shrink slightly later if there is significant secretions in the airway causing some obstruction. The airway is patent.</a:t>
            </a:r>
          </a:p>
          <a:p>
            <a:pPr eaLnBrk="1" hangingPunct="1"/>
            <a:r>
              <a:rPr lang="en-US" altLang="en-US" sz="1400"/>
              <a:t>Radiologically this transcribes to:</a:t>
            </a:r>
          </a:p>
          <a:p>
            <a:pPr eaLnBrk="1" hangingPunct="1"/>
            <a:r>
              <a:rPr lang="en-US" altLang="en-US" sz="1400"/>
              <a:t>1. a density corresponding to a segment or lobe</a:t>
            </a:r>
          </a:p>
          <a:p>
            <a:pPr eaLnBrk="1" hangingPunct="1"/>
            <a:r>
              <a:rPr lang="en-US" altLang="en-US" sz="1400"/>
              <a:t>2. airbronchogram, and </a:t>
            </a:r>
          </a:p>
          <a:p>
            <a:pPr eaLnBrk="1" hangingPunct="1"/>
            <a:r>
              <a:rPr lang="en-US" altLang="en-US" sz="1400"/>
              <a:t>3. no significant loss of lung volume.</a:t>
            </a:r>
          </a:p>
          <a:p>
            <a:pPr eaLnBrk="1" hangingPunct="1"/>
            <a:endParaRPr lang="en-US" altLang="en-US"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B0917F28-5ADC-4A6E-89C9-2D8616805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EA1EED-CC49-4C1D-A0D5-6D6186FD78C7}" type="slidenum">
              <a:rPr lang="en-US" altLang="en-US" smtClean="0"/>
              <a:pPr>
                <a:spcBef>
                  <a:spcPct val="0"/>
                </a:spcBef>
              </a:pPr>
              <a:t>41</a:t>
            </a:fld>
            <a:endParaRPr lang="en-US" altLang="en-US"/>
          </a:p>
        </p:txBody>
      </p:sp>
      <p:sp>
        <p:nvSpPr>
          <p:cNvPr id="74755" name="Rectangle 2">
            <a:extLst>
              <a:ext uri="{FF2B5EF4-FFF2-40B4-BE49-F238E27FC236}">
                <a16:creationId xmlns:a16="http://schemas.microsoft.com/office/drawing/2014/main" id="{5ED19B7E-0DE7-0157-6E09-44D280DFD799}"/>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F2A694F6-F639-BF1E-9B2F-E510596AB4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u="sng"/>
              <a:t>Atelectasis:</a:t>
            </a:r>
            <a:r>
              <a:rPr lang="en-US" altLang="en-US" sz="1400"/>
              <a:t> Atelectasis means loss of air. In absorptive Atelectasis there is an obstructive lesion on the bronchus. There is no ventilation to the lobe beyond the obstruction. Gradually the air gets absorbed by pulmonary circulation. The involved lobe eventually is devoid of air and becomes atelectatic.</a:t>
            </a:r>
          </a:p>
          <a:p>
            <a:pPr eaLnBrk="1" hangingPunct="1"/>
            <a:r>
              <a:rPr lang="en-US" altLang="en-US" sz="1400"/>
              <a:t>Radiologic criteria for absorptive Atelectasis is </a:t>
            </a:r>
          </a:p>
          <a:p>
            <a:pPr eaLnBrk="1" hangingPunct="1"/>
            <a:r>
              <a:rPr lang="en-US" altLang="en-US" sz="1400"/>
              <a:t>1. a density corresponding to a segment or lobe, </a:t>
            </a:r>
          </a:p>
          <a:p>
            <a:pPr eaLnBrk="1" hangingPunct="1"/>
            <a:r>
              <a:rPr lang="en-US" altLang="en-US" sz="1400"/>
              <a:t>2. significant signs of loss of volume, and </a:t>
            </a:r>
          </a:p>
          <a:p>
            <a:pPr eaLnBrk="1" hangingPunct="1"/>
            <a:r>
              <a:rPr lang="en-US" altLang="en-US" sz="1400"/>
              <a:t>3. compensatory hyperinflation of normal lungs. </a:t>
            </a:r>
          </a:p>
          <a:p>
            <a:pPr eaLnBrk="1" hangingPunct="1"/>
            <a:endParaRPr lang="en-US" altLang="en-US"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467BF67D-3D07-6EE0-C240-424C11B14193}"/>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FEE68EB0-043E-43FB-AAB3-B27CEABB26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00356" name="Slide Number Placeholder 3">
            <a:extLst>
              <a:ext uri="{FF2B5EF4-FFF2-40B4-BE49-F238E27FC236}">
                <a16:creationId xmlns:a16="http://schemas.microsoft.com/office/drawing/2014/main" id="{84B7719C-7784-6ED6-02ED-53D873219E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6089E2-828B-42F1-B324-C58653830A43}" type="slidenum">
              <a:rPr lang="en-US" altLang="en-US" smtClean="0">
                <a:solidFill>
                  <a:srgbClr val="000000"/>
                </a:solidFill>
              </a:rPr>
              <a:pPr>
                <a:spcBef>
                  <a:spcPct val="0"/>
                </a:spcBef>
              </a:pPr>
              <a:t>65</a:t>
            </a:fld>
            <a:endParaRPr lang="en-US"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CA60F09D-BE44-439B-4BB5-0D23A553FDF9}"/>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72A760A8-8158-FBF5-7B88-C48D2478F8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08548" name="Slide Number Placeholder 3">
            <a:extLst>
              <a:ext uri="{FF2B5EF4-FFF2-40B4-BE49-F238E27FC236}">
                <a16:creationId xmlns:a16="http://schemas.microsoft.com/office/drawing/2014/main" id="{3C2751F9-D02D-36BE-946D-F9A233324D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CDB293-9FC6-4DE8-B6E2-24F55455A357}" type="slidenum">
              <a:rPr lang="en-US" altLang="en-US" smtClean="0"/>
              <a:pPr>
                <a:spcBef>
                  <a:spcPct val="0"/>
                </a:spcBef>
              </a:pPr>
              <a:t>72</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6ACBC133-F90E-6598-DD11-732B712B18A1}"/>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B47822F4-99A9-65DF-B4EA-5F66DBB5E5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10596" name="Slide Number Placeholder 3">
            <a:extLst>
              <a:ext uri="{FF2B5EF4-FFF2-40B4-BE49-F238E27FC236}">
                <a16:creationId xmlns:a16="http://schemas.microsoft.com/office/drawing/2014/main" id="{D03B24CB-798C-F5DA-0573-9672A276CC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23D9E3-C7A4-4798-96D8-A4F353073FFD}" type="slidenum">
              <a:rPr lang="en-US" altLang="en-US" smtClean="0"/>
              <a:pPr>
                <a:spcBef>
                  <a:spcPct val="0"/>
                </a:spcBef>
              </a:pPr>
              <a:t>73</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1FB5F95C-3931-2F35-2A7F-678BD4D29672}"/>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B5E18F2D-3274-4125-272B-7102536159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12644" name="Slide Number Placeholder 3">
            <a:extLst>
              <a:ext uri="{FF2B5EF4-FFF2-40B4-BE49-F238E27FC236}">
                <a16:creationId xmlns:a16="http://schemas.microsoft.com/office/drawing/2014/main" id="{493338A8-739F-37DF-06AD-21B001ADE6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DF7408-4B56-4A64-86A6-1837158C3DCA}" type="slidenum">
              <a:rPr lang="en-US" altLang="en-US" smtClean="0"/>
              <a:pPr>
                <a:spcBef>
                  <a:spcPct val="0"/>
                </a:spcBef>
              </a:pPr>
              <a:t>74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B82AC0D-BBFC-0226-92B2-30A9B983201A}"/>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47719ED-FF28-1364-77C8-FAE17C508D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3316" name="Slide Number Placeholder 3">
            <a:extLst>
              <a:ext uri="{FF2B5EF4-FFF2-40B4-BE49-F238E27FC236}">
                <a16:creationId xmlns:a16="http://schemas.microsoft.com/office/drawing/2014/main" id="{60FA040F-8944-BE43-3414-BDBE5B4407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E9D80B-6115-47AA-B8B5-9D094BEEC079}"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D75C330-351D-228B-C9FD-321A7FFF28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CAF0E2-8DA5-4181-B2B4-71C7EE94383E}" type="slidenum">
              <a:rPr lang="en-US" altLang="en-US" smtClean="0"/>
              <a:pPr>
                <a:spcBef>
                  <a:spcPct val="0"/>
                </a:spcBef>
              </a:pPr>
              <a:t>4</a:t>
            </a:fld>
            <a:endParaRPr lang="en-US" altLang="en-US"/>
          </a:p>
        </p:txBody>
      </p:sp>
      <p:sp>
        <p:nvSpPr>
          <p:cNvPr id="15363" name="Rectangle 2">
            <a:extLst>
              <a:ext uri="{FF2B5EF4-FFF2-40B4-BE49-F238E27FC236}">
                <a16:creationId xmlns:a16="http://schemas.microsoft.com/office/drawing/2014/main" id="{6D217167-A5F7-F063-03E9-783F0B695FE6}"/>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6687BC49-F305-A359-FD2B-2519649F5E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6962A14D-D262-19C7-1D18-97BB692991A2}"/>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9ACF812F-58B9-D9E4-C9D7-AC385414BA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8436" name="Slide Number Placeholder 3">
            <a:extLst>
              <a:ext uri="{FF2B5EF4-FFF2-40B4-BE49-F238E27FC236}">
                <a16:creationId xmlns:a16="http://schemas.microsoft.com/office/drawing/2014/main" id="{DA4E3A86-11DE-F718-FA38-78A0E6C473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FFDB7C-C178-479A-8689-A85D9AE1D562}" type="slidenum">
              <a:rPr lang="en-US" altLang="en-US" smtClean="0"/>
              <a:pPr>
                <a:spcBef>
                  <a:spcPct val="0"/>
                </a:spcBef>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2289FA8-6EDA-37B7-4910-8013B15F4055}"/>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B0C6B548-1CB4-492C-440D-5C72A30E88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0484" name="Slide Number Placeholder 3">
            <a:extLst>
              <a:ext uri="{FF2B5EF4-FFF2-40B4-BE49-F238E27FC236}">
                <a16:creationId xmlns:a16="http://schemas.microsoft.com/office/drawing/2014/main" id="{A26E9078-9F4B-9267-3421-737650E1B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C06C29-3CAB-4A16-BF91-A2F9AA29FE11}" type="slidenum">
              <a:rPr lang="en-US" altLang="en-US" smtClean="0"/>
              <a:pPr>
                <a:spcBef>
                  <a:spcPct val="0"/>
                </a:spcBef>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22DCA06C-51E2-40D9-BDBE-953F81D3FF83}"/>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68E29C52-1433-58A2-33A8-5A6D007577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2532" name="Slide Number Placeholder 3">
            <a:extLst>
              <a:ext uri="{FF2B5EF4-FFF2-40B4-BE49-F238E27FC236}">
                <a16:creationId xmlns:a16="http://schemas.microsoft.com/office/drawing/2014/main" id="{D3C74617-534F-659A-1F91-E5E1125AA6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BC2E5C-F87F-48AD-B105-87576F1CCCB2}" type="slidenum">
              <a:rPr lang="en-US" altLang="en-US" smtClean="0"/>
              <a:pPr>
                <a:spcBef>
                  <a:spcPct val="0"/>
                </a:spcBef>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7B0DDB7-E9F5-8F6A-8044-59F7E720B4D6}"/>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BF4BF5AD-CDF0-FC33-C29D-5FC446A68C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24580" name="Slide Number Placeholder 3">
            <a:extLst>
              <a:ext uri="{FF2B5EF4-FFF2-40B4-BE49-F238E27FC236}">
                <a16:creationId xmlns:a16="http://schemas.microsoft.com/office/drawing/2014/main" id="{90393E7B-995A-68E5-CE81-EAF13B8182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E085DF-8475-44F6-9CE8-0675E16D7BB4}" type="slidenum">
              <a:rPr lang="en-US" altLang="en-US" smtClean="0"/>
              <a:pPr>
                <a:spcBef>
                  <a:spcPct val="0"/>
                </a:spcBef>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0EADB57B-389D-E592-E3E5-273465E16E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A7E5FC-AE8A-4F01-9477-304C4D4ADA2F}" type="slidenum">
              <a:rPr lang="en-US" altLang="en-US" smtClean="0"/>
              <a:pPr>
                <a:spcBef>
                  <a:spcPct val="0"/>
                </a:spcBef>
              </a:pPr>
              <a:t>10</a:t>
            </a:fld>
            <a:endParaRPr lang="en-US" altLang="en-US"/>
          </a:p>
        </p:txBody>
      </p:sp>
      <p:sp>
        <p:nvSpPr>
          <p:cNvPr id="26627" name="Rectangle 2">
            <a:extLst>
              <a:ext uri="{FF2B5EF4-FFF2-40B4-BE49-F238E27FC236}">
                <a16:creationId xmlns:a16="http://schemas.microsoft.com/office/drawing/2014/main" id="{2B64D12C-C6F1-7C8B-CDE0-49AA4BE78702}"/>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98ABED32-8736-3818-9835-2AA56FDA0C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EG"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0" descr="C:\Documents and Settings\Bucky Boaz\My Documents\My Pictures\2002-03-16\x-ray-01.jpe">
            <a:extLst>
              <a:ext uri="{FF2B5EF4-FFF2-40B4-BE49-F238E27FC236}">
                <a16:creationId xmlns:a16="http://schemas.microsoft.com/office/drawing/2014/main" id="{C514A4A5-FBA0-3832-B594-7E5CB41871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410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3" name="Rectangle 7">
            <a:extLst>
              <a:ext uri="{FF2B5EF4-FFF2-40B4-BE49-F238E27FC236}">
                <a16:creationId xmlns:a16="http://schemas.microsoft.com/office/drawing/2014/main" id="{DB3DF87F-AB95-0316-C064-43948884482B}"/>
              </a:ext>
            </a:extLst>
          </p:cNvPr>
          <p:cNvSpPr>
            <a:spLocks noGrp="1" noChangeArrowheads="1"/>
          </p:cNvSpPr>
          <p:nvPr>
            <p:ph type="dt" sz="quarter"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560FCE67-C0CC-2981-20F5-A98478E000D3}"/>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9764A694-66B3-BA0F-2A46-EEB23469738A}"/>
              </a:ext>
            </a:extLst>
          </p:cNvPr>
          <p:cNvSpPr>
            <a:spLocks noGrp="1" noChangeArrowheads="1"/>
          </p:cNvSpPr>
          <p:nvPr>
            <p:ph type="sldNum" sz="quarter" idx="12"/>
          </p:nvPr>
        </p:nvSpPr>
        <p:spPr/>
        <p:txBody>
          <a:bodyPr/>
          <a:lstStyle>
            <a:lvl1pPr>
              <a:defRPr/>
            </a:lvl1pPr>
          </a:lstStyle>
          <a:p>
            <a:pPr>
              <a:defRPr/>
            </a:pPr>
            <a:fld id="{77CDA2EF-035F-4F5B-8224-4F4DC09CA656}" type="slidenum">
              <a:rPr lang="en-US" altLang="en-US"/>
              <a:pPr>
                <a:defRPr/>
              </a:pPr>
              <a:t>‹#›</a:t>
            </a:fld>
            <a:endParaRPr lang="en-US" altLang="en-US"/>
          </a:p>
        </p:txBody>
      </p:sp>
    </p:spTree>
    <p:extLst>
      <p:ext uri="{BB962C8B-B14F-4D97-AF65-F5344CB8AC3E}">
        <p14:creationId xmlns:p14="http://schemas.microsoft.com/office/powerpoint/2010/main" val="777015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6">
            <a:extLst>
              <a:ext uri="{FF2B5EF4-FFF2-40B4-BE49-F238E27FC236}">
                <a16:creationId xmlns:a16="http://schemas.microsoft.com/office/drawing/2014/main" id="{AE2406E5-5669-0E82-7F58-646F35219F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E270C1A-7FFE-7520-3BD8-5914904BE7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19EEDE30-EC68-482B-6693-AD8274594095}"/>
              </a:ext>
            </a:extLst>
          </p:cNvPr>
          <p:cNvSpPr>
            <a:spLocks noGrp="1" noChangeArrowheads="1"/>
          </p:cNvSpPr>
          <p:nvPr>
            <p:ph type="sldNum" sz="quarter" idx="12"/>
          </p:nvPr>
        </p:nvSpPr>
        <p:spPr>
          <a:ln/>
        </p:spPr>
        <p:txBody>
          <a:bodyPr/>
          <a:lstStyle>
            <a:lvl1pPr>
              <a:defRPr/>
            </a:lvl1pPr>
          </a:lstStyle>
          <a:p>
            <a:pPr>
              <a:defRPr/>
            </a:pPr>
            <a:fld id="{734FA9E4-2EEC-4EB6-9968-3FFF83F59EBE}" type="slidenum">
              <a:rPr lang="en-US" altLang="en-US"/>
              <a:pPr>
                <a:defRPr/>
              </a:pPr>
              <a:t>‹#›</a:t>
            </a:fld>
            <a:endParaRPr lang="en-US" altLang="en-US"/>
          </a:p>
        </p:txBody>
      </p:sp>
    </p:spTree>
    <p:extLst>
      <p:ext uri="{BB962C8B-B14F-4D97-AF65-F5344CB8AC3E}">
        <p14:creationId xmlns:p14="http://schemas.microsoft.com/office/powerpoint/2010/main" val="55971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6">
            <a:extLst>
              <a:ext uri="{FF2B5EF4-FFF2-40B4-BE49-F238E27FC236}">
                <a16:creationId xmlns:a16="http://schemas.microsoft.com/office/drawing/2014/main" id="{0800A7ED-89C5-2790-954F-E3DA48890D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523EF478-946B-8656-6818-2B15CE31F2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7F48365-3E12-A722-E09A-4A1AD906376C}"/>
              </a:ext>
            </a:extLst>
          </p:cNvPr>
          <p:cNvSpPr>
            <a:spLocks noGrp="1" noChangeArrowheads="1"/>
          </p:cNvSpPr>
          <p:nvPr>
            <p:ph type="sldNum" sz="quarter" idx="12"/>
          </p:nvPr>
        </p:nvSpPr>
        <p:spPr>
          <a:ln/>
        </p:spPr>
        <p:txBody>
          <a:bodyPr/>
          <a:lstStyle>
            <a:lvl1pPr>
              <a:defRPr/>
            </a:lvl1pPr>
          </a:lstStyle>
          <a:p>
            <a:pPr>
              <a:defRPr/>
            </a:pPr>
            <a:fld id="{71F7CB3D-1B1B-4291-89DB-215DBF597DE6}" type="slidenum">
              <a:rPr lang="en-US" altLang="en-US"/>
              <a:pPr>
                <a:defRPr/>
              </a:pPr>
              <a:t>‹#›</a:t>
            </a:fld>
            <a:endParaRPr lang="en-US" altLang="en-US"/>
          </a:p>
        </p:txBody>
      </p:sp>
    </p:spTree>
    <p:extLst>
      <p:ext uri="{BB962C8B-B14F-4D97-AF65-F5344CB8AC3E}">
        <p14:creationId xmlns:p14="http://schemas.microsoft.com/office/powerpoint/2010/main" val="2552034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EG"/>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lipArt Placeholder 3"/>
          <p:cNvSpPr>
            <a:spLocks noGrp="1"/>
          </p:cNvSpPr>
          <p:nvPr>
            <p:ph type="clipArt" sz="half" idx="2"/>
          </p:nvPr>
        </p:nvSpPr>
        <p:spPr>
          <a:xfrm>
            <a:off x="4648200" y="1981200"/>
            <a:ext cx="3810000" cy="4114800"/>
          </a:xfrm>
        </p:spPr>
        <p:txBody>
          <a:bodyPr/>
          <a:lstStyle/>
          <a:p>
            <a:pPr lvl="0"/>
            <a:endParaRPr lang="ar-EG" noProof="0"/>
          </a:p>
        </p:txBody>
      </p:sp>
      <p:sp>
        <p:nvSpPr>
          <p:cNvPr id="5" name="Rectangle 6">
            <a:extLst>
              <a:ext uri="{FF2B5EF4-FFF2-40B4-BE49-F238E27FC236}">
                <a16:creationId xmlns:a16="http://schemas.microsoft.com/office/drawing/2014/main" id="{54C6D16A-8419-369B-9D11-DD4F2E647E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F20832A-6C39-8A95-DFC2-0E176C030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640E2BCB-66C6-2BDA-6759-A564FBDC0476}"/>
              </a:ext>
            </a:extLst>
          </p:cNvPr>
          <p:cNvSpPr>
            <a:spLocks noGrp="1" noChangeArrowheads="1"/>
          </p:cNvSpPr>
          <p:nvPr>
            <p:ph type="sldNum" sz="quarter" idx="12"/>
          </p:nvPr>
        </p:nvSpPr>
        <p:spPr>
          <a:ln/>
        </p:spPr>
        <p:txBody>
          <a:bodyPr/>
          <a:lstStyle>
            <a:lvl1pPr>
              <a:defRPr/>
            </a:lvl1pPr>
          </a:lstStyle>
          <a:p>
            <a:pPr>
              <a:defRPr/>
            </a:pPr>
            <a:fld id="{7F5ED6E9-D193-4C21-A96D-9306D9C0C775}" type="slidenum">
              <a:rPr lang="en-US" altLang="en-US"/>
              <a:pPr>
                <a:defRPr/>
              </a:pPr>
              <a:t>‹#›</a:t>
            </a:fld>
            <a:endParaRPr lang="en-US" altLang="en-US"/>
          </a:p>
        </p:txBody>
      </p:sp>
    </p:spTree>
    <p:extLst>
      <p:ext uri="{BB962C8B-B14F-4D97-AF65-F5344CB8AC3E}">
        <p14:creationId xmlns:p14="http://schemas.microsoft.com/office/powerpoint/2010/main" val="3256029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ar-EG"/>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a:extLst>
              <a:ext uri="{FF2B5EF4-FFF2-40B4-BE49-F238E27FC236}">
                <a16:creationId xmlns:a16="http://schemas.microsoft.com/office/drawing/2014/main" id="{545686E4-5D88-D26A-37C7-59090197BD28}"/>
              </a:ext>
            </a:extLst>
          </p:cNvPr>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4D31444-E80E-80CB-CFDB-2A577F48A7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252DF5D-D869-B5A5-6CE6-E830C1A7D5BD}"/>
              </a:ext>
            </a:extLst>
          </p:cNvPr>
          <p:cNvSpPr>
            <a:spLocks noGrp="1"/>
          </p:cNvSpPr>
          <p:nvPr>
            <p:ph type="sldNum" sz="quarter" idx="12"/>
          </p:nvPr>
        </p:nvSpPr>
        <p:spPr>
          <a:xfrm>
            <a:off x="6553200" y="6243638"/>
            <a:ext cx="2133600" cy="457200"/>
          </a:xfrm>
        </p:spPr>
        <p:txBody>
          <a:bodyPr/>
          <a:lstStyle>
            <a:lvl1pPr>
              <a:defRPr/>
            </a:lvl1pPr>
          </a:lstStyle>
          <a:p>
            <a:pPr>
              <a:defRPr/>
            </a:pPr>
            <a:fld id="{1644B149-AC0A-4DA9-A2A3-CBE6C74D3126}" type="slidenum">
              <a:rPr lang="en-US" altLang="en-US"/>
              <a:pPr>
                <a:defRPr/>
              </a:pPr>
              <a:t>‹#›</a:t>
            </a:fld>
            <a:endParaRPr lang="en-US" altLang="en-US"/>
          </a:p>
        </p:txBody>
      </p:sp>
    </p:spTree>
    <p:extLst>
      <p:ext uri="{BB962C8B-B14F-4D97-AF65-F5344CB8AC3E}">
        <p14:creationId xmlns:p14="http://schemas.microsoft.com/office/powerpoint/2010/main" val="2910952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3EA29EB-8398-F0C7-84C0-DD9DC5995480}"/>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B7A4DB4-D820-86CD-5142-B712CBEA7555}"/>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481D577-E8DB-64CA-08D7-E53432F47127}"/>
              </a:ext>
            </a:extLst>
          </p:cNvPr>
          <p:cNvSpPr>
            <a:spLocks noGrp="1" noChangeArrowheads="1"/>
          </p:cNvSpPr>
          <p:nvPr>
            <p:ph type="sldNum" sz="quarter" idx="12"/>
          </p:nvPr>
        </p:nvSpPr>
        <p:spPr/>
        <p:txBody>
          <a:bodyPr/>
          <a:lstStyle>
            <a:lvl1pPr>
              <a:defRPr/>
            </a:lvl1pPr>
          </a:lstStyle>
          <a:p>
            <a:pPr>
              <a:defRPr/>
            </a:pPr>
            <a:fld id="{024674FE-F882-43EA-BBFF-60BE09AD838D}" type="slidenum">
              <a:rPr lang="ar-SA" altLang="en-US"/>
              <a:pPr>
                <a:defRPr/>
              </a:pPr>
              <a:t>‹#›</a:t>
            </a:fld>
            <a:endParaRPr lang="en-US" altLang="en-US"/>
          </a:p>
        </p:txBody>
      </p:sp>
    </p:spTree>
    <p:extLst>
      <p:ext uri="{BB962C8B-B14F-4D97-AF65-F5344CB8AC3E}">
        <p14:creationId xmlns:p14="http://schemas.microsoft.com/office/powerpoint/2010/main" val="2401030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6268E94-EEF1-87A5-E402-695F526C88B2}"/>
              </a:ext>
            </a:extLst>
          </p:cNvPr>
          <p:cNvSpPr>
            <a:spLocks noGrp="1"/>
          </p:cNvSpPr>
          <p:nvPr>
            <p:ph type="dt" sz="half" idx="10"/>
          </p:nvPr>
        </p:nvSpPr>
        <p:spPr/>
        <p:txBody>
          <a:bodyPr/>
          <a:lstStyle>
            <a:lvl1pPr>
              <a:defRPr/>
            </a:lvl1pPr>
          </a:lstStyle>
          <a:p>
            <a:pPr>
              <a:defRPr/>
            </a:pPr>
            <a:fld id="{B7125F17-9D5B-4583-8CBE-97B8EB90B8FE}" type="datetimeFigureOut">
              <a:rPr lang="en-US"/>
              <a:pPr>
                <a:defRPr/>
              </a:pPr>
              <a:t>9/14/2022</a:t>
            </a:fld>
            <a:endParaRPr lang="en-US"/>
          </a:p>
        </p:txBody>
      </p:sp>
      <p:sp>
        <p:nvSpPr>
          <p:cNvPr id="5" name="Footer Placeholder 4">
            <a:extLst>
              <a:ext uri="{FF2B5EF4-FFF2-40B4-BE49-F238E27FC236}">
                <a16:creationId xmlns:a16="http://schemas.microsoft.com/office/drawing/2014/main" id="{7670B85B-BE58-88DC-1B00-89F9852723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E9124B-7EA1-640F-B8F2-032F6272EBAB}"/>
              </a:ext>
            </a:extLst>
          </p:cNvPr>
          <p:cNvSpPr>
            <a:spLocks noGrp="1"/>
          </p:cNvSpPr>
          <p:nvPr>
            <p:ph type="sldNum" sz="quarter" idx="12"/>
          </p:nvPr>
        </p:nvSpPr>
        <p:spPr/>
        <p:txBody>
          <a:bodyPr/>
          <a:lstStyle>
            <a:lvl1pPr>
              <a:defRPr/>
            </a:lvl1pPr>
          </a:lstStyle>
          <a:p>
            <a:pPr>
              <a:defRPr/>
            </a:pPr>
            <a:fld id="{21243278-BE3D-4767-844C-C80793F6FCA3}" type="slidenum">
              <a:rPr lang="en-US"/>
              <a:pPr>
                <a:defRPr/>
              </a:pPr>
              <a:t>‹#›</a:t>
            </a:fld>
            <a:endParaRPr lang="en-US"/>
          </a:p>
        </p:txBody>
      </p:sp>
    </p:spTree>
    <p:extLst>
      <p:ext uri="{BB962C8B-B14F-4D97-AF65-F5344CB8AC3E}">
        <p14:creationId xmlns:p14="http://schemas.microsoft.com/office/powerpoint/2010/main" val="3176504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41C7F7-80D0-B74A-1FF9-E89BAFC3B55F}"/>
              </a:ext>
            </a:extLst>
          </p:cNvPr>
          <p:cNvSpPr>
            <a:spLocks noGrp="1"/>
          </p:cNvSpPr>
          <p:nvPr>
            <p:ph type="dt" sz="half" idx="10"/>
          </p:nvPr>
        </p:nvSpPr>
        <p:spPr/>
        <p:txBody>
          <a:bodyPr/>
          <a:lstStyle>
            <a:lvl1pPr>
              <a:defRPr/>
            </a:lvl1pPr>
          </a:lstStyle>
          <a:p>
            <a:pPr>
              <a:defRPr/>
            </a:pPr>
            <a:fld id="{56327246-D5EF-4E1F-9EB2-58229FD2C1C5}" type="datetimeFigureOut">
              <a:rPr lang="en-US"/>
              <a:pPr>
                <a:defRPr/>
              </a:pPr>
              <a:t>9/14/2022</a:t>
            </a:fld>
            <a:endParaRPr lang="en-US"/>
          </a:p>
        </p:txBody>
      </p:sp>
      <p:sp>
        <p:nvSpPr>
          <p:cNvPr id="5" name="Footer Placeholder 4">
            <a:extLst>
              <a:ext uri="{FF2B5EF4-FFF2-40B4-BE49-F238E27FC236}">
                <a16:creationId xmlns:a16="http://schemas.microsoft.com/office/drawing/2014/main" id="{99F99B1D-B55B-726B-5A7F-95728DFB98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571B40-3890-34FC-BEEF-C8B14F479216}"/>
              </a:ext>
            </a:extLst>
          </p:cNvPr>
          <p:cNvSpPr>
            <a:spLocks noGrp="1"/>
          </p:cNvSpPr>
          <p:nvPr>
            <p:ph type="sldNum" sz="quarter" idx="12"/>
          </p:nvPr>
        </p:nvSpPr>
        <p:spPr/>
        <p:txBody>
          <a:bodyPr/>
          <a:lstStyle>
            <a:lvl1pPr>
              <a:defRPr/>
            </a:lvl1pPr>
          </a:lstStyle>
          <a:p>
            <a:pPr>
              <a:defRPr/>
            </a:pPr>
            <a:fld id="{5447048D-FAAF-4594-B940-791BA84F657F}" type="slidenum">
              <a:rPr lang="en-US"/>
              <a:pPr>
                <a:defRPr/>
              </a:pPr>
              <a:t>‹#›</a:t>
            </a:fld>
            <a:endParaRPr lang="en-US"/>
          </a:p>
        </p:txBody>
      </p:sp>
    </p:spTree>
    <p:extLst>
      <p:ext uri="{BB962C8B-B14F-4D97-AF65-F5344CB8AC3E}">
        <p14:creationId xmlns:p14="http://schemas.microsoft.com/office/powerpoint/2010/main" val="270761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3039A9-124D-ADE9-9DDF-06B69A54449B}"/>
              </a:ext>
            </a:extLst>
          </p:cNvPr>
          <p:cNvSpPr>
            <a:spLocks noGrp="1"/>
          </p:cNvSpPr>
          <p:nvPr>
            <p:ph type="dt" sz="half" idx="10"/>
          </p:nvPr>
        </p:nvSpPr>
        <p:spPr/>
        <p:txBody>
          <a:bodyPr/>
          <a:lstStyle>
            <a:lvl1pPr>
              <a:defRPr/>
            </a:lvl1pPr>
          </a:lstStyle>
          <a:p>
            <a:pPr>
              <a:defRPr/>
            </a:pPr>
            <a:fld id="{EF780E55-BF87-44C9-A58D-4DE59113293B}" type="datetimeFigureOut">
              <a:rPr lang="en-US"/>
              <a:pPr>
                <a:defRPr/>
              </a:pPr>
              <a:t>9/14/2022</a:t>
            </a:fld>
            <a:endParaRPr lang="en-US"/>
          </a:p>
        </p:txBody>
      </p:sp>
      <p:sp>
        <p:nvSpPr>
          <p:cNvPr id="5" name="Footer Placeholder 4">
            <a:extLst>
              <a:ext uri="{FF2B5EF4-FFF2-40B4-BE49-F238E27FC236}">
                <a16:creationId xmlns:a16="http://schemas.microsoft.com/office/drawing/2014/main" id="{0739CA10-D853-9DD4-639D-570DE81628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38E7F6-F4CD-D6F6-6914-55E66AAF86D0}"/>
              </a:ext>
            </a:extLst>
          </p:cNvPr>
          <p:cNvSpPr>
            <a:spLocks noGrp="1"/>
          </p:cNvSpPr>
          <p:nvPr>
            <p:ph type="sldNum" sz="quarter" idx="12"/>
          </p:nvPr>
        </p:nvSpPr>
        <p:spPr/>
        <p:txBody>
          <a:bodyPr/>
          <a:lstStyle>
            <a:lvl1pPr>
              <a:defRPr/>
            </a:lvl1pPr>
          </a:lstStyle>
          <a:p>
            <a:pPr>
              <a:defRPr/>
            </a:pPr>
            <a:fld id="{62D87796-D0B8-4FCC-83C7-7E9E2CE177CC}" type="slidenum">
              <a:rPr lang="en-US"/>
              <a:pPr>
                <a:defRPr/>
              </a:pPr>
              <a:t>‹#›</a:t>
            </a:fld>
            <a:endParaRPr lang="en-US"/>
          </a:p>
        </p:txBody>
      </p:sp>
    </p:spTree>
    <p:extLst>
      <p:ext uri="{BB962C8B-B14F-4D97-AF65-F5344CB8AC3E}">
        <p14:creationId xmlns:p14="http://schemas.microsoft.com/office/powerpoint/2010/main" val="1193499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1104A62-558D-7FFC-1CE1-15E6570C7662}"/>
              </a:ext>
            </a:extLst>
          </p:cNvPr>
          <p:cNvSpPr>
            <a:spLocks noGrp="1"/>
          </p:cNvSpPr>
          <p:nvPr>
            <p:ph type="dt" sz="half" idx="10"/>
          </p:nvPr>
        </p:nvSpPr>
        <p:spPr/>
        <p:txBody>
          <a:bodyPr/>
          <a:lstStyle>
            <a:lvl1pPr>
              <a:defRPr/>
            </a:lvl1pPr>
          </a:lstStyle>
          <a:p>
            <a:pPr>
              <a:defRPr/>
            </a:pPr>
            <a:fld id="{60B57F10-FE2C-42D3-A651-BFD4C1D7E499}" type="datetimeFigureOut">
              <a:rPr lang="en-US"/>
              <a:pPr>
                <a:defRPr/>
              </a:pPr>
              <a:t>9/14/2022</a:t>
            </a:fld>
            <a:endParaRPr lang="en-US"/>
          </a:p>
        </p:txBody>
      </p:sp>
      <p:sp>
        <p:nvSpPr>
          <p:cNvPr id="6" name="Footer Placeholder 4">
            <a:extLst>
              <a:ext uri="{FF2B5EF4-FFF2-40B4-BE49-F238E27FC236}">
                <a16:creationId xmlns:a16="http://schemas.microsoft.com/office/drawing/2014/main" id="{6C245223-9D04-6D62-5925-F52932611A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55D33A-9338-8E30-58B9-578C2BE6530B}"/>
              </a:ext>
            </a:extLst>
          </p:cNvPr>
          <p:cNvSpPr>
            <a:spLocks noGrp="1"/>
          </p:cNvSpPr>
          <p:nvPr>
            <p:ph type="sldNum" sz="quarter" idx="12"/>
          </p:nvPr>
        </p:nvSpPr>
        <p:spPr/>
        <p:txBody>
          <a:bodyPr/>
          <a:lstStyle>
            <a:lvl1pPr>
              <a:defRPr/>
            </a:lvl1pPr>
          </a:lstStyle>
          <a:p>
            <a:pPr>
              <a:defRPr/>
            </a:pPr>
            <a:fld id="{4076B737-B179-4D0C-9D5C-1AC07314BD1D}" type="slidenum">
              <a:rPr lang="en-US"/>
              <a:pPr>
                <a:defRPr/>
              </a:pPr>
              <a:t>‹#›</a:t>
            </a:fld>
            <a:endParaRPr lang="en-US"/>
          </a:p>
        </p:txBody>
      </p:sp>
    </p:spTree>
    <p:extLst>
      <p:ext uri="{BB962C8B-B14F-4D97-AF65-F5344CB8AC3E}">
        <p14:creationId xmlns:p14="http://schemas.microsoft.com/office/powerpoint/2010/main" val="1098881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BB6DA14-C481-6EEF-E742-E15AC1041FDE}"/>
              </a:ext>
            </a:extLst>
          </p:cNvPr>
          <p:cNvSpPr>
            <a:spLocks noGrp="1"/>
          </p:cNvSpPr>
          <p:nvPr>
            <p:ph type="dt" sz="half" idx="10"/>
          </p:nvPr>
        </p:nvSpPr>
        <p:spPr/>
        <p:txBody>
          <a:bodyPr/>
          <a:lstStyle>
            <a:lvl1pPr>
              <a:defRPr/>
            </a:lvl1pPr>
          </a:lstStyle>
          <a:p>
            <a:pPr>
              <a:defRPr/>
            </a:pPr>
            <a:fld id="{04D965DC-4F81-49E7-9072-25BD408B37B0}" type="datetimeFigureOut">
              <a:rPr lang="en-US"/>
              <a:pPr>
                <a:defRPr/>
              </a:pPr>
              <a:t>9/14/2022</a:t>
            </a:fld>
            <a:endParaRPr lang="en-US"/>
          </a:p>
        </p:txBody>
      </p:sp>
      <p:sp>
        <p:nvSpPr>
          <p:cNvPr id="8" name="Footer Placeholder 4">
            <a:extLst>
              <a:ext uri="{FF2B5EF4-FFF2-40B4-BE49-F238E27FC236}">
                <a16:creationId xmlns:a16="http://schemas.microsoft.com/office/drawing/2014/main" id="{B24A3589-0C87-2A19-5B6A-CFC9614BF0C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7125602-792E-595C-8608-643F137A7D91}"/>
              </a:ext>
            </a:extLst>
          </p:cNvPr>
          <p:cNvSpPr>
            <a:spLocks noGrp="1"/>
          </p:cNvSpPr>
          <p:nvPr>
            <p:ph type="sldNum" sz="quarter" idx="12"/>
          </p:nvPr>
        </p:nvSpPr>
        <p:spPr/>
        <p:txBody>
          <a:bodyPr/>
          <a:lstStyle>
            <a:lvl1pPr>
              <a:defRPr/>
            </a:lvl1pPr>
          </a:lstStyle>
          <a:p>
            <a:pPr>
              <a:defRPr/>
            </a:pPr>
            <a:fld id="{F12B95DB-456F-4799-805B-530CEDFC2F69}" type="slidenum">
              <a:rPr lang="en-US"/>
              <a:pPr>
                <a:defRPr/>
              </a:pPr>
              <a:t>‹#›</a:t>
            </a:fld>
            <a:endParaRPr lang="en-US"/>
          </a:p>
        </p:txBody>
      </p:sp>
    </p:spTree>
    <p:extLst>
      <p:ext uri="{BB962C8B-B14F-4D97-AF65-F5344CB8AC3E}">
        <p14:creationId xmlns:p14="http://schemas.microsoft.com/office/powerpoint/2010/main" val="108626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Rectangle 6">
            <a:extLst>
              <a:ext uri="{FF2B5EF4-FFF2-40B4-BE49-F238E27FC236}">
                <a16:creationId xmlns:a16="http://schemas.microsoft.com/office/drawing/2014/main" id="{5D02A102-81F9-79AF-3BC0-7F0689B3B4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AD222840-E37C-F4E3-DB71-7B940C1DFF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7ACCCD1-E4C7-8A30-0B11-DA3E2B2BFE16}"/>
              </a:ext>
            </a:extLst>
          </p:cNvPr>
          <p:cNvSpPr>
            <a:spLocks noGrp="1" noChangeArrowheads="1"/>
          </p:cNvSpPr>
          <p:nvPr>
            <p:ph type="sldNum" sz="quarter" idx="12"/>
          </p:nvPr>
        </p:nvSpPr>
        <p:spPr>
          <a:ln/>
        </p:spPr>
        <p:txBody>
          <a:bodyPr/>
          <a:lstStyle>
            <a:lvl1pPr>
              <a:defRPr/>
            </a:lvl1pPr>
          </a:lstStyle>
          <a:p>
            <a:pPr>
              <a:defRPr/>
            </a:pPr>
            <a:fld id="{C43271E0-6BDF-4D69-9C10-C1D68024A8F4}" type="slidenum">
              <a:rPr lang="en-US" altLang="en-US"/>
              <a:pPr>
                <a:defRPr/>
              </a:pPr>
              <a:t>‹#›</a:t>
            </a:fld>
            <a:endParaRPr lang="en-US" altLang="en-US"/>
          </a:p>
        </p:txBody>
      </p:sp>
    </p:spTree>
    <p:extLst>
      <p:ext uri="{BB962C8B-B14F-4D97-AF65-F5344CB8AC3E}">
        <p14:creationId xmlns:p14="http://schemas.microsoft.com/office/powerpoint/2010/main" val="1301378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26327CB-BED5-5311-688E-99C45FDE62D6}"/>
              </a:ext>
            </a:extLst>
          </p:cNvPr>
          <p:cNvSpPr>
            <a:spLocks noGrp="1"/>
          </p:cNvSpPr>
          <p:nvPr>
            <p:ph type="dt" sz="half" idx="10"/>
          </p:nvPr>
        </p:nvSpPr>
        <p:spPr/>
        <p:txBody>
          <a:bodyPr/>
          <a:lstStyle>
            <a:lvl1pPr>
              <a:defRPr/>
            </a:lvl1pPr>
          </a:lstStyle>
          <a:p>
            <a:pPr>
              <a:defRPr/>
            </a:pPr>
            <a:fld id="{A209B7CD-B4CC-4C24-BE60-AAEE490014FC}" type="datetimeFigureOut">
              <a:rPr lang="en-US"/>
              <a:pPr>
                <a:defRPr/>
              </a:pPr>
              <a:t>9/14/2022</a:t>
            </a:fld>
            <a:endParaRPr lang="en-US"/>
          </a:p>
        </p:txBody>
      </p:sp>
      <p:sp>
        <p:nvSpPr>
          <p:cNvPr id="4" name="Footer Placeholder 4">
            <a:extLst>
              <a:ext uri="{FF2B5EF4-FFF2-40B4-BE49-F238E27FC236}">
                <a16:creationId xmlns:a16="http://schemas.microsoft.com/office/drawing/2014/main" id="{D6C63197-BBB8-1568-035F-37184B72892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65B9A06-D901-F9F2-676E-8DC3AD4B681E}"/>
              </a:ext>
            </a:extLst>
          </p:cNvPr>
          <p:cNvSpPr>
            <a:spLocks noGrp="1"/>
          </p:cNvSpPr>
          <p:nvPr>
            <p:ph type="sldNum" sz="quarter" idx="12"/>
          </p:nvPr>
        </p:nvSpPr>
        <p:spPr/>
        <p:txBody>
          <a:bodyPr/>
          <a:lstStyle>
            <a:lvl1pPr>
              <a:defRPr/>
            </a:lvl1pPr>
          </a:lstStyle>
          <a:p>
            <a:pPr>
              <a:defRPr/>
            </a:pPr>
            <a:fld id="{531C5F6C-FE0B-438A-B28A-6BD336E1E8F6}" type="slidenum">
              <a:rPr lang="en-US"/>
              <a:pPr>
                <a:defRPr/>
              </a:pPr>
              <a:t>‹#›</a:t>
            </a:fld>
            <a:endParaRPr lang="en-US"/>
          </a:p>
        </p:txBody>
      </p:sp>
    </p:spTree>
    <p:extLst>
      <p:ext uri="{BB962C8B-B14F-4D97-AF65-F5344CB8AC3E}">
        <p14:creationId xmlns:p14="http://schemas.microsoft.com/office/powerpoint/2010/main" val="2714953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CCD2874-2035-AC66-874D-883AE095EF2D}"/>
              </a:ext>
            </a:extLst>
          </p:cNvPr>
          <p:cNvSpPr>
            <a:spLocks noGrp="1"/>
          </p:cNvSpPr>
          <p:nvPr>
            <p:ph type="dt" sz="half" idx="10"/>
          </p:nvPr>
        </p:nvSpPr>
        <p:spPr/>
        <p:txBody>
          <a:bodyPr/>
          <a:lstStyle>
            <a:lvl1pPr>
              <a:defRPr/>
            </a:lvl1pPr>
          </a:lstStyle>
          <a:p>
            <a:pPr>
              <a:defRPr/>
            </a:pPr>
            <a:fld id="{75120126-F1FD-4658-87A2-E0FD3422888B}" type="datetimeFigureOut">
              <a:rPr lang="en-US"/>
              <a:pPr>
                <a:defRPr/>
              </a:pPr>
              <a:t>9/14/2022</a:t>
            </a:fld>
            <a:endParaRPr lang="en-US"/>
          </a:p>
        </p:txBody>
      </p:sp>
      <p:sp>
        <p:nvSpPr>
          <p:cNvPr id="3" name="Footer Placeholder 4">
            <a:extLst>
              <a:ext uri="{FF2B5EF4-FFF2-40B4-BE49-F238E27FC236}">
                <a16:creationId xmlns:a16="http://schemas.microsoft.com/office/drawing/2014/main" id="{040A6FE1-35D6-8A57-4FD8-E55A756397C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C1C7C66-4357-77DB-6CD6-E761D0643057}"/>
              </a:ext>
            </a:extLst>
          </p:cNvPr>
          <p:cNvSpPr>
            <a:spLocks noGrp="1"/>
          </p:cNvSpPr>
          <p:nvPr>
            <p:ph type="sldNum" sz="quarter" idx="12"/>
          </p:nvPr>
        </p:nvSpPr>
        <p:spPr/>
        <p:txBody>
          <a:bodyPr/>
          <a:lstStyle>
            <a:lvl1pPr>
              <a:defRPr/>
            </a:lvl1pPr>
          </a:lstStyle>
          <a:p>
            <a:pPr>
              <a:defRPr/>
            </a:pPr>
            <a:fld id="{7D9D0E4D-002D-4594-BAE3-F654D54BA5BC}" type="slidenum">
              <a:rPr lang="en-US"/>
              <a:pPr>
                <a:defRPr/>
              </a:pPr>
              <a:t>‹#›</a:t>
            </a:fld>
            <a:endParaRPr lang="en-US"/>
          </a:p>
        </p:txBody>
      </p:sp>
    </p:spTree>
    <p:extLst>
      <p:ext uri="{BB962C8B-B14F-4D97-AF65-F5344CB8AC3E}">
        <p14:creationId xmlns:p14="http://schemas.microsoft.com/office/powerpoint/2010/main" val="4137957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07AC30B-3984-4699-09AA-033528997FA9}"/>
              </a:ext>
            </a:extLst>
          </p:cNvPr>
          <p:cNvSpPr>
            <a:spLocks noGrp="1"/>
          </p:cNvSpPr>
          <p:nvPr>
            <p:ph type="dt" sz="half" idx="10"/>
          </p:nvPr>
        </p:nvSpPr>
        <p:spPr/>
        <p:txBody>
          <a:bodyPr/>
          <a:lstStyle>
            <a:lvl1pPr>
              <a:defRPr/>
            </a:lvl1pPr>
          </a:lstStyle>
          <a:p>
            <a:pPr>
              <a:defRPr/>
            </a:pPr>
            <a:fld id="{54C45845-0B61-43B1-A60D-EF474F93124C}" type="datetimeFigureOut">
              <a:rPr lang="en-US"/>
              <a:pPr>
                <a:defRPr/>
              </a:pPr>
              <a:t>9/14/2022</a:t>
            </a:fld>
            <a:endParaRPr lang="en-US"/>
          </a:p>
        </p:txBody>
      </p:sp>
      <p:sp>
        <p:nvSpPr>
          <p:cNvPr id="6" name="Footer Placeholder 4">
            <a:extLst>
              <a:ext uri="{FF2B5EF4-FFF2-40B4-BE49-F238E27FC236}">
                <a16:creationId xmlns:a16="http://schemas.microsoft.com/office/drawing/2014/main" id="{C7050C3D-80E1-C284-733A-08AE10B380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3F131D-BD2F-BA2E-99EE-E6A179B39E12}"/>
              </a:ext>
            </a:extLst>
          </p:cNvPr>
          <p:cNvSpPr>
            <a:spLocks noGrp="1"/>
          </p:cNvSpPr>
          <p:nvPr>
            <p:ph type="sldNum" sz="quarter" idx="12"/>
          </p:nvPr>
        </p:nvSpPr>
        <p:spPr/>
        <p:txBody>
          <a:bodyPr/>
          <a:lstStyle>
            <a:lvl1pPr>
              <a:defRPr/>
            </a:lvl1pPr>
          </a:lstStyle>
          <a:p>
            <a:pPr>
              <a:defRPr/>
            </a:pPr>
            <a:fld id="{D66E7F9A-5A22-4769-B438-1E1BC7398944}" type="slidenum">
              <a:rPr lang="en-US"/>
              <a:pPr>
                <a:defRPr/>
              </a:pPr>
              <a:t>‹#›</a:t>
            </a:fld>
            <a:endParaRPr lang="en-US"/>
          </a:p>
        </p:txBody>
      </p:sp>
    </p:spTree>
    <p:extLst>
      <p:ext uri="{BB962C8B-B14F-4D97-AF65-F5344CB8AC3E}">
        <p14:creationId xmlns:p14="http://schemas.microsoft.com/office/powerpoint/2010/main" val="2966248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2D1655E-F35E-D721-C199-BEFAC9683AF8}"/>
              </a:ext>
            </a:extLst>
          </p:cNvPr>
          <p:cNvSpPr>
            <a:spLocks noGrp="1"/>
          </p:cNvSpPr>
          <p:nvPr>
            <p:ph type="dt" sz="half" idx="10"/>
          </p:nvPr>
        </p:nvSpPr>
        <p:spPr/>
        <p:txBody>
          <a:bodyPr/>
          <a:lstStyle>
            <a:lvl1pPr>
              <a:defRPr/>
            </a:lvl1pPr>
          </a:lstStyle>
          <a:p>
            <a:pPr>
              <a:defRPr/>
            </a:pPr>
            <a:fld id="{85F975DB-9819-419D-B731-501AD14E1498}" type="datetimeFigureOut">
              <a:rPr lang="en-US"/>
              <a:pPr>
                <a:defRPr/>
              </a:pPr>
              <a:t>9/14/2022</a:t>
            </a:fld>
            <a:endParaRPr lang="en-US"/>
          </a:p>
        </p:txBody>
      </p:sp>
      <p:sp>
        <p:nvSpPr>
          <p:cNvPr id="6" name="Footer Placeholder 4">
            <a:extLst>
              <a:ext uri="{FF2B5EF4-FFF2-40B4-BE49-F238E27FC236}">
                <a16:creationId xmlns:a16="http://schemas.microsoft.com/office/drawing/2014/main" id="{DE09999B-96B6-9D87-EE95-EF194684B6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66F8A7D-BA57-6CE6-4DF5-834342859240}"/>
              </a:ext>
            </a:extLst>
          </p:cNvPr>
          <p:cNvSpPr>
            <a:spLocks noGrp="1"/>
          </p:cNvSpPr>
          <p:nvPr>
            <p:ph type="sldNum" sz="quarter" idx="12"/>
          </p:nvPr>
        </p:nvSpPr>
        <p:spPr/>
        <p:txBody>
          <a:bodyPr/>
          <a:lstStyle>
            <a:lvl1pPr>
              <a:defRPr/>
            </a:lvl1pPr>
          </a:lstStyle>
          <a:p>
            <a:pPr>
              <a:defRPr/>
            </a:pPr>
            <a:fld id="{EC6A2C8C-D1A2-4F4F-954F-3B13D42F6E5C}" type="slidenum">
              <a:rPr lang="en-US"/>
              <a:pPr>
                <a:defRPr/>
              </a:pPr>
              <a:t>‹#›</a:t>
            </a:fld>
            <a:endParaRPr lang="en-US"/>
          </a:p>
        </p:txBody>
      </p:sp>
    </p:spTree>
    <p:extLst>
      <p:ext uri="{BB962C8B-B14F-4D97-AF65-F5344CB8AC3E}">
        <p14:creationId xmlns:p14="http://schemas.microsoft.com/office/powerpoint/2010/main" val="73262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4DDB9-0A2E-7CBE-265E-CE760D7473CA}"/>
              </a:ext>
            </a:extLst>
          </p:cNvPr>
          <p:cNvSpPr>
            <a:spLocks noGrp="1"/>
          </p:cNvSpPr>
          <p:nvPr>
            <p:ph type="dt" sz="half" idx="10"/>
          </p:nvPr>
        </p:nvSpPr>
        <p:spPr/>
        <p:txBody>
          <a:bodyPr/>
          <a:lstStyle>
            <a:lvl1pPr>
              <a:defRPr/>
            </a:lvl1pPr>
          </a:lstStyle>
          <a:p>
            <a:pPr>
              <a:defRPr/>
            </a:pPr>
            <a:fld id="{2E5B35A0-C8DF-411A-BD96-D458DF384057}" type="datetimeFigureOut">
              <a:rPr lang="en-US"/>
              <a:pPr>
                <a:defRPr/>
              </a:pPr>
              <a:t>9/14/2022</a:t>
            </a:fld>
            <a:endParaRPr lang="en-US"/>
          </a:p>
        </p:txBody>
      </p:sp>
      <p:sp>
        <p:nvSpPr>
          <p:cNvPr id="5" name="Footer Placeholder 4">
            <a:extLst>
              <a:ext uri="{FF2B5EF4-FFF2-40B4-BE49-F238E27FC236}">
                <a16:creationId xmlns:a16="http://schemas.microsoft.com/office/drawing/2014/main" id="{900B4E0F-A8EB-CE9A-12CB-E0BA59FEE4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A1E444-9DE5-5190-44A7-E4372042152F}"/>
              </a:ext>
            </a:extLst>
          </p:cNvPr>
          <p:cNvSpPr>
            <a:spLocks noGrp="1"/>
          </p:cNvSpPr>
          <p:nvPr>
            <p:ph type="sldNum" sz="quarter" idx="12"/>
          </p:nvPr>
        </p:nvSpPr>
        <p:spPr/>
        <p:txBody>
          <a:bodyPr/>
          <a:lstStyle>
            <a:lvl1pPr>
              <a:defRPr/>
            </a:lvl1pPr>
          </a:lstStyle>
          <a:p>
            <a:pPr>
              <a:defRPr/>
            </a:pPr>
            <a:fld id="{AFAC338F-3CE6-49ED-8985-4A2A94FCE024}" type="slidenum">
              <a:rPr lang="en-US"/>
              <a:pPr>
                <a:defRPr/>
              </a:pPr>
              <a:t>‹#›</a:t>
            </a:fld>
            <a:endParaRPr lang="en-US"/>
          </a:p>
        </p:txBody>
      </p:sp>
    </p:spTree>
    <p:extLst>
      <p:ext uri="{BB962C8B-B14F-4D97-AF65-F5344CB8AC3E}">
        <p14:creationId xmlns:p14="http://schemas.microsoft.com/office/powerpoint/2010/main" val="1131598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27F5D-C425-F638-611F-7C296AB4A104}"/>
              </a:ext>
            </a:extLst>
          </p:cNvPr>
          <p:cNvSpPr>
            <a:spLocks noGrp="1"/>
          </p:cNvSpPr>
          <p:nvPr>
            <p:ph type="dt" sz="half" idx="10"/>
          </p:nvPr>
        </p:nvSpPr>
        <p:spPr/>
        <p:txBody>
          <a:bodyPr/>
          <a:lstStyle>
            <a:lvl1pPr>
              <a:defRPr/>
            </a:lvl1pPr>
          </a:lstStyle>
          <a:p>
            <a:pPr>
              <a:defRPr/>
            </a:pPr>
            <a:fld id="{CF37B924-10DB-4B95-B793-797A1FBEB8DF}" type="datetimeFigureOut">
              <a:rPr lang="en-US"/>
              <a:pPr>
                <a:defRPr/>
              </a:pPr>
              <a:t>9/14/2022</a:t>
            </a:fld>
            <a:endParaRPr lang="en-US"/>
          </a:p>
        </p:txBody>
      </p:sp>
      <p:sp>
        <p:nvSpPr>
          <p:cNvPr id="5" name="Footer Placeholder 4">
            <a:extLst>
              <a:ext uri="{FF2B5EF4-FFF2-40B4-BE49-F238E27FC236}">
                <a16:creationId xmlns:a16="http://schemas.microsoft.com/office/drawing/2014/main" id="{C3F913E5-43C9-6902-758D-84AB907221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E797C0-7D99-3D41-A516-4684DE99CC2E}"/>
              </a:ext>
            </a:extLst>
          </p:cNvPr>
          <p:cNvSpPr>
            <a:spLocks noGrp="1"/>
          </p:cNvSpPr>
          <p:nvPr>
            <p:ph type="sldNum" sz="quarter" idx="12"/>
          </p:nvPr>
        </p:nvSpPr>
        <p:spPr/>
        <p:txBody>
          <a:bodyPr/>
          <a:lstStyle>
            <a:lvl1pPr>
              <a:defRPr/>
            </a:lvl1pPr>
          </a:lstStyle>
          <a:p>
            <a:pPr>
              <a:defRPr/>
            </a:pPr>
            <a:fld id="{9EF487CE-6D74-4CC8-A4D4-A0C2CF508278}" type="slidenum">
              <a:rPr lang="en-US"/>
              <a:pPr>
                <a:defRPr/>
              </a:pPr>
              <a:t>‹#›</a:t>
            </a:fld>
            <a:endParaRPr lang="en-US"/>
          </a:p>
        </p:txBody>
      </p:sp>
    </p:spTree>
    <p:extLst>
      <p:ext uri="{BB962C8B-B14F-4D97-AF65-F5344CB8AC3E}">
        <p14:creationId xmlns:p14="http://schemas.microsoft.com/office/powerpoint/2010/main" val="62360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D7DE6796-E971-F800-37E0-F4DC07F052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9FC19998-E59F-E6E9-0D1D-5E914546C7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93061EC9-AA45-54B4-E4EA-F70DCAF7C8B1}"/>
              </a:ext>
            </a:extLst>
          </p:cNvPr>
          <p:cNvSpPr>
            <a:spLocks noGrp="1" noChangeArrowheads="1"/>
          </p:cNvSpPr>
          <p:nvPr>
            <p:ph type="sldNum" sz="quarter" idx="12"/>
          </p:nvPr>
        </p:nvSpPr>
        <p:spPr>
          <a:ln/>
        </p:spPr>
        <p:txBody>
          <a:bodyPr/>
          <a:lstStyle>
            <a:lvl1pPr>
              <a:defRPr/>
            </a:lvl1pPr>
          </a:lstStyle>
          <a:p>
            <a:pPr>
              <a:defRPr/>
            </a:pPr>
            <a:fld id="{4B888274-F8BF-4919-88E4-E3058D614B4F}" type="slidenum">
              <a:rPr lang="en-US" altLang="en-US"/>
              <a:pPr>
                <a:defRPr/>
              </a:pPr>
              <a:t>‹#›</a:t>
            </a:fld>
            <a:endParaRPr lang="en-US" altLang="en-US"/>
          </a:p>
        </p:txBody>
      </p:sp>
    </p:spTree>
    <p:extLst>
      <p:ext uri="{BB962C8B-B14F-4D97-AF65-F5344CB8AC3E}">
        <p14:creationId xmlns:p14="http://schemas.microsoft.com/office/powerpoint/2010/main" val="3071793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Rectangle 6">
            <a:extLst>
              <a:ext uri="{FF2B5EF4-FFF2-40B4-BE49-F238E27FC236}">
                <a16:creationId xmlns:a16="http://schemas.microsoft.com/office/drawing/2014/main" id="{C04248E8-CD61-CFCB-9476-8B44254099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271E765-6222-5F84-42BE-675942F0F8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633F2D8D-73F8-F1C8-D072-1789C07C03A7}"/>
              </a:ext>
            </a:extLst>
          </p:cNvPr>
          <p:cNvSpPr>
            <a:spLocks noGrp="1" noChangeArrowheads="1"/>
          </p:cNvSpPr>
          <p:nvPr>
            <p:ph type="sldNum" sz="quarter" idx="12"/>
          </p:nvPr>
        </p:nvSpPr>
        <p:spPr>
          <a:ln/>
        </p:spPr>
        <p:txBody>
          <a:bodyPr/>
          <a:lstStyle>
            <a:lvl1pPr>
              <a:defRPr/>
            </a:lvl1pPr>
          </a:lstStyle>
          <a:p>
            <a:pPr>
              <a:defRPr/>
            </a:pPr>
            <a:fld id="{2B12F995-0683-47C7-8DF1-7E6F1AB7B4A3}" type="slidenum">
              <a:rPr lang="en-US" altLang="en-US"/>
              <a:pPr>
                <a:defRPr/>
              </a:pPr>
              <a:t>‹#›</a:t>
            </a:fld>
            <a:endParaRPr lang="en-US" altLang="en-US"/>
          </a:p>
        </p:txBody>
      </p:sp>
    </p:spTree>
    <p:extLst>
      <p:ext uri="{BB962C8B-B14F-4D97-AF65-F5344CB8AC3E}">
        <p14:creationId xmlns:p14="http://schemas.microsoft.com/office/powerpoint/2010/main" val="22703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Rectangle 6">
            <a:extLst>
              <a:ext uri="{FF2B5EF4-FFF2-40B4-BE49-F238E27FC236}">
                <a16:creationId xmlns:a16="http://schemas.microsoft.com/office/drawing/2014/main" id="{F69C67D0-D53C-4AFA-FB12-7CA27FC856C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6FC5B063-B0BF-A597-DA57-29D504A09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8">
            <a:extLst>
              <a:ext uri="{FF2B5EF4-FFF2-40B4-BE49-F238E27FC236}">
                <a16:creationId xmlns:a16="http://schemas.microsoft.com/office/drawing/2014/main" id="{D59103F4-7FE7-9322-45D2-CCF6696D4592}"/>
              </a:ext>
            </a:extLst>
          </p:cNvPr>
          <p:cNvSpPr>
            <a:spLocks noGrp="1" noChangeArrowheads="1"/>
          </p:cNvSpPr>
          <p:nvPr>
            <p:ph type="sldNum" sz="quarter" idx="12"/>
          </p:nvPr>
        </p:nvSpPr>
        <p:spPr>
          <a:ln/>
        </p:spPr>
        <p:txBody>
          <a:bodyPr/>
          <a:lstStyle>
            <a:lvl1pPr>
              <a:defRPr/>
            </a:lvl1pPr>
          </a:lstStyle>
          <a:p>
            <a:pPr>
              <a:defRPr/>
            </a:pPr>
            <a:fld id="{78F998C6-5CA8-47E5-B9F5-618DFB658FBD}" type="slidenum">
              <a:rPr lang="en-US" altLang="en-US"/>
              <a:pPr>
                <a:defRPr/>
              </a:pPr>
              <a:t>‹#›</a:t>
            </a:fld>
            <a:endParaRPr lang="en-US" altLang="en-US"/>
          </a:p>
        </p:txBody>
      </p:sp>
    </p:spTree>
    <p:extLst>
      <p:ext uri="{BB962C8B-B14F-4D97-AF65-F5344CB8AC3E}">
        <p14:creationId xmlns:p14="http://schemas.microsoft.com/office/powerpoint/2010/main" val="2410223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Rectangle 6">
            <a:extLst>
              <a:ext uri="{FF2B5EF4-FFF2-40B4-BE49-F238E27FC236}">
                <a16:creationId xmlns:a16="http://schemas.microsoft.com/office/drawing/2014/main" id="{CD68159B-CEF5-9127-76B3-5423197FF5F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642B1C9A-9FC4-03D8-9EFE-03F2642A7E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8B84921B-FF08-F948-D8DA-89DB3FDCC3E6}"/>
              </a:ext>
            </a:extLst>
          </p:cNvPr>
          <p:cNvSpPr>
            <a:spLocks noGrp="1" noChangeArrowheads="1"/>
          </p:cNvSpPr>
          <p:nvPr>
            <p:ph type="sldNum" sz="quarter" idx="12"/>
          </p:nvPr>
        </p:nvSpPr>
        <p:spPr>
          <a:ln/>
        </p:spPr>
        <p:txBody>
          <a:bodyPr/>
          <a:lstStyle>
            <a:lvl1pPr>
              <a:defRPr/>
            </a:lvl1pPr>
          </a:lstStyle>
          <a:p>
            <a:pPr>
              <a:defRPr/>
            </a:pPr>
            <a:fld id="{23665D12-6772-4185-BCA3-35F276D58BE9}" type="slidenum">
              <a:rPr lang="en-US" altLang="en-US"/>
              <a:pPr>
                <a:defRPr/>
              </a:pPr>
              <a:t>‹#›</a:t>
            </a:fld>
            <a:endParaRPr lang="en-US" altLang="en-US"/>
          </a:p>
        </p:txBody>
      </p:sp>
    </p:spTree>
    <p:extLst>
      <p:ext uri="{BB962C8B-B14F-4D97-AF65-F5344CB8AC3E}">
        <p14:creationId xmlns:p14="http://schemas.microsoft.com/office/powerpoint/2010/main" val="109963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7E8C452-4C76-78A2-9404-2DAB0516185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7">
            <a:extLst>
              <a:ext uri="{FF2B5EF4-FFF2-40B4-BE49-F238E27FC236}">
                <a16:creationId xmlns:a16="http://schemas.microsoft.com/office/drawing/2014/main" id="{3089B93D-66E4-B3E0-D5E3-17D59F729F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F80586DE-53C1-87D7-EB68-FFE630635964}"/>
              </a:ext>
            </a:extLst>
          </p:cNvPr>
          <p:cNvSpPr>
            <a:spLocks noGrp="1" noChangeArrowheads="1"/>
          </p:cNvSpPr>
          <p:nvPr>
            <p:ph type="sldNum" sz="quarter" idx="12"/>
          </p:nvPr>
        </p:nvSpPr>
        <p:spPr>
          <a:ln/>
        </p:spPr>
        <p:txBody>
          <a:bodyPr/>
          <a:lstStyle>
            <a:lvl1pPr>
              <a:defRPr/>
            </a:lvl1pPr>
          </a:lstStyle>
          <a:p>
            <a:pPr>
              <a:defRPr/>
            </a:pPr>
            <a:fld id="{F914F417-2E70-4127-B5E8-D7BD0943D815}" type="slidenum">
              <a:rPr lang="en-US" altLang="en-US"/>
              <a:pPr>
                <a:defRPr/>
              </a:pPr>
              <a:t>‹#›</a:t>
            </a:fld>
            <a:endParaRPr lang="en-US" altLang="en-US"/>
          </a:p>
        </p:txBody>
      </p:sp>
    </p:spTree>
    <p:extLst>
      <p:ext uri="{BB962C8B-B14F-4D97-AF65-F5344CB8AC3E}">
        <p14:creationId xmlns:p14="http://schemas.microsoft.com/office/powerpoint/2010/main" val="724640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F2F9CCCA-66C9-8B32-4BF6-1EFBA4CAAA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7240C10-87B2-4763-F44D-EB9737912C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B822FDD2-DFA0-B677-3A89-8396BD6EFD75}"/>
              </a:ext>
            </a:extLst>
          </p:cNvPr>
          <p:cNvSpPr>
            <a:spLocks noGrp="1" noChangeArrowheads="1"/>
          </p:cNvSpPr>
          <p:nvPr>
            <p:ph type="sldNum" sz="quarter" idx="12"/>
          </p:nvPr>
        </p:nvSpPr>
        <p:spPr>
          <a:ln/>
        </p:spPr>
        <p:txBody>
          <a:bodyPr/>
          <a:lstStyle>
            <a:lvl1pPr>
              <a:defRPr/>
            </a:lvl1pPr>
          </a:lstStyle>
          <a:p>
            <a:pPr>
              <a:defRPr/>
            </a:pPr>
            <a:fld id="{FF743214-2DDB-4444-8F9E-E26672250B3A}" type="slidenum">
              <a:rPr lang="en-US" altLang="en-US"/>
              <a:pPr>
                <a:defRPr/>
              </a:pPr>
              <a:t>‹#›</a:t>
            </a:fld>
            <a:endParaRPr lang="en-US" altLang="en-US"/>
          </a:p>
        </p:txBody>
      </p:sp>
    </p:spTree>
    <p:extLst>
      <p:ext uri="{BB962C8B-B14F-4D97-AF65-F5344CB8AC3E}">
        <p14:creationId xmlns:p14="http://schemas.microsoft.com/office/powerpoint/2010/main" val="407647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3235A47-3684-687D-CCC7-7802904FDE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8FA9BD6D-7A85-4BFE-1DD9-53454C8915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145E7DB1-BC68-8382-C957-5A217485F071}"/>
              </a:ext>
            </a:extLst>
          </p:cNvPr>
          <p:cNvSpPr>
            <a:spLocks noGrp="1" noChangeArrowheads="1"/>
          </p:cNvSpPr>
          <p:nvPr>
            <p:ph type="sldNum" sz="quarter" idx="12"/>
          </p:nvPr>
        </p:nvSpPr>
        <p:spPr>
          <a:ln/>
        </p:spPr>
        <p:txBody>
          <a:bodyPr/>
          <a:lstStyle>
            <a:lvl1pPr>
              <a:defRPr/>
            </a:lvl1pPr>
          </a:lstStyle>
          <a:p>
            <a:pPr>
              <a:defRPr/>
            </a:pPr>
            <a:fld id="{8C92AACD-0645-4961-8128-60995E6D7971}" type="slidenum">
              <a:rPr lang="en-US" altLang="en-US"/>
              <a:pPr>
                <a:defRPr/>
              </a:pPr>
              <a:t>‹#›</a:t>
            </a:fld>
            <a:endParaRPr lang="en-US" altLang="en-US"/>
          </a:p>
        </p:txBody>
      </p:sp>
    </p:spTree>
    <p:extLst>
      <p:ext uri="{BB962C8B-B14F-4D97-AF65-F5344CB8AC3E}">
        <p14:creationId xmlns:p14="http://schemas.microsoft.com/office/powerpoint/2010/main" val="2442401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6" Type="http://schemas.openxmlformats.org/officeDocument/2006/relationships/image" Target="../media/image1.jpe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theme" Target="../theme/theme1.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 /><Relationship Id="rId3" Type="http://schemas.openxmlformats.org/officeDocument/2006/relationships/slideLayout" Target="../slideLayouts/slideLayout17.xml" /><Relationship Id="rId7" Type="http://schemas.openxmlformats.org/officeDocument/2006/relationships/slideLayout" Target="../slideLayouts/slideLayout21.xml" /><Relationship Id="rId12" Type="http://schemas.openxmlformats.org/officeDocument/2006/relationships/theme" Target="../theme/theme2.xml" /><Relationship Id="rId2" Type="http://schemas.openxmlformats.org/officeDocument/2006/relationships/slideLayout" Target="../slideLayouts/slideLayout16.xml" /><Relationship Id="rId1" Type="http://schemas.openxmlformats.org/officeDocument/2006/relationships/slideLayout" Target="../slideLayouts/slideLayout15.xml" /><Relationship Id="rId6" Type="http://schemas.openxmlformats.org/officeDocument/2006/relationships/slideLayout" Target="../slideLayouts/slideLayout20.xml" /><Relationship Id="rId11" Type="http://schemas.openxmlformats.org/officeDocument/2006/relationships/slideLayout" Target="../slideLayouts/slideLayout25.xml" /><Relationship Id="rId5" Type="http://schemas.openxmlformats.org/officeDocument/2006/relationships/slideLayout" Target="../slideLayouts/slideLayout19.xml" /><Relationship Id="rId10" Type="http://schemas.openxmlformats.org/officeDocument/2006/relationships/slideLayout" Target="../slideLayouts/slideLayout24.xml" /><Relationship Id="rId4" Type="http://schemas.openxmlformats.org/officeDocument/2006/relationships/slideLayout" Target="../slideLayouts/slideLayout18.xml" /><Relationship Id="rId9" Type="http://schemas.openxmlformats.org/officeDocument/2006/relationships/slideLayout" Target="../slideLayouts/slideLayout23.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pic>
        <p:nvPicPr>
          <p:cNvPr id="1026" name="Picture 10" descr="C:\Documents and Settings\Bucky Boaz\My Documents\My Pictures\2002-03-16\x-ray-01.jpe">
            <a:extLst>
              <a:ext uri="{FF2B5EF4-FFF2-40B4-BE49-F238E27FC236}">
                <a16:creationId xmlns:a16="http://schemas.microsoft.com/office/drawing/2014/main" id="{A4CAD1B1-A991-FDED-D32B-DEFCDD505B38}"/>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a:extLst>
              <a:ext uri="{FF2B5EF4-FFF2-40B4-BE49-F238E27FC236}">
                <a16:creationId xmlns:a16="http://schemas.microsoft.com/office/drawing/2014/main" id="{4B1AD8A4-4A32-D353-10CD-DDC5B8AFD2C5}"/>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8" name="Rectangle 6">
            <a:extLst>
              <a:ext uri="{FF2B5EF4-FFF2-40B4-BE49-F238E27FC236}">
                <a16:creationId xmlns:a16="http://schemas.microsoft.com/office/drawing/2014/main" id="{0A39A779-FF08-1794-89E5-54DB5F7F6CB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a:lvl1pPr>
          </a:lstStyle>
          <a:p>
            <a:pPr>
              <a:defRPr/>
            </a:pPr>
            <a:endParaRPr lang="en-US"/>
          </a:p>
        </p:txBody>
      </p:sp>
      <p:sp>
        <p:nvSpPr>
          <p:cNvPr id="3079" name="Rectangle 7">
            <a:extLst>
              <a:ext uri="{FF2B5EF4-FFF2-40B4-BE49-F238E27FC236}">
                <a16:creationId xmlns:a16="http://schemas.microsoft.com/office/drawing/2014/main" id="{0F5C7BEC-B931-3F4A-21EA-A0BB86CDBA8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a:lvl1pPr>
          </a:lstStyle>
          <a:p>
            <a:pPr>
              <a:defRPr/>
            </a:pPr>
            <a:endParaRPr lang="en-US"/>
          </a:p>
        </p:txBody>
      </p:sp>
      <p:sp>
        <p:nvSpPr>
          <p:cNvPr id="3080" name="Rectangle 8">
            <a:extLst>
              <a:ext uri="{FF2B5EF4-FFF2-40B4-BE49-F238E27FC236}">
                <a16:creationId xmlns:a16="http://schemas.microsoft.com/office/drawing/2014/main" id="{ACE74BF6-C86D-6A6F-A67F-010D63FE02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a:lvl1pPr>
          </a:lstStyle>
          <a:p>
            <a:pPr>
              <a:defRPr/>
            </a:pPr>
            <a:fld id="{59056EC6-FEF4-478E-92FB-30B4B8E6B0AF}" type="slidenum">
              <a:rPr lang="en-US" altLang="en-US"/>
              <a:pPr>
                <a:defRPr/>
              </a:pPr>
              <a:t>‹#›</a:t>
            </a:fld>
            <a:endParaRPr lang="en-US" altLang="en-US"/>
          </a:p>
        </p:txBody>
      </p:sp>
      <p:sp>
        <p:nvSpPr>
          <p:cNvPr id="1031" name="Rectangle 9">
            <a:extLst>
              <a:ext uri="{FF2B5EF4-FFF2-40B4-BE49-F238E27FC236}">
                <a16:creationId xmlns:a16="http://schemas.microsoft.com/office/drawing/2014/main" id="{09443643-7C28-9084-DC41-7C6F4FC9950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850"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51" r:id="rId13"/>
    <p:sldLayoutId id="2147483852"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92933F2-7BC1-74B3-A980-9A06B25053E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8404D2E-3DD0-EEF9-5CE7-D318A952022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1BB30D3-39A1-21DD-0738-97EF5554BDF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983FE82F-9FCC-433D-BEF5-FE1152687670}" type="datetimeFigureOut">
              <a:rPr lang="en-US"/>
              <a:pPr>
                <a:defRPr/>
              </a:pPr>
              <a:t>9/14/2022</a:t>
            </a:fld>
            <a:endParaRPr lang="en-US"/>
          </a:p>
        </p:txBody>
      </p:sp>
      <p:sp>
        <p:nvSpPr>
          <p:cNvPr id="5" name="Footer Placeholder 4">
            <a:extLst>
              <a:ext uri="{FF2B5EF4-FFF2-40B4-BE49-F238E27FC236}">
                <a16:creationId xmlns:a16="http://schemas.microsoft.com/office/drawing/2014/main" id="{E772D49E-4001-228B-D241-59F10865431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A11141B-C12F-8963-A254-5D1D3FE952E8}"/>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CACE19D2-4D31-4237-9E71-5B733BF136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notesSlide" Target="../notesSlides/notesSlide9.xml" /><Relationship Id="rId1" Type="http://schemas.openxmlformats.org/officeDocument/2006/relationships/slideLayout" Target="../slideLayouts/slideLayout6.xml" /><Relationship Id="rId4" Type="http://schemas.openxmlformats.org/officeDocument/2006/relationships/image" Target="../media/image11.jpeg" /></Relationships>
</file>

<file path=ppt/slides/_rels/slide11.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10.xml" /><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11.xml"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12.xml" /><Relationship Id="rId1" Type="http://schemas.openxmlformats.org/officeDocument/2006/relationships/slideLayout" Target="../slideLayouts/slideLayout7.xml" /><Relationship Id="rId4" Type="http://schemas.openxmlformats.org/officeDocument/2006/relationships/image" Target="../media/image13.jpeg" /></Relationships>
</file>

<file path=ppt/slides/_rels/slide14.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14.xml" /><Relationship Id="rId1" Type="http://schemas.openxmlformats.org/officeDocument/2006/relationships/slideLayout" Target="../slideLayouts/slideLayout7.xml" /><Relationship Id="rId5" Type="http://schemas.openxmlformats.org/officeDocument/2006/relationships/image" Target="../media/image16.jpeg" /><Relationship Id="rId4" Type="http://schemas.openxmlformats.org/officeDocument/2006/relationships/image" Target="../media/image15.jpeg" /></Relationships>
</file>

<file path=ppt/slides/_rels/slide16.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15.xml" /><Relationship Id="rId1" Type="http://schemas.openxmlformats.org/officeDocument/2006/relationships/slideLayout" Target="../slideLayouts/slideLayout13.xml" /></Relationships>
</file>

<file path=ppt/slides/_rels/slide17.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notesSlide" Target="../notesSlides/notesSlide16.xml" /><Relationship Id="rId1" Type="http://schemas.openxmlformats.org/officeDocument/2006/relationships/slideLayout" Target="../slideLayouts/slideLayout12.xml" /></Relationships>
</file>

<file path=ppt/slides/_rels/slide18.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17.xml" /><Relationship Id="rId1" Type="http://schemas.openxmlformats.org/officeDocument/2006/relationships/slideLayout" Target="../slideLayouts/slideLayout13.xml" /></Relationships>
</file>

<file path=ppt/slides/_rels/slide19.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9.emf"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18.xml"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19.xml" /><Relationship Id="rId1" Type="http://schemas.openxmlformats.org/officeDocument/2006/relationships/slideLayout" Target="../slideLayouts/slideLayout13.xml" /></Relationships>
</file>

<file path=ppt/slides/_rels/slide25.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20.xml" /><Relationship Id="rId1" Type="http://schemas.openxmlformats.org/officeDocument/2006/relationships/slideLayout" Target="../slideLayouts/slideLayout13.xml" /></Relationships>
</file>

<file path=ppt/slides/_rels/slide26.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8" Type="http://schemas.openxmlformats.org/officeDocument/2006/relationships/image" Target="../media/image26.png" /><Relationship Id="rId3" Type="http://schemas.openxmlformats.org/officeDocument/2006/relationships/oleObject" Target="../embeddings/oleObject1.bin" /><Relationship Id="rId7" Type="http://schemas.openxmlformats.org/officeDocument/2006/relationships/oleObject" Target="../embeddings/oleObject3.bin" /><Relationship Id="rId2" Type="http://schemas.openxmlformats.org/officeDocument/2006/relationships/slideLayout" Target="../slideLayouts/slideLayout7.xml" /><Relationship Id="rId1" Type="http://schemas.openxmlformats.org/officeDocument/2006/relationships/vmlDrawing" Target="../drawings/vmlDrawing1.vml" /><Relationship Id="rId6" Type="http://schemas.openxmlformats.org/officeDocument/2006/relationships/image" Target="../media/image25.png" /><Relationship Id="rId5" Type="http://schemas.openxmlformats.org/officeDocument/2006/relationships/oleObject" Target="../embeddings/oleObject2.bin" /><Relationship Id="rId10" Type="http://schemas.openxmlformats.org/officeDocument/2006/relationships/image" Target="../media/image27.png" /><Relationship Id="rId4" Type="http://schemas.openxmlformats.org/officeDocument/2006/relationships/image" Target="../media/image24.png" /><Relationship Id="rId9" Type="http://schemas.openxmlformats.org/officeDocument/2006/relationships/oleObject" Target="../embeddings/oleObject4.bin" /></Relationships>
</file>

<file path=ppt/slides/_rels/slide28.xml.rels><?xml version="1.0" encoding="UTF-8" standalone="yes"?>
<Relationships xmlns="http://schemas.openxmlformats.org/package/2006/relationships"><Relationship Id="rId8" Type="http://schemas.openxmlformats.org/officeDocument/2006/relationships/image" Target="../media/image30.png" /><Relationship Id="rId3" Type="http://schemas.openxmlformats.org/officeDocument/2006/relationships/oleObject" Target="../embeddings/oleObject5.bin" /><Relationship Id="rId7" Type="http://schemas.openxmlformats.org/officeDocument/2006/relationships/oleObject" Target="../embeddings/oleObject7.bin" /><Relationship Id="rId2" Type="http://schemas.openxmlformats.org/officeDocument/2006/relationships/slideLayout" Target="../slideLayouts/slideLayout7.xml" /><Relationship Id="rId1" Type="http://schemas.openxmlformats.org/officeDocument/2006/relationships/vmlDrawing" Target="../drawings/vmlDrawing2.vml" /><Relationship Id="rId6" Type="http://schemas.openxmlformats.org/officeDocument/2006/relationships/image" Target="../media/image29.png" /><Relationship Id="rId5" Type="http://schemas.openxmlformats.org/officeDocument/2006/relationships/oleObject" Target="../embeddings/oleObject6.bin" /><Relationship Id="rId10" Type="http://schemas.openxmlformats.org/officeDocument/2006/relationships/image" Target="../media/image24.png" /><Relationship Id="rId4" Type="http://schemas.openxmlformats.org/officeDocument/2006/relationships/image" Target="../media/image28.png" /><Relationship Id="rId9" Type="http://schemas.openxmlformats.org/officeDocument/2006/relationships/oleObject" Target="../embeddings/oleObject8.bin" /></Relationships>
</file>

<file path=ppt/slides/_rels/slide29.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notesSlide" Target="../notesSlides/notesSlide21.xml" /><Relationship Id="rId1" Type="http://schemas.openxmlformats.org/officeDocument/2006/relationships/slideLayout" Target="../slideLayouts/slideLayout12.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1.xml" /></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6.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9.bin" /><Relationship Id="rId2" Type="http://schemas.openxmlformats.org/officeDocument/2006/relationships/slideLayout" Target="../slideLayouts/slideLayout7.xml" /><Relationship Id="rId1" Type="http://schemas.openxmlformats.org/officeDocument/2006/relationships/vmlDrawing" Target="../drawings/vmlDrawing3.vml" /><Relationship Id="rId6" Type="http://schemas.openxmlformats.org/officeDocument/2006/relationships/image" Target="../media/image36.png" /><Relationship Id="rId5" Type="http://schemas.openxmlformats.org/officeDocument/2006/relationships/oleObject" Target="../embeddings/oleObject10.bin" /><Relationship Id="rId4" Type="http://schemas.openxmlformats.org/officeDocument/2006/relationships/image" Target="../media/image35.png" /></Relationships>
</file>

<file path=ppt/slides/_rels/slide38.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7.jpeg" /><Relationship Id="rId1" Type="http://schemas.openxmlformats.org/officeDocument/2006/relationships/slideLayout" Target="../slideLayouts/slideLayout14.xml" /><Relationship Id="rId4" Type="http://schemas.openxmlformats.org/officeDocument/2006/relationships/image" Target="../media/image39.png" /></Relationships>
</file>

<file path=ppt/slides/_rels/slide39.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notesSlide" Target="../notesSlides/notesSlide24.xml" /><Relationship Id="rId1" Type="http://schemas.openxmlformats.org/officeDocument/2006/relationships/slideLayout" Target="../slideLayouts/slideLayout12.xml" /></Relationships>
</file>

<file path=ppt/slides/_rels/slide4.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notesSlide" Target="../notesSlides/notesSlide4.xml" /><Relationship Id="rId1" Type="http://schemas.openxmlformats.org/officeDocument/2006/relationships/slideLayout" Target="../slideLayouts/slideLayout2.xml" /><Relationship Id="rId4" Type="http://schemas.openxmlformats.org/officeDocument/2006/relationships/image" Target="../media/image4.png" /></Relationships>
</file>

<file path=ppt/slides/_rels/slide40.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6.xml" /></Relationships>
</file>

<file path=ppt/slides/_rels/slide41.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notesSlide" Target="../notesSlides/notesSlide25.xml" /><Relationship Id="rId1" Type="http://schemas.openxmlformats.org/officeDocument/2006/relationships/slideLayout" Target="../slideLayouts/slideLayout12.xml" /></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1.bin" /><Relationship Id="rId2" Type="http://schemas.openxmlformats.org/officeDocument/2006/relationships/slideLayout" Target="../slideLayouts/slideLayout7.xml" /><Relationship Id="rId1" Type="http://schemas.openxmlformats.org/officeDocument/2006/relationships/vmlDrawing" Target="../drawings/vmlDrawing4.vml" /><Relationship Id="rId6" Type="http://schemas.openxmlformats.org/officeDocument/2006/relationships/image" Target="../media/image43.png" /><Relationship Id="rId5" Type="http://schemas.openxmlformats.org/officeDocument/2006/relationships/oleObject" Target="../embeddings/oleObject12.bin" /><Relationship Id="rId4" Type="http://schemas.openxmlformats.org/officeDocument/2006/relationships/image" Target="../media/image35.png" /></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3.bin" /><Relationship Id="rId2" Type="http://schemas.openxmlformats.org/officeDocument/2006/relationships/slideLayout" Target="../slideLayouts/slideLayout7.xml" /><Relationship Id="rId1" Type="http://schemas.openxmlformats.org/officeDocument/2006/relationships/vmlDrawing" Target="../drawings/vmlDrawing5.vml" /><Relationship Id="rId4" Type="http://schemas.openxmlformats.org/officeDocument/2006/relationships/image" Target="../media/image44.png" /></Relationships>
</file>

<file path=ppt/slides/_rels/slide44.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image" Target="../media/image45.png" /><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4.bin" /><Relationship Id="rId2" Type="http://schemas.openxmlformats.org/officeDocument/2006/relationships/slideLayout" Target="../slideLayouts/slideLayout7.xml" /><Relationship Id="rId1" Type="http://schemas.openxmlformats.org/officeDocument/2006/relationships/vmlDrawing" Target="../drawings/vmlDrawing6.vml" /><Relationship Id="rId6" Type="http://schemas.openxmlformats.org/officeDocument/2006/relationships/image" Target="../media/image48.png" /><Relationship Id="rId5" Type="http://schemas.openxmlformats.org/officeDocument/2006/relationships/oleObject" Target="../embeddings/oleObject15.bin" /><Relationship Id="rId4" Type="http://schemas.openxmlformats.org/officeDocument/2006/relationships/image" Target="../media/image47.png" /></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6.bin" /><Relationship Id="rId2" Type="http://schemas.openxmlformats.org/officeDocument/2006/relationships/slideLayout" Target="../slideLayouts/slideLayout7.xml" /><Relationship Id="rId1" Type="http://schemas.openxmlformats.org/officeDocument/2006/relationships/vmlDrawing" Target="../drawings/vmlDrawing7.vml" /><Relationship Id="rId4" Type="http://schemas.openxmlformats.org/officeDocument/2006/relationships/image" Target="../media/image49.png" /></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7.bin" /><Relationship Id="rId2" Type="http://schemas.openxmlformats.org/officeDocument/2006/relationships/slideLayout" Target="../slideLayouts/slideLayout7.xml" /><Relationship Id="rId1" Type="http://schemas.openxmlformats.org/officeDocument/2006/relationships/vmlDrawing" Target="../drawings/vmlDrawing8.vml" /><Relationship Id="rId4" Type="http://schemas.openxmlformats.org/officeDocument/2006/relationships/image" Target="../media/image50.png" /></Relationships>
</file>

<file path=ppt/slides/_rels/slide48.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png" /><Relationship Id="rId1" Type="http://schemas.openxmlformats.org/officeDocument/2006/relationships/slideLayout" Target="../slideLayouts/slideLayout7.xml" /></Relationships>
</file>

<file path=ppt/slides/_rels/slide49.xml.rels><?xml version="1.0" encoding="UTF-8" standalone="yes"?>
<Relationships xmlns="http://schemas.openxmlformats.org/package/2006/relationships"><Relationship Id="rId8" Type="http://schemas.openxmlformats.org/officeDocument/2006/relationships/image" Target="../media/image55.png" /><Relationship Id="rId3" Type="http://schemas.openxmlformats.org/officeDocument/2006/relationships/oleObject" Target="../embeddings/oleObject18.bin" /><Relationship Id="rId7" Type="http://schemas.openxmlformats.org/officeDocument/2006/relationships/oleObject" Target="../embeddings/oleObject20.bin" /><Relationship Id="rId2" Type="http://schemas.openxmlformats.org/officeDocument/2006/relationships/slideLayout" Target="../slideLayouts/slideLayout7.xml" /><Relationship Id="rId1" Type="http://schemas.openxmlformats.org/officeDocument/2006/relationships/vmlDrawing" Target="../drawings/vmlDrawing9.vml" /><Relationship Id="rId6" Type="http://schemas.openxmlformats.org/officeDocument/2006/relationships/image" Target="../media/image54.png" /><Relationship Id="rId5" Type="http://schemas.openxmlformats.org/officeDocument/2006/relationships/oleObject" Target="../embeddings/oleObject19.bin" /><Relationship Id="rId4" Type="http://schemas.openxmlformats.org/officeDocument/2006/relationships/image" Target="../media/image53.png" /></Relationships>
</file>

<file path=ppt/slides/_rels/slide5.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8" Type="http://schemas.openxmlformats.org/officeDocument/2006/relationships/image" Target="../media/image58.png" /><Relationship Id="rId3" Type="http://schemas.openxmlformats.org/officeDocument/2006/relationships/oleObject" Target="../embeddings/oleObject21.bin" /><Relationship Id="rId7" Type="http://schemas.openxmlformats.org/officeDocument/2006/relationships/oleObject" Target="../embeddings/oleObject23.bin" /><Relationship Id="rId2" Type="http://schemas.openxmlformats.org/officeDocument/2006/relationships/slideLayout" Target="../slideLayouts/slideLayout7.xml" /><Relationship Id="rId1" Type="http://schemas.openxmlformats.org/officeDocument/2006/relationships/vmlDrawing" Target="../drawings/vmlDrawing10.vml" /><Relationship Id="rId6" Type="http://schemas.openxmlformats.org/officeDocument/2006/relationships/image" Target="../media/image57.png" /><Relationship Id="rId5" Type="http://schemas.openxmlformats.org/officeDocument/2006/relationships/oleObject" Target="../embeddings/oleObject22.bin" /><Relationship Id="rId4" Type="http://schemas.openxmlformats.org/officeDocument/2006/relationships/image" Target="../media/image56.png" /></Relationships>
</file>

<file path=ppt/slides/_rels/slide51.xml.rels><?xml version="1.0" encoding="UTF-8" standalone="yes"?>
<Relationships xmlns="http://schemas.openxmlformats.org/package/2006/relationships"><Relationship Id="rId2" Type="http://schemas.openxmlformats.org/officeDocument/2006/relationships/image" Target="../media/image59.jpeg" /><Relationship Id="rId1" Type="http://schemas.openxmlformats.org/officeDocument/2006/relationships/slideLayout" Target="../slideLayouts/slideLayout21.xml" /></Relationships>
</file>

<file path=ppt/slides/_rels/slide52.xml.rels><?xml version="1.0" encoding="UTF-8" standalone="yes"?>
<Relationships xmlns="http://schemas.openxmlformats.org/package/2006/relationships"><Relationship Id="rId2" Type="http://schemas.openxmlformats.org/officeDocument/2006/relationships/image" Target="../media/image60.jpeg" /><Relationship Id="rId1" Type="http://schemas.openxmlformats.org/officeDocument/2006/relationships/slideLayout" Target="../slideLayouts/slideLayout21.xml" /></Relationships>
</file>

<file path=ppt/slides/_rels/slide53.xml.rels><?xml version="1.0" encoding="UTF-8" standalone="yes"?>
<Relationships xmlns="http://schemas.openxmlformats.org/package/2006/relationships"><Relationship Id="rId2" Type="http://schemas.openxmlformats.org/officeDocument/2006/relationships/image" Target="../media/image61.png" /><Relationship Id="rId1" Type="http://schemas.openxmlformats.org/officeDocument/2006/relationships/slideLayout" Target="../slideLayouts/slideLayout21.xml" /></Relationships>
</file>

<file path=ppt/slides/_rels/slide54.xml.rels><?xml version="1.0" encoding="UTF-8" standalone="yes"?>
<Relationships xmlns="http://schemas.openxmlformats.org/package/2006/relationships"><Relationship Id="rId2" Type="http://schemas.openxmlformats.org/officeDocument/2006/relationships/image" Target="../media/image62.png" /><Relationship Id="rId1" Type="http://schemas.openxmlformats.org/officeDocument/2006/relationships/slideLayout" Target="../slideLayouts/slideLayout21.xml" /></Relationships>
</file>

<file path=ppt/slides/_rels/slide55.xml.rels><?xml version="1.0" encoding="UTF-8" standalone="yes"?>
<Relationships xmlns="http://schemas.openxmlformats.org/package/2006/relationships"><Relationship Id="rId2" Type="http://schemas.openxmlformats.org/officeDocument/2006/relationships/image" Target="../media/image63.jpeg" /><Relationship Id="rId1" Type="http://schemas.openxmlformats.org/officeDocument/2006/relationships/slideLayout" Target="../slideLayouts/slideLayout21.xml" /></Relationships>
</file>

<file path=ppt/slides/_rels/slide56.xml.rels><?xml version="1.0" encoding="UTF-8" standalone="yes"?>
<Relationships xmlns="http://schemas.openxmlformats.org/package/2006/relationships"><Relationship Id="rId2" Type="http://schemas.openxmlformats.org/officeDocument/2006/relationships/image" Target="../media/image64.jpeg" /><Relationship Id="rId1" Type="http://schemas.openxmlformats.org/officeDocument/2006/relationships/slideLayout" Target="../slideLayouts/slideLayout21.xml" /></Relationships>
</file>

<file path=ppt/slides/_rels/slide57.xml.rels><?xml version="1.0" encoding="UTF-8" standalone="yes"?>
<Relationships xmlns="http://schemas.openxmlformats.org/package/2006/relationships"><Relationship Id="rId2" Type="http://schemas.openxmlformats.org/officeDocument/2006/relationships/image" Target="../media/image65.jpeg" /><Relationship Id="rId1" Type="http://schemas.openxmlformats.org/officeDocument/2006/relationships/slideLayout" Target="../slideLayouts/slideLayout21.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66.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notesSlide" Target="../notesSlides/notesSlide5.xml" /><Relationship Id="rId1" Type="http://schemas.openxmlformats.org/officeDocument/2006/relationships/slideLayout" Target="../slideLayouts/slideLayout13.xml" /></Relationships>
</file>

<file path=ppt/slides/_rels/slide60.xml.rels><?xml version="1.0" encoding="UTF-8" standalone="yes"?>
<Relationships xmlns="http://schemas.openxmlformats.org/package/2006/relationships"><Relationship Id="rId2" Type="http://schemas.openxmlformats.org/officeDocument/2006/relationships/image" Target="../media/image67.jpeg" /><Relationship Id="rId1" Type="http://schemas.openxmlformats.org/officeDocument/2006/relationships/slideLayout" Target="../slideLayouts/slideLayout7.xml" /></Relationships>
</file>

<file path=ppt/slides/_rels/slide61.xml.rels><?xml version="1.0" encoding="UTF-8" standalone="yes"?>
<Relationships xmlns="http://schemas.openxmlformats.org/package/2006/relationships"><Relationship Id="rId2" Type="http://schemas.openxmlformats.org/officeDocument/2006/relationships/image" Target="../media/image68.jpe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4.bin" /><Relationship Id="rId2" Type="http://schemas.openxmlformats.org/officeDocument/2006/relationships/slideLayout" Target="../slideLayouts/slideLayout2.xml" /><Relationship Id="rId1" Type="http://schemas.openxmlformats.org/officeDocument/2006/relationships/vmlDrawing" Target="../drawings/vmlDrawing11.vml" /><Relationship Id="rId4" Type="http://schemas.openxmlformats.org/officeDocument/2006/relationships/image" Target="../media/image69.png" /></Relationships>
</file>

<file path=ppt/slides/_rels/slide63.xml.rels><?xml version="1.0" encoding="UTF-8" standalone="yes"?>
<Relationships xmlns="http://schemas.openxmlformats.org/package/2006/relationships"><Relationship Id="rId2" Type="http://schemas.openxmlformats.org/officeDocument/2006/relationships/image" Target="../media/image70.jpeg" /><Relationship Id="rId1" Type="http://schemas.openxmlformats.org/officeDocument/2006/relationships/slideLayout" Target="../slideLayouts/slideLayout7.xml" /></Relationships>
</file>

<file path=ppt/slides/_rels/slide64.xml.rels><?xml version="1.0" encoding="UTF-8" standalone="yes"?>
<Relationships xmlns="http://schemas.openxmlformats.org/package/2006/relationships"><Relationship Id="rId2" Type="http://schemas.openxmlformats.org/officeDocument/2006/relationships/image" Target="../media/image71.jpeg" /><Relationship Id="rId1" Type="http://schemas.openxmlformats.org/officeDocument/2006/relationships/slideLayout" Target="../slideLayouts/slideLayout7.xml" /></Relationships>
</file>

<file path=ppt/slides/_rels/slide65.xml.rels><?xml version="1.0" encoding="UTF-8" standalone="yes"?>
<Relationships xmlns="http://schemas.openxmlformats.org/package/2006/relationships"><Relationship Id="rId3" Type="http://schemas.openxmlformats.org/officeDocument/2006/relationships/image" Target="../media/image72.png" /><Relationship Id="rId2" Type="http://schemas.openxmlformats.org/officeDocument/2006/relationships/notesSlide" Target="../notesSlides/notesSlide26.xml" /><Relationship Id="rId1" Type="http://schemas.openxmlformats.org/officeDocument/2006/relationships/slideLayout" Target="../slideLayouts/slideLayout7.xml" /></Relationships>
</file>

<file path=ppt/slides/_rels/slide66.xml.rels><?xml version="1.0" encoding="UTF-8" standalone="yes"?>
<Relationships xmlns="http://schemas.openxmlformats.org/package/2006/relationships"><Relationship Id="rId2" Type="http://schemas.openxmlformats.org/officeDocument/2006/relationships/image" Target="../media/image73.jpeg" /><Relationship Id="rId1" Type="http://schemas.openxmlformats.org/officeDocument/2006/relationships/slideLayout" Target="../slideLayouts/slideLayout7.xml" /></Relationships>
</file>

<file path=ppt/slides/_rels/slide67.xml.rels><?xml version="1.0" encoding="UTF-8" standalone="yes"?>
<Relationships xmlns="http://schemas.openxmlformats.org/package/2006/relationships"><Relationship Id="rId2" Type="http://schemas.openxmlformats.org/officeDocument/2006/relationships/image" Target="../media/image74.jpeg" /><Relationship Id="rId1" Type="http://schemas.openxmlformats.org/officeDocument/2006/relationships/slideLayout" Target="../slideLayouts/slideLayout7.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notesSlide" Target="../notesSlides/notesSlide6.xml" /><Relationship Id="rId1" Type="http://schemas.openxmlformats.org/officeDocument/2006/relationships/slideLayout" Target="../slideLayouts/slideLayout7.xml" /></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5.bin" /><Relationship Id="rId2" Type="http://schemas.openxmlformats.org/officeDocument/2006/relationships/slideLayout" Target="../slideLayouts/slideLayout2.xml" /><Relationship Id="rId1" Type="http://schemas.openxmlformats.org/officeDocument/2006/relationships/vmlDrawing" Target="../drawings/vmlDrawing12.vml" /><Relationship Id="rId4" Type="http://schemas.openxmlformats.org/officeDocument/2006/relationships/image" Target="../media/image75.png" /></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6.bin" /><Relationship Id="rId2" Type="http://schemas.openxmlformats.org/officeDocument/2006/relationships/slideLayout" Target="../slideLayouts/slideLayout2.xml" /><Relationship Id="rId1" Type="http://schemas.openxmlformats.org/officeDocument/2006/relationships/vmlDrawing" Target="../drawings/vmlDrawing13.vml" /><Relationship Id="rId6" Type="http://schemas.openxmlformats.org/officeDocument/2006/relationships/image" Target="../media/image77.png" /><Relationship Id="rId5" Type="http://schemas.openxmlformats.org/officeDocument/2006/relationships/oleObject" Target="../embeddings/oleObject27.bin" /><Relationship Id="rId4" Type="http://schemas.openxmlformats.org/officeDocument/2006/relationships/image" Target="../media/image76.png" /></Relationships>
</file>

<file path=ppt/slides/_rels/slide72.xml.rels><?xml version="1.0" encoding="UTF-8" standalone="yes"?>
<Relationships xmlns="http://schemas.openxmlformats.org/package/2006/relationships"><Relationship Id="rId3" Type="http://schemas.openxmlformats.org/officeDocument/2006/relationships/image" Target="../media/image78.jpeg" /><Relationship Id="rId2" Type="http://schemas.openxmlformats.org/officeDocument/2006/relationships/notesSlide" Target="../notesSlides/notesSlide27.xml" /><Relationship Id="rId1" Type="http://schemas.openxmlformats.org/officeDocument/2006/relationships/slideLayout" Target="../slideLayouts/slideLayout7.xml" /></Relationships>
</file>

<file path=ppt/slides/_rels/slide73.xml.rels><?xml version="1.0" encoding="UTF-8" standalone="yes"?>
<Relationships xmlns="http://schemas.openxmlformats.org/package/2006/relationships"><Relationship Id="rId3" Type="http://schemas.openxmlformats.org/officeDocument/2006/relationships/image" Target="../media/image78.jpeg" /><Relationship Id="rId2" Type="http://schemas.openxmlformats.org/officeDocument/2006/relationships/notesSlide" Target="../notesSlides/notesSlide28.xml" /><Relationship Id="rId1" Type="http://schemas.openxmlformats.org/officeDocument/2006/relationships/slideLayout" Target="../slideLayouts/slideLayout7.xml" /></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 /><Relationship Id="rId1" Type="http://schemas.openxmlformats.org/officeDocument/2006/relationships/slideLayout" Target="../slideLayouts/slideLayout6.xml" /></Relationships>
</file>

<file path=ppt/slides/_rels/slide8.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notesSlide" Target="../notesSlides/notesSlide7.xml"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8.xml" /><Relationship Id="rId1" Type="http://schemas.openxmlformats.org/officeDocument/2006/relationships/slideLayout" Target="../slideLayouts/slideLayout1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2B0734E-7878-67EA-7C2F-5E1CF8F3945F}"/>
              </a:ext>
            </a:extLst>
          </p:cNvPr>
          <p:cNvSpPr>
            <a:spLocks noGrp="1" noChangeArrowheads="1"/>
          </p:cNvSpPr>
          <p:nvPr>
            <p:ph type="ctrTitle"/>
          </p:nvPr>
        </p:nvSpPr>
        <p:spPr>
          <a:xfrm>
            <a:off x="539750" y="0"/>
            <a:ext cx="8196263" cy="1190625"/>
          </a:xfrm>
        </p:spPr>
        <p:txBody>
          <a:bodyPr/>
          <a:lstStyle/>
          <a:p>
            <a:pPr eaLnBrk="1" hangingPunct="1">
              <a:defRPr/>
            </a:pPr>
            <a:r>
              <a:rPr lang="en-US" sz="4000" b="1" dirty="0">
                <a:solidFill>
                  <a:srgbClr val="FFFF00"/>
                </a:solidFill>
              </a:rPr>
              <a:t>X-Ray Rounds</a:t>
            </a:r>
            <a:br>
              <a:rPr lang="en-US" sz="2800" b="1" dirty="0">
                <a:solidFill>
                  <a:srgbClr val="FFFF00"/>
                </a:solidFill>
              </a:rPr>
            </a:br>
            <a:r>
              <a:rPr lang="en-US" sz="2800" b="1" dirty="0">
                <a:solidFill>
                  <a:srgbClr val="FFFF00"/>
                </a:solidFill>
              </a:rPr>
              <a:t>Plain Chest Radiographs</a:t>
            </a:r>
          </a:p>
        </p:txBody>
      </p:sp>
      <p:sp>
        <p:nvSpPr>
          <p:cNvPr id="7171" name="Rectangle 3">
            <a:extLst>
              <a:ext uri="{FF2B5EF4-FFF2-40B4-BE49-F238E27FC236}">
                <a16:creationId xmlns:a16="http://schemas.microsoft.com/office/drawing/2014/main" id="{11B43CA6-B3D5-6CFC-7065-48841B56D5ED}"/>
              </a:ext>
            </a:extLst>
          </p:cNvPr>
          <p:cNvSpPr>
            <a:spLocks noGrp="1" noChangeArrowheads="1"/>
          </p:cNvSpPr>
          <p:nvPr>
            <p:ph type="subTitle" idx="1"/>
          </p:nvPr>
        </p:nvSpPr>
        <p:spPr>
          <a:xfrm>
            <a:off x="1187450" y="5084763"/>
            <a:ext cx="7056438" cy="1511300"/>
          </a:xfrm>
          <a:solidFill>
            <a:schemeClr val="tx2">
              <a:lumMod val="40000"/>
              <a:lumOff val="60000"/>
            </a:schemeClr>
          </a:solidFill>
        </p:spPr>
        <p:txBody>
          <a:bodyPr/>
          <a:lstStyle/>
          <a:p>
            <a:pPr eaLnBrk="1" hangingPunct="1">
              <a:defRPr/>
            </a:pPr>
            <a:r>
              <a:rPr lang="en-US" b="1" dirty="0" err="1">
                <a:solidFill>
                  <a:srgbClr val="CC3300"/>
                </a:solidFill>
              </a:rPr>
              <a:t>Dr.Samah</a:t>
            </a:r>
            <a:r>
              <a:rPr lang="en-US" b="1" dirty="0">
                <a:solidFill>
                  <a:srgbClr val="CC3300"/>
                </a:solidFill>
              </a:rPr>
              <a:t> M. </a:t>
            </a:r>
            <a:r>
              <a:rPr lang="en-US" b="1" dirty="0" err="1">
                <a:solidFill>
                  <a:srgbClr val="CC3300"/>
                </a:solidFill>
              </a:rPr>
              <a:t>Shehata</a:t>
            </a:r>
            <a:endParaRPr lang="en-US" b="1" dirty="0">
              <a:solidFill>
                <a:srgbClr val="CC3300"/>
              </a:solidFill>
            </a:endParaRPr>
          </a:p>
          <a:p>
            <a:pPr eaLnBrk="1" hangingPunct="1">
              <a:defRPr/>
            </a:pPr>
            <a:r>
              <a:rPr lang="en-US" b="1" dirty="0" err="1">
                <a:solidFill>
                  <a:srgbClr val="CC3300"/>
                </a:solidFill>
              </a:rPr>
              <a:t>Assist.Professor</a:t>
            </a:r>
            <a:r>
              <a:rPr lang="en-US" b="1" dirty="0">
                <a:solidFill>
                  <a:srgbClr val="CC3300"/>
                </a:solidFill>
              </a:rPr>
              <a:t> of </a:t>
            </a:r>
            <a:r>
              <a:rPr lang="en-US" b="1">
                <a:solidFill>
                  <a:srgbClr val="CC3300"/>
                </a:solidFill>
              </a:rPr>
              <a:t>Chest Diseases</a:t>
            </a:r>
            <a:endParaRPr lang="en-US" b="1" dirty="0">
              <a:solidFill>
                <a:srgbClr val="CC3300"/>
              </a:solidFill>
            </a:endParaRPr>
          </a:p>
        </p:txBody>
      </p:sp>
      <p:pic>
        <p:nvPicPr>
          <p:cNvPr id="8196" name="Picture 1030" descr="chest_xray_md_clr">
            <a:extLst>
              <a:ext uri="{FF2B5EF4-FFF2-40B4-BE49-F238E27FC236}">
                <a16:creationId xmlns:a16="http://schemas.microsoft.com/office/drawing/2014/main" id="{B6348FA0-CCFD-D533-9FD2-18CFA53CBF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1339850"/>
            <a:ext cx="34575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5F7CBF3-28F3-01A1-ABC2-E17175FE93F6}"/>
              </a:ext>
            </a:extLst>
          </p:cNvPr>
          <p:cNvSpPr>
            <a:spLocks noGrp="1" noChangeArrowheads="1"/>
          </p:cNvSpPr>
          <p:nvPr>
            <p:ph type="title"/>
          </p:nvPr>
        </p:nvSpPr>
        <p:spPr>
          <a:xfrm>
            <a:off x="533400" y="228600"/>
            <a:ext cx="7924800" cy="1371600"/>
          </a:xfrm>
        </p:spPr>
        <p:txBody>
          <a:bodyPr/>
          <a:lstStyle/>
          <a:p>
            <a:pPr eaLnBrk="1" hangingPunct="1">
              <a:defRPr/>
            </a:pPr>
            <a:r>
              <a:rPr lang="en-US">
                <a:solidFill>
                  <a:srgbClr val="FFFF00"/>
                </a:solidFill>
              </a:rPr>
              <a:t>Inspiration                Expiration</a:t>
            </a:r>
          </a:p>
        </p:txBody>
      </p:sp>
      <p:pic>
        <p:nvPicPr>
          <p:cNvPr id="25603" name="Picture 3" descr="2Inspiration">
            <a:extLst>
              <a:ext uri="{FF2B5EF4-FFF2-40B4-BE49-F238E27FC236}">
                <a16:creationId xmlns:a16="http://schemas.microsoft.com/office/drawing/2014/main" id="{51C7945F-55D1-5468-A7DB-180E972AF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81965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3Expiration">
            <a:extLst>
              <a:ext uri="{FF2B5EF4-FFF2-40B4-BE49-F238E27FC236}">
                <a16:creationId xmlns:a16="http://schemas.microsoft.com/office/drawing/2014/main" id="{7121D1A2-3232-2F1E-6DDB-67A94D41C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8" y="1600200"/>
            <a:ext cx="3794125"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554A934-909A-607D-B3F3-80C882933CE0}"/>
              </a:ext>
            </a:extLst>
          </p:cNvPr>
          <p:cNvSpPr>
            <a:spLocks noGrp="1" noChangeArrowheads="1"/>
          </p:cNvSpPr>
          <p:nvPr>
            <p:ph type="title"/>
          </p:nvPr>
        </p:nvSpPr>
        <p:spPr/>
        <p:txBody>
          <a:bodyPr/>
          <a:lstStyle/>
          <a:p>
            <a:pPr eaLnBrk="1" hangingPunct="1">
              <a:defRPr/>
            </a:pPr>
            <a:r>
              <a:rPr lang="en-US">
                <a:solidFill>
                  <a:srgbClr val="FF9933"/>
                </a:solidFill>
              </a:rPr>
              <a:t>Quality Control</a:t>
            </a:r>
          </a:p>
        </p:txBody>
      </p:sp>
      <p:sp>
        <p:nvSpPr>
          <p:cNvPr id="27651" name="Rectangle 3">
            <a:extLst>
              <a:ext uri="{FF2B5EF4-FFF2-40B4-BE49-F238E27FC236}">
                <a16:creationId xmlns:a16="http://schemas.microsoft.com/office/drawing/2014/main" id="{88244C9A-EEFC-FAFB-5A7F-D9682143F546}"/>
              </a:ext>
            </a:extLst>
          </p:cNvPr>
          <p:cNvSpPr>
            <a:spLocks noGrp="1" noChangeArrowheads="1"/>
          </p:cNvSpPr>
          <p:nvPr>
            <p:ph type="body" sz="half" idx="1"/>
          </p:nvPr>
        </p:nvSpPr>
        <p:spPr/>
        <p:txBody>
          <a:bodyPr/>
          <a:lstStyle/>
          <a:p>
            <a:pPr eaLnBrk="1" hangingPunct="1"/>
            <a:r>
              <a:rPr lang="en-US" altLang="en-US" sz="3600" b="1">
                <a:solidFill>
                  <a:srgbClr val="FFFF00"/>
                </a:solidFill>
              </a:rPr>
              <a:t>7</a:t>
            </a:r>
            <a:r>
              <a:rPr lang="en-US" altLang="en-US" sz="3600"/>
              <a:t>.  </a:t>
            </a:r>
            <a:r>
              <a:rPr lang="en-US" altLang="en-US" sz="3600" b="1">
                <a:solidFill>
                  <a:schemeClr val="tx2"/>
                </a:solidFill>
              </a:rPr>
              <a:t>Rotation</a:t>
            </a:r>
          </a:p>
          <a:p>
            <a:pPr lvl="1" eaLnBrk="1" hangingPunct="1">
              <a:buFontTx/>
              <a:buNone/>
            </a:pPr>
            <a:endParaRPr lang="en-US" altLang="en-US" sz="3200" b="1">
              <a:solidFill>
                <a:srgbClr val="FF9933"/>
              </a:solidFill>
            </a:endParaRPr>
          </a:p>
          <a:p>
            <a:pPr lvl="1" eaLnBrk="1" hangingPunct="1"/>
            <a:r>
              <a:rPr lang="en-US" altLang="en-US" sz="3200"/>
              <a:t>Medial ends of bilateral clavicles are equidistant from the midline or vertebral bodies</a:t>
            </a:r>
          </a:p>
        </p:txBody>
      </p:sp>
      <p:pic>
        <p:nvPicPr>
          <p:cNvPr id="27652" name="Picture 4" descr="NormalPA3">
            <a:extLst>
              <a:ext uri="{FF2B5EF4-FFF2-40B4-BE49-F238E27FC236}">
                <a16:creationId xmlns:a16="http://schemas.microsoft.com/office/drawing/2014/main" id="{BDCDC2C9-E35D-3A6B-3B5A-4331674FA45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4725" y="1600200"/>
            <a:ext cx="3765550" cy="4530725"/>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NormalPA3">
            <a:extLst>
              <a:ext uri="{FF2B5EF4-FFF2-40B4-BE49-F238E27FC236}">
                <a16:creationId xmlns:a16="http://schemas.microsoft.com/office/drawing/2014/main" id="{5874F39A-D190-F7D3-76E0-97B67BCC2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28588"/>
            <a:ext cx="7929563" cy="661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Line 4">
            <a:extLst>
              <a:ext uri="{FF2B5EF4-FFF2-40B4-BE49-F238E27FC236}">
                <a16:creationId xmlns:a16="http://schemas.microsoft.com/office/drawing/2014/main" id="{DA50D31A-9129-1DE3-CBCE-5520FDBA5B15}"/>
              </a:ext>
            </a:extLst>
          </p:cNvPr>
          <p:cNvSpPr>
            <a:spLocks noChangeShapeType="1"/>
          </p:cNvSpPr>
          <p:nvPr/>
        </p:nvSpPr>
        <p:spPr bwMode="auto">
          <a:xfrm>
            <a:off x="4071938" y="1500188"/>
            <a:ext cx="0" cy="1143000"/>
          </a:xfrm>
          <a:prstGeom prst="line">
            <a:avLst/>
          </a:prstGeom>
          <a:noFill/>
          <a:ln w="38100" cap="sq">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lstStyle/>
          <a:p>
            <a:endParaRPr lang="en-US"/>
          </a:p>
        </p:txBody>
      </p:sp>
      <p:sp>
        <p:nvSpPr>
          <p:cNvPr id="41989" name="Line 5">
            <a:extLst>
              <a:ext uri="{FF2B5EF4-FFF2-40B4-BE49-F238E27FC236}">
                <a16:creationId xmlns:a16="http://schemas.microsoft.com/office/drawing/2014/main" id="{F49741C6-6BEC-2B60-A8FD-2F2B861EE883}"/>
              </a:ext>
            </a:extLst>
          </p:cNvPr>
          <p:cNvSpPr>
            <a:spLocks noChangeShapeType="1"/>
          </p:cNvSpPr>
          <p:nvPr/>
        </p:nvSpPr>
        <p:spPr bwMode="auto">
          <a:xfrm>
            <a:off x="5072063" y="1428750"/>
            <a:ext cx="0" cy="1143000"/>
          </a:xfrm>
          <a:prstGeom prst="line">
            <a:avLst/>
          </a:prstGeom>
          <a:noFill/>
          <a:ln w="38100" cap="sq">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lstStyle/>
          <a:p>
            <a:endParaRPr lang="en-US"/>
          </a:p>
        </p:txBody>
      </p:sp>
      <p:sp>
        <p:nvSpPr>
          <p:cNvPr id="41993" name="Line 9">
            <a:extLst>
              <a:ext uri="{FF2B5EF4-FFF2-40B4-BE49-F238E27FC236}">
                <a16:creationId xmlns:a16="http://schemas.microsoft.com/office/drawing/2014/main" id="{19563933-C8D2-D832-167E-2700E7426A69}"/>
              </a:ext>
            </a:extLst>
          </p:cNvPr>
          <p:cNvSpPr>
            <a:spLocks noChangeShapeType="1"/>
          </p:cNvSpPr>
          <p:nvPr/>
        </p:nvSpPr>
        <p:spPr bwMode="auto">
          <a:xfrm>
            <a:off x="4500563" y="714375"/>
            <a:ext cx="0" cy="2971800"/>
          </a:xfrm>
          <a:prstGeom prst="line">
            <a:avLst/>
          </a:prstGeom>
          <a:noFill/>
          <a:ln w="38100" cap="sq">
            <a:solidFill>
              <a:srgbClr val="FFFF00"/>
            </a:solidFill>
            <a:round/>
            <a:headEnd type="diamond" w="sm" len="sm"/>
            <a:tailEnd type="diamond" w="sm" len="sm"/>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1500"/>
                                  </p:stCondLst>
                                  <p:childTnLst>
                                    <p:set>
                                      <p:cBhvr>
                                        <p:cTn id="6" dur="1" fill="hold">
                                          <p:stCondLst>
                                            <p:cond delay="0"/>
                                          </p:stCondLst>
                                        </p:cTn>
                                        <p:tgtEl>
                                          <p:spTgt spid="41993"/>
                                        </p:tgtEl>
                                        <p:attrNameLst>
                                          <p:attrName>style.visibility</p:attrName>
                                        </p:attrNameLst>
                                      </p:cBhvr>
                                      <p:to>
                                        <p:strVal val="visible"/>
                                      </p:to>
                                    </p:set>
                                    <p:animEffect transition="in" filter="wipe(down)">
                                      <p:cBhvr>
                                        <p:cTn id="7" dur="500"/>
                                        <p:tgtEl>
                                          <p:spTgt spid="41993"/>
                                        </p:tgtEl>
                                      </p:cBhvr>
                                    </p:animEffect>
                                  </p:childTnLst>
                                </p:cTn>
                              </p:par>
                            </p:childTnLst>
                          </p:cTn>
                        </p:par>
                        <p:par>
                          <p:cTn id="8" fill="hold" nodeType="afterGroup">
                            <p:stCondLst>
                              <p:cond delay="2000"/>
                            </p:stCondLst>
                            <p:childTnLst>
                              <p:par>
                                <p:cTn id="9" presetID="22" presetClass="entr" presetSubtype="1" fill="hold" nodeType="afterEffect">
                                  <p:stCondLst>
                                    <p:cond delay="0"/>
                                  </p:stCondLst>
                                  <p:childTnLst>
                                    <p:set>
                                      <p:cBhvr>
                                        <p:cTn id="10" dur="1" fill="hold">
                                          <p:stCondLst>
                                            <p:cond delay="0"/>
                                          </p:stCondLst>
                                        </p:cTn>
                                        <p:tgtEl>
                                          <p:spTgt spid="41988"/>
                                        </p:tgtEl>
                                        <p:attrNameLst>
                                          <p:attrName>style.visibility</p:attrName>
                                        </p:attrNameLst>
                                      </p:cBhvr>
                                      <p:to>
                                        <p:strVal val="visible"/>
                                      </p:to>
                                    </p:set>
                                    <p:animEffect transition="in" filter="wipe(up)">
                                      <p:cBhvr>
                                        <p:cTn id="11" dur="500"/>
                                        <p:tgtEl>
                                          <p:spTgt spid="41988"/>
                                        </p:tgtEl>
                                      </p:cBhvr>
                                    </p:animEffect>
                                  </p:childTnLst>
                                </p:cTn>
                              </p:par>
                            </p:childTnLst>
                          </p:cTn>
                        </p:par>
                        <p:par>
                          <p:cTn id="12" fill="hold" nodeType="afterGroup">
                            <p:stCondLst>
                              <p:cond delay="2500"/>
                            </p:stCondLst>
                            <p:childTnLst>
                              <p:par>
                                <p:cTn id="13" presetID="22" presetClass="entr" presetSubtype="1" fill="hold" nodeType="afterEffect">
                                  <p:stCondLst>
                                    <p:cond delay="0"/>
                                  </p:stCondLst>
                                  <p:childTnLst>
                                    <p:set>
                                      <p:cBhvr>
                                        <p:cTn id="14" dur="1" fill="hold">
                                          <p:stCondLst>
                                            <p:cond delay="0"/>
                                          </p:stCondLst>
                                        </p:cTn>
                                        <p:tgtEl>
                                          <p:spTgt spid="41989"/>
                                        </p:tgtEl>
                                        <p:attrNameLst>
                                          <p:attrName>style.visibility</p:attrName>
                                        </p:attrNameLst>
                                      </p:cBhvr>
                                      <p:to>
                                        <p:strVal val="visible"/>
                                      </p:to>
                                    </p:set>
                                    <p:animEffect transition="in" filter="wipe(up)">
                                      <p:cBhvr>
                                        <p:cTn id="15"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0" name="Text Box 12">
            <a:extLst>
              <a:ext uri="{FF2B5EF4-FFF2-40B4-BE49-F238E27FC236}">
                <a16:creationId xmlns:a16="http://schemas.microsoft.com/office/drawing/2014/main" id="{871EAC17-54D0-163B-2EE3-EE903CA23976}"/>
              </a:ext>
            </a:extLst>
          </p:cNvPr>
          <p:cNvSpPr txBox="1">
            <a:spLocks noChangeArrowheads="1"/>
          </p:cNvSpPr>
          <p:nvPr/>
        </p:nvSpPr>
        <p:spPr bwMode="auto">
          <a:xfrm>
            <a:off x="1003300" y="2800350"/>
            <a:ext cx="7253288" cy="836613"/>
          </a:xfrm>
          <a:prstGeom prst="rect">
            <a:avLst/>
          </a:prstGeom>
          <a:noFill/>
          <a:ln w="50800">
            <a:noFill/>
            <a:miter lim="800000"/>
            <a:headEnd/>
            <a:tailEnd/>
          </a:ln>
        </p:spPr>
        <p:txBody>
          <a:bodyPr>
            <a:spAutoFit/>
          </a:bodyPr>
          <a:lstStyle/>
          <a:p>
            <a:pPr algn="ctr" eaLnBrk="1" hangingPunct="1">
              <a:lnSpc>
                <a:spcPct val="115000"/>
              </a:lnSpc>
              <a:spcBef>
                <a:spcPct val="30000"/>
              </a:spcBef>
              <a:defRPr/>
            </a:pPr>
            <a:r>
              <a:rPr lang="en-US" sz="2000" b="1" dirty="0">
                <a:cs typeface="Arial" pitchFamily="34" charset="0"/>
              </a:rPr>
              <a:t>If </a:t>
            </a:r>
            <a:r>
              <a:rPr lang="en-US" sz="2000" b="1" dirty="0" err="1">
                <a:cs typeface="Arial" pitchFamily="34" charset="0"/>
              </a:rPr>
              <a:t>spinous</a:t>
            </a:r>
            <a:r>
              <a:rPr lang="en-US" sz="2000" b="1" dirty="0">
                <a:cs typeface="Arial" pitchFamily="34" charset="0"/>
              </a:rPr>
              <a:t> process appears closer to the right clavicle (</a:t>
            </a:r>
            <a:r>
              <a:rPr lang="en-US" sz="2000" b="1" dirty="0">
                <a:solidFill>
                  <a:srgbClr val="FF0000"/>
                </a:solidFill>
                <a:cs typeface="Arial" pitchFamily="34" charset="0"/>
              </a:rPr>
              <a:t>red arrow</a:t>
            </a:r>
            <a:r>
              <a:rPr lang="en-US" sz="2000" b="1" dirty="0">
                <a:cs typeface="Arial" pitchFamily="34" charset="0"/>
              </a:rPr>
              <a:t>), the patient is rotated toward their own </a:t>
            </a:r>
            <a:r>
              <a:rPr lang="en-US" sz="2400" b="1" dirty="0">
                <a:solidFill>
                  <a:schemeClr val="tx2">
                    <a:lumMod val="75000"/>
                  </a:schemeClr>
                </a:solidFill>
                <a:cs typeface="Arial" pitchFamily="34" charset="0"/>
              </a:rPr>
              <a:t>left side</a:t>
            </a:r>
            <a:endParaRPr lang="en-US" sz="2000" b="1" dirty="0">
              <a:solidFill>
                <a:schemeClr val="tx2">
                  <a:lumMod val="75000"/>
                </a:schemeClr>
              </a:solidFill>
              <a:sym typeface="Monotype Sorts" pitchFamily="2" charset="2"/>
            </a:endParaRPr>
          </a:p>
        </p:txBody>
      </p:sp>
      <p:sp>
        <p:nvSpPr>
          <p:cNvPr id="43019" name="Text Box 11">
            <a:extLst>
              <a:ext uri="{FF2B5EF4-FFF2-40B4-BE49-F238E27FC236}">
                <a16:creationId xmlns:a16="http://schemas.microsoft.com/office/drawing/2014/main" id="{245AD478-0EEF-E971-6BB2-167616F84425}"/>
              </a:ext>
            </a:extLst>
          </p:cNvPr>
          <p:cNvSpPr txBox="1">
            <a:spLocks noChangeArrowheads="1"/>
          </p:cNvSpPr>
          <p:nvPr/>
        </p:nvSpPr>
        <p:spPr bwMode="auto">
          <a:xfrm>
            <a:off x="857250" y="6154738"/>
            <a:ext cx="7600950" cy="835025"/>
          </a:xfrm>
          <a:prstGeom prst="rect">
            <a:avLst/>
          </a:prstGeom>
          <a:noFill/>
          <a:ln w="50800">
            <a:noFill/>
            <a:miter lim="800000"/>
            <a:headEnd/>
            <a:tailEnd/>
          </a:ln>
        </p:spPr>
        <p:txBody>
          <a:bodyPr>
            <a:spAutoFit/>
          </a:bodyPr>
          <a:lstStyle/>
          <a:p>
            <a:pPr algn="ctr" eaLnBrk="1" hangingPunct="1">
              <a:lnSpc>
                <a:spcPct val="115000"/>
              </a:lnSpc>
              <a:spcBef>
                <a:spcPct val="30000"/>
              </a:spcBef>
              <a:defRPr/>
            </a:pPr>
            <a:r>
              <a:rPr lang="en-US" sz="1800" b="1" dirty="0">
                <a:cs typeface="Arial" pitchFamily="34" charset="0"/>
              </a:rPr>
              <a:t>If </a:t>
            </a:r>
            <a:r>
              <a:rPr lang="en-US" sz="1800" b="1" dirty="0" err="1">
                <a:cs typeface="Arial" pitchFamily="34" charset="0"/>
              </a:rPr>
              <a:t>spinous</a:t>
            </a:r>
            <a:r>
              <a:rPr lang="en-US" sz="1800" b="1" dirty="0">
                <a:cs typeface="Arial" pitchFamily="34" charset="0"/>
              </a:rPr>
              <a:t> process appears closer to the left clavicle (</a:t>
            </a:r>
            <a:r>
              <a:rPr lang="en-US" sz="1800" b="1" dirty="0">
                <a:solidFill>
                  <a:srgbClr val="FF0000"/>
                </a:solidFill>
                <a:cs typeface="Arial" pitchFamily="34" charset="0"/>
              </a:rPr>
              <a:t>red arrow</a:t>
            </a:r>
            <a:r>
              <a:rPr lang="en-US" sz="1800" b="1" dirty="0">
                <a:cs typeface="Arial" pitchFamily="34" charset="0"/>
              </a:rPr>
              <a:t>), </a:t>
            </a:r>
            <a:br>
              <a:rPr lang="en-US" sz="1800" b="1" dirty="0">
                <a:cs typeface="Arial" pitchFamily="34" charset="0"/>
              </a:rPr>
            </a:br>
            <a:r>
              <a:rPr lang="en-US" sz="1800" b="1" dirty="0">
                <a:cs typeface="Arial" pitchFamily="34" charset="0"/>
              </a:rPr>
              <a:t>the patient is rotated toward their own </a:t>
            </a:r>
            <a:r>
              <a:rPr lang="en-US" sz="2400" b="1" dirty="0">
                <a:solidFill>
                  <a:schemeClr val="tx2">
                    <a:lumMod val="75000"/>
                  </a:schemeClr>
                </a:solidFill>
                <a:cs typeface="Arial" pitchFamily="34" charset="0"/>
              </a:rPr>
              <a:t>right side</a:t>
            </a:r>
            <a:endParaRPr lang="en-US" sz="1800" b="1" dirty="0">
              <a:solidFill>
                <a:schemeClr val="tx2">
                  <a:lumMod val="75000"/>
                </a:schemeClr>
              </a:solidFill>
              <a:sym typeface="Monotype Sorts" pitchFamily="2" charset="2"/>
            </a:endParaRPr>
          </a:p>
        </p:txBody>
      </p:sp>
      <p:pic>
        <p:nvPicPr>
          <p:cNvPr id="43017" name="Picture 9" descr="Chest-rotated right-R3">
            <a:extLst>
              <a:ext uri="{FF2B5EF4-FFF2-40B4-BE49-F238E27FC236}">
                <a16:creationId xmlns:a16="http://schemas.microsoft.com/office/drawing/2014/main" id="{74E94058-3471-48A5-0E35-4A0C13E3876E}"/>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752600" y="3581400"/>
            <a:ext cx="59436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8" descr="Chest-rotated left-R3">
            <a:extLst>
              <a:ext uri="{FF2B5EF4-FFF2-40B4-BE49-F238E27FC236}">
                <a16:creationId xmlns:a16="http://schemas.microsoft.com/office/drawing/2014/main" id="{33B4E518-43AE-CDCF-ED43-BE5173DDFBA7}"/>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905000" y="157163"/>
            <a:ext cx="58674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Line 7">
            <a:extLst>
              <a:ext uri="{FF2B5EF4-FFF2-40B4-BE49-F238E27FC236}">
                <a16:creationId xmlns:a16="http://schemas.microsoft.com/office/drawing/2014/main" id="{28CBC11B-E47E-D73C-AE92-037961B0B392}"/>
              </a:ext>
            </a:extLst>
          </p:cNvPr>
          <p:cNvSpPr>
            <a:spLocks noChangeShapeType="1"/>
          </p:cNvSpPr>
          <p:nvPr/>
        </p:nvSpPr>
        <p:spPr bwMode="auto">
          <a:xfrm>
            <a:off x="3581400" y="762000"/>
            <a:ext cx="690563" cy="406400"/>
          </a:xfrm>
          <a:prstGeom prst="line">
            <a:avLst/>
          </a:prstGeom>
          <a:noFill/>
          <a:ln w="50800">
            <a:solidFill>
              <a:srgbClr val="F5155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14" name="Line 6">
            <a:extLst>
              <a:ext uri="{FF2B5EF4-FFF2-40B4-BE49-F238E27FC236}">
                <a16:creationId xmlns:a16="http://schemas.microsoft.com/office/drawing/2014/main" id="{296612EB-E74E-FF27-E949-ACF6B92F4B3E}"/>
              </a:ext>
            </a:extLst>
          </p:cNvPr>
          <p:cNvSpPr>
            <a:spLocks noChangeShapeType="1"/>
          </p:cNvSpPr>
          <p:nvPr/>
        </p:nvSpPr>
        <p:spPr bwMode="auto">
          <a:xfrm flipH="1">
            <a:off x="5410200" y="4038600"/>
            <a:ext cx="508000" cy="468313"/>
          </a:xfrm>
          <a:prstGeom prst="line">
            <a:avLst/>
          </a:prstGeom>
          <a:noFill/>
          <a:ln w="50800">
            <a:solidFill>
              <a:srgbClr val="F5155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1" name="Line 13">
            <a:extLst>
              <a:ext uri="{FF2B5EF4-FFF2-40B4-BE49-F238E27FC236}">
                <a16:creationId xmlns:a16="http://schemas.microsoft.com/office/drawing/2014/main" id="{9F33E421-90B1-D2F4-DE2C-1FA344F0B6E7}"/>
              </a:ext>
            </a:extLst>
          </p:cNvPr>
          <p:cNvSpPr>
            <a:spLocks noChangeShapeType="1"/>
          </p:cNvSpPr>
          <p:nvPr/>
        </p:nvSpPr>
        <p:spPr bwMode="auto">
          <a:xfrm>
            <a:off x="4495800" y="914400"/>
            <a:ext cx="0" cy="576263"/>
          </a:xfrm>
          <a:prstGeom prst="line">
            <a:avLst/>
          </a:prstGeom>
          <a:noFill/>
          <a:ln w="31750" cap="sq">
            <a:solidFill>
              <a:srgbClr val="FF0000"/>
            </a:solidFill>
            <a:round/>
            <a:headEnd type="none" w="sm" len="sm"/>
            <a:tailEnd type="none" w="sm" len="sm"/>
          </a:ln>
        </p:spPr>
        <p:txBody>
          <a:bodyPr wrap="none"/>
          <a:lstStyle/>
          <a:p>
            <a:pPr eaLnBrk="1" hangingPunct="1">
              <a:defRPr/>
            </a:pPr>
            <a:endParaRPr lang="ar-EG">
              <a:ln w="38100">
                <a:solidFill>
                  <a:schemeClr val="tx1"/>
                </a:solidFill>
              </a:ln>
            </a:endParaRPr>
          </a:p>
        </p:txBody>
      </p:sp>
      <p:sp>
        <p:nvSpPr>
          <p:cNvPr id="43022" name="Line 14">
            <a:extLst>
              <a:ext uri="{FF2B5EF4-FFF2-40B4-BE49-F238E27FC236}">
                <a16:creationId xmlns:a16="http://schemas.microsoft.com/office/drawing/2014/main" id="{9E635C77-D366-4746-F8F9-77897512C8F2}"/>
              </a:ext>
            </a:extLst>
          </p:cNvPr>
          <p:cNvSpPr>
            <a:spLocks noChangeShapeType="1"/>
          </p:cNvSpPr>
          <p:nvPr/>
        </p:nvSpPr>
        <p:spPr bwMode="auto">
          <a:xfrm>
            <a:off x="5334000" y="914400"/>
            <a:ext cx="0" cy="53340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43023" name="Line 15">
            <a:extLst>
              <a:ext uri="{FF2B5EF4-FFF2-40B4-BE49-F238E27FC236}">
                <a16:creationId xmlns:a16="http://schemas.microsoft.com/office/drawing/2014/main" id="{6261A562-C293-21BA-583F-24E2E77FFFA1}"/>
              </a:ext>
            </a:extLst>
          </p:cNvPr>
          <p:cNvSpPr>
            <a:spLocks noChangeShapeType="1"/>
          </p:cNvSpPr>
          <p:nvPr/>
        </p:nvSpPr>
        <p:spPr bwMode="auto">
          <a:xfrm>
            <a:off x="4419600" y="4343400"/>
            <a:ext cx="0" cy="53340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43024" name="Line 16">
            <a:extLst>
              <a:ext uri="{FF2B5EF4-FFF2-40B4-BE49-F238E27FC236}">
                <a16:creationId xmlns:a16="http://schemas.microsoft.com/office/drawing/2014/main" id="{481B3C4D-CC10-6B28-D419-FE2C5772C714}"/>
              </a:ext>
            </a:extLst>
          </p:cNvPr>
          <p:cNvSpPr>
            <a:spLocks noChangeShapeType="1"/>
          </p:cNvSpPr>
          <p:nvPr/>
        </p:nvSpPr>
        <p:spPr bwMode="auto">
          <a:xfrm>
            <a:off x="5257800" y="4495800"/>
            <a:ext cx="0" cy="53340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43025" name="Line 17">
            <a:extLst>
              <a:ext uri="{FF2B5EF4-FFF2-40B4-BE49-F238E27FC236}">
                <a16:creationId xmlns:a16="http://schemas.microsoft.com/office/drawing/2014/main" id="{48A53112-A6A9-D099-6ADB-7473D3883658}"/>
              </a:ext>
            </a:extLst>
          </p:cNvPr>
          <p:cNvSpPr>
            <a:spLocks noChangeShapeType="1"/>
          </p:cNvSpPr>
          <p:nvPr/>
        </p:nvSpPr>
        <p:spPr bwMode="auto">
          <a:xfrm>
            <a:off x="4800600" y="685800"/>
            <a:ext cx="0" cy="1143000"/>
          </a:xfrm>
          <a:prstGeom prst="line">
            <a:avLst/>
          </a:prstGeom>
          <a:noFill/>
          <a:ln w="31750" cap="sq">
            <a:solidFill>
              <a:srgbClr val="FFFF00"/>
            </a:solidFill>
            <a:round/>
            <a:headEnd type="none" w="sm" len="sm"/>
            <a:tailEnd type="none" w="sm" len="sm"/>
          </a:ln>
        </p:spPr>
        <p:txBody>
          <a:bodyPr wrap="none"/>
          <a:lstStyle/>
          <a:p>
            <a:pPr eaLnBrk="1" hangingPunct="1">
              <a:defRPr/>
            </a:pPr>
            <a:endParaRPr lang="ar-EG" dirty="0">
              <a:ln w="28575">
                <a:solidFill>
                  <a:schemeClr val="tx1"/>
                </a:solidFill>
              </a:ln>
            </a:endParaRPr>
          </a:p>
        </p:txBody>
      </p:sp>
      <p:sp>
        <p:nvSpPr>
          <p:cNvPr id="43026" name="Line 18">
            <a:extLst>
              <a:ext uri="{FF2B5EF4-FFF2-40B4-BE49-F238E27FC236}">
                <a16:creationId xmlns:a16="http://schemas.microsoft.com/office/drawing/2014/main" id="{33982153-2A13-1309-13DD-3E2AF78CF565}"/>
              </a:ext>
            </a:extLst>
          </p:cNvPr>
          <p:cNvSpPr>
            <a:spLocks noChangeShapeType="1"/>
          </p:cNvSpPr>
          <p:nvPr/>
        </p:nvSpPr>
        <p:spPr bwMode="auto">
          <a:xfrm>
            <a:off x="4859338" y="4221163"/>
            <a:ext cx="0" cy="1143000"/>
          </a:xfrm>
          <a:prstGeom prst="line">
            <a:avLst/>
          </a:prstGeom>
          <a:noFill/>
          <a:ln w="3175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3016"/>
                                        </p:tgtEl>
                                        <p:attrNameLst>
                                          <p:attrName>style.visibility</p:attrName>
                                        </p:attrNameLst>
                                      </p:cBhvr>
                                      <p:to>
                                        <p:strVal val="visible"/>
                                      </p:to>
                                    </p:set>
                                    <p:anim calcmode="lin" valueType="num">
                                      <p:cBhvr additive="base">
                                        <p:cTn id="7" dur="500" fill="hold"/>
                                        <p:tgtEl>
                                          <p:spTgt spid="43016"/>
                                        </p:tgtEl>
                                        <p:attrNameLst>
                                          <p:attrName>ppt_x</p:attrName>
                                        </p:attrNameLst>
                                      </p:cBhvr>
                                      <p:tavLst>
                                        <p:tav tm="0">
                                          <p:val>
                                            <p:strVal val="0-#ppt_w/2"/>
                                          </p:val>
                                        </p:tav>
                                        <p:tav tm="100000">
                                          <p:val>
                                            <p:strVal val="#ppt_x"/>
                                          </p:val>
                                        </p:tav>
                                      </p:tavLst>
                                    </p:anim>
                                    <p:anim calcmode="lin" valueType="num">
                                      <p:cBhvr additive="base">
                                        <p:cTn id="8" dur="500" fill="hold"/>
                                        <p:tgtEl>
                                          <p:spTgt spid="430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3020">
                                            <p:txEl>
                                              <p:pRg st="0" end="0"/>
                                            </p:txEl>
                                          </p:spTgt>
                                        </p:tgtEl>
                                        <p:attrNameLst>
                                          <p:attrName>style.visibility</p:attrName>
                                        </p:attrNameLst>
                                      </p:cBhvr>
                                      <p:to>
                                        <p:strVal val="visible"/>
                                      </p:to>
                                    </p:set>
                                    <p:anim calcmode="lin" valueType="num">
                                      <p:cBhvr additive="base">
                                        <p:cTn id="11" dur="500" fill="hold"/>
                                        <p:tgtEl>
                                          <p:spTgt spid="4302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3020">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9" presetClass="entr" presetSubtype="0" fill="hold" nodeType="afterEffect">
                                  <p:stCondLst>
                                    <p:cond delay="1000"/>
                                  </p:stCondLst>
                                  <p:childTnLst>
                                    <p:set>
                                      <p:cBhvr>
                                        <p:cTn id="15" dur="1" fill="hold">
                                          <p:stCondLst>
                                            <p:cond delay="0"/>
                                          </p:stCondLst>
                                        </p:cTn>
                                        <p:tgtEl>
                                          <p:spTgt spid="43025"/>
                                        </p:tgtEl>
                                        <p:attrNameLst>
                                          <p:attrName>style.visibility</p:attrName>
                                        </p:attrNameLst>
                                      </p:cBhvr>
                                      <p:to>
                                        <p:strVal val="visible"/>
                                      </p:to>
                                    </p:set>
                                    <p:animEffect transition="in" filter="dissolve">
                                      <p:cBhvr>
                                        <p:cTn id="16" dur="500"/>
                                        <p:tgtEl>
                                          <p:spTgt spid="43025"/>
                                        </p:tgtEl>
                                      </p:cBhvr>
                                    </p:animEffect>
                                  </p:childTnLst>
                                </p:cTn>
                              </p:par>
                            </p:childTnLst>
                          </p:cTn>
                        </p:par>
                        <p:par>
                          <p:cTn id="17" fill="hold" nodeType="afterGroup">
                            <p:stCondLst>
                              <p:cond delay="2000"/>
                            </p:stCondLst>
                            <p:childTnLst>
                              <p:par>
                                <p:cTn id="18" presetID="9" presetClass="entr" presetSubtype="0" fill="hold" nodeType="afterEffect">
                                  <p:stCondLst>
                                    <p:cond delay="0"/>
                                  </p:stCondLst>
                                  <p:childTnLst>
                                    <p:set>
                                      <p:cBhvr>
                                        <p:cTn id="19" dur="1" fill="hold">
                                          <p:stCondLst>
                                            <p:cond delay="0"/>
                                          </p:stCondLst>
                                        </p:cTn>
                                        <p:tgtEl>
                                          <p:spTgt spid="43022"/>
                                        </p:tgtEl>
                                        <p:attrNameLst>
                                          <p:attrName>style.visibility</p:attrName>
                                        </p:attrNameLst>
                                      </p:cBhvr>
                                      <p:to>
                                        <p:strVal val="visible"/>
                                      </p:to>
                                    </p:set>
                                    <p:animEffect transition="in" filter="dissolve">
                                      <p:cBhvr>
                                        <p:cTn id="20" dur="500"/>
                                        <p:tgtEl>
                                          <p:spTgt spid="43022"/>
                                        </p:tgtEl>
                                      </p:cBhvr>
                                    </p:animEffect>
                                  </p:childTnLst>
                                </p:cTn>
                              </p:par>
                              <p:par>
                                <p:cTn id="21" presetID="9" presetClass="entr" presetSubtype="0" fill="hold" nodeType="withEffect">
                                  <p:stCondLst>
                                    <p:cond delay="0"/>
                                  </p:stCondLst>
                                  <p:childTnLst>
                                    <p:set>
                                      <p:cBhvr>
                                        <p:cTn id="22" dur="1" fill="hold">
                                          <p:stCondLst>
                                            <p:cond delay="0"/>
                                          </p:stCondLst>
                                        </p:cTn>
                                        <p:tgtEl>
                                          <p:spTgt spid="43021"/>
                                        </p:tgtEl>
                                        <p:attrNameLst>
                                          <p:attrName>style.visibility</p:attrName>
                                        </p:attrNameLst>
                                      </p:cBhvr>
                                      <p:to>
                                        <p:strVal val="visible"/>
                                      </p:to>
                                    </p:set>
                                    <p:animEffect transition="in" filter="dissolve">
                                      <p:cBhvr>
                                        <p:cTn id="23" dur="500"/>
                                        <p:tgtEl>
                                          <p:spTgt spid="43021"/>
                                        </p:tgtEl>
                                      </p:cBhvr>
                                    </p:animEffect>
                                  </p:childTnLst>
                                </p:cTn>
                              </p:par>
                            </p:childTnLst>
                          </p:cTn>
                        </p:par>
                        <p:par>
                          <p:cTn id="24" fill="hold" nodeType="afterGroup">
                            <p:stCondLst>
                              <p:cond delay="2500"/>
                            </p:stCondLst>
                            <p:childTnLst>
                              <p:par>
                                <p:cTn id="25" presetID="2" presetClass="entr" presetSubtype="9" fill="hold" nodeType="afterEffect">
                                  <p:stCondLst>
                                    <p:cond delay="0"/>
                                  </p:stCondLst>
                                  <p:childTnLst>
                                    <p:set>
                                      <p:cBhvr>
                                        <p:cTn id="26" dur="1" fill="hold">
                                          <p:stCondLst>
                                            <p:cond delay="0"/>
                                          </p:stCondLst>
                                        </p:cTn>
                                        <p:tgtEl>
                                          <p:spTgt spid="43015"/>
                                        </p:tgtEl>
                                        <p:attrNameLst>
                                          <p:attrName>style.visibility</p:attrName>
                                        </p:attrNameLst>
                                      </p:cBhvr>
                                      <p:to>
                                        <p:strVal val="visible"/>
                                      </p:to>
                                    </p:set>
                                    <p:anim calcmode="lin" valueType="num">
                                      <p:cBhvr additive="base">
                                        <p:cTn id="27" dur="500" fill="hold"/>
                                        <p:tgtEl>
                                          <p:spTgt spid="43015"/>
                                        </p:tgtEl>
                                        <p:attrNameLst>
                                          <p:attrName>ppt_x</p:attrName>
                                        </p:attrNameLst>
                                      </p:cBhvr>
                                      <p:tavLst>
                                        <p:tav tm="0">
                                          <p:val>
                                            <p:strVal val="0-#ppt_w/2"/>
                                          </p:val>
                                        </p:tav>
                                        <p:tav tm="100000">
                                          <p:val>
                                            <p:strVal val="#ppt_x"/>
                                          </p:val>
                                        </p:tav>
                                      </p:tavLst>
                                    </p:anim>
                                    <p:anim calcmode="lin" valueType="num">
                                      <p:cBhvr additive="base">
                                        <p:cTn id="28" dur="500" fill="hold"/>
                                        <p:tgtEl>
                                          <p:spTgt spid="43015"/>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43017"/>
                                        </p:tgtEl>
                                        <p:attrNameLst>
                                          <p:attrName>style.visibility</p:attrName>
                                        </p:attrNameLst>
                                      </p:cBhvr>
                                      <p:to>
                                        <p:strVal val="visible"/>
                                      </p:to>
                                    </p:set>
                                    <p:anim calcmode="lin" valueType="num">
                                      <p:cBhvr additive="base">
                                        <p:cTn id="33" dur="500" fill="hold"/>
                                        <p:tgtEl>
                                          <p:spTgt spid="43017"/>
                                        </p:tgtEl>
                                        <p:attrNameLst>
                                          <p:attrName>ppt_x</p:attrName>
                                        </p:attrNameLst>
                                      </p:cBhvr>
                                      <p:tavLst>
                                        <p:tav tm="0">
                                          <p:val>
                                            <p:strVal val="#ppt_x"/>
                                          </p:val>
                                        </p:tav>
                                        <p:tav tm="100000">
                                          <p:val>
                                            <p:strVal val="#ppt_x"/>
                                          </p:val>
                                        </p:tav>
                                      </p:tavLst>
                                    </p:anim>
                                    <p:anim calcmode="lin" valueType="num">
                                      <p:cBhvr additive="base">
                                        <p:cTn id="34" dur="500" fill="hold"/>
                                        <p:tgtEl>
                                          <p:spTgt spid="430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3019">
                                            <p:txEl>
                                              <p:pRg st="0" end="0"/>
                                            </p:txEl>
                                          </p:spTgt>
                                        </p:tgtEl>
                                        <p:attrNameLst>
                                          <p:attrName>style.visibility</p:attrName>
                                        </p:attrNameLst>
                                      </p:cBhvr>
                                      <p:to>
                                        <p:strVal val="visible"/>
                                      </p:to>
                                    </p:set>
                                    <p:anim calcmode="lin" valueType="num">
                                      <p:cBhvr additive="base">
                                        <p:cTn id="37" dur="500" fill="hold"/>
                                        <p:tgtEl>
                                          <p:spTgt spid="4301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019">
                                            <p:txEl>
                                              <p:pRg st="0" end="0"/>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500"/>
                            </p:stCondLst>
                            <p:childTnLst>
                              <p:par>
                                <p:cTn id="40" presetID="9" presetClass="entr" presetSubtype="0" fill="hold" nodeType="afterEffect">
                                  <p:stCondLst>
                                    <p:cond delay="1000"/>
                                  </p:stCondLst>
                                  <p:childTnLst>
                                    <p:set>
                                      <p:cBhvr>
                                        <p:cTn id="41" dur="1" fill="hold">
                                          <p:stCondLst>
                                            <p:cond delay="0"/>
                                          </p:stCondLst>
                                        </p:cTn>
                                        <p:tgtEl>
                                          <p:spTgt spid="43026"/>
                                        </p:tgtEl>
                                        <p:attrNameLst>
                                          <p:attrName>style.visibility</p:attrName>
                                        </p:attrNameLst>
                                      </p:cBhvr>
                                      <p:to>
                                        <p:strVal val="visible"/>
                                      </p:to>
                                    </p:set>
                                    <p:animEffect transition="in" filter="dissolve">
                                      <p:cBhvr>
                                        <p:cTn id="42" dur="500"/>
                                        <p:tgtEl>
                                          <p:spTgt spid="43026"/>
                                        </p:tgtEl>
                                      </p:cBhvr>
                                    </p:animEffect>
                                  </p:childTnLst>
                                </p:cTn>
                              </p:par>
                            </p:childTnLst>
                          </p:cTn>
                        </p:par>
                        <p:par>
                          <p:cTn id="43" fill="hold" nodeType="afterGroup">
                            <p:stCondLst>
                              <p:cond delay="2000"/>
                            </p:stCondLst>
                            <p:childTnLst>
                              <p:par>
                                <p:cTn id="44" presetID="9" presetClass="entr" presetSubtype="0" fill="hold" nodeType="afterEffect">
                                  <p:stCondLst>
                                    <p:cond delay="0"/>
                                  </p:stCondLst>
                                  <p:childTnLst>
                                    <p:set>
                                      <p:cBhvr>
                                        <p:cTn id="45" dur="1" fill="hold">
                                          <p:stCondLst>
                                            <p:cond delay="0"/>
                                          </p:stCondLst>
                                        </p:cTn>
                                        <p:tgtEl>
                                          <p:spTgt spid="43024"/>
                                        </p:tgtEl>
                                        <p:attrNameLst>
                                          <p:attrName>style.visibility</p:attrName>
                                        </p:attrNameLst>
                                      </p:cBhvr>
                                      <p:to>
                                        <p:strVal val="visible"/>
                                      </p:to>
                                    </p:set>
                                    <p:animEffect transition="in" filter="dissolve">
                                      <p:cBhvr>
                                        <p:cTn id="46" dur="500"/>
                                        <p:tgtEl>
                                          <p:spTgt spid="43024"/>
                                        </p:tgtEl>
                                      </p:cBhvr>
                                    </p:animEffect>
                                  </p:childTnLst>
                                </p:cTn>
                              </p:par>
                              <p:par>
                                <p:cTn id="47" presetID="9" presetClass="entr" presetSubtype="0" fill="hold" nodeType="withEffect">
                                  <p:stCondLst>
                                    <p:cond delay="0"/>
                                  </p:stCondLst>
                                  <p:childTnLst>
                                    <p:set>
                                      <p:cBhvr>
                                        <p:cTn id="48" dur="1" fill="hold">
                                          <p:stCondLst>
                                            <p:cond delay="0"/>
                                          </p:stCondLst>
                                        </p:cTn>
                                        <p:tgtEl>
                                          <p:spTgt spid="43023"/>
                                        </p:tgtEl>
                                        <p:attrNameLst>
                                          <p:attrName>style.visibility</p:attrName>
                                        </p:attrNameLst>
                                      </p:cBhvr>
                                      <p:to>
                                        <p:strVal val="visible"/>
                                      </p:to>
                                    </p:set>
                                    <p:animEffect transition="in" filter="dissolve">
                                      <p:cBhvr>
                                        <p:cTn id="49" dur="500"/>
                                        <p:tgtEl>
                                          <p:spTgt spid="43023"/>
                                        </p:tgtEl>
                                      </p:cBhvr>
                                    </p:animEffect>
                                  </p:childTnLst>
                                </p:cTn>
                              </p:par>
                            </p:childTnLst>
                          </p:cTn>
                        </p:par>
                        <p:par>
                          <p:cTn id="50" fill="hold" nodeType="afterGroup">
                            <p:stCondLst>
                              <p:cond delay="2500"/>
                            </p:stCondLst>
                            <p:childTnLst>
                              <p:par>
                                <p:cTn id="51" presetID="2" presetClass="entr" presetSubtype="3" fill="hold" nodeType="afterEffect">
                                  <p:stCondLst>
                                    <p:cond delay="0"/>
                                  </p:stCondLst>
                                  <p:childTnLst>
                                    <p:set>
                                      <p:cBhvr>
                                        <p:cTn id="52" dur="1" fill="hold">
                                          <p:stCondLst>
                                            <p:cond delay="0"/>
                                          </p:stCondLst>
                                        </p:cTn>
                                        <p:tgtEl>
                                          <p:spTgt spid="43014"/>
                                        </p:tgtEl>
                                        <p:attrNameLst>
                                          <p:attrName>style.visibility</p:attrName>
                                        </p:attrNameLst>
                                      </p:cBhvr>
                                      <p:to>
                                        <p:strVal val="visible"/>
                                      </p:to>
                                    </p:set>
                                    <p:anim calcmode="lin" valueType="num">
                                      <p:cBhvr additive="base">
                                        <p:cTn id="53" dur="500" fill="hold"/>
                                        <p:tgtEl>
                                          <p:spTgt spid="43014"/>
                                        </p:tgtEl>
                                        <p:attrNameLst>
                                          <p:attrName>ppt_x</p:attrName>
                                        </p:attrNameLst>
                                      </p:cBhvr>
                                      <p:tavLst>
                                        <p:tav tm="0">
                                          <p:val>
                                            <p:strVal val="1+#ppt_w/2"/>
                                          </p:val>
                                        </p:tav>
                                        <p:tav tm="100000">
                                          <p:val>
                                            <p:strVal val="#ppt_x"/>
                                          </p:val>
                                        </p:tav>
                                      </p:tavLst>
                                    </p:anim>
                                    <p:anim calcmode="lin" valueType="num">
                                      <p:cBhvr additive="base">
                                        <p:cTn id="54" dur="500" fill="hold"/>
                                        <p:tgtEl>
                                          <p:spTgt spid="430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B856AC7-66AD-7FD4-9FB5-715B31648E10}"/>
              </a:ext>
            </a:extLst>
          </p:cNvPr>
          <p:cNvSpPr>
            <a:spLocks noGrp="1" noChangeArrowheads="1"/>
          </p:cNvSpPr>
          <p:nvPr>
            <p:ph type="title"/>
          </p:nvPr>
        </p:nvSpPr>
        <p:spPr>
          <a:xfrm>
            <a:off x="714375" y="285750"/>
            <a:ext cx="7772400" cy="857250"/>
          </a:xfrm>
        </p:spPr>
        <p:txBody>
          <a:bodyPr/>
          <a:lstStyle/>
          <a:p>
            <a:pPr eaLnBrk="1" hangingPunct="1">
              <a:defRPr/>
            </a:pPr>
            <a:r>
              <a:rPr lang="en-US" dirty="0">
                <a:solidFill>
                  <a:srgbClr val="FF9933"/>
                </a:solidFill>
              </a:rPr>
              <a:t>Quality Control</a:t>
            </a:r>
          </a:p>
        </p:txBody>
      </p:sp>
      <p:sp>
        <p:nvSpPr>
          <p:cNvPr id="33795" name="Rectangle 3">
            <a:extLst>
              <a:ext uri="{FF2B5EF4-FFF2-40B4-BE49-F238E27FC236}">
                <a16:creationId xmlns:a16="http://schemas.microsoft.com/office/drawing/2014/main" id="{1D3D568D-CF14-0A8E-AC98-FC2DD39BAE01}"/>
              </a:ext>
            </a:extLst>
          </p:cNvPr>
          <p:cNvSpPr>
            <a:spLocks noGrp="1" noChangeArrowheads="1"/>
          </p:cNvSpPr>
          <p:nvPr>
            <p:ph type="body" idx="1"/>
          </p:nvPr>
        </p:nvSpPr>
        <p:spPr>
          <a:xfrm>
            <a:off x="457200" y="1600200"/>
            <a:ext cx="3962400" cy="4724400"/>
          </a:xfrm>
        </p:spPr>
        <p:txBody>
          <a:bodyPr/>
          <a:lstStyle/>
          <a:p>
            <a:pPr eaLnBrk="1" hangingPunct="1"/>
            <a:r>
              <a:rPr lang="en-US" altLang="en-US" b="1">
                <a:solidFill>
                  <a:srgbClr val="FFFF00"/>
                </a:solidFill>
              </a:rPr>
              <a:t>8.</a:t>
            </a:r>
            <a:r>
              <a:rPr lang="en-US" altLang="en-US"/>
              <a:t>  </a:t>
            </a:r>
            <a:r>
              <a:rPr lang="en-US" altLang="en-US" b="1">
                <a:solidFill>
                  <a:schemeClr val="tx2"/>
                </a:solidFill>
              </a:rPr>
              <a:t>Angulation</a:t>
            </a:r>
          </a:p>
          <a:p>
            <a:pPr lvl="2" eaLnBrk="1" hangingPunct="1"/>
            <a:endParaRPr lang="en-US" altLang="en-US"/>
          </a:p>
          <a:p>
            <a:pPr lvl="1" eaLnBrk="1" hangingPunct="1"/>
            <a:r>
              <a:rPr lang="en-US" altLang="en-US"/>
              <a:t>Clavicle should lay over 3</a:t>
            </a:r>
            <a:r>
              <a:rPr lang="en-US" altLang="en-US" baseline="30000"/>
              <a:t>rd</a:t>
            </a:r>
            <a:r>
              <a:rPr lang="en-US" altLang="en-US"/>
              <a:t> rib posteriorly.</a:t>
            </a:r>
          </a:p>
        </p:txBody>
      </p:sp>
      <p:pic>
        <p:nvPicPr>
          <p:cNvPr id="33796" name="Picture 4" descr="NormalPA3">
            <a:extLst>
              <a:ext uri="{FF2B5EF4-FFF2-40B4-BE49-F238E27FC236}">
                <a16:creationId xmlns:a16="http://schemas.microsoft.com/office/drawing/2014/main" id="{68051C55-BA5F-F1F5-E1A9-AAF5337F8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1163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a:extLst>
              <a:ext uri="{FF2B5EF4-FFF2-40B4-BE49-F238E27FC236}">
                <a16:creationId xmlns:a16="http://schemas.microsoft.com/office/drawing/2014/main" id="{ADD0F4B2-6DA1-1520-EA0B-445540442DF7}"/>
              </a:ext>
            </a:extLst>
          </p:cNvPr>
          <p:cNvSpPr txBox="1">
            <a:spLocks noChangeArrowheads="1"/>
          </p:cNvSpPr>
          <p:nvPr/>
        </p:nvSpPr>
        <p:spPr bwMode="auto">
          <a:xfrm>
            <a:off x="6172200" y="19050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1</a:t>
            </a:r>
          </a:p>
        </p:txBody>
      </p:sp>
      <p:sp>
        <p:nvSpPr>
          <p:cNvPr id="40966" name="Text Box 6">
            <a:extLst>
              <a:ext uri="{FF2B5EF4-FFF2-40B4-BE49-F238E27FC236}">
                <a16:creationId xmlns:a16="http://schemas.microsoft.com/office/drawing/2014/main" id="{5375EE26-A08C-F2A4-9CBD-B4015A3C53FD}"/>
              </a:ext>
            </a:extLst>
          </p:cNvPr>
          <p:cNvSpPr txBox="1">
            <a:spLocks noChangeArrowheads="1"/>
          </p:cNvSpPr>
          <p:nvPr/>
        </p:nvSpPr>
        <p:spPr bwMode="auto">
          <a:xfrm>
            <a:off x="6019800" y="22098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2</a:t>
            </a:r>
          </a:p>
        </p:txBody>
      </p:sp>
      <p:sp>
        <p:nvSpPr>
          <p:cNvPr id="40967" name="Text Box 7">
            <a:extLst>
              <a:ext uri="{FF2B5EF4-FFF2-40B4-BE49-F238E27FC236}">
                <a16:creationId xmlns:a16="http://schemas.microsoft.com/office/drawing/2014/main" id="{4AA24C21-2D7F-782E-9C44-5222862A9ECB}"/>
              </a:ext>
            </a:extLst>
          </p:cNvPr>
          <p:cNvSpPr txBox="1">
            <a:spLocks noChangeArrowheads="1"/>
          </p:cNvSpPr>
          <p:nvPr/>
        </p:nvSpPr>
        <p:spPr bwMode="auto">
          <a:xfrm>
            <a:off x="5943600" y="25908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3</a:t>
            </a:r>
          </a:p>
        </p:txBody>
      </p:sp>
      <p:sp>
        <p:nvSpPr>
          <p:cNvPr id="40969" name="AutoShape 9">
            <a:extLst>
              <a:ext uri="{FF2B5EF4-FFF2-40B4-BE49-F238E27FC236}">
                <a16:creationId xmlns:a16="http://schemas.microsoft.com/office/drawing/2014/main" id="{FB2317BC-7617-D43B-E907-2351B3DC1F4B}"/>
              </a:ext>
            </a:extLst>
          </p:cNvPr>
          <p:cNvSpPr>
            <a:spLocks noChangeArrowheads="1"/>
          </p:cNvSpPr>
          <p:nvPr/>
        </p:nvSpPr>
        <p:spPr bwMode="auto">
          <a:xfrm>
            <a:off x="6400800" y="2667000"/>
            <a:ext cx="1981200" cy="152400"/>
          </a:xfrm>
          <a:prstGeom prst="leftArrow">
            <a:avLst>
              <a:gd name="adj1" fmla="val 50000"/>
              <a:gd name="adj2" fmla="val 325000"/>
            </a:avLst>
          </a:prstGeom>
          <a:solidFill>
            <a:srgbClr val="FF0000"/>
          </a:solidFill>
          <a:ln w="12700" cap="sq">
            <a:solidFill>
              <a:schemeClr val="tx1"/>
            </a:solidFill>
            <a:miter lim="800000"/>
            <a:headEnd type="none" w="sm" len="sm"/>
            <a:tailEnd type="none" w="sm" len="sm"/>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300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500"/>
                            </p:stCondLst>
                            <p:childTnLst>
                              <p:par>
                                <p:cTn id="10" presetID="2" presetClass="entr" presetSubtype="1" fill="hold" grpId="0" nodeType="afterEffect">
                                  <p:stCondLst>
                                    <p:cond delay="0"/>
                                  </p:stCondLst>
                                  <p:childTnLst>
                                    <p:set>
                                      <p:cBhvr>
                                        <p:cTn id="11" dur="1" fill="hold">
                                          <p:stCondLst>
                                            <p:cond delay="0"/>
                                          </p:stCondLst>
                                        </p:cTn>
                                        <p:tgtEl>
                                          <p:spTgt spid="40966"/>
                                        </p:tgtEl>
                                        <p:attrNameLst>
                                          <p:attrName>style.visibility</p:attrName>
                                        </p:attrNameLst>
                                      </p:cBhvr>
                                      <p:to>
                                        <p:strVal val="visible"/>
                                      </p:to>
                                    </p:set>
                                    <p:anim calcmode="lin" valueType="num">
                                      <p:cBhvr additive="base">
                                        <p:cTn id="12" dur="500" fill="hold"/>
                                        <p:tgtEl>
                                          <p:spTgt spid="40966"/>
                                        </p:tgtEl>
                                        <p:attrNameLst>
                                          <p:attrName>ppt_x</p:attrName>
                                        </p:attrNameLst>
                                      </p:cBhvr>
                                      <p:tavLst>
                                        <p:tav tm="0">
                                          <p:val>
                                            <p:strVal val="#ppt_x"/>
                                          </p:val>
                                        </p:tav>
                                        <p:tav tm="100000">
                                          <p:val>
                                            <p:strVal val="#ppt_x"/>
                                          </p:val>
                                        </p:tav>
                                      </p:tavLst>
                                    </p:anim>
                                    <p:anim calcmode="lin" valueType="num">
                                      <p:cBhvr additive="base">
                                        <p:cTn id="13" dur="500" fill="hold"/>
                                        <p:tgtEl>
                                          <p:spTgt spid="4096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4000"/>
                            </p:stCondLst>
                            <p:childTnLst>
                              <p:par>
                                <p:cTn id="15" presetID="2" presetClass="entr" presetSubtype="1" fill="hold" grpId="0" nodeType="afterEffect">
                                  <p:stCondLst>
                                    <p:cond delay="0"/>
                                  </p:stCondLst>
                                  <p:childTnLst>
                                    <p:set>
                                      <p:cBhvr>
                                        <p:cTn id="16" dur="1" fill="hold">
                                          <p:stCondLst>
                                            <p:cond delay="0"/>
                                          </p:stCondLst>
                                        </p:cTn>
                                        <p:tgtEl>
                                          <p:spTgt spid="40967"/>
                                        </p:tgtEl>
                                        <p:attrNameLst>
                                          <p:attrName>style.visibility</p:attrName>
                                        </p:attrNameLst>
                                      </p:cBhvr>
                                      <p:to>
                                        <p:strVal val="visible"/>
                                      </p:to>
                                    </p:set>
                                    <p:anim calcmode="lin" valueType="num">
                                      <p:cBhvr additive="base">
                                        <p:cTn id="17" dur="500" fill="hold"/>
                                        <p:tgtEl>
                                          <p:spTgt spid="40967"/>
                                        </p:tgtEl>
                                        <p:attrNameLst>
                                          <p:attrName>ppt_x</p:attrName>
                                        </p:attrNameLst>
                                      </p:cBhvr>
                                      <p:tavLst>
                                        <p:tav tm="0">
                                          <p:val>
                                            <p:strVal val="#ppt_x"/>
                                          </p:val>
                                        </p:tav>
                                        <p:tav tm="100000">
                                          <p:val>
                                            <p:strVal val="#ppt_x"/>
                                          </p:val>
                                        </p:tav>
                                      </p:tavLst>
                                    </p:anim>
                                    <p:anim calcmode="lin" valueType="num">
                                      <p:cBhvr additive="base">
                                        <p:cTn id="18" dur="500" fill="hold"/>
                                        <p:tgtEl>
                                          <p:spTgt spid="40967"/>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4500"/>
                            </p:stCondLst>
                            <p:childTnLst>
                              <p:par>
                                <p:cTn id="20" presetID="2" presetClass="entr" presetSubtype="2" fill="hold" grpId="0" nodeType="afterEffect">
                                  <p:stCondLst>
                                    <p:cond delay="1000"/>
                                  </p:stCondLst>
                                  <p:childTnLst>
                                    <p:set>
                                      <p:cBhvr>
                                        <p:cTn id="21" dur="1" fill="hold">
                                          <p:stCondLst>
                                            <p:cond delay="0"/>
                                          </p:stCondLst>
                                        </p:cTn>
                                        <p:tgtEl>
                                          <p:spTgt spid="40969"/>
                                        </p:tgtEl>
                                        <p:attrNameLst>
                                          <p:attrName>style.visibility</p:attrName>
                                        </p:attrNameLst>
                                      </p:cBhvr>
                                      <p:to>
                                        <p:strVal val="visible"/>
                                      </p:to>
                                    </p:set>
                                    <p:anim calcmode="lin" valueType="num">
                                      <p:cBhvr additive="base">
                                        <p:cTn id="22" dur="500" fill="hold"/>
                                        <p:tgtEl>
                                          <p:spTgt spid="40969"/>
                                        </p:tgtEl>
                                        <p:attrNameLst>
                                          <p:attrName>ppt_x</p:attrName>
                                        </p:attrNameLst>
                                      </p:cBhvr>
                                      <p:tavLst>
                                        <p:tav tm="0">
                                          <p:val>
                                            <p:strVal val="1+#ppt_w/2"/>
                                          </p:val>
                                        </p:tav>
                                        <p:tav tm="100000">
                                          <p:val>
                                            <p:strVal val="#ppt_x"/>
                                          </p:val>
                                        </p:tav>
                                      </p:tavLst>
                                    </p:anim>
                                    <p:anim calcmode="lin" valueType="num">
                                      <p:cBhvr additive="base">
                                        <p:cTn id="23" dur="500" fill="hold"/>
                                        <p:tgtEl>
                                          <p:spTgt spid="409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P spid="40966" grpId="0"/>
      <p:bldP spid="40967" grpId="0"/>
      <p:bldP spid="4096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23" name="Rectangle 11">
            <a:extLst>
              <a:ext uri="{FF2B5EF4-FFF2-40B4-BE49-F238E27FC236}">
                <a16:creationId xmlns:a16="http://schemas.microsoft.com/office/drawing/2014/main" id="{F551EF40-5B7B-2BB7-B7DE-7AA128D2844F}"/>
              </a:ext>
            </a:extLst>
          </p:cNvPr>
          <p:cNvSpPr>
            <a:spLocks noChangeArrowheads="1"/>
          </p:cNvSpPr>
          <p:nvPr/>
        </p:nvSpPr>
        <p:spPr bwMode="auto">
          <a:xfrm>
            <a:off x="914400" y="228600"/>
            <a:ext cx="6781800" cy="762000"/>
          </a:xfrm>
          <a:prstGeom prst="rect">
            <a:avLst/>
          </a:prstGeom>
          <a:noFill/>
          <a:ln w="12700">
            <a:noFill/>
            <a:miter lim="800000"/>
            <a:headEnd/>
            <a:tailEnd/>
          </a:ln>
          <a:effectLst/>
        </p:spPr>
        <p:txBody>
          <a:bodyPr lIns="86676" tIns="42228" rIns="86676" bIns="42228" anchor="ctr"/>
          <a:lstStyle/>
          <a:p>
            <a:pPr algn="ctr" defTabSz="857250" eaLnBrk="1" hangingPunct="1">
              <a:lnSpc>
                <a:spcPct val="90000"/>
              </a:lnSpc>
              <a:defRPr/>
            </a:pPr>
            <a:r>
              <a:rPr lang="en-US" sz="3600" b="1" dirty="0">
                <a:solidFill>
                  <a:srgbClr val="FF9933"/>
                </a:solidFill>
                <a:effectLst>
                  <a:outerShdw blurRad="38100" dist="38100" dir="2700000" algn="tl">
                    <a:srgbClr val="000000"/>
                  </a:outerShdw>
                </a:effectLst>
                <a:cs typeface="Arial" pitchFamily="34" charset="0"/>
              </a:rPr>
              <a:t>Pitfall Due to </a:t>
            </a:r>
            <a:r>
              <a:rPr lang="en-US" sz="3600" b="1" dirty="0" err="1">
                <a:solidFill>
                  <a:srgbClr val="FF9933"/>
                </a:solidFill>
                <a:effectLst>
                  <a:outerShdw blurRad="38100" dist="38100" dir="2700000" algn="tl">
                    <a:srgbClr val="000000"/>
                  </a:outerShdw>
                </a:effectLst>
                <a:cs typeface="Arial" pitchFamily="34" charset="0"/>
              </a:rPr>
              <a:t>Angulation</a:t>
            </a:r>
            <a:endParaRPr lang="en-US" sz="5400" dirty="0">
              <a:solidFill>
                <a:srgbClr val="FF9933"/>
              </a:solidFill>
              <a:effectLst>
                <a:outerShdw blurRad="38100" dist="38100" dir="2700000" algn="tl">
                  <a:srgbClr val="000000"/>
                </a:outerShdw>
              </a:effectLst>
            </a:endParaRPr>
          </a:p>
        </p:txBody>
      </p:sp>
      <p:sp>
        <p:nvSpPr>
          <p:cNvPr id="90121" name="Rectangle 9">
            <a:extLst>
              <a:ext uri="{FF2B5EF4-FFF2-40B4-BE49-F238E27FC236}">
                <a16:creationId xmlns:a16="http://schemas.microsoft.com/office/drawing/2014/main" id="{70E7E0B3-16AE-510C-F763-536E3ED7A2A0}"/>
              </a:ext>
            </a:extLst>
          </p:cNvPr>
          <p:cNvSpPr>
            <a:spLocks noChangeArrowheads="1"/>
          </p:cNvSpPr>
          <p:nvPr/>
        </p:nvSpPr>
        <p:spPr bwMode="auto">
          <a:xfrm>
            <a:off x="357188" y="5715000"/>
            <a:ext cx="8501062" cy="1143000"/>
          </a:xfrm>
          <a:prstGeom prst="rect">
            <a:avLst/>
          </a:prstGeom>
          <a:noFill/>
          <a:ln w="12700">
            <a:noFill/>
            <a:miter lim="800000"/>
            <a:headEnd/>
            <a:tailEnd/>
          </a:ln>
          <a:effectLst/>
        </p:spPr>
        <p:txBody>
          <a:bodyPr lIns="86676" tIns="42228" rIns="86676" bIns="42228"/>
          <a:lstStyle/>
          <a:p>
            <a:pPr marL="342900" indent="-342900" algn="ctr" defTabSz="857250" eaLnBrk="1" hangingPunct="1">
              <a:lnSpc>
                <a:spcPct val="95000"/>
              </a:lnSpc>
              <a:spcBef>
                <a:spcPct val="30000"/>
              </a:spcBef>
              <a:buClr>
                <a:schemeClr val="hlink"/>
              </a:buClr>
              <a:buSzPct val="90000"/>
              <a:buFont typeface="Wingdings" pitchFamily="2" charset="2"/>
              <a:buBlip>
                <a:blip r:embed="rId3"/>
              </a:buBlip>
              <a:defRPr/>
            </a:pPr>
            <a:r>
              <a:rPr lang="en-US" sz="2400" dirty="0">
                <a:solidFill>
                  <a:schemeClr val="bg1"/>
                </a:solidFill>
                <a:effectLst>
                  <a:outerShdw blurRad="38100" dist="38100" dir="2700000" algn="tl">
                    <a:srgbClr val="000000"/>
                  </a:outerShdw>
                </a:effectLst>
                <a:cs typeface="Arial" pitchFamily="34" charset="0"/>
              </a:rPr>
              <a:t>A film which is apical </a:t>
            </a:r>
            <a:r>
              <a:rPr lang="en-US" sz="2400" dirty="0" err="1">
                <a:solidFill>
                  <a:schemeClr val="bg1"/>
                </a:solidFill>
                <a:effectLst>
                  <a:outerShdw blurRad="38100" dist="38100" dir="2700000" algn="tl">
                    <a:srgbClr val="000000"/>
                  </a:outerShdw>
                </a:effectLst>
                <a:cs typeface="Arial" pitchFamily="34" charset="0"/>
              </a:rPr>
              <a:t>lordotic</a:t>
            </a:r>
            <a:r>
              <a:rPr lang="en-US" sz="2400" dirty="0">
                <a:solidFill>
                  <a:schemeClr val="bg1"/>
                </a:solidFill>
                <a:effectLst>
                  <a:outerShdw blurRad="38100" dist="38100" dir="2700000" algn="tl">
                    <a:srgbClr val="000000"/>
                  </a:outerShdw>
                </a:effectLst>
                <a:cs typeface="Arial" pitchFamily="34" charset="0"/>
              </a:rPr>
              <a:t> (beam is angled up toward head) will have an unusually shaped heart and the usually sharp border of the left </a:t>
            </a:r>
            <a:r>
              <a:rPr lang="en-US" sz="2400" dirty="0" err="1">
                <a:solidFill>
                  <a:schemeClr val="bg1"/>
                </a:solidFill>
                <a:effectLst>
                  <a:outerShdw blurRad="38100" dist="38100" dir="2700000" algn="tl">
                    <a:srgbClr val="000000"/>
                  </a:outerShdw>
                </a:effectLst>
                <a:cs typeface="Arial" pitchFamily="34" charset="0"/>
              </a:rPr>
              <a:t>hemidiaphragm</a:t>
            </a:r>
            <a:r>
              <a:rPr lang="en-US" sz="2400" dirty="0">
                <a:solidFill>
                  <a:schemeClr val="bg1"/>
                </a:solidFill>
                <a:effectLst>
                  <a:outerShdw blurRad="38100" dist="38100" dir="2700000" algn="tl">
                    <a:srgbClr val="000000"/>
                  </a:outerShdw>
                </a:effectLst>
                <a:cs typeface="Arial" pitchFamily="34" charset="0"/>
              </a:rPr>
              <a:t> will be absent</a:t>
            </a:r>
            <a:endParaRPr lang="en-US" sz="4800" dirty="0">
              <a:solidFill>
                <a:schemeClr val="bg1"/>
              </a:solidFill>
              <a:effectLst>
                <a:outerShdw blurRad="38100" dist="38100" dir="2700000" algn="tl">
                  <a:srgbClr val="000000"/>
                </a:outerShdw>
              </a:effectLst>
            </a:endParaRPr>
          </a:p>
        </p:txBody>
      </p:sp>
      <p:grpSp>
        <p:nvGrpSpPr>
          <p:cNvPr id="35844" name="Group 15">
            <a:extLst>
              <a:ext uri="{FF2B5EF4-FFF2-40B4-BE49-F238E27FC236}">
                <a16:creationId xmlns:a16="http://schemas.microsoft.com/office/drawing/2014/main" id="{B5073712-12A8-60EC-0D34-D757D7E00D8F}"/>
              </a:ext>
            </a:extLst>
          </p:cNvPr>
          <p:cNvGrpSpPr>
            <a:grpSpLocks noChangeAspect="1"/>
          </p:cNvGrpSpPr>
          <p:nvPr/>
        </p:nvGrpSpPr>
        <p:grpSpPr bwMode="auto">
          <a:xfrm>
            <a:off x="609600" y="936625"/>
            <a:ext cx="8077200" cy="4622800"/>
            <a:chOff x="638" y="912"/>
            <a:chExt cx="4193" cy="2400"/>
          </a:xfrm>
        </p:grpSpPr>
        <p:grpSp>
          <p:nvGrpSpPr>
            <p:cNvPr id="35845" name="Group 14">
              <a:extLst>
                <a:ext uri="{FF2B5EF4-FFF2-40B4-BE49-F238E27FC236}">
                  <a16:creationId xmlns:a16="http://schemas.microsoft.com/office/drawing/2014/main" id="{1C375ABB-6572-FF3F-2BE4-89C9366AEE8F}"/>
                </a:ext>
              </a:extLst>
            </p:cNvPr>
            <p:cNvGrpSpPr>
              <a:grpSpLocks noChangeAspect="1"/>
            </p:cNvGrpSpPr>
            <p:nvPr/>
          </p:nvGrpSpPr>
          <p:grpSpPr bwMode="auto">
            <a:xfrm>
              <a:off x="638" y="912"/>
              <a:ext cx="4193" cy="2400"/>
              <a:chOff x="638" y="912"/>
              <a:chExt cx="4193" cy="2400"/>
            </a:xfrm>
          </p:grpSpPr>
          <p:pic>
            <p:nvPicPr>
              <p:cNvPr id="35848" name="Picture 7">
                <a:extLst>
                  <a:ext uri="{FF2B5EF4-FFF2-40B4-BE49-F238E27FC236}">
                    <a16:creationId xmlns:a16="http://schemas.microsoft.com/office/drawing/2014/main" id="{E57FABCF-89C4-FF77-36DF-CAC2C2948981}"/>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38" y="912"/>
                <a:ext cx="2196"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6">
                <a:extLst>
                  <a:ext uri="{FF2B5EF4-FFF2-40B4-BE49-F238E27FC236}">
                    <a16:creationId xmlns:a16="http://schemas.microsoft.com/office/drawing/2014/main" id="{AAA00C8F-1E5D-553C-7B0C-08D350FAB713}"/>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832" y="912"/>
                <a:ext cx="1999"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6" name="Text Box 4">
              <a:extLst>
                <a:ext uri="{FF2B5EF4-FFF2-40B4-BE49-F238E27FC236}">
                  <a16:creationId xmlns:a16="http://schemas.microsoft.com/office/drawing/2014/main" id="{B98CF435-8925-2D3F-CEA5-47F84CC4592F}"/>
                </a:ext>
              </a:extLst>
            </p:cNvPr>
            <p:cNvSpPr txBox="1">
              <a:spLocks noChangeAspect="1" noChangeArrowheads="1"/>
            </p:cNvSpPr>
            <p:nvPr/>
          </p:nvSpPr>
          <p:spPr bwMode="auto">
            <a:xfrm>
              <a:off x="863" y="3097"/>
              <a:ext cx="179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1400" b="1">
                  <a:solidFill>
                    <a:schemeClr val="bg1"/>
                  </a:solidFill>
                  <a:cs typeface="Arial" panose="020B0604020202020204" pitchFamily="34" charset="0"/>
                </a:rPr>
                <a:t>Apical lordotic</a:t>
              </a:r>
              <a:endParaRPr lang="en-US" altLang="en-US" sz="2400"/>
            </a:p>
          </p:txBody>
        </p:sp>
        <p:sp>
          <p:nvSpPr>
            <p:cNvPr id="35847" name="Text Box 3">
              <a:extLst>
                <a:ext uri="{FF2B5EF4-FFF2-40B4-BE49-F238E27FC236}">
                  <a16:creationId xmlns:a16="http://schemas.microsoft.com/office/drawing/2014/main" id="{51238E9B-89F6-8F60-B50A-9B9EF4A63939}"/>
                </a:ext>
              </a:extLst>
            </p:cNvPr>
            <p:cNvSpPr txBox="1">
              <a:spLocks noChangeAspect="1" noChangeArrowheads="1"/>
            </p:cNvSpPr>
            <p:nvPr/>
          </p:nvSpPr>
          <p:spPr bwMode="auto">
            <a:xfrm>
              <a:off x="2962" y="3097"/>
              <a:ext cx="177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1400" b="1">
                  <a:solidFill>
                    <a:schemeClr val="bg1"/>
                  </a:solidFill>
                  <a:cs typeface="Arial" panose="020B0604020202020204" pitchFamily="34" charset="0"/>
                </a:rPr>
                <a:t>Same patient, not lordotic</a:t>
              </a:r>
              <a:endParaRPr lang="en-US" altLang="en-US" sz="240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FB5EE1DC-9236-241D-BDE7-7422502D5C33}"/>
              </a:ext>
            </a:extLst>
          </p:cNvPr>
          <p:cNvSpPr>
            <a:spLocks noGrp="1" noChangeArrowheads="1"/>
          </p:cNvSpPr>
          <p:nvPr>
            <p:ph type="title"/>
          </p:nvPr>
        </p:nvSpPr>
        <p:spPr/>
        <p:txBody>
          <a:bodyPr/>
          <a:lstStyle/>
          <a:p>
            <a:pPr eaLnBrk="1" hangingPunct="1">
              <a:defRPr/>
            </a:pPr>
            <a:r>
              <a:rPr lang="en-US">
                <a:solidFill>
                  <a:srgbClr val="1ED4F8"/>
                </a:solidFill>
              </a:rPr>
              <a:t>Findings</a:t>
            </a:r>
          </a:p>
        </p:txBody>
      </p:sp>
      <p:sp>
        <p:nvSpPr>
          <p:cNvPr id="37891" name="Rectangle 3">
            <a:extLst>
              <a:ext uri="{FF2B5EF4-FFF2-40B4-BE49-F238E27FC236}">
                <a16:creationId xmlns:a16="http://schemas.microsoft.com/office/drawing/2014/main" id="{B19EB82A-80F9-AC7F-CD9E-0E7E7D4E30A9}"/>
              </a:ext>
            </a:extLst>
          </p:cNvPr>
          <p:cNvSpPr>
            <a:spLocks noGrp="1" noChangeArrowheads="1"/>
          </p:cNvSpPr>
          <p:nvPr>
            <p:ph type="body" sz="half" idx="1"/>
          </p:nvPr>
        </p:nvSpPr>
        <p:spPr>
          <a:xfrm>
            <a:off x="457200" y="1600200"/>
            <a:ext cx="4038600" cy="5043488"/>
          </a:xfrm>
        </p:spPr>
        <p:txBody>
          <a:bodyPr/>
          <a:lstStyle/>
          <a:p>
            <a:pPr lvl="1" eaLnBrk="1" hangingPunct="1"/>
            <a:r>
              <a:rPr lang="en-US" altLang="en-US" b="1">
                <a:solidFill>
                  <a:srgbClr val="C00000"/>
                </a:solidFill>
              </a:rPr>
              <a:t>9.</a:t>
            </a:r>
            <a:r>
              <a:rPr lang="en-US" altLang="en-US" b="1">
                <a:solidFill>
                  <a:srgbClr val="00B050"/>
                </a:solidFill>
              </a:rPr>
              <a:t> </a:t>
            </a:r>
            <a:r>
              <a:rPr lang="en-US" altLang="en-US" b="1">
                <a:solidFill>
                  <a:srgbClr val="C00000"/>
                </a:solidFill>
              </a:rPr>
              <a:t>Soft tissue </a:t>
            </a:r>
            <a:r>
              <a:rPr lang="en-US" altLang="en-US" b="1">
                <a:solidFill>
                  <a:srgbClr val="00B050"/>
                </a:solidFill>
              </a:rPr>
              <a:t>(</a:t>
            </a:r>
            <a:r>
              <a:rPr lang="en-US" altLang="en-US" sz="2400"/>
              <a:t>Breast shadows-Supraclavicular areas-Axillae) </a:t>
            </a:r>
            <a:r>
              <a:rPr lang="en-US" altLang="en-US" b="1">
                <a:solidFill>
                  <a:srgbClr val="C00000"/>
                </a:solidFill>
              </a:rPr>
              <a:t>and bony structures</a:t>
            </a:r>
          </a:p>
          <a:p>
            <a:pPr lvl="1" eaLnBrk="1" hangingPunct="1"/>
            <a:r>
              <a:rPr lang="en-US" altLang="en-US"/>
              <a:t> Check for </a:t>
            </a:r>
          </a:p>
          <a:p>
            <a:pPr lvl="2" eaLnBrk="1" hangingPunct="1"/>
            <a:r>
              <a:rPr lang="en-US" altLang="en-US"/>
              <a:t>Symmetry</a:t>
            </a:r>
          </a:p>
          <a:p>
            <a:pPr lvl="2" eaLnBrk="1" hangingPunct="1"/>
            <a:r>
              <a:rPr lang="en-US" altLang="en-US"/>
              <a:t>Deformities</a:t>
            </a:r>
          </a:p>
          <a:p>
            <a:pPr lvl="2" eaLnBrk="1" hangingPunct="1"/>
            <a:r>
              <a:rPr lang="en-US" altLang="en-US"/>
              <a:t>Fractures</a:t>
            </a:r>
          </a:p>
          <a:p>
            <a:pPr lvl="2" eaLnBrk="1" hangingPunct="1"/>
            <a:r>
              <a:rPr lang="en-US" altLang="en-US"/>
              <a:t>Masses</a:t>
            </a:r>
          </a:p>
          <a:p>
            <a:pPr lvl="2" eaLnBrk="1" hangingPunct="1"/>
            <a:r>
              <a:rPr lang="en-US" altLang="en-US"/>
              <a:t>Calcifications</a:t>
            </a:r>
          </a:p>
          <a:p>
            <a:pPr lvl="2" eaLnBrk="1" hangingPunct="1"/>
            <a:r>
              <a:rPr lang="en-US" altLang="en-US"/>
              <a:t>Lytic lesions</a:t>
            </a:r>
          </a:p>
          <a:p>
            <a:pPr lvl="2" eaLnBrk="1" hangingPunct="1"/>
            <a:endParaRPr lang="en-US" altLang="en-US"/>
          </a:p>
        </p:txBody>
      </p:sp>
      <p:pic>
        <p:nvPicPr>
          <p:cNvPr id="37892" name="Picture 4" descr="NormalPA3">
            <a:extLst>
              <a:ext uri="{FF2B5EF4-FFF2-40B4-BE49-F238E27FC236}">
                <a16:creationId xmlns:a16="http://schemas.microsoft.com/office/drawing/2014/main" id="{4AD7DB08-92F7-8E3C-88B8-EA7072955B4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371600"/>
            <a:ext cx="4081463" cy="4911725"/>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id="{A62925F5-E6E1-0538-7AB4-9FDB80BDA936}"/>
              </a:ext>
            </a:extLst>
          </p:cNvPr>
          <p:cNvSpPr>
            <a:spLocks noGrp="1" noChangeArrowheads="1"/>
          </p:cNvSpPr>
          <p:nvPr>
            <p:ph type="body" sz="half" idx="1"/>
          </p:nvPr>
        </p:nvSpPr>
        <p:spPr>
          <a:xfrm>
            <a:off x="0" y="2214563"/>
            <a:ext cx="2857500" cy="3971925"/>
          </a:xfrm>
        </p:spPr>
        <p:txBody>
          <a:bodyPr/>
          <a:lstStyle/>
          <a:p>
            <a:pPr eaLnBrk="1" hangingPunct="1"/>
            <a:r>
              <a:rPr lang="en-US" altLang="en-US" sz="2800" b="1">
                <a:solidFill>
                  <a:srgbClr val="C00000"/>
                </a:solidFill>
              </a:rPr>
              <a:t>Bony Fragments</a:t>
            </a:r>
          </a:p>
          <a:p>
            <a:pPr lvl="1" eaLnBrk="1" hangingPunct="1"/>
            <a:r>
              <a:rPr lang="en-US" altLang="en-US" sz="2400"/>
              <a:t>Ribs</a:t>
            </a:r>
          </a:p>
          <a:p>
            <a:pPr lvl="1" eaLnBrk="1" hangingPunct="1"/>
            <a:r>
              <a:rPr lang="en-US" altLang="en-US" sz="2400"/>
              <a:t>Sternum</a:t>
            </a:r>
          </a:p>
          <a:p>
            <a:pPr lvl="1" eaLnBrk="1" hangingPunct="1"/>
            <a:r>
              <a:rPr lang="en-US" altLang="en-US" sz="2400"/>
              <a:t>Spine</a:t>
            </a:r>
          </a:p>
          <a:p>
            <a:pPr lvl="1" eaLnBrk="1" hangingPunct="1"/>
            <a:r>
              <a:rPr lang="en-US" altLang="en-US" sz="2400"/>
              <a:t>Shoulder girdle</a:t>
            </a:r>
          </a:p>
          <a:p>
            <a:pPr lvl="1" eaLnBrk="1" hangingPunct="1"/>
            <a:r>
              <a:rPr lang="en-US" altLang="en-US" sz="2400"/>
              <a:t>Clavicles</a:t>
            </a:r>
          </a:p>
        </p:txBody>
      </p:sp>
      <p:pic>
        <p:nvPicPr>
          <p:cNvPr id="8200" name="Picture 8" descr="http://www.vh.org/Providers/Lectures/icmrad/chest/parts/Osseous.jpg">
            <a:extLst>
              <a:ext uri="{FF2B5EF4-FFF2-40B4-BE49-F238E27FC236}">
                <a16:creationId xmlns:a16="http://schemas.microsoft.com/office/drawing/2014/main" id="{BEB53FE6-4988-3C90-0C14-C20950713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1714500"/>
            <a:ext cx="62992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8200"/>
                                        </p:tgtEl>
                                        <p:attrNameLst>
                                          <p:attrName>style.visibility</p:attrName>
                                        </p:attrNameLst>
                                      </p:cBhvr>
                                      <p:to>
                                        <p:strVal val="visible"/>
                                      </p:to>
                                    </p:set>
                                  </p:childTnLst>
                                  <p:subTnLst>
                                    <p:set>
                                      <p:cBhvr override="childStyle">
                                        <p:cTn dur="1" fill="hold" display="0" masterRel="nextClick" afterEffect="1"/>
                                        <p:tgtEl>
                                          <p:spTgt spid="820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1BC307E-431F-CD3B-9C87-CB7E0797F886}"/>
              </a:ext>
            </a:extLst>
          </p:cNvPr>
          <p:cNvSpPr>
            <a:spLocks noGrp="1" noChangeArrowheads="1"/>
          </p:cNvSpPr>
          <p:nvPr>
            <p:ph type="title"/>
          </p:nvPr>
        </p:nvSpPr>
        <p:spPr>
          <a:xfrm>
            <a:off x="457200" y="0"/>
            <a:ext cx="8229600" cy="712788"/>
          </a:xfrm>
        </p:spPr>
        <p:txBody>
          <a:bodyPr/>
          <a:lstStyle/>
          <a:p>
            <a:pPr eaLnBrk="1" hangingPunct="1">
              <a:defRPr/>
            </a:pPr>
            <a:r>
              <a:rPr lang="en-US" dirty="0">
                <a:solidFill>
                  <a:srgbClr val="1ED4F8"/>
                </a:solidFill>
              </a:rPr>
              <a:t>Findings</a:t>
            </a:r>
          </a:p>
        </p:txBody>
      </p:sp>
      <p:sp>
        <p:nvSpPr>
          <p:cNvPr id="92163" name="Rectangle 3">
            <a:extLst>
              <a:ext uri="{FF2B5EF4-FFF2-40B4-BE49-F238E27FC236}">
                <a16:creationId xmlns:a16="http://schemas.microsoft.com/office/drawing/2014/main" id="{3A72DDC7-FC20-B4AC-7E59-D21B3A57D752}"/>
              </a:ext>
            </a:extLst>
          </p:cNvPr>
          <p:cNvSpPr>
            <a:spLocks noGrp="1" noChangeArrowheads="1"/>
          </p:cNvSpPr>
          <p:nvPr>
            <p:ph type="body" sz="half" idx="1"/>
          </p:nvPr>
        </p:nvSpPr>
        <p:spPr>
          <a:xfrm>
            <a:off x="0" y="914400"/>
            <a:ext cx="4495800" cy="5943600"/>
          </a:xfrm>
        </p:spPr>
        <p:txBody>
          <a:bodyPr/>
          <a:lstStyle/>
          <a:p>
            <a:pPr eaLnBrk="1" hangingPunct="1"/>
            <a:r>
              <a:rPr lang="en-US" altLang="en-US" sz="4000" b="1">
                <a:solidFill>
                  <a:srgbClr val="C00000"/>
                </a:solidFill>
              </a:rPr>
              <a:t>10</a:t>
            </a:r>
            <a:r>
              <a:rPr lang="en-US" altLang="en-US" sz="4000">
                <a:solidFill>
                  <a:srgbClr val="C00000"/>
                </a:solidFill>
              </a:rPr>
              <a:t>.</a:t>
            </a:r>
            <a:r>
              <a:rPr lang="en-US" altLang="en-US" sz="4000" b="1">
                <a:solidFill>
                  <a:srgbClr val="C00000"/>
                </a:solidFill>
              </a:rPr>
              <a:t>Mediastinum</a:t>
            </a:r>
          </a:p>
          <a:p>
            <a:pPr lvl="1" eaLnBrk="1" hangingPunct="1"/>
            <a:r>
              <a:rPr lang="en-US" altLang="en-US" sz="4000"/>
              <a:t> Check for </a:t>
            </a:r>
          </a:p>
          <a:p>
            <a:pPr lvl="2" eaLnBrk="1" hangingPunct="1"/>
            <a:r>
              <a:rPr lang="en-US" altLang="en-US" sz="3600"/>
              <a:t>Cardiomegaly</a:t>
            </a:r>
          </a:p>
          <a:p>
            <a:pPr lvl="2" eaLnBrk="1" hangingPunct="1"/>
            <a:r>
              <a:rPr lang="en-US" altLang="en-US" sz="3600"/>
              <a:t>Mediastinal and Hilar contours for increase densities or deformities</a:t>
            </a:r>
          </a:p>
        </p:txBody>
      </p:sp>
      <p:pic>
        <p:nvPicPr>
          <p:cNvPr id="92164" name="Picture 4" descr="NormalPA3">
            <a:extLst>
              <a:ext uri="{FF2B5EF4-FFF2-40B4-BE49-F238E27FC236}">
                <a16:creationId xmlns:a16="http://schemas.microsoft.com/office/drawing/2014/main" id="{972709B3-AB15-86DD-27B4-4D51DBF5F7B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4725" y="1600200"/>
            <a:ext cx="3989388" cy="4800600"/>
          </a:xfrm>
          <a:noFill/>
        </p:spPr>
      </p:pic>
      <p:cxnSp>
        <p:nvCxnSpPr>
          <p:cNvPr id="41989" name="Straight Arrow Connector 7">
            <a:extLst>
              <a:ext uri="{FF2B5EF4-FFF2-40B4-BE49-F238E27FC236}">
                <a16:creationId xmlns:a16="http://schemas.microsoft.com/office/drawing/2014/main" id="{FD7CE9EA-CA1B-F7B2-4307-CE9E26EEE125}"/>
              </a:ext>
            </a:extLst>
          </p:cNvPr>
          <p:cNvCxnSpPr>
            <a:cxnSpLocks noChangeShapeType="1"/>
          </p:cNvCxnSpPr>
          <p:nvPr/>
        </p:nvCxnSpPr>
        <p:spPr bwMode="auto">
          <a:xfrm>
            <a:off x="6588125" y="2852738"/>
            <a:ext cx="504825" cy="0"/>
          </a:xfrm>
          <a:prstGeom prst="straightConnector1">
            <a:avLst/>
          </a:prstGeom>
          <a:noFill/>
          <a:ln w="12700" cap="sq"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41990" name="Straight Arrow Connector 10">
            <a:extLst>
              <a:ext uri="{FF2B5EF4-FFF2-40B4-BE49-F238E27FC236}">
                <a16:creationId xmlns:a16="http://schemas.microsoft.com/office/drawing/2014/main" id="{99253C44-D441-221B-E6B5-8B733CA60DE4}"/>
              </a:ext>
            </a:extLst>
          </p:cNvPr>
          <p:cNvCxnSpPr>
            <a:cxnSpLocks noChangeShapeType="1"/>
          </p:cNvCxnSpPr>
          <p:nvPr/>
        </p:nvCxnSpPr>
        <p:spPr bwMode="auto">
          <a:xfrm flipV="1">
            <a:off x="6156325" y="3860800"/>
            <a:ext cx="1439863" cy="360363"/>
          </a:xfrm>
          <a:prstGeom prst="straightConnector1">
            <a:avLst/>
          </a:prstGeom>
          <a:noFill/>
          <a:ln w="12700" cap="sq"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additive="base">
                                        <p:cTn id="7" dur="500" fill="hold"/>
                                        <p:tgtEl>
                                          <p:spTgt spid="921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6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2163">
                                            <p:txEl>
                                              <p:pRg st="1" end="1"/>
                                            </p:txEl>
                                          </p:spTgt>
                                        </p:tgtEl>
                                        <p:attrNameLst>
                                          <p:attrName>style.visibility</p:attrName>
                                        </p:attrNameLst>
                                      </p:cBhvr>
                                      <p:to>
                                        <p:strVal val="visible"/>
                                      </p:to>
                                    </p:set>
                                    <p:anim calcmode="lin" valueType="num">
                                      <p:cBhvr additive="base">
                                        <p:cTn id="11" dur="500" fill="hold"/>
                                        <p:tgtEl>
                                          <p:spTgt spid="9216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216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2163">
                                            <p:txEl>
                                              <p:pRg st="2" end="2"/>
                                            </p:txEl>
                                          </p:spTgt>
                                        </p:tgtEl>
                                        <p:attrNameLst>
                                          <p:attrName>style.visibility</p:attrName>
                                        </p:attrNameLst>
                                      </p:cBhvr>
                                      <p:to>
                                        <p:strVal val="visible"/>
                                      </p:to>
                                    </p:set>
                                    <p:anim calcmode="lin" valueType="num">
                                      <p:cBhvr additive="base">
                                        <p:cTn id="15" dur="500" fill="hold"/>
                                        <p:tgtEl>
                                          <p:spTgt spid="9216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216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2163">
                                            <p:txEl>
                                              <p:pRg st="3" end="3"/>
                                            </p:txEl>
                                          </p:spTgt>
                                        </p:tgtEl>
                                        <p:attrNameLst>
                                          <p:attrName>style.visibility</p:attrName>
                                        </p:attrNameLst>
                                      </p:cBhvr>
                                      <p:to>
                                        <p:strVal val="visible"/>
                                      </p:to>
                                    </p:set>
                                    <p:anim calcmode="lin" valueType="num">
                                      <p:cBhvr additive="base">
                                        <p:cTn id="19" dur="500" fill="hold"/>
                                        <p:tgtEl>
                                          <p:spTgt spid="9216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6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2164"/>
                                        </p:tgtEl>
                                        <p:attrNameLst>
                                          <p:attrName>style.visibility</p:attrName>
                                        </p:attrNameLst>
                                      </p:cBhvr>
                                      <p:to>
                                        <p:strVal val="visible"/>
                                      </p:to>
                                    </p:set>
                                    <p:anim calcmode="lin" valueType="num">
                                      <p:cBhvr additive="base">
                                        <p:cTn id="23" dur="500" fill="hold"/>
                                        <p:tgtEl>
                                          <p:spTgt spid="92164"/>
                                        </p:tgtEl>
                                        <p:attrNameLst>
                                          <p:attrName>ppt_x</p:attrName>
                                        </p:attrNameLst>
                                      </p:cBhvr>
                                      <p:tavLst>
                                        <p:tav tm="0">
                                          <p:val>
                                            <p:strVal val="1+#ppt_w/2"/>
                                          </p:val>
                                        </p:tav>
                                        <p:tav tm="100000">
                                          <p:val>
                                            <p:strVal val="#ppt_x"/>
                                          </p:val>
                                        </p:tav>
                                      </p:tavLst>
                                    </p:anim>
                                    <p:anim calcmode="lin" valueType="num">
                                      <p:cBhvr additive="base">
                                        <p:cTn id="24" dur="500" fill="hold"/>
                                        <p:tgtEl>
                                          <p:spTgt spid="921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2961-3C06-59EF-C1B3-8B0FCA1D66DE}"/>
              </a:ext>
            </a:extLst>
          </p:cNvPr>
          <p:cNvSpPr>
            <a:spLocks noGrp="1"/>
          </p:cNvSpPr>
          <p:nvPr>
            <p:ph type="title"/>
          </p:nvPr>
        </p:nvSpPr>
        <p:spPr>
          <a:xfrm>
            <a:off x="457200" y="333375"/>
            <a:ext cx="8229600" cy="777875"/>
          </a:xfrm>
        </p:spPr>
        <p:txBody>
          <a:bodyPr/>
          <a:lstStyle/>
          <a:p>
            <a:pPr eaLnBrk="1" hangingPunct="1">
              <a:defRPr/>
            </a:pPr>
            <a:r>
              <a:rPr lang="en-US" sz="3200" dirty="0">
                <a:solidFill>
                  <a:srgbClr val="C00000"/>
                </a:solidFill>
                <a:effectLst>
                  <a:outerShdw blurRad="38100" dist="38100" dir="2700000" algn="tl">
                    <a:srgbClr val="C0C0C0"/>
                  </a:outerShdw>
                </a:effectLst>
                <a:latin typeface="Eras Bold ITC" pitchFamily="34" charset="0"/>
              </a:rPr>
              <a:t>Viewing PA radiograph of the chest</a:t>
            </a:r>
            <a:endParaRPr lang="en-US" sz="3200" dirty="0">
              <a:solidFill>
                <a:srgbClr val="C00000"/>
              </a:solidFill>
            </a:endParaRPr>
          </a:p>
        </p:txBody>
      </p:sp>
      <p:sp>
        <p:nvSpPr>
          <p:cNvPr id="44035" name="Content Placeholder 2">
            <a:extLst>
              <a:ext uri="{FF2B5EF4-FFF2-40B4-BE49-F238E27FC236}">
                <a16:creationId xmlns:a16="http://schemas.microsoft.com/office/drawing/2014/main" id="{FD2AA94D-92A1-45DF-711B-5984673F7CBB}"/>
              </a:ext>
            </a:extLst>
          </p:cNvPr>
          <p:cNvSpPr>
            <a:spLocks noGrp="1" noChangeArrowheads="1"/>
          </p:cNvSpPr>
          <p:nvPr>
            <p:ph idx="1"/>
          </p:nvPr>
        </p:nvSpPr>
        <p:spPr>
          <a:xfrm>
            <a:off x="468313" y="1855788"/>
            <a:ext cx="4473575" cy="4525962"/>
          </a:xfrm>
        </p:spPr>
        <p:txBody>
          <a:bodyPr/>
          <a:lstStyle/>
          <a:p>
            <a:pPr eaLnBrk="1" hangingPunct="1">
              <a:buFontTx/>
              <a:buNone/>
            </a:pPr>
            <a:r>
              <a:rPr lang="en-US" altLang="en-US" sz="2800" b="1">
                <a:solidFill>
                  <a:srgbClr val="C00000"/>
                </a:solidFill>
              </a:rPr>
              <a:t>Hilar region:</a:t>
            </a:r>
          </a:p>
          <a:p>
            <a:pPr algn="just" eaLnBrk="1" hangingPunct="1">
              <a:spcAft>
                <a:spcPts val="600"/>
              </a:spcAft>
            </a:pPr>
            <a:r>
              <a:rPr lang="en-US" altLang="en-US" sz="2400" b="1"/>
              <a:t>Both hila should be concave. </a:t>
            </a:r>
          </a:p>
          <a:p>
            <a:pPr algn="just" eaLnBrk="1" hangingPunct="1">
              <a:spcAft>
                <a:spcPts val="600"/>
              </a:spcAft>
            </a:pPr>
            <a:r>
              <a:rPr lang="en-US" altLang="en-US" sz="2400" b="1"/>
              <a:t>Both hila should be of similar density.</a:t>
            </a:r>
          </a:p>
          <a:p>
            <a:pPr algn="just" eaLnBrk="1" hangingPunct="1">
              <a:spcAft>
                <a:spcPts val="600"/>
              </a:spcAft>
            </a:pPr>
            <a:r>
              <a:rPr lang="en-US" altLang="en-US" sz="2400" b="1"/>
              <a:t>The left hilum is usually superior to the right by up to 1 cm.</a:t>
            </a:r>
          </a:p>
          <a:p>
            <a:pPr lvl="1" algn="just" eaLnBrk="1" hangingPunct="1"/>
            <a:endParaRPr lang="en-US" altLang="en-US" sz="2400"/>
          </a:p>
          <a:p>
            <a:pPr lvl="1" algn="just" eaLnBrk="1" hangingPunct="1"/>
            <a:endParaRPr lang="en-US" altLang="en-US" sz="2400"/>
          </a:p>
        </p:txBody>
      </p:sp>
      <p:pic>
        <p:nvPicPr>
          <p:cNvPr id="44036" name="Picture 3">
            <a:extLst>
              <a:ext uri="{FF2B5EF4-FFF2-40B4-BE49-F238E27FC236}">
                <a16:creationId xmlns:a16="http://schemas.microsoft.com/office/drawing/2014/main" id="{BB546E85-587F-C026-9B53-109EE440B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084388"/>
            <a:ext cx="3967163"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D5753BA9-5253-1BA4-8AA5-16A57740546F}"/>
              </a:ext>
            </a:extLst>
          </p:cNvPr>
          <p:cNvSpPr>
            <a:spLocks noGrp="1" noChangeArrowheads="1"/>
          </p:cNvSpPr>
          <p:nvPr>
            <p:ph type="title"/>
          </p:nvPr>
        </p:nvSpPr>
        <p:spPr>
          <a:xfrm>
            <a:off x="684213" y="188913"/>
            <a:ext cx="7772400" cy="863600"/>
          </a:xfrm>
        </p:spPr>
        <p:txBody>
          <a:bodyPr/>
          <a:lstStyle/>
          <a:p>
            <a:pPr eaLnBrk="1" hangingPunct="1">
              <a:defRPr/>
            </a:pPr>
            <a:r>
              <a:rPr lang="en-US" dirty="0"/>
              <a:t>The 12-Step Program</a:t>
            </a:r>
          </a:p>
        </p:txBody>
      </p:sp>
      <p:sp>
        <p:nvSpPr>
          <p:cNvPr id="121859" name="Rectangle 3">
            <a:extLst>
              <a:ext uri="{FF2B5EF4-FFF2-40B4-BE49-F238E27FC236}">
                <a16:creationId xmlns:a16="http://schemas.microsoft.com/office/drawing/2014/main" id="{F94F4D04-2C38-04ED-F674-6F1469358DFE}"/>
              </a:ext>
            </a:extLst>
          </p:cNvPr>
          <p:cNvSpPr>
            <a:spLocks noGrp="1" noChangeArrowheads="1"/>
          </p:cNvSpPr>
          <p:nvPr>
            <p:ph type="body" idx="1"/>
          </p:nvPr>
        </p:nvSpPr>
        <p:spPr>
          <a:xfrm>
            <a:off x="611188" y="1412875"/>
            <a:ext cx="7847012" cy="4683125"/>
          </a:xfrm>
        </p:spPr>
        <p:txBody>
          <a:bodyPr/>
          <a:lstStyle/>
          <a:p>
            <a:pPr eaLnBrk="1" hangingPunct="1">
              <a:lnSpc>
                <a:spcPct val="80000"/>
              </a:lnSpc>
            </a:pPr>
            <a:r>
              <a:rPr lang="en-US" altLang="en-US" sz="2400" b="1">
                <a:solidFill>
                  <a:srgbClr val="FFFF00"/>
                </a:solidFill>
              </a:rPr>
              <a:t>1</a:t>
            </a:r>
            <a:r>
              <a:rPr lang="en-US" altLang="en-US" sz="2400">
                <a:solidFill>
                  <a:srgbClr val="FFFF00"/>
                </a:solidFill>
              </a:rPr>
              <a:t>:  </a:t>
            </a:r>
            <a:r>
              <a:rPr lang="en-US" altLang="en-US" sz="2400"/>
              <a:t>Name</a:t>
            </a:r>
          </a:p>
          <a:p>
            <a:pPr eaLnBrk="1" hangingPunct="1">
              <a:lnSpc>
                <a:spcPct val="80000"/>
              </a:lnSpc>
            </a:pPr>
            <a:r>
              <a:rPr lang="en-US" altLang="en-US" sz="2400" b="1">
                <a:solidFill>
                  <a:srgbClr val="FFFF00"/>
                </a:solidFill>
              </a:rPr>
              <a:t>2</a:t>
            </a:r>
            <a:r>
              <a:rPr lang="en-US" altLang="en-US" sz="2400">
                <a:solidFill>
                  <a:srgbClr val="FFFF00"/>
                </a:solidFill>
              </a:rPr>
              <a:t>:  </a:t>
            </a:r>
            <a:r>
              <a:rPr lang="en-US" altLang="en-US" sz="2400"/>
              <a:t>Date</a:t>
            </a:r>
          </a:p>
          <a:p>
            <a:pPr eaLnBrk="1" hangingPunct="1">
              <a:lnSpc>
                <a:spcPct val="80000"/>
              </a:lnSpc>
            </a:pPr>
            <a:r>
              <a:rPr lang="en-US" altLang="en-US" sz="2400" b="1">
                <a:solidFill>
                  <a:srgbClr val="FFFF00"/>
                </a:solidFill>
              </a:rPr>
              <a:t>3</a:t>
            </a:r>
            <a:r>
              <a:rPr lang="en-US" altLang="en-US" sz="2400"/>
              <a:t>:  Old films</a:t>
            </a:r>
          </a:p>
          <a:p>
            <a:pPr eaLnBrk="1" hangingPunct="1">
              <a:lnSpc>
                <a:spcPct val="80000"/>
              </a:lnSpc>
            </a:pPr>
            <a:r>
              <a:rPr lang="en-US" altLang="en-US" sz="2400" b="1">
                <a:solidFill>
                  <a:srgbClr val="FFFF00"/>
                </a:solidFill>
              </a:rPr>
              <a:t>4</a:t>
            </a:r>
            <a:r>
              <a:rPr lang="en-US" altLang="en-US" sz="2400"/>
              <a:t>:  What type of </a:t>
            </a:r>
            <a:r>
              <a:rPr lang="en-US" altLang="en-US" sz="2800" b="1"/>
              <a:t>view(s)</a:t>
            </a:r>
          </a:p>
          <a:p>
            <a:pPr eaLnBrk="1" hangingPunct="1">
              <a:lnSpc>
                <a:spcPct val="80000"/>
              </a:lnSpc>
            </a:pPr>
            <a:r>
              <a:rPr lang="en-US" altLang="en-US" sz="2400" b="1">
                <a:solidFill>
                  <a:srgbClr val="FFFF00"/>
                </a:solidFill>
              </a:rPr>
              <a:t>5</a:t>
            </a:r>
            <a:r>
              <a:rPr lang="en-US" altLang="en-US" sz="2400"/>
              <a:t>:  Penetration</a:t>
            </a:r>
          </a:p>
          <a:p>
            <a:pPr eaLnBrk="1" hangingPunct="1">
              <a:lnSpc>
                <a:spcPct val="80000"/>
              </a:lnSpc>
            </a:pPr>
            <a:r>
              <a:rPr lang="en-US" altLang="en-US" sz="2400" b="1">
                <a:solidFill>
                  <a:srgbClr val="FFFF00"/>
                </a:solidFill>
              </a:rPr>
              <a:t>6</a:t>
            </a:r>
            <a:r>
              <a:rPr lang="en-US" altLang="en-US" sz="2400"/>
              <a:t>:  Inspiration</a:t>
            </a:r>
          </a:p>
          <a:p>
            <a:pPr eaLnBrk="1" hangingPunct="1">
              <a:lnSpc>
                <a:spcPct val="80000"/>
              </a:lnSpc>
            </a:pPr>
            <a:r>
              <a:rPr lang="en-US" altLang="en-US" sz="2400" b="1">
                <a:solidFill>
                  <a:srgbClr val="FFFF00"/>
                </a:solidFill>
              </a:rPr>
              <a:t>7</a:t>
            </a:r>
            <a:r>
              <a:rPr lang="en-US" altLang="en-US" sz="2400"/>
              <a:t>:  Rotation</a:t>
            </a:r>
          </a:p>
          <a:p>
            <a:pPr eaLnBrk="1" hangingPunct="1">
              <a:lnSpc>
                <a:spcPct val="80000"/>
              </a:lnSpc>
            </a:pPr>
            <a:r>
              <a:rPr lang="en-US" altLang="en-US" sz="2400" b="1">
                <a:solidFill>
                  <a:srgbClr val="FFFF00"/>
                </a:solidFill>
              </a:rPr>
              <a:t>8</a:t>
            </a:r>
            <a:r>
              <a:rPr lang="en-US" altLang="en-US" sz="2400"/>
              <a:t>:  Angulation</a:t>
            </a:r>
          </a:p>
          <a:p>
            <a:pPr eaLnBrk="1" hangingPunct="1">
              <a:lnSpc>
                <a:spcPct val="80000"/>
              </a:lnSpc>
            </a:pPr>
            <a:r>
              <a:rPr lang="en-US" altLang="en-US" sz="2400" b="1">
                <a:solidFill>
                  <a:srgbClr val="FFFF00"/>
                </a:solidFill>
              </a:rPr>
              <a:t>9</a:t>
            </a:r>
            <a:r>
              <a:rPr lang="en-US" altLang="en-US" sz="2400"/>
              <a:t>:  Soft tissues / bony structures</a:t>
            </a:r>
          </a:p>
          <a:p>
            <a:pPr eaLnBrk="1" hangingPunct="1">
              <a:lnSpc>
                <a:spcPct val="80000"/>
              </a:lnSpc>
            </a:pPr>
            <a:r>
              <a:rPr lang="en-US" altLang="en-US" sz="2400" b="1">
                <a:solidFill>
                  <a:srgbClr val="FFFF00"/>
                </a:solidFill>
              </a:rPr>
              <a:t>10</a:t>
            </a:r>
            <a:r>
              <a:rPr lang="en-US" altLang="en-US" sz="2400"/>
              <a:t>:  Mediastinum</a:t>
            </a:r>
          </a:p>
          <a:p>
            <a:pPr eaLnBrk="1" hangingPunct="1">
              <a:lnSpc>
                <a:spcPct val="80000"/>
              </a:lnSpc>
            </a:pPr>
            <a:r>
              <a:rPr lang="en-US" altLang="en-US" sz="2400" b="1">
                <a:solidFill>
                  <a:srgbClr val="FFFF00"/>
                </a:solidFill>
              </a:rPr>
              <a:t>11</a:t>
            </a:r>
            <a:r>
              <a:rPr lang="en-US" altLang="en-US" sz="2400"/>
              <a:t>:  Diaphragms</a:t>
            </a:r>
          </a:p>
          <a:p>
            <a:pPr eaLnBrk="1" hangingPunct="1">
              <a:lnSpc>
                <a:spcPct val="80000"/>
              </a:lnSpc>
            </a:pPr>
            <a:r>
              <a:rPr lang="en-US" altLang="en-US" sz="2400" b="1">
                <a:solidFill>
                  <a:srgbClr val="FFFF00"/>
                </a:solidFill>
              </a:rPr>
              <a:t>12</a:t>
            </a:r>
            <a:r>
              <a:rPr lang="en-US" altLang="en-US" sz="2400"/>
              <a:t>:  Lung Fields</a:t>
            </a:r>
          </a:p>
        </p:txBody>
      </p:sp>
      <p:sp>
        <p:nvSpPr>
          <p:cNvPr id="121860" name="Text Box 4">
            <a:extLst>
              <a:ext uri="{FF2B5EF4-FFF2-40B4-BE49-F238E27FC236}">
                <a16:creationId xmlns:a16="http://schemas.microsoft.com/office/drawing/2014/main" id="{70ED2621-2567-4686-BC69-3AF3A9D7E0E0}"/>
              </a:ext>
            </a:extLst>
          </p:cNvPr>
          <p:cNvSpPr txBox="1">
            <a:spLocks noChangeArrowheads="1"/>
          </p:cNvSpPr>
          <p:nvPr/>
        </p:nvSpPr>
        <p:spPr bwMode="auto">
          <a:xfrm>
            <a:off x="5003800" y="3284538"/>
            <a:ext cx="3581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800" b="1">
                <a:solidFill>
                  <a:schemeClr val="tx2"/>
                </a:solidFill>
              </a:rPr>
              <a:t>Quality Control</a:t>
            </a:r>
          </a:p>
        </p:txBody>
      </p:sp>
      <p:sp>
        <p:nvSpPr>
          <p:cNvPr id="121861" name="Text Box 5">
            <a:extLst>
              <a:ext uri="{FF2B5EF4-FFF2-40B4-BE49-F238E27FC236}">
                <a16:creationId xmlns:a16="http://schemas.microsoft.com/office/drawing/2014/main" id="{2D8F4097-B962-002E-2ABE-8DC57B082EA3}"/>
              </a:ext>
            </a:extLst>
          </p:cNvPr>
          <p:cNvSpPr txBox="1">
            <a:spLocks noChangeArrowheads="1"/>
          </p:cNvSpPr>
          <p:nvPr/>
        </p:nvSpPr>
        <p:spPr bwMode="auto">
          <a:xfrm>
            <a:off x="6372225" y="4868863"/>
            <a:ext cx="2133600" cy="519112"/>
          </a:xfrm>
          <a:prstGeom prst="rect">
            <a:avLst/>
          </a:prstGeom>
          <a:noFill/>
          <a:ln w="12700" cap="sq">
            <a:noFill/>
            <a:miter lim="800000"/>
            <a:headEnd type="none" w="sm" len="sm"/>
            <a:tailEnd type="none" w="sm" len="sm"/>
          </a:ln>
        </p:spPr>
        <p:txBody>
          <a:bodyPr>
            <a:spAutoFit/>
          </a:bodyPr>
          <a:lstStyle/>
          <a:p>
            <a:pPr eaLnBrk="1" hangingPunct="1">
              <a:spcBef>
                <a:spcPct val="50000"/>
              </a:spcBef>
              <a:defRPr/>
            </a:pPr>
            <a:r>
              <a:rPr lang="en-US" sz="2800" b="1" dirty="0">
                <a:solidFill>
                  <a:schemeClr val="accent5">
                    <a:lumMod val="25000"/>
                  </a:schemeClr>
                </a:solidFill>
              </a:rPr>
              <a:t>Findings</a:t>
            </a:r>
          </a:p>
        </p:txBody>
      </p:sp>
      <p:sp>
        <p:nvSpPr>
          <p:cNvPr id="121862" name="Text Box 6">
            <a:extLst>
              <a:ext uri="{FF2B5EF4-FFF2-40B4-BE49-F238E27FC236}">
                <a16:creationId xmlns:a16="http://schemas.microsoft.com/office/drawing/2014/main" id="{75080F17-FAE3-17DD-0178-01F9EC679F56}"/>
              </a:ext>
            </a:extLst>
          </p:cNvPr>
          <p:cNvSpPr txBox="1">
            <a:spLocks noChangeArrowheads="1"/>
          </p:cNvSpPr>
          <p:nvPr/>
        </p:nvSpPr>
        <p:spPr bwMode="auto">
          <a:xfrm>
            <a:off x="4284663" y="2420938"/>
            <a:ext cx="10668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1700">
                <a:solidFill>
                  <a:schemeClr val="tx2"/>
                </a:solidFill>
              </a:rPr>
              <a:t>}</a:t>
            </a:r>
          </a:p>
        </p:txBody>
      </p:sp>
      <p:sp>
        <p:nvSpPr>
          <p:cNvPr id="121863" name="Text Box 7">
            <a:extLst>
              <a:ext uri="{FF2B5EF4-FFF2-40B4-BE49-F238E27FC236}">
                <a16:creationId xmlns:a16="http://schemas.microsoft.com/office/drawing/2014/main" id="{FD7C8189-B05A-0F2F-5253-4E2C3D735143}"/>
              </a:ext>
            </a:extLst>
          </p:cNvPr>
          <p:cNvSpPr txBox="1">
            <a:spLocks noChangeArrowheads="1"/>
          </p:cNvSpPr>
          <p:nvPr/>
        </p:nvSpPr>
        <p:spPr bwMode="auto">
          <a:xfrm>
            <a:off x="5364163" y="4005263"/>
            <a:ext cx="995362" cy="1892300"/>
          </a:xfrm>
          <a:prstGeom prst="rect">
            <a:avLst/>
          </a:prstGeom>
          <a:noFill/>
          <a:ln w="12700" cap="sq">
            <a:noFill/>
            <a:miter lim="800000"/>
            <a:headEnd type="none" w="sm" len="sm"/>
            <a:tailEnd type="none" w="sm" len="sm"/>
          </a:ln>
        </p:spPr>
        <p:txBody>
          <a:bodyPr>
            <a:spAutoFit/>
          </a:bodyPr>
          <a:lstStyle/>
          <a:p>
            <a:pPr eaLnBrk="1" hangingPunct="1">
              <a:spcBef>
                <a:spcPct val="50000"/>
              </a:spcBef>
              <a:defRPr/>
            </a:pPr>
            <a:r>
              <a:rPr lang="en-US" sz="11700" dirty="0">
                <a:solidFill>
                  <a:schemeClr val="accent5">
                    <a:lumMod val="25000"/>
                  </a:schemeClr>
                </a:solidFill>
              </a:rPr>
              <a:t>}</a:t>
            </a:r>
          </a:p>
        </p:txBody>
      </p:sp>
      <p:sp>
        <p:nvSpPr>
          <p:cNvPr id="121864" name="Text Box 8">
            <a:extLst>
              <a:ext uri="{FF2B5EF4-FFF2-40B4-BE49-F238E27FC236}">
                <a16:creationId xmlns:a16="http://schemas.microsoft.com/office/drawing/2014/main" id="{12EC00AD-E6B3-EE6A-B80B-39CA770D24D1}"/>
              </a:ext>
            </a:extLst>
          </p:cNvPr>
          <p:cNvSpPr txBox="1">
            <a:spLocks noChangeArrowheads="1"/>
          </p:cNvSpPr>
          <p:nvPr/>
        </p:nvSpPr>
        <p:spPr bwMode="auto">
          <a:xfrm>
            <a:off x="5076825" y="1916113"/>
            <a:ext cx="21050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800" b="1">
                <a:solidFill>
                  <a:srgbClr val="FF0000"/>
                </a:solidFill>
              </a:rPr>
              <a:t>Pre-read</a:t>
            </a:r>
          </a:p>
        </p:txBody>
      </p:sp>
      <p:sp>
        <p:nvSpPr>
          <p:cNvPr id="121865" name="Text Box 9">
            <a:extLst>
              <a:ext uri="{FF2B5EF4-FFF2-40B4-BE49-F238E27FC236}">
                <a16:creationId xmlns:a16="http://schemas.microsoft.com/office/drawing/2014/main" id="{A57E8BC2-6148-1641-C576-4F5532E754A5}"/>
              </a:ext>
            </a:extLst>
          </p:cNvPr>
          <p:cNvSpPr txBox="1">
            <a:spLocks noChangeArrowheads="1"/>
          </p:cNvSpPr>
          <p:nvPr/>
        </p:nvSpPr>
        <p:spPr bwMode="auto">
          <a:xfrm>
            <a:off x="4356100" y="1268413"/>
            <a:ext cx="36036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8800" b="1">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1864"/>
                                        </p:tgtEl>
                                        <p:attrNameLst>
                                          <p:attrName>style.visibility</p:attrName>
                                        </p:attrNameLst>
                                      </p:cBhvr>
                                      <p:to>
                                        <p:strVal val="visible"/>
                                      </p:to>
                                    </p:set>
                                    <p:anim calcmode="lin" valueType="num">
                                      <p:cBhvr additive="base">
                                        <p:cTn id="7" dur="500" fill="hold"/>
                                        <p:tgtEl>
                                          <p:spTgt spid="121864"/>
                                        </p:tgtEl>
                                        <p:attrNameLst>
                                          <p:attrName>ppt_x</p:attrName>
                                        </p:attrNameLst>
                                      </p:cBhvr>
                                      <p:tavLst>
                                        <p:tav tm="0">
                                          <p:val>
                                            <p:strVal val="1+#ppt_w/2"/>
                                          </p:val>
                                        </p:tav>
                                        <p:tav tm="100000">
                                          <p:val>
                                            <p:strVal val="#ppt_x"/>
                                          </p:val>
                                        </p:tav>
                                      </p:tavLst>
                                    </p:anim>
                                    <p:anim calcmode="lin" valueType="num">
                                      <p:cBhvr additive="base">
                                        <p:cTn id="8" dur="500" fill="hold"/>
                                        <p:tgtEl>
                                          <p:spTgt spid="12186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1865"/>
                                        </p:tgtEl>
                                        <p:attrNameLst>
                                          <p:attrName>style.visibility</p:attrName>
                                        </p:attrNameLst>
                                      </p:cBhvr>
                                      <p:to>
                                        <p:strVal val="visible"/>
                                      </p:to>
                                    </p:set>
                                    <p:anim calcmode="lin" valueType="num">
                                      <p:cBhvr additive="base">
                                        <p:cTn id="11" dur="500" fill="hold"/>
                                        <p:tgtEl>
                                          <p:spTgt spid="121865"/>
                                        </p:tgtEl>
                                        <p:attrNameLst>
                                          <p:attrName>ppt_x</p:attrName>
                                        </p:attrNameLst>
                                      </p:cBhvr>
                                      <p:tavLst>
                                        <p:tav tm="0">
                                          <p:val>
                                            <p:strVal val="1+#ppt_w/2"/>
                                          </p:val>
                                        </p:tav>
                                        <p:tav tm="100000">
                                          <p:val>
                                            <p:strVal val="#ppt_x"/>
                                          </p:val>
                                        </p:tav>
                                      </p:tavLst>
                                    </p:anim>
                                    <p:anim calcmode="lin" valueType="num">
                                      <p:cBhvr additive="base">
                                        <p:cTn id="12" dur="500" fill="hold"/>
                                        <p:tgtEl>
                                          <p:spTgt spid="121865"/>
                                        </p:tgtEl>
                                        <p:attrNameLst>
                                          <p:attrName>ppt_y</p:attrName>
                                        </p:attrNameLst>
                                      </p:cBhvr>
                                      <p:tavLst>
                                        <p:tav tm="0">
                                          <p:val>
                                            <p:strVal val="#ppt_y"/>
                                          </p:val>
                                        </p:tav>
                                        <p:tav tm="100000">
                                          <p:val>
                                            <p:strVal val="#ppt_y"/>
                                          </p:val>
                                        </p:tav>
                                      </p:tavLst>
                                    </p:anim>
                                  </p:childTnLst>
                                </p:cTn>
                              </p:par>
                              <p:par>
                                <p:cTn id="13" presetID="3" presetClass="emph" presetSubtype="2" fill="hold" nodeType="withEffect">
                                  <p:stCondLst>
                                    <p:cond delay="0"/>
                                  </p:stCondLst>
                                  <p:childTnLst>
                                    <p:animClr clrSpc="rgb" dir="cw">
                                      <p:cBhvr override="childStyle">
                                        <p:cTn id="14" dur="2000" fill="hold"/>
                                        <p:tgtEl>
                                          <p:spTgt spid="121859">
                                            <p:txEl>
                                              <p:pRg st="0" end="0"/>
                                            </p:txEl>
                                          </p:spTgt>
                                        </p:tgtEl>
                                        <p:attrNameLst>
                                          <p:attrName>style.color</p:attrName>
                                        </p:attrNameLst>
                                      </p:cBhvr>
                                      <p:to>
                                        <a:srgbClr val="66FF33"/>
                                      </p:to>
                                    </p:animClr>
                                  </p:childTnLst>
                                </p:cTn>
                              </p:par>
                              <p:par>
                                <p:cTn id="15" presetID="3" presetClass="emph" presetSubtype="2" fill="hold" nodeType="withEffect">
                                  <p:stCondLst>
                                    <p:cond delay="0"/>
                                  </p:stCondLst>
                                  <p:childTnLst>
                                    <p:animClr clrSpc="rgb" dir="cw">
                                      <p:cBhvr override="childStyle">
                                        <p:cTn id="16" dur="2000" fill="hold"/>
                                        <p:tgtEl>
                                          <p:spTgt spid="121859">
                                            <p:txEl>
                                              <p:pRg st="1" end="1"/>
                                            </p:txEl>
                                          </p:spTgt>
                                        </p:tgtEl>
                                        <p:attrNameLst>
                                          <p:attrName>style.color</p:attrName>
                                        </p:attrNameLst>
                                      </p:cBhvr>
                                      <p:to>
                                        <a:srgbClr val="66FF33"/>
                                      </p:to>
                                    </p:animClr>
                                  </p:childTnLst>
                                </p:cTn>
                              </p:par>
                              <p:par>
                                <p:cTn id="17" presetID="3" presetClass="emph" presetSubtype="2" fill="hold" nodeType="withEffect">
                                  <p:stCondLst>
                                    <p:cond delay="0"/>
                                  </p:stCondLst>
                                  <p:childTnLst>
                                    <p:animClr clrSpc="rgb" dir="cw">
                                      <p:cBhvr override="childStyle">
                                        <p:cTn id="18" dur="2000" fill="hold"/>
                                        <p:tgtEl>
                                          <p:spTgt spid="121859">
                                            <p:txEl>
                                              <p:pRg st="2" end="2"/>
                                            </p:txEl>
                                          </p:spTgt>
                                        </p:tgtEl>
                                        <p:attrNameLst>
                                          <p:attrName>style.color</p:attrName>
                                        </p:attrNameLst>
                                      </p:cBhvr>
                                      <p:to>
                                        <a:srgbClr val="66FF33"/>
                                      </p:to>
                                    </p:animClr>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mph" presetSubtype="2" fill="hold" nodeType="clickEffect">
                                  <p:stCondLst>
                                    <p:cond delay="0"/>
                                  </p:stCondLst>
                                  <p:childTnLst>
                                    <p:animClr clrSpc="rgb" dir="cw">
                                      <p:cBhvr override="childStyle">
                                        <p:cTn id="22" dur="2000" fill="hold"/>
                                        <p:tgtEl>
                                          <p:spTgt spid="121859">
                                            <p:txEl>
                                              <p:pRg st="4" end="4"/>
                                            </p:txEl>
                                          </p:spTgt>
                                        </p:tgtEl>
                                        <p:attrNameLst>
                                          <p:attrName>style.color</p:attrName>
                                        </p:attrNameLst>
                                      </p:cBhvr>
                                      <p:to>
                                        <a:srgbClr val="FF9933"/>
                                      </p:to>
                                    </p:animClr>
                                  </p:childTnLst>
                                </p:cTn>
                              </p:par>
                              <p:par>
                                <p:cTn id="23" presetID="3" presetClass="emph" presetSubtype="2" fill="hold" nodeType="withEffect">
                                  <p:stCondLst>
                                    <p:cond delay="0"/>
                                  </p:stCondLst>
                                  <p:childTnLst>
                                    <p:animClr clrSpc="rgb" dir="cw">
                                      <p:cBhvr override="childStyle">
                                        <p:cTn id="24" dur="2000" fill="hold"/>
                                        <p:tgtEl>
                                          <p:spTgt spid="121859">
                                            <p:txEl>
                                              <p:pRg st="5" end="5"/>
                                            </p:txEl>
                                          </p:spTgt>
                                        </p:tgtEl>
                                        <p:attrNameLst>
                                          <p:attrName>style.color</p:attrName>
                                        </p:attrNameLst>
                                      </p:cBhvr>
                                      <p:to>
                                        <a:srgbClr val="FF9933"/>
                                      </p:to>
                                    </p:animClr>
                                  </p:childTnLst>
                                </p:cTn>
                              </p:par>
                              <p:par>
                                <p:cTn id="25" presetID="3" presetClass="emph" presetSubtype="2" fill="hold" nodeType="withEffect">
                                  <p:stCondLst>
                                    <p:cond delay="0"/>
                                  </p:stCondLst>
                                  <p:childTnLst>
                                    <p:animClr clrSpc="rgb" dir="cw">
                                      <p:cBhvr override="childStyle">
                                        <p:cTn id="26" dur="2000" fill="hold"/>
                                        <p:tgtEl>
                                          <p:spTgt spid="121859">
                                            <p:txEl>
                                              <p:pRg st="6" end="6"/>
                                            </p:txEl>
                                          </p:spTgt>
                                        </p:tgtEl>
                                        <p:attrNameLst>
                                          <p:attrName>style.color</p:attrName>
                                        </p:attrNameLst>
                                      </p:cBhvr>
                                      <p:to>
                                        <a:srgbClr val="FF9933"/>
                                      </p:to>
                                    </p:animClr>
                                  </p:childTnLst>
                                </p:cTn>
                              </p:par>
                              <p:par>
                                <p:cTn id="27" presetID="3" presetClass="emph" presetSubtype="2" fill="hold" nodeType="withEffect">
                                  <p:stCondLst>
                                    <p:cond delay="0"/>
                                  </p:stCondLst>
                                  <p:childTnLst>
                                    <p:animClr clrSpc="rgb" dir="cw">
                                      <p:cBhvr override="childStyle">
                                        <p:cTn id="28" dur="2000" fill="hold"/>
                                        <p:tgtEl>
                                          <p:spTgt spid="121859">
                                            <p:txEl>
                                              <p:pRg st="7" end="7"/>
                                            </p:txEl>
                                          </p:spTgt>
                                        </p:tgtEl>
                                        <p:attrNameLst>
                                          <p:attrName>style.color</p:attrName>
                                        </p:attrNameLst>
                                      </p:cBhvr>
                                      <p:to>
                                        <a:srgbClr val="FF9933"/>
                                      </p:to>
                                    </p:animClr>
                                  </p:childTnLst>
                                </p:cTn>
                              </p:par>
                              <p:par>
                                <p:cTn id="29" presetID="2" presetClass="entr" presetSubtype="2" fill="hold" grpId="0" nodeType="withEffect">
                                  <p:stCondLst>
                                    <p:cond delay="0"/>
                                  </p:stCondLst>
                                  <p:childTnLst>
                                    <p:set>
                                      <p:cBhvr>
                                        <p:cTn id="30" dur="1" fill="hold">
                                          <p:stCondLst>
                                            <p:cond delay="0"/>
                                          </p:stCondLst>
                                        </p:cTn>
                                        <p:tgtEl>
                                          <p:spTgt spid="121860"/>
                                        </p:tgtEl>
                                        <p:attrNameLst>
                                          <p:attrName>style.visibility</p:attrName>
                                        </p:attrNameLst>
                                      </p:cBhvr>
                                      <p:to>
                                        <p:strVal val="visible"/>
                                      </p:to>
                                    </p:set>
                                    <p:anim calcmode="lin" valueType="num">
                                      <p:cBhvr additive="base">
                                        <p:cTn id="31" dur="500" fill="hold"/>
                                        <p:tgtEl>
                                          <p:spTgt spid="121860"/>
                                        </p:tgtEl>
                                        <p:attrNameLst>
                                          <p:attrName>ppt_x</p:attrName>
                                        </p:attrNameLst>
                                      </p:cBhvr>
                                      <p:tavLst>
                                        <p:tav tm="0">
                                          <p:val>
                                            <p:strVal val="1+#ppt_w/2"/>
                                          </p:val>
                                        </p:tav>
                                        <p:tav tm="100000">
                                          <p:val>
                                            <p:strVal val="#ppt_x"/>
                                          </p:val>
                                        </p:tav>
                                      </p:tavLst>
                                    </p:anim>
                                    <p:anim calcmode="lin" valueType="num">
                                      <p:cBhvr additive="base">
                                        <p:cTn id="32" dur="500" fill="hold"/>
                                        <p:tgtEl>
                                          <p:spTgt spid="121860"/>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21862"/>
                                        </p:tgtEl>
                                        <p:attrNameLst>
                                          <p:attrName>style.visibility</p:attrName>
                                        </p:attrNameLst>
                                      </p:cBhvr>
                                      <p:to>
                                        <p:strVal val="visible"/>
                                      </p:to>
                                    </p:set>
                                    <p:anim calcmode="lin" valueType="num">
                                      <p:cBhvr additive="base">
                                        <p:cTn id="35" dur="500" fill="hold"/>
                                        <p:tgtEl>
                                          <p:spTgt spid="121862"/>
                                        </p:tgtEl>
                                        <p:attrNameLst>
                                          <p:attrName>ppt_x</p:attrName>
                                        </p:attrNameLst>
                                      </p:cBhvr>
                                      <p:tavLst>
                                        <p:tav tm="0">
                                          <p:val>
                                            <p:strVal val="1+#ppt_w/2"/>
                                          </p:val>
                                        </p:tav>
                                        <p:tav tm="100000">
                                          <p:val>
                                            <p:strVal val="#ppt_x"/>
                                          </p:val>
                                        </p:tav>
                                      </p:tavLst>
                                    </p:anim>
                                    <p:anim calcmode="lin" valueType="num">
                                      <p:cBhvr additive="base">
                                        <p:cTn id="36" dur="500" fill="hold"/>
                                        <p:tgtEl>
                                          <p:spTgt spid="12186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mph" presetSubtype="2" fill="hold" nodeType="clickEffect">
                                  <p:stCondLst>
                                    <p:cond delay="0"/>
                                  </p:stCondLst>
                                  <p:childTnLst>
                                    <p:animClr clrSpc="rgb" dir="cw">
                                      <p:cBhvr override="childStyle">
                                        <p:cTn id="40" dur="2000" fill="hold"/>
                                        <p:tgtEl>
                                          <p:spTgt spid="121859">
                                            <p:txEl>
                                              <p:pRg st="8" end="8"/>
                                            </p:txEl>
                                          </p:spTgt>
                                        </p:tgtEl>
                                        <p:attrNameLst>
                                          <p:attrName>style.color</p:attrName>
                                        </p:attrNameLst>
                                      </p:cBhvr>
                                      <p:to>
                                        <a:srgbClr val="1ED4F8"/>
                                      </p:to>
                                    </p:animClr>
                                  </p:childTnLst>
                                </p:cTn>
                              </p:par>
                              <p:par>
                                <p:cTn id="41" presetID="3" presetClass="emph" presetSubtype="2" fill="hold" nodeType="withEffect">
                                  <p:stCondLst>
                                    <p:cond delay="0"/>
                                  </p:stCondLst>
                                  <p:childTnLst>
                                    <p:animClr clrSpc="rgb" dir="cw">
                                      <p:cBhvr override="childStyle">
                                        <p:cTn id="42" dur="2000" fill="hold"/>
                                        <p:tgtEl>
                                          <p:spTgt spid="121859">
                                            <p:txEl>
                                              <p:pRg st="9" end="9"/>
                                            </p:txEl>
                                          </p:spTgt>
                                        </p:tgtEl>
                                        <p:attrNameLst>
                                          <p:attrName>style.color</p:attrName>
                                        </p:attrNameLst>
                                      </p:cBhvr>
                                      <p:to>
                                        <a:srgbClr val="1ED4F8"/>
                                      </p:to>
                                    </p:animClr>
                                  </p:childTnLst>
                                </p:cTn>
                              </p:par>
                              <p:par>
                                <p:cTn id="43" presetID="3" presetClass="emph" presetSubtype="2" fill="hold" nodeType="withEffect">
                                  <p:stCondLst>
                                    <p:cond delay="0"/>
                                  </p:stCondLst>
                                  <p:childTnLst>
                                    <p:animClr clrSpc="rgb" dir="cw">
                                      <p:cBhvr override="childStyle">
                                        <p:cTn id="44" dur="2000" fill="hold"/>
                                        <p:tgtEl>
                                          <p:spTgt spid="121859">
                                            <p:txEl>
                                              <p:pRg st="10" end="10"/>
                                            </p:txEl>
                                          </p:spTgt>
                                        </p:tgtEl>
                                        <p:attrNameLst>
                                          <p:attrName>style.color</p:attrName>
                                        </p:attrNameLst>
                                      </p:cBhvr>
                                      <p:to>
                                        <a:srgbClr val="1ED4F8"/>
                                      </p:to>
                                    </p:animClr>
                                  </p:childTnLst>
                                </p:cTn>
                              </p:par>
                              <p:par>
                                <p:cTn id="45" presetID="3" presetClass="emph" presetSubtype="2" fill="hold" nodeType="withEffect">
                                  <p:stCondLst>
                                    <p:cond delay="0"/>
                                  </p:stCondLst>
                                  <p:childTnLst>
                                    <p:animClr clrSpc="rgb" dir="cw">
                                      <p:cBhvr override="childStyle">
                                        <p:cTn id="46" dur="2000" fill="hold"/>
                                        <p:tgtEl>
                                          <p:spTgt spid="121859">
                                            <p:txEl>
                                              <p:pRg st="11" end="11"/>
                                            </p:txEl>
                                          </p:spTgt>
                                        </p:tgtEl>
                                        <p:attrNameLst>
                                          <p:attrName>style.color</p:attrName>
                                        </p:attrNameLst>
                                      </p:cBhvr>
                                      <p:to>
                                        <a:srgbClr val="1ED4F8"/>
                                      </p:to>
                                    </p:animClr>
                                  </p:childTnLst>
                                </p:cTn>
                              </p:par>
                              <p:par>
                                <p:cTn id="47" presetID="2" presetClass="entr" presetSubtype="2" fill="hold" grpId="0" nodeType="withEffect">
                                  <p:stCondLst>
                                    <p:cond delay="0"/>
                                  </p:stCondLst>
                                  <p:childTnLst>
                                    <p:set>
                                      <p:cBhvr>
                                        <p:cTn id="48" dur="1" fill="hold">
                                          <p:stCondLst>
                                            <p:cond delay="0"/>
                                          </p:stCondLst>
                                        </p:cTn>
                                        <p:tgtEl>
                                          <p:spTgt spid="121861"/>
                                        </p:tgtEl>
                                        <p:attrNameLst>
                                          <p:attrName>style.visibility</p:attrName>
                                        </p:attrNameLst>
                                      </p:cBhvr>
                                      <p:to>
                                        <p:strVal val="visible"/>
                                      </p:to>
                                    </p:set>
                                    <p:anim calcmode="lin" valueType="num">
                                      <p:cBhvr additive="base">
                                        <p:cTn id="49" dur="500" fill="hold"/>
                                        <p:tgtEl>
                                          <p:spTgt spid="121861"/>
                                        </p:tgtEl>
                                        <p:attrNameLst>
                                          <p:attrName>ppt_x</p:attrName>
                                        </p:attrNameLst>
                                      </p:cBhvr>
                                      <p:tavLst>
                                        <p:tav tm="0">
                                          <p:val>
                                            <p:strVal val="1+#ppt_w/2"/>
                                          </p:val>
                                        </p:tav>
                                        <p:tav tm="100000">
                                          <p:val>
                                            <p:strVal val="#ppt_x"/>
                                          </p:val>
                                        </p:tav>
                                      </p:tavLst>
                                    </p:anim>
                                    <p:anim calcmode="lin" valueType="num">
                                      <p:cBhvr additive="base">
                                        <p:cTn id="50" dur="500" fill="hold"/>
                                        <p:tgtEl>
                                          <p:spTgt spid="121861"/>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21863"/>
                                        </p:tgtEl>
                                        <p:attrNameLst>
                                          <p:attrName>style.visibility</p:attrName>
                                        </p:attrNameLst>
                                      </p:cBhvr>
                                      <p:to>
                                        <p:strVal val="visible"/>
                                      </p:to>
                                    </p:set>
                                    <p:anim calcmode="lin" valueType="num">
                                      <p:cBhvr additive="base">
                                        <p:cTn id="53" dur="500" fill="hold"/>
                                        <p:tgtEl>
                                          <p:spTgt spid="121863"/>
                                        </p:tgtEl>
                                        <p:attrNameLst>
                                          <p:attrName>ppt_x</p:attrName>
                                        </p:attrNameLst>
                                      </p:cBhvr>
                                      <p:tavLst>
                                        <p:tav tm="0">
                                          <p:val>
                                            <p:strVal val="1+#ppt_w/2"/>
                                          </p:val>
                                        </p:tav>
                                        <p:tav tm="100000">
                                          <p:val>
                                            <p:strVal val="#ppt_x"/>
                                          </p:val>
                                        </p:tav>
                                      </p:tavLst>
                                    </p:anim>
                                    <p:anim calcmode="lin" valueType="num">
                                      <p:cBhvr additive="base">
                                        <p:cTn id="54" dur="500" fill="hold"/>
                                        <p:tgtEl>
                                          <p:spTgt spid="1218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121861" grpId="0"/>
      <p:bldP spid="121862" grpId="0"/>
      <p:bldP spid="121863" grpId="0"/>
      <p:bldP spid="121864" grpId="0"/>
      <p:bldP spid="1218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a:extLst>
              <a:ext uri="{FF2B5EF4-FFF2-40B4-BE49-F238E27FC236}">
                <a16:creationId xmlns:a16="http://schemas.microsoft.com/office/drawing/2014/main" id="{E23A6C36-DDBA-E6F2-417B-028198E6D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188913"/>
            <a:ext cx="6100763"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C:\My Documents\My Pictures\Medical pictures\normal chest.jpg">
            <a:extLst>
              <a:ext uri="{FF2B5EF4-FFF2-40B4-BE49-F238E27FC236}">
                <a16:creationId xmlns:a16="http://schemas.microsoft.com/office/drawing/2014/main" id="{6C8AA764-A15B-88F2-ACA7-CFD4C6FAB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288"/>
            <a:ext cx="6429375"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083" name="Straight Arrow Connector 3">
            <a:extLst>
              <a:ext uri="{FF2B5EF4-FFF2-40B4-BE49-F238E27FC236}">
                <a16:creationId xmlns:a16="http://schemas.microsoft.com/office/drawing/2014/main" id="{65E21345-7560-FE8E-D4AA-CA576031F395}"/>
              </a:ext>
            </a:extLst>
          </p:cNvPr>
          <p:cNvCxnSpPr>
            <a:cxnSpLocks noChangeShapeType="1"/>
          </p:cNvCxnSpPr>
          <p:nvPr/>
        </p:nvCxnSpPr>
        <p:spPr bwMode="auto">
          <a:xfrm>
            <a:off x="4140200" y="2708275"/>
            <a:ext cx="1439863" cy="0"/>
          </a:xfrm>
          <a:prstGeom prst="straightConnector1">
            <a:avLst/>
          </a:prstGeom>
          <a:noFill/>
          <a:ln w="38100" algn="ctr">
            <a:solidFill>
              <a:srgbClr val="FFFF00"/>
            </a:solidFill>
            <a:round/>
            <a:headEnd type="arrow" w="med" len="med"/>
            <a:tailEnd type="arrow" w="med" len="me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D200871-9D4E-EB7E-38EF-8963B008E4CC}"/>
              </a:ext>
            </a:extLst>
          </p:cNvPr>
          <p:cNvCxnSpPr/>
          <p:nvPr/>
        </p:nvCxnSpPr>
        <p:spPr bwMode="auto">
          <a:xfrm>
            <a:off x="3276600" y="2492375"/>
            <a:ext cx="935038" cy="0"/>
          </a:xfrm>
          <a:prstGeom prst="straightConnector1">
            <a:avLst/>
          </a:prstGeom>
          <a:solidFill>
            <a:schemeClr val="accent1"/>
          </a:solidFill>
          <a:ln w="38100" cap="flat" cmpd="sng" algn="ctr">
            <a:solidFill>
              <a:schemeClr val="accent1">
                <a:lumMod val="60000"/>
                <a:lumOff val="40000"/>
              </a:schemeClr>
            </a:solidFill>
            <a:prstDash val="solid"/>
            <a:round/>
            <a:headEnd type="arrow"/>
            <a:tailEnd type="arrow"/>
          </a:ln>
          <a:effec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069B1-DC2A-2681-0738-A20BD4952D6A}"/>
              </a:ext>
            </a:extLst>
          </p:cNvPr>
          <p:cNvSpPr>
            <a:spLocks noGrp="1"/>
          </p:cNvSpPr>
          <p:nvPr>
            <p:ph type="title"/>
          </p:nvPr>
        </p:nvSpPr>
        <p:spPr>
          <a:xfrm>
            <a:off x="457200" y="274638"/>
            <a:ext cx="8229600" cy="777875"/>
          </a:xfrm>
        </p:spPr>
        <p:txBody>
          <a:bodyPr/>
          <a:lstStyle/>
          <a:p>
            <a:pPr eaLnBrk="1" hangingPunct="1">
              <a:defRPr/>
            </a:pPr>
            <a:r>
              <a:rPr lang="en-US" sz="3200" dirty="0">
                <a:solidFill>
                  <a:srgbClr val="C00000"/>
                </a:solidFill>
                <a:effectLst>
                  <a:outerShdw blurRad="38100" dist="38100" dir="2700000" algn="tl">
                    <a:srgbClr val="C0C0C0"/>
                  </a:outerShdw>
                </a:effectLst>
                <a:latin typeface="Eras Bold ITC" pitchFamily="34" charset="0"/>
              </a:rPr>
              <a:t>Viewing PA radiograph of the chest</a:t>
            </a:r>
            <a:endParaRPr lang="en-US" sz="3200" dirty="0">
              <a:solidFill>
                <a:srgbClr val="C00000"/>
              </a:solidFill>
            </a:endParaRPr>
          </a:p>
        </p:txBody>
      </p:sp>
      <p:sp>
        <p:nvSpPr>
          <p:cNvPr id="48131" name="Content Placeholder 2">
            <a:extLst>
              <a:ext uri="{FF2B5EF4-FFF2-40B4-BE49-F238E27FC236}">
                <a16:creationId xmlns:a16="http://schemas.microsoft.com/office/drawing/2014/main" id="{3D901F50-9BA1-7E79-92FC-D5A2A1E8F7E0}"/>
              </a:ext>
            </a:extLst>
          </p:cNvPr>
          <p:cNvSpPr>
            <a:spLocks noGrp="1" noChangeArrowheads="1"/>
          </p:cNvSpPr>
          <p:nvPr>
            <p:ph idx="1"/>
          </p:nvPr>
        </p:nvSpPr>
        <p:spPr>
          <a:xfrm>
            <a:off x="457200" y="1495425"/>
            <a:ext cx="8229600" cy="4525963"/>
          </a:xfrm>
        </p:spPr>
        <p:txBody>
          <a:bodyPr/>
          <a:lstStyle/>
          <a:p>
            <a:pPr eaLnBrk="1" hangingPunct="1">
              <a:buFontTx/>
              <a:buNone/>
            </a:pPr>
            <a:r>
              <a:rPr lang="en-US" altLang="en-US" sz="2800" b="1">
                <a:solidFill>
                  <a:srgbClr val="C00000"/>
                </a:solidFill>
              </a:rPr>
              <a:t>Pleura and Diaphragm</a:t>
            </a:r>
            <a:r>
              <a:rPr lang="en-US" altLang="en-US" sz="2800" b="1">
                <a:solidFill>
                  <a:srgbClr val="FFFF00"/>
                </a:solidFill>
              </a:rPr>
              <a:t>:</a:t>
            </a:r>
          </a:p>
          <a:p>
            <a:pPr eaLnBrk="1" hangingPunct="1"/>
            <a:r>
              <a:rPr lang="en-US" altLang="en-US" sz="2400"/>
              <a:t>The highest point of the right diaphragm is usually 1–1.5 cm higher than that of the left.</a:t>
            </a:r>
          </a:p>
          <a:p>
            <a:pPr eaLnBrk="1" hangingPunct="1"/>
            <a:r>
              <a:rPr lang="en-US" altLang="en-US" sz="2400"/>
              <a:t>Each costophrenic angle should be sharply outlined.</a:t>
            </a:r>
          </a:p>
          <a:p>
            <a:pPr eaLnBrk="1" hangingPunct="1"/>
            <a:endParaRPr lang="en-US" altLang="en-US" sz="2800">
              <a:solidFill>
                <a:schemeClr val="bg1"/>
              </a:solidFill>
            </a:endParaRPr>
          </a:p>
          <a:p>
            <a:pPr eaLnBrk="1" hangingPunct="1"/>
            <a:endParaRPr lang="en-US" altLang="en-US" sz="2800">
              <a:solidFill>
                <a:schemeClr val="bg1"/>
              </a:solidFill>
            </a:endParaRPr>
          </a:p>
        </p:txBody>
      </p:sp>
      <p:pic>
        <p:nvPicPr>
          <p:cNvPr id="48132" name="Picture 3">
            <a:extLst>
              <a:ext uri="{FF2B5EF4-FFF2-40B4-BE49-F238E27FC236}">
                <a16:creationId xmlns:a16="http://schemas.microsoft.com/office/drawing/2014/main" id="{2522C48E-11E6-E247-2C49-D87D1EDB5590}"/>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666875" y="3484563"/>
            <a:ext cx="5810250"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5828-9C60-2360-2553-9ECB25A519D8}"/>
              </a:ext>
            </a:extLst>
          </p:cNvPr>
          <p:cNvSpPr>
            <a:spLocks noGrp="1"/>
          </p:cNvSpPr>
          <p:nvPr>
            <p:ph type="title"/>
          </p:nvPr>
        </p:nvSpPr>
        <p:spPr>
          <a:xfrm>
            <a:off x="457200" y="274638"/>
            <a:ext cx="8229600" cy="777875"/>
          </a:xfrm>
        </p:spPr>
        <p:txBody>
          <a:bodyPr/>
          <a:lstStyle/>
          <a:p>
            <a:pPr eaLnBrk="1" hangingPunct="1">
              <a:defRPr/>
            </a:pPr>
            <a:r>
              <a:rPr lang="en-US" sz="3200" dirty="0">
                <a:solidFill>
                  <a:srgbClr val="C00000"/>
                </a:solidFill>
                <a:effectLst>
                  <a:outerShdw blurRad="38100" dist="38100" dir="2700000" algn="tl">
                    <a:srgbClr val="C0C0C0"/>
                  </a:outerShdw>
                </a:effectLst>
                <a:latin typeface="Eras Bold ITC" pitchFamily="34" charset="0"/>
              </a:rPr>
              <a:t>Viewing PA radiograph of the chest</a:t>
            </a:r>
            <a:endParaRPr lang="en-US" sz="3200" dirty="0">
              <a:solidFill>
                <a:srgbClr val="C00000"/>
              </a:solidFill>
            </a:endParaRPr>
          </a:p>
        </p:txBody>
      </p:sp>
      <p:sp>
        <p:nvSpPr>
          <p:cNvPr id="49155" name="Content Placeholder 2">
            <a:extLst>
              <a:ext uri="{FF2B5EF4-FFF2-40B4-BE49-F238E27FC236}">
                <a16:creationId xmlns:a16="http://schemas.microsoft.com/office/drawing/2014/main" id="{0AF20E60-8179-30F5-5A64-21F8B6C92D48}"/>
              </a:ext>
            </a:extLst>
          </p:cNvPr>
          <p:cNvSpPr>
            <a:spLocks noGrp="1" noChangeArrowheads="1"/>
          </p:cNvSpPr>
          <p:nvPr>
            <p:ph idx="1"/>
          </p:nvPr>
        </p:nvSpPr>
        <p:spPr>
          <a:xfrm>
            <a:off x="457200" y="1423988"/>
            <a:ext cx="8435975" cy="4525962"/>
          </a:xfrm>
        </p:spPr>
        <p:txBody>
          <a:bodyPr/>
          <a:lstStyle/>
          <a:p>
            <a:pPr eaLnBrk="1" hangingPunct="1">
              <a:buFontTx/>
              <a:buNone/>
            </a:pPr>
            <a:r>
              <a:rPr lang="en-US" altLang="en-US" sz="2800" b="1">
                <a:solidFill>
                  <a:srgbClr val="C00000"/>
                </a:solidFill>
              </a:rPr>
              <a:t>Pleura and Diaphragm</a:t>
            </a:r>
            <a:r>
              <a:rPr lang="en-US" altLang="en-US" sz="2800" b="1">
                <a:solidFill>
                  <a:srgbClr val="FFFF00"/>
                </a:solidFill>
              </a:rPr>
              <a:t>:</a:t>
            </a:r>
          </a:p>
          <a:p>
            <a:pPr algn="just" eaLnBrk="1" hangingPunct="1"/>
            <a:r>
              <a:rPr lang="en-US" altLang="en-US" sz="2800" b="1"/>
              <a:t>Assessment of diaphragmatic flattening</a:t>
            </a:r>
          </a:p>
          <a:p>
            <a:pPr lvl="1" algn="just" eaLnBrk="1" hangingPunct="1"/>
            <a:r>
              <a:rPr lang="en-US" altLang="en-US" sz="2400"/>
              <a:t>The highest point of a hemidiaphragm should be at least 1.5 cm above a line drawn from the cardiophrenic to the costophrenic angle.</a:t>
            </a:r>
          </a:p>
          <a:p>
            <a:pPr lvl="1" eaLnBrk="1" hangingPunct="1"/>
            <a:endParaRPr lang="en-US" altLang="en-US" sz="2400">
              <a:solidFill>
                <a:schemeClr val="bg1"/>
              </a:solidFill>
            </a:endParaRPr>
          </a:p>
          <a:p>
            <a:pPr lvl="1" eaLnBrk="1" hangingPunct="1"/>
            <a:endParaRPr lang="en-US" altLang="en-US" sz="2400">
              <a:solidFill>
                <a:schemeClr val="bg1"/>
              </a:solidFill>
            </a:endParaRPr>
          </a:p>
        </p:txBody>
      </p:sp>
      <p:pic>
        <p:nvPicPr>
          <p:cNvPr id="49156" name="Picture 4">
            <a:extLst>
              <a:ext uri="{FF2B5EF4-FFF2-40B4-BE49-F238E27FC236}">
                <a16:creationId xmlns:a16="http://schemas.microsoft.com/office/drawing/2014/main" id="{78B3E945-30E5-8A0E-5B1B-5689E7834A88}"/>
              </a:ext>
            </a:extLst>
          </p:cNvPr>
          <p:cNvPicPr>
            <a:picLocks noChangeAspect="1" noChangeArrowheads="1"/>
          </p:cNvPicPr>
          <p:nvPr/>
        </p:nvPicPr>
        <p:blipFill>
          <a:blip r:embed="rId2">
            <a:lum bright="-20000" contrast="30000"/>
            <a:extLst>
              <a:ext uri="{28A0092B-C50C-407E-A947-70E740481C1C}">
                <a14:useLocalDpi xmlns:a14="http://schemas.microsoft.com/office/drawing/2010/main" val="0"/>
              </a:ext>
            </a:extLst>
          </a:blip>
          <a:srcRect/>
          <a:stretch>
            <a:fillRect/>
          </a:stretch>
        </p:blipFill>
        <p:spPr bwMode="auto">
          <a:xfrm>
            <a:off x="1692275" y="3697288"/>
            <a:ext cx="61245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68E75A4D-226D-0016-4955-352E35898832}"/>
              </a:ext>
            </a:extLst>
          </p:cNvPr>
          <p:cNvSpPr>
            <a:spLocks noGrp="1" noChangeArrowheads="1"/>
          </p:cNvSpPr>
          <p:nvPr>
            <p:ph type="title"/>
          </p:nvPr>
        </p:nvSpPr>
        <p:spPr>
          <a:xfrm>
            <a:off x="533400" y="277813"/>
            <a:ext cx="8153400" cy="560387"/>
          </a:xfrm>
        </p:spPr>
        <p:txBody>
          <a:bodyPr/>
          <a:lstStyle/>
          <a:p>
            <a:pPr eaLnBrk="1" hangingPunct="1">
              <a:defRPr/>
            </a:pPr>
            <a:r>
              <a:rPr lang="en-US" dirty="0">
                <a:solidFill>
                  <a:srgbClr val="1ED4F8"/>
                </a:solidFill>
              </a:rPr>
              <a:t>Findings</a:t>
            </a:r>
          </a:p>
        </p:txBody>
      </p:sp>
      <p:sp>
        <p:nvSpPr>
          <p:cNvPr id="126979" name="Rectangle 3">
            <a:extLst>
              <a:ext uri="{FF2B5EF4-FFF2-40B4-BE49-F238E27FC236}">
                <a16:creationId xmlns:a16="http://schemas.microsoft.com/office/drawing/2014/main" id="{D32AB72C-E3CC-BF87-B1A0-E8D8C433D5E4}"/>
              </a:ext>
            </a:extLst>
          </p:cNvPr>
          <p:cNvSpPr>
            <a:spLocks noGrp="1" noChangeArrowheads="1"/>
          </p:cNvSpPr>
          <p:nvPr>
            <p:ph type="body" sz="half" idx="1"/>
          </p:nvPr>
        </p:nvSpPr>
        <p:spPr>
          <a:xfrm>
            <a:off x="0" y="1066800"/>
            <a:ext cx="4495800" cy="5791200"/>
          </a:xfrm>
        </p:spPr>
        <p:txBody>
          <a:bodyPr/>
          <a:lstStyle/>
          <a:p>
            <a:pPr eaLnBrk="1" hangingPunct="1"/>
            <a:r>
              <a:rPr lang="en-US" altLang="en-US" sz="3600" b="1">
                <a:solidFill>
                  <a:srgbClr val="FFFF00"/>
                </a:solidFill>
              </a:rPr>
              <a:t>11</a:t>
            </a:r>
            <a:r>
              <a:rPr lang="en-US" altLang="en-US" sz="3600">
                <a:solidFill>
                  <a:srgbClr val="00B050"/>
                </a:solidFill>
              </a:rPr>
              <a:t>.  </a:t>
            </a:r>
            <a:r>
              <a:rPr lang="en-US" altLang="en-US" sz="3600" b="1">
                <a:solidFill>
                  <a:srgbClr val="00B050"/>
                </a:solidFill>
              </a:rPr>
              <a:t>Diaphragms</a:t>
            </a:r>
            <a:endParaRPr lang="en-US" altLang="en-US" sz="2800">
              <a:solidFill>
                <a:srgbClr val="00B050"/>
              </a:solidFill>
            </a:endParaRPr>
          </a:p>
          <a:p>
            <a:pPr lvl="1" eaLnBrk="1" hangingPunct="1"/>
            <a:r>
              <a:rPr lang="en-US" altLang="en-US" sz="3200"/>
              <a:t>Check convexity of borders and domes.</a:t>
            </a:r>
          </a:p>
          <a:p>
            <a:pPr lvl="2" eaLnBrk="1" hangingPunct="1"/>
            <a:endParaRPr lang="en-US" altLang="en-US" sz="2800"/>
          </a:p>
          <a:p>
            <a:pPr lvl="1" eaLnBrk="1" hangingPunct="1"/>
            <a:r>
              <a:rPr lang="en-US" altLang="en-US" sz="3200"/>
              <a:t>Right is normally higher than left</a:t>
            </a:r>
          </a:p>
          <a:p>
            <a:pPr lvl="2" eaLnBrk="1" hangingPunct="1"/>
            <a:endParaRPr lang="en-US" altLang="en-US" sz="2800"/>
          </a:p>
          <a:p>
            <a:pPr lvl="1" eaLnBrk="1" hangingPunct="1"/>
            <a:r>
              <a:rPr lang="en-US" altLang="en-US" sz="3200"/>
              <a:t>Check for free air, gastric bubble, pleural effusions</a:t>
            </a:r>
          </a:p>
          <a:p>
            <a:pPr lvl="2" eaLnBrk="1" hangingPunct="1"/>
            <a:endParaRPr lang="en-US" altLang="en-US" sz="2800"/>
          </a:p>
        </p:txBody>
      </p:sp>
      <p:pic>
        <p:nvPicPr>
          <p:cNvPr id="126980" name="Picture 4" descr="NormalPA3">
            <a:extLst>
              <a:ext uri="{FF2B5EF4-FFF2-40B4-BE49-F238E27FC236}">
                <a16:creationId xmlns:a16="http://schemas.microsoft.com/office/drawing/2014/main" id="{681C462D-139A-80B7-6451-A1B7A75FA60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7900" y="1628775"/>
            <a:ext cx="3989388" cy="4800600"/>
          </a:xfrm>
          <a:noFill/>
        </p:spPr>
      </p:pic>
      <p:cxnSp>
        <p:nvCxnSpPr>
          <p:cNvPr id="50181" name="Straight Arrow Connector 5">
            <a:extLst>
              <a:ext uri="{FF2B5EF4-FFF2-40B4-BE49-F238E27FC236}">
                <a16:creationId xmlns:a16="http://schemas.microsoft.com/office/drawing/2014/main" id="{6D1AE3FD-F9DC-0712-2469-FD29AEC9DEA2}"/>
              </a:ext>
            </a:extLst>
          </p:cNvPr>
          <p:cNvCxnSpPr>
            <a:cxnSpLocks noChangeShapeType="1"/>
          </p:cNvCxnSpPr>
          <p:nvPr/>
        </p:nvCxnSpPr>
        <p:spPr bwMode="auto">
          <a:xfrm rot="10800000" flipV="1">
            <a:off x="4857750" y="5500688"/>
            <a:ext cx="1714500" cy="785812"/>
          </a:xfrm>
          <a:prstGeom prst="straightConnector1">
            <a:avLst/>
          </a:prstGeom>
          <a:noFill/>
          <a:ln w="952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9" name="Straight Arrow Connector 8">
            <a:extLst>
              <a:ext uri="{FF2B5EF4-FFF2-40B4-BE49-F238E27FC236}">
                <a16:creationId xmlns:a16="http://schemas.microsoft.com/office/drawing/2014/main" id="{A7A86BDC-4047-ADF2-556A-A7A70FCC0933}"/>
              </a:ext>
            </a:extLst>
          </p:cNvPr>
          <p:cNvCxnSpPr/>
          <p:nvPr/>
        </p:nvCxnSpPr>
        <p:spPr bwMode="auto">
          <a:xfrm rot="16200000" flipH="1">
            <a:off x="5429250" y="5643563"/>
            <a:ext cx="357188" cy="214312"/>
          </a:xfrm>
          <a:prstGeom prst="straightConnector1">
            <a:avLst/>
          </a:prstGeom>
          <a:solidFill>
            <a:schemeClr val="accent1"/>
          </a:solidFill>
          <a:ln w="25400" cap="flat" cmpd="sng" algn="ctr">
            <a:solidFill>
              <a:schemeClr val="accent6">
                <a:lumMod val="50000"/>
              </a:schemeClr>
            </a:solidFill>
            <a:prstDash val="solid"/>
            <a:round/>
            <a:headEnd type="arrow"/>
            <a:tailEnd type="arrow"/>
          </a:ln>
          <a:effectLst/>
        </p:spPr>
      </p:cxnSp>
      <p:sp>
        <p:nvSpPr>
          <p:cNvPr id="50183" name="Text Box 9">
            <a:extLst>
              <a:ext uri="{FF2B5EF4-FFF2-40B4-BE49-F238E27FC236}">
                <a16:creationId xmlns:a16="http://schemas.microsoft.com/office/drawing/2014/main" id="{B32B6F4D-479D-A437-82D0-DC155156CE1F}"/>
              </a:ext>
            </a:extLst>
          </p:cNvPr>
          <p:cNvSpPr txBox="1">
            <a:spLocks noChangeArrowheads="1"/>
          </p:cNvSpPr>
          <p:nvPr/>
        </p:nvSpPr>
        <p:spPr bwMode="auto">
          <a:xfrm>
            <a:off x="5219700" y="5589588"/>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400">
                <a:solidFill>
                  <a:schemeClr val="folHlink"/>
                </a:solidFill>
              </a:rPr>
              <a:t>2.5cm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 calcmode="lin" valueType="num">
                                      <p:cBhvr additive="base">
                                        <p:cTn id="7" dur="500" fill="hold"/>
                                        <p:tgtEl>
                                          <p:spTgt spid="1269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69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anim calcmode="lin" valueType="num">
                                      <p:cBhvr additive="base">
                                        <p:cTn id="11" dur="500" fill="hold"/>
                                        <p:tgtEl>
                                          <p:spTgt spid="12697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697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6979">
                                            <p:txEl>
                                              <p:pRg st="3" end="3"/>
                                            </p:txEl>
                                          </p:spTgt>
                                        </p:tgtEl>
                                        <p:attrNameLst>
                                          <p:attrName>style.visibility</p:attrName>
                                        </p:attrNameLst>
                                      </p:cBhvr>
                                      <p:to>
                                        <p:strVal val="visible"/>
                                      </p:to>
                                    </p:set>
                                    <p:anim calcmode="lin" valueType="num">
                                      <p:cBhvr additive="base">
                                        <p:cTn id="15" dur="500" fill="hold"/>
                                        <p:tgtEl>
                                          <p:spTgt spid="126979">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6979">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6979">
                                            <p:txEl>
                                              <p:pRg st="5" end="5"/>
                                            </p:txEl>
                                          </p:spTgt>
                                        </p:tgtEl>
                                        <p:attrNameLst>
                                          <p:attrName>style.visibility</p:attrName>
                                        </p:attrNameLst>
                                      </p:cBhvr>
                                      <p:to>
                                        <p:strVal val="visible"/>
                                      </p:to>
                                    </p:set>
                                    <p:anim calcmode="lin" valueType="num">
                                      <p:cBhvr additive="base">
                                        <p:cTn id="19" dur="500" fill="hold"/>
                                        <p:tgtEl>
                                          <p:spTgt spid="126979">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6979">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6980"/>
                                        </p:tgtEl>
                                        <p:attrNameLst>
                                          <p:attrName>style.visibility</p:attrName>
                                        </p:attrNameLst>
                                      </p:cBhvr>
                                      <p:to>
                                        <p:strVal val="visible"/>
                                      </p:to>
                                    </p:set>
                                    <p:anim calcmode="lin" valueType="num">
                                      <p:cBhvr additive="base">
                                        <p:cTn id="23" dur="500" fill="hold"/>
                                        <p:tgtEl>
                                          <p:spTgt spid="126980"/>
                                        </p:tgtEl>
                                        <p:attrNameLst>
                                          <p:attrName>ppt_x</p:attrName>
                                        </p:attrNameLst>
                                      </p:cBhvr>
                                      <p:tavLst>
                                        <p:tav tm="0">
                                          <p:val>
                                            <p:strVal val="#ppt_x"/>
                                          </p:val>
                                        </p:tav>
                                        <p:tav tm="100000">
                                          <p:val>
                                            <p:strVal val="#ppt_x"/>
                                          </p:val>
                                        </p:tav>
                                      </p:tavLst>
                                    </p:anim>
                                    <p:anim calcmode="lin" valueType="num">
                                      <p:cBhvr additive="base">
                                        <p:cTn id="24" dur="500" fill="hold"/>
                                        <p:tgtEl>
                                          <p:spTgt spid="1269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EC8C809-777E-149A-D14B-25496B9E6525}"/>
              </a:ext>
            </a:extLst>
          </p:cNvPr>
          <p:cNvSpPr>
            <a:spLocks noGrp="1" noChangeArrowheads="1"/>
          </p:cNvSpPr>
          <p:nvPr>
            <p:ph type="title"/>
          </p:nvPr>
        </p:nvSpPr>
        <p:spPr>
          <a:xfrm>
            <a:off x="457200" y="277813"/>
            <a:ext cx="8229600" cy="560387"/>
          </a:xfrm>
        </p:spPr>
        <p:txBody>
          <a:bodyPr/>
          <a:lstStyle/>
          <a:p>
            <a:pPr eaLnBrk="1" hangingPunct="1">
              <a:defRPr/>
            </a:pPr>
            <a:r>
              <a:rPr lang="en-US">
                <a:solidFill>
                  <a:srgbClr val="1ED4F8"/>
                </a:solidFill>
              </a:rPr>
              <a:t>Findings</a:t>
            </a:r>
          </a:p>
        </p:txBody>
      </p:sp>
      <p:sp>
        <p:nvSpPr>
          <p:cNvPr id="27651" name="Rectangle 3">
            <a:extLst>
              <a:ext uri="{FF2B5EF4-FFF2-40B4-BE49-F238E27FC236}">
                <a16:creationId xmlns:a16="http://schemas.microsoft.com/office/drawing/2014/main" id="{F31A7A6D-6D2A-20FE-B6BC-82DB8FA90EB1}"/>
              </a:ext>
            </a:extLst>
          </p:cNvPr>
          <p:cNvSpPr>
            <a:spLocks noGrp="1" noChangeArrowheads="1"/>
          </p:cNvSpPr>
          <p:nvPr>
            <p:ph type="body" sz="half" idx="1"/>
          </p:nvPr>
        </p:nvSpPr>
        <p:spPr>
          <a:xfrm>
            <a:off x="0" y="1066800"/>
            <a:ext cx="4859338" cy="5457825"/>
          </a:xfrm>
        </p:spPr>
        <p:txBody>
          <a:bodyPr/>
          <a:lstStyle/>
          <a:p>
            <a:pPr eaLnBrk="1" hangingPunct="1">
              <a:lnSpc>
                <a:spcPct val="90000"/>
              </a:lnSpc>
              <a:defRPr/>
            </a:pPr>
            <a:r>
              <a:rPr lang="en-US" sz="3600" b="1" dirty="0">
                <a:solidFill>
                  <a:srgbClr val="C00000"/>
                </a:solidFill>
              </a:rPr>
              <a:t>12. The Lung Fields</a:t>
            </a:r>
            <a:r>
              <a:rPr lang="en-US" sz="3600" dirty="0">
                <a:solidFill>
                  <a:srgbClr val="00B050"/>
                </a:solidFill>
              </a:rPr>
              <a:t>!</a:t>
            </a:r>
          </a:p>
          <a:p>
            <a:pPr lvl="1" eaLnBrk="1" hangingPunct="1">
              <a:lnSpc>
                <a:spcPct val="90000"/>
              </a:lnSpc>
              <a:defRPr/>
            </a:pPr>
            <a:r>
              <a:rPr lang="en-US" sz="3200" dirty="0"/>
              <a:t>To help you determine abnormalities and their location…</a:t>
            </a:r>
            <a:endParaRPr lang="en-US" dirty="0"/>
          </a:p>
          <a:p>
            <a:pPr lvl="2" eaLnBrk="1" hangingPunct="1">
              <a:lnSpc>
                <a:spcPct val="90000"/>
              </a:lnSpc>
              <a:defRPr/>
            </a:pPr>
            <a:r>
              <a:rPr lang="en-US" sz="2800" dirty="0"/>
              <a:t>Use silhouettes of other thoracic structures</a:t>
            </a:r>
          </a:p>
          <a:p>
            <a:pPr lvl="3" eaLnBrk="1" hangingPunct="1">
              <a:lnSpc>
                <a:spcPct val="90000"/>
              </a:lnSpc>
              <a:defRPr/>
            </a:pPr>
            <a:endParaRPr lang="en-US" sz="2400" dirty="0"/>
          </a:p>
          <a:p>
            <a:pPr lvl="2" eaLnBrk="1" hangingPunct="1">
              <a:lnSpc>
                <a:spcPct val="90000"/>
              </a:lnSpc>
              <a:defRPr/>
            </a:pPr>
            <a:r>
              <a:rPr lang="en-US" sz="2800" dirty="0"/>
              <a:t>Use fissures</a:t>
            </a:r>
          </a:p>
          <a:p>
            <a:pPr lvl="2" eaLnBrk="1" hangingPunct="1">
              <a:lnSpc>
                <a:spcPct val="90000"/>
              </a:lnSpc>
              <a:buFont typeface="Wingdings" panose="05000000000000000000" pitchFamily="2" charset="2"/>
              <a:buNone/>
              <a:defRPr/>
            </a:pPr>
            <a:endParaRPr lang="en-US" sz="2800" dirty="0"/>
          </a:p>
          <a:p>
            <a:pPr lvl="2" eaLnBrk="1" hangingPunct="1">
              <a:lnSpc>
                <a:spcPct val="90000"/>
              </a:lnSpc>
              <a:defRPr/>
            </a:pPr>
            <a:r>
              <a:rPr lang="en-US" sz="2800" dirty="0"/>
              <a:t> </a:t>
            </a:r>
            <a:r>
              <a:rPr lang="en-US" sz="3200" b="1" dirty="0">
                <a:solidFill>
                  <a:schemeClr val="tx2">
                    <a:lumMod val="75000"/>
                  </a:schemeClr>
                </a:solidFill>
              </a:rPr>
              <a:t>Use radiologic lung zones.</a:t>
            </a:r>
            <a:endParaRPr lang="en-US" sz="2800" b="1" dirty="0">
              <a:solidFill>
                <a:schemeClr val="tx2">
                  <a:lumMod val="75000"/>
                </a:schemeClr>
              </a:solidFill>
            </a:endParaRPr>
          </a:p>
        </p:txBody>
      </p:sp>
      <p:pic>
        <p:nvPicPr>
          <p:cNvPr id="52228" name="Picture 49" descr="NormalPA3">
            <a:extLst>
              <a:ext uri="{FF2B5EF4-FFF2-40B4-BE49-F238E27FC236}">
                <a16:creationId xmlns:a16="http://schemas.microsoft.com/office/drawing/2014/main" id="{F2C16973-5B3D-AFA9-E2BB-D9DD4E1974B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524000"/>
            <a:ext cx="4116388" cy="4953000"/>
          </a:xfrm>
          <a:noFill/>
        </p:spPr>
      </p:pic>
      <p:cxnSp>
        <p:nvCxnSpPr>
          <p:cNvPr id="52229" name="Straight Arrow Connector 5">
            <a:extLst>
              <a:ext uri="{FF2B5EF4-FFF2-40B4-BE49-F238E27FC236}">
                <a16:creationId xmlns:a16="http://schemas.microsoft.com/office/drawing/2014/main" id="{CBD2E460-C55D-BAAD-F716-C2889E9E2F6C}"/>
              </a:ext>
            </a:extLst>
          </p:cNvPr>
          <p:cNvCxnSpPr>
            <a:cxnSpLocks noChangeShapeType="1"/>
          </p:cNvCxnSpPr>
          <p:nvPr/>
        </p:nvCxnSpPr>
        <p:spPr bwMode="auto">
          <a:xfrm rot="10800000">
            <a:off x="5000625" y="3571875"/>
            <a:ext cx="1571625" cy="1588"/>
          </a:xfrm>
          <a:prstGeom prst="straightConnector1">
            <a:avLst/>
          </a:prstGeom>
          <a:noFill/>
          <a:ln w="952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52230" name="Straight Arrow Connector 9">
            <a:extLst>
              <a:ext uri="{FF2B5EF4-FFF2-40B4-BE49-F238E27FC236}">
                <a16:creationId xmlns:a16="http://schemas.microsoft.com/office/drawing/2014/main" id="{D2B7D38E-CE93-02AA-DD78-CF658AE89243}"/>
              </a:ext>
            </a:extLst>
          </p:cNvPr>
          <p:cNvCxnSpPr>
            <a:cxnSpLocks noChangeShapeType="1"/>
          </p:cNvCxnSpPr>
          <p:nvPr/>
        </p:nvCxnSpPr>
        <p:spPr bwMode="auto">
          <a:xfrm rot="10800000">
            <a:off x="5000625" y="4429125"/>
            <a:ext cx="1571625" cy="1588"/>
          </a:xfrm>
          <a:prstGeom prst="straightConnector1">
            <a:avLst/>
          </a:prstGeom>
          <a:noFill/>
          <a:ln w="952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CDF15AF3-C615-0247-9645-3A6D22D0D52E}"/>
              </a:ext>
            </a:extLst>
          </p:cNvPr>
          <p:cNvSpPr txBox="1">
            <a:spLocks noChangeArrowheads="1"/>
          </p:cNvSpPr>
          <p:nvPr/>
        </p:nvSpPr>
        <p:spPr bwMode="auto">
          <a:xfrm>
            <a:off x="5943600" y="29718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en-US" altLang="en-US" sz="3600" b="1">
                <a:solidFill>
                  <a:schemeClr val="accent1"/>
                </a:solidFill>
                <a:latin typeface="Verdana" panose="020B0604030504040204" pitchFamily="34" charset="0"/>
              </a:rPr>
              <a:t>LUNG</a:t>
            </a:r>
          </a:p>
        </p:txBody>
      </p:sp>
      <p:pic>
        <p:nvPicPr>
          <p:cNvPr id="54275" name="Picture 29" descr="C:\Users\Dr-Yasser\Desktop\Dr Fatma\1 anatomy 5 .jpg">
            <a:extLst>
              <a:ext uri="{FF2B5EF4-FFF2-40B4-BE49-F238E27FC236}">
                <a16:creationId xmlns:a16="http://schemas.microsoft.com/office/drawing/2014/main" id="{4FF5EA5C-4A5D-9651-E38A-57BCBC814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146925"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5">
            <a:extLst>
              <a:ext uri="{FF2B5EF4-FFF2-40B4-BE49-F238E27FC236}">
                <a16:creationId xmlns:a16="http://schemas.microsoft.com/office/drawing/2014/main" id="{79A78BC1-AC45-980F-8F88-C9792DDE3B55}"/>
              </a:ext>
            </a:extLst>
          </p:cNvPr>
          <p:cNvGraphicFramePr>
            <a:graphicFrameLocks noChangeAspect="1"/>
          </p:cNvGraphicFramePr>
          <p:nvPr/>
        </p:nvGraphicFramePr>
        <p:xfrm>
          <a:off x="228600" y="76200"/>
          <a:ext cx="3983038" cy="6762750"/>
        </p:xfrm>
        <a:graphic>
          <a:graphicData uri="http://schemas.openxmlformats.org/presentationml/2006/ole">
            <mc:AlternateContent xmlns:mc="http://schemas.openxmlformats.org/markup-compatibility/2006">
              <mc:Choice xmlns:v="urn:schemas-microsoft-com:vml" Requires="v">
                <p:oleObj spid="_x0000_s1025" name="Image" r:id="rId3" imgW="0" imgH="0" progId="Photoshop.Image.7">
                  <p:embed/>
                </p:oleObj>
              </mc:Choice>
              <mc:Fallback>
                <p:oleObj name="Image" r:id="rId3" imgW="0" imgH="0" progId="Photoshop.Image.7">
                  <p:embed/>
                  <p:pic>
                    <p:nvPicPr>
                      <p:cNvPr id="55298" name="Object 25">
                        <a:extLst>
                          <a:ext uri="{FF2B5EF4-FFF2-40B4-BE49-F238E27FC236}">
                            <a16:creationId xmlns:a16="http://schemas.microsoft.com/office/drawing/2014/main" id="{79A78BC1-AC45-980F-8F88-C9792DDE3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
                        <a:ext cx="3983038" cy="67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52">
            <a:extLst>
              <a:ext uri="{FF2B5EF4-FFF2-40B4-BE49-F238E27FC236}">
                <a16:creationId xmlns:a16="http://schemas.microsoft.com/office/drawing/2014/main" id="{EEACF2AE-5756-BF41-740F-B729BEB425AC}"/>
              </a:ext>
            </a:extLst>
          </p:cNvPr>
          <p:cNvGrpSpPr>
            <a:grpSpLocks/>
          </p:cNvGrpSpPr>
          <p:nvPr/>
        </p:nvGrpSpPr>
        <p:grpSpPr bwMode="auto">
          <a:xfrm>
            <a:off x="7648575" y="0"/>
            <a:ext cx="1495425" cy="6858000"/>
            <a:chOff x="4818" y="0"/>
            <a:chExt cx="942" cy="4320"/>
          </a:xfrm>
        </p:grpSpPr>
        <p:graphicFrame>
          <p:nvGraphicFramePr>
            <p:cNvPr id="55318" name="Object 28">
              <a:extLst>
                <a:ext uri="{FF2B5EF4-FFF2-40B4-BE49-F238E27FC236}">
                  <a16:creationId xmlns:a16="http://schemas.microsoft.com/office/drawing/2014/main" id="{BDF26F96-B004-77BD-2C35-1D2AC48E59F0}"/>
                </a:ext>
              </a:extLst>
            </p:cNvPr>
            <p:cNvGraphicFramePr>
              <a:graphicFrameLocks noChangeAspect="1"/>
            </p:cNvGraphicFramePr>
            <p:nvPr/>
          </p:nvGraphicFramePr>
          <p:xfrm>
            <a:off x="4818" y="0"/>
            <a:ext cx="942" cy="4320"/>
          </p:xfrm>
          <a:graphic>
            <a:graphicData uri="http://schemas.openxmlformats.org/presentationml/2006/ole">
              <mc:AlternateContent xmlns:mc="http://schemas.openxmlformats.org/markup-compatibility/2006">
                <mc:Choice xmlns:v="urn:schemas-microsoft-com:vml" Requires="v">
                  <p:oleObj spid="_x0000_s1026" name="Image" r:id="rId5" imgW="0" imgH="0" progId="Photoshop.Image.7">
                    <p:embed/>
                  </p:oleObj>
                </mc:Choice>
                <mc:Fallback>
                  <p:oleObj name="Image" r:id="rId5" imgW="0" imgH="0" progId="Photoshop.Image.7">
                    <p:embed/>
                    <p:pic>
                      <p:nvPicPr>
                        <p:cNvPr id="55318" name="Object 28">
                          <a:extLst>
                            <a:ext uri="{FF2B5EF4-FFF2-40B4-BE49-F238E27FC236}">
                              <a16:creationId xmlns:a16="http://schemas.microsoft.com/office/drawing/2014/main" id="{BDF26F96-B004-77BD-2C35-1D2AC48E59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8" y="0"/>
                          <a:ext cx="942" cy="432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5319" name="Group 37">
              <a:extLst>
                <a:ext uri="{FF2B5EF4-FFF2-40B4-BE49-F238E27FC236}">
                  <a16:creationId xmlns:a16="http://schemas.microsoft.com/office/drawing/2014/main" id="{6AB7451B-3889-146B-70C0-E1B5860CE20C}"/>
                </a:ext>
              </a:extLst>
            </p:cNvPr>
            <p:cNvGrpSpPr>
              <a:grpSpLocks/>
            </p:cNvGrpSpPr>
            <p:nvPr/>
          </p:nvGrpSpPr>
          <p:grpSpPr bwMode="auto">
            <a:xfrm>
              <a:off x="5040" y="1680"/>
              <a:ext cx="576" cy="1392"/>
              <a:chOff x="5040" y="1680"/>
              <a:chExt cx="576" cy="1392"/>
            </a:xfrm>
          </p:grpSpPr>
          <p:sp>
            <p:nvSpPr>
              <p:cNvPr id="55320" name="Line 32">
                <a:extLst>
                  <a:ext uri="{FF2B5EF4-FFF2-40B4-BE49-F238E27FC236}">
                    <a16:creationId xmlns:a16="http://schemas.microsoft.com/office/drawing/2014/main" id="{D1366C8E-BF01-1D7B-E90C-1FE559F0F942}"/>
                  </a:ext>
                </a:extLst>
              </p:cNvPr>
              <p:cNvSpPr>
                <a:spLocks noChangeShapeType="1"/>
              </p:cNvSpPr>
              <p:nvPr/>
            </p:nvSpPr>
            <p:spPr bwMode="auto">
              <a:xfrm flipH="1">
                <a:off x="5280" y="1680"/>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21" name="Line 33">
                <a:extLst>
                  <a:ext uri="{FF2B5EF4-FFF2-40B4-BE49-F238E27FC236}">
                    <a16:creationId xmlns:a16="http://schemas.microsoft.com/office/drawing/2014/main" id="{9BCECF4B-B92D-A1EA-FA46-4EB7CBC21A20}"/>
                  </a:ext>
                </a:extLst>
              </p:cNvPr>
              <p:cNvSpPr>
                <a:spLocks noChangeShapeType="1"/>
              </p:cNvSpPr>
              <p:nvPr/>
            </p:nvSpPr>
            <p:spPr bwMode="auto">
              <a:xfrm flipH="1">
                <a:off x="5232" y="2016"/>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22" name="Line 34">
                <a:extLst>
                  <a:ext uri="{FF2B5EF4-FFF2-40B4-BE49-F238E27FC236}">
                    <a16:creationId xmlns:a16="http://schemas.microsoft.com/office/drawing/2014/main" id="{37EBF248-9CFB-F4B5-CFF5-0A70E8A45961}"/>
                  </a:ext>
                </a:extLst>
              </p:cNvPr>
              <p:cNvSpPr>
                <a:spLocks noChangeShapeType="1"/>
              </p:cNvSpPr>
              <p:nvPr/>
            </p:nvSpPr>
            <p:spPr bwMode="auto">
              <a:xfrm flipH="1">
                <a:off x="5136" y="2304"/>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23" name="Line 35">
                <a:extLst>
                  <a:ext uri="{FF2B5EF4-FFF2-40B4-BE49-F238E27FC236}">
                    <a16:creationId xmlns:a16="http://schemas.microsoft.com/office/drawing/2014/main" id="{7D75EC45-24C8-4F8C-55D3-74FC2F491296}"/>
                  </a:ext>
                </a:extLst>
              </p:cNvPr>
              <p:cNvSpPr>
                <a:spLocks noChangeShapeType="1"/>
              </p:cNvSpPr>
              <p:nvPr/>
            </p:nvSpPr>
            <p:spPr bwMode="auto">
              <a:xfrm flipH="1">
                <a:off x="5040" y="3072"/>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24" name="Line 36">
                <a:extLst>
                  <a:ext uri="{FF2B5EF4-FFF2-40B4-BE49-F238E27FC236}">
                    <a16:creationId xmlns:a16="http://schemas.microsoft.com/office/drawing/2014/main" id="{7CD9BE90-0966-00AA-5E68-B31C30F9EA9B}"/>
                  </a:ext>
                </a:extLst>
              </p:cNvPr>
              <p:cNvSpPr>
                <a:spLocks noChangeShapeType="1"/>
              </p:cNvSpPr>
              <p:nvPr/>
            </p:nvSpPr>
            <p:spPr bwMode="auto">
              <a:xfrm flipH="1">
                <a:off x="5088" y="2688"/>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4" name="Group 53">
            <a:extLst>
              <a:ext uri="{FF2B5EF4-FFF2-40B4-BE49-F238E27FC236}">
                <a16:creationId xmlns:a16="http://schemas.microsoft.com/office/drawing/2014/main" id="{816A2ADB-8FCC-94C5-32C9-7B9D72990094}"/>
              </a:ext>
            </a:extLst>
          </p:cNvPr>
          <p:cNvGrpSpPr>
            <a:grpSpLocks/>
          </p:cNvGrpSpPr>
          <p:nvPr/>
        </p:nvGrpSpPr>
        <p:grpSpPr bwMode="auto">
          <a:xfrm>
            <a:off x="6346825" y="0"/>
            <a:ext cx="1425575" cy="6858000"/>
            <a:chOff x="3998" y="0"/>
            <a:chExt cx="898" cy="4320"/>
          </a:xfrm>
        </p:grpSpPr>
        <p:graphicFrame>
          <p:nvGraphicFramePr>
            <p:cNvPr id="55311" name="Object 27">
              <a:extLst>
                <a:ext uri="{FF2B5EF4-FFF2-40B4-BE49-F238E27FC236}">
                  <a16:creationId xmlns:a16="http://schemas.microsoft.com/office/drawing/2014/main" id="{E7193EA1-1FCE-88CD-49B7-7071F8C167D0}"/>
                </a:ext>
              </a:extLst>
            </p:cNvPr>
            <p:cNvGraphicFramePr>
              <a:graphicFrameLocks noChangeAspect="1"/>
            </p:cNvGraphicFramePr>
            <p:nvPr/>
          </p:nvGraphicFramePr>
          <p:xfrm>
            <a:off x="3998" y="0"/>
            <a:ext cx="820" cy="4320"/>
          </p:xfrm>
          <a:graphic>
            <a:graphicData uri="http://schemas.openxmlformats.org/presentationml/2006/ole">
              <mc:AlternateContent xmlns:mc="http://schemas.openxmlformats.org/markup-compatibility/2006">
                <mc:Choice xmlns:v="urn:schemas-microsoft-com:vml" Requires="v">
                  <p:oleObj spid="_x0000_s1027" name="Image" r:id="rId7" imgW="0" imgH="0" progId="Photoshop.Image.7">
                    <p:embed/>
                  </p:oleObj>
                </mc:Choice>
                <mc:Fallback>
                  <p:oleObj name="Image" r:id="rId7" imgW="0" imgH="0" progId="Photoshop.Image.7">
                    <p:embed/>
                    <p:pic>
                      <p:nvPicPr>
                        <p:cNvPr id="55311" name="Object 27">
                          <a:extLst>
                            <a:ext uri="{FF2B5EF4-FFF2-40B4-BE49-F238E27FC236}">
                              <a16:creationId xmlns:a16="http://schemas.microsoft.com/office/drawing/2014/main" id="{E7193EA1-1FCE-88CD-49B7-7071F8C167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8" y="0"/>
                          <a:ext cx="820" cy="432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5312" name="Group 44">
              <a:extLst>
                <a:ext uri="{FF2B5EF4-FFF2-40B4-BE49-F238E27FC236}">
                  <a16:creationId xmlns:a16="http://schemas.microsoft.com/office/drawing/2014/main" id="{F8A044AD-1E80-A602-299B-EA66E50B803E}"/>
                </a:ext>
              </a:extLst>
            </p:cNvPr>
            <p:cNvGrpSpPr>
              <a:grpSpLocks/>
            </p:cNvGrpSpPr>
            <p:nvPr/>
          </p:nvGrpSpPr>
          <p:grpSpPr bwMode="auto">
            <a:xfrm>
              <a:off x="4512" y="1200"/>
              <a:ext cx="384" cy="1968"/>
              <a:chOff x="4512" y="1200"/>
              <a:chExt cx="384" cy="1968"/>
            </a:xfrm>
          </p:grpSpPr>
          <p:sp>
            <p:nvSpPr>
              <p:cNvPr id="55313" name="Line 39">
                <a:extLst>
                  <a:ext uri="{FF2B5EF4-FFF2-40B4-BE49-F238E27FC236}">
                    <a16:creationId xmlns:a16="http://schemas.microsoft.com/office/drawing/2014/main" id="{7D49BA9B-8181-D38B-CDFB-F5B558AC995E}"/>
                  </a:ext>
                </a:extLst>
              </p:cNvPr>
              <p:cNvSpPr>
                <a:spLocks noChangeShapeType="1"/>
              </p:cNvSpPr>
              <p:nvPr/>
            </p:nvSpPr>
            <p:spPr bwMode="auto">
              <a:xfrm flipH="1">
                <a:off x="4560" y="1200"/>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4" name="Line 40">
                <a:extLst>
                  <a:ext uri="{FF2B5EF4-FFF2-40B4-BE49-F238E27FC236}">
                    <a16:creationId xmlns:a16="http://schemas.microsoft.com/office/drawing/2014/main" id="{5EA69F5D-3678-040E-6A0F-172337660FFB}"/>
                  </a:ext>
                </a:extLst>
              </p:cNvPr>
              <p:cNvSpPr>
                <a:spLocks noChangeShapeType="1"/>
              </p:cNvSpPr>
              <p:nvPr/>
            </p:nvSpPr>
            <p:spPr bwMode="auto">
              <a:xfrm flipH="1">
                <a:off x="4560" y="1680"/>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5" name="Line 41">
                <a:extLst>
                  <a:ext uri="{FF2B5EF4-FFF2-40B4-BE49-F238E27FC236}">
                    <a16:creationId xmlns:a16="http://schemas.microsoft.com/office/drawing/2014/main" id="{C7511B66-61D5-2E5C-37B3-AC0FAA821956}"/>
                  </a:ext>
                </a:extLst>
              </p:cNvPr>
              <p:cNvSpPr>
                <a:spLocks noChangeShapeType="1"/>
              </p:cNvSpPr>
              <p:nvPr/>
            </p:nvSpPr>
            <p:spPr bwMode="auto">
              <a:xfrm flipH="1">
                <a:off x="4560" y="2208"/>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6" name="Line 42">
                <a:extLst>
                  <a:ext uri="{FF2B5EF4-FFF2-40B4-BE49-F238E27FC236}">
                    <a16:creationId xmlns:a16="http://schemas.microsoft.com/office/drawing/2014/main" id="{8D84B16F-6939-6FC0-E7A5-4B8E949FC30B}"/>
                  </a:ext>
                </a:extLst>
              </p:cNvPr>
              <p:cNvSpPr>
                <a:spLocks noChangeShapeType="1"/>
              </p:cNvSpPr>
              <p:nvPr/>
            </p:nvSpPr>
            <p:spPr bwMode="auto">
              <a:xfrm flipH="1">
                <a:off x="4512" y="3168"/>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7" name="Line 43">
                <a:extLst>
                  <a:ext uri="{FF2B5EF4-FFF2-40B4-BE49-F238E27FC236}">
                    <a16:creationId xmlns:a16="http://schemas.microsoft.com/office/drawing/2014/main" id="{3CADA1FE-696A-2635-73F5-0F48E052C2EC}"/>
                  </a:ext>
                </a:extLst>
              </p:cNvPr>
              <p:cNvSpPr>
                <a:spLocks noChangeShapeType="1"/>
              </p:cNvSpPr>
              <p:nvPr/>
            </p:nvSpPr>
            <p:spPr bwMode="auto">
              <a:xfrm flipH="1">
                <a:off x="4560" y="2688"/>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 name="Group 54">
            <a:extLst>
              <a:ext uri="{FF2B5EF4-FFF2-40B4-BE49-F238E27FC236}">
                <a16:creationId xmlns:a16="http://schemas.microsoft.com/office/drawing/2014/main" id="{11BBEBF3-CBF3-7536-E0CF-285E2CA423C5}"/>
              </a:ext>
            </a:extLst>
          </p:cNvPr>
          <p:cNvGrpSpPr>
            <a:grpSpLocks/>
          </p:cNvGrpSpPr>
          <p:nvPr/>
        </p:nvGrpSpPr>
        <p:grpSpPr bwMode="auto">
          <a:xfrm>
            <a:off x="4800600" y="0"/>
            <a:ext cx="1828800" cy="6858000"/>
            <a:chOff x="3024" y="0"/>
            <a:chExt cx="1152" cy="4320"/>
          </a:xfrm>
        </p:grpSpPr>
        <p:graphicFrame>
          <p:nvGraphicFramePr>
            <p:cNvPr id="55304" name="Object 29">
              <a:extLst>
                <a:ext uri="{FF2B5EF4-FFF2-40B4-BE49-F238E27FC236}">
                  <a16:creationId xmlns:a16="http://schemas.microsoft.com/office/drawing/2014/main" id="{92EB2DC6-F42B-680B-5D33-2966B716B400}"/>
                </a:ext>
              </a:extLst>
            </p:cNvPr>
            <p:cNvGraphicFramePr>
              <a:graphicFrameLocks noChangeAspect="1"/>
            </p:cNvGraphicFramePr>
            <p:nvPr/>
          </p:nvGraphicFramePr>
          <p:xfrm>
            <a:off x="3024" y="0"/>
            <a:ext cx="926" cy="4320"/>
          </p:xfrm>
          <a:graphic>
            <a:graphicData uri="http://schemas.openxmlformats.org/presentationml/2006/ole">
              <mc:AlternateContent xmlns:mc="http://schemas.openxmlformats.org/markup-compatibility/2006">
                <mc:Choice xmlns:v="urn:schemas-microsoft-com:vml" Requires="v">
                  <p:oleObj spid="_x0000_s1028" name="Image" r:id="rId9" imgW="0" imgH="0" progId="Photoshop.Image.7">
                    <p:embed/>
                  </p:oleObj>
                </mc:Choice>
                <mc:Fallback>
                  <p:oleObj name="Image" r:id="rId9" imgW="0" imgH="0" progId="Photoshop.Image.7">
                    <p:embed/>
                    <p:pic>
                      <p:nvPicPr>
                        <p:cNvPr id="55304" name="Object 29">
                          <a:extLst>
                            <a:ext uri="{FF2B5EF4-FFF2-40B4-BE49-F238E27FC236}">
                              <a16:creationId xmlns:a16="http://schemas.microsoft.com/office/drawing/2014/main" id="{92EB2DC6-F42B-680B-5D33-2966B716B4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4" y="0"/>
                          <a:ext cx="926" cy="432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5305" name="Group 51">
              <a:extLst>
                <a:ext uri="{FF2B5EF4-FFF2-40B4-BE49-F238E27FC236}">
                  <a16:creationId xmlns:a16="http://schemas.microsoft.com/office/drawing/2014/main" id="{26F0CCC0-3B58-21C6-2F84-AF950FA013A5}"/>
                </a:ext>
              </a:extLst>
            </p:cNvPr>
            <p:cNvGrpSpPr>
              <a:grpSpLocks/>
            </p:cNvGrpSpPr>
            <p:nvPr/>
          </p:nvGrpSpPr>
          <p:grpSpPr bwMode="auto">
            <a:xfrm>
              <a:off x="3792" y="2016"/>
              <a:ext cx="384" cy="1488"/>
              <a:chOff x="3792" y="2016"/>
              <a:chExt cx="384" cy="1488"/>
            </a:xfrm>
          </p:grpSpPr>
          <p:sp>
            <p:nvSpPr>
              <p:cNvPr id="55306" name="Line 46">
                <a:extLst>
                  <a:ext uri="{FF2B5EF4-FFF2-40B4-BE49-F238E27FC236}">
                    <a16:creationId xmlns:a16="http://schemas.microsoft.com/office/drawing/2014/main" id="{CEE97D57-50B9-1636-B139-C2789BEF8378}"/>
                  </a:ext>
                </a:extLst>
              </p:cNvPr>
              <p:cNvSpPr>
                <a:spLocks noChangeShapeType="1"/>
              </p:cNvSpPr>
              <p:nvPr/>
            </p:nvSpPr>
            <p:spPr bwMode="auto">
              <a:xfrm flipH="1">
                <a:off x="3840" y="2016"/>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7" name="Line 47">
                <a:extLst>
                  <a:ext uri="{FF2B5EF4-FFF2-40B4-BE49-F238E27FC236}">
                    <a16:creationId xmlns:a16="http://schemas.microsoft.com/office/drawing/2014/main" id="{FDC96584-E018-F09B-FA43-5B67344DB2BD}"/>
                  </a:ext>
                </a:extLst>
              </p:cNvPr>
              <p:cNvSpPr>
                <a:spLocks noChangeShapeType="1"/>
              </p:cNvSpPr>
              <p:nvPr/>
            </p:nvSpPr>
            <p:spPr bwMode="auto">
              <a:xfrm flipH="1">
                <a:off x="3840" y="2352"/>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8" name="Line 48">
                <a:extLst>
                  <a:ext uri="{FF2B5EF4-FFF2-40B4-BE49-F238E27FC236}">
                    <a16:creationId xmlns:a16="http://schemas.microsoft.com/office/drawing/2014/main" id="{608B8427-6C95-7F27-E94A-FA69DD80ED61}"/>
                  </a:ext>
                </a:extLst>
              </p:cNvPr>
              <p:cNvSpPr>
                <a:spLocks noChangeShapeType="1"/>
              </p:cNvSpPr>
              <p:nvPr/>
            </p:nvSpPr>
            <p:spPr bwMode="auto">
              <a:xfrm flipH="1">
                <a:off x="3840" y="2640"/>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9" name="Line 49">
                <a:extLst>
                  <a:ext uri="{FF2B5EF4-FFF2-40B4-BE49-F238E27FC236}">
                    <a16:creationId xmlns:a16="http://schemas.microsoft.com/office/drawing/2014/main" id="{4267F797-5C05-8DF8-BD3E-DC7854934736}"/>
                  </a:ext>
                </a:extLst>
              </p:cNvPr>
              <p:cNvSpPr>
                <a:spLocks noChangeShapeType="1"/>
              </p:cNvSpPr>
              <p:nvPr/>
            </p:nvSpPr>
            <p:spPr bwMode="auto">
              <a:xfrm flipH="1">
                <a:off x="3792" y="3504"/>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0" name="Line 50">
                <a:extLst>
                  <a:ext uri="{FF2B5EF4-FFF2-40B4-BE49-F238E27FC236}">
                    <a16:creationId xmlns:a16="http://schemas.microsoft.com/office/drawing/2014/main" id="{0B9724EF-0F1F-9D18-1011-D7B7A9928231}"/>
                  </a:ext>
                </a:extLst>
              </p:cNvPr>
              <p:cNvSpPr>
                <a:spLocks noChangeShapeType="1"/>
              </p:cNvSpPr>
              <p:nvPr/>
            </p:nvSpPr>
            <p:spPr bwMode="auto">
              <a:xfrm flipH="1">
                <a:off x="3792" y="3024"/>
                <a:ext cx="336"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71711" name="Rectangle 31">
            <a:extLst>
              <a:ext uri="{FF2B5EF4-FFF2-40B4-BE49-F238E27FC236}">
                <a16:creationId xmlns:a16="http://schemas.microsoft.com/office/drawing/2014/main" id="{8C0D4812-8F1F-8B47-1399-ACE98638E3BB}"/>
              </a:ext>
            </a:extLst>
          </p:cNvPr>
          <p:cNvSpPr>
            <a:spLocks noChangeArrowheads="1"/>
          </p:cNvSpPr>
          <p:nvPr/>
        </p:nvSpPr>
        <p:spPr bwMode="auto">
          <a:xfrm>
            <a:off x="2590800" y="381000"/>
            <a:ext cx="3859213" cy="8223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rgbClr val="FFFF00"/>
                </a:solidFill>
              </a:rPr>
              <a:t>PROMINENT MEDIALLY</a:t>
            </a:r>
          </a:p>
          <a:p>
            <a:pPr eaLnBrk="1" hangingPunct="1">
              <a:spcBef>
                <a:spcPct val="0"/>
              </a:spcBef>
              <a:buClrTx/>
              <a:buSzTx/>
              <a:buFontTx/>
              <a:buNone/>
            </a:pPr>
            <a:r>
              <a:rPr lang="en-US" altLang="en-US" sz="2400" b="1">
                <a:solidFill>
                  <a:srgbClr val="FFFF00"/>
                </a:solidFill>
              </a:rPr>
              <a:t>TAPERS PERIPHERALLY</a:t>
            </a:r>
          </a:p>
        </p:txBody>
      </p:sp>
      <p:sp>
        <p:nvSpPr>
          <p:cNvPr id="55303" name="Text Box 24">
            <a:extLst>
              <a:ext uri="{FF2B5EF4-FFF2-40B4-BE49-F238E27FC236}">
                <a16:creationId xmlns:a16="http://schemas.microsoft.com/office/drawing/2014/main" id="{318DF888-3F93-CE62-4492-53E3F6815AF5}"/>
              </a:ext>
            </a:extLst>
          </p:cNvPr>
          <p:cNvSpPr txBox="1">
            <a:spLocks noChangeArrowheads="1"/>
          </p:cNvSpPr>
          <p:nvPr/>
        </p:nvSpPr>
        <p:spPr bwMode="auto">
          <a:xfrm>
            <a:off x="1793875" y="6248400"/>
            <a:ext cx="5673725"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rgbClr val="FFFF00"/>
                </a:solidFill>
              </a:rPr>
              <a:t>PULMONARY VASCULAR MARKINGS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1"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5" name="Object 7">
            <a:extLst>
              <a:ext uri="{FF2B5EF4-FFF2-40B4-BE49-F238E27FC236}">
                <a16:creationId xmlns:a16="http://schemas.microsoft.com/office/drawing/2014/main" id="{FA612A18-D8CE-EBFF-8F93-F755EB01A1D3}"/>
              </a:ext>
            </a:extLst>
          </p:cNvPr>
          <p:cNvGraphicFramePr>
            <a:graphicFrameLocks noChangeAspect="1"/>
          </p:cNvGraphicFramePr>
          <p:nvPr/>
        </p:nvGraphicFramePr>
        <p:xfrm>
          <a:off x="4648200" y="2178050"/>
          <a:ext cx="4572000" cy="2119313"/>
        </p:xfrm>
        <a:graphic>
          <a:graphicData uri="http://schemas.openxmlformats.org/presentationml/2006/ole">
            <mc:AlternateContent xmlns:mc="http://schemas.openxmlformats.org/markup-compatibility/2006">
              <mc:Choice xmlns:v="urn:schemas-microsoft-com:vml" Requires="v">
                <p:oleObj spid="_x0000_s2049" name="Image" r:id="rId3" imgW="0" imgH="0" progId="Photoshop.Image.7">
                  <p:embed/>
                </p:oleObj>
              </mc:Choice>
              <mc:Fallback>
                <p:oleObj name="Image" r:id="rId3" imgW="0" imgH="0" progId="Photoshop.Image.7">
                  <p:embed/>
                  <p:pic>
                    <p:nvPicPr>
                      <p:cNvPr id="114695" name="Object 7">
                        <a:extLst>
                          <a:ext uri="{FF2B5EF4-FFF2-40B4-BE49-F238E27FC236}">
                            <a16:creationId xmlns:a16="http://schemas.microsoft.com/office/drawing/2014/main" id="{FA612A18-D8CE-EBFF-8F93-F755EB01A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178050"/>
                        <a:ext cx="4572000" cy="2119313"/>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4696" name="Object 8">
            <a:extLst>
              <a:ext uri="{FF2B5EF4-FFF2-40B4-BE49-F238E27FC236}">
                <a16:creationId xmlns:a16="http://schemas.microsoft.com/office/drawing/2014/main" id="{3748495F-BB34-4B4C-C844-48E31EC8F609}"/>
              </a:ext>
            </a:extLst>
          </p:cNvPr>
          <p:cNvGraphicFramePr>
            <a:graphicFrameLocks noChangeAspect="1"/>
          </p:cNvGraphicFramePr>
          <p:nvPr/>
        </p:nvGraphicFramePr>
        <p:xfrm>
          <a:off x="4648200" y="0"/>
          <a:ext cx="4572000" cy="2259013"/>
        </p:xfrm>
        <a:graphic>
          <a:graphicData uri="http://schemas.openxmlformats.org/presentationml/2006/ole">
            <mc:AlternateContent xmlns:mc="http://schemas.openxmlformats.org/markup-compatibility/2006">
              <mc:Choice xmlns:v="urn:schemas-microsoft-com:vml" Requires="v">
                <p:oleObj spid="_x0000_s2050" name="Image" r:id="rId5" imgW="0" imgH="0" progId="Photoshop.Image.7">
                  <p:embed/>
                </p:oleObj>
              </mc:Choice>
              <mc:Fallback>
                <p:oleObj name="Image" r:id="rId5" imgW="0" imgH="0" progId="Photoshop.Image.7">
                  <p:embed/>
                  <p:pic>
                    <p:nvPicPr>
                      <p:cNvPr id="114696" name="Object 8">
                        <a:extLst>
                          <a:ext uri="{FF2B5EF4-FFF2-40B4-BE49-F238E27FC236}">
                            <a16:creationId xmlns:a16="http://schemas.microsoft.com/office/drawing/2014/main" id="{3748495F-BB34-4B4C-C844-48E31EC8F6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0"/>
                        <a:ext cx="4572000" cy="2259013"/>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4697" name="Object 9">
            <a:extLst>
              <a:ext uri="{FF2B5EF4-FFF2-40B4-BE49-F238E27FC236}">
                <a16:creationId xmlns:a16="http://schemas.microsoft.com/office/drawing/2014/main" id="{61C7F5C4-112D-E5EE-15DE-84A7F3CAD75C}"/>
              </a:ext>
            </a:extLst>
          </p:cNvPr>
          <p:cNvGraphicFramePr>
            <a:graphicFrameLocks noChangeAspect="1"/>
          </p:cNvGraphicFramePr>
          <p:nvPr/>
        </p:nvGraphicFramePr>
        <p:xfrm>
          <a:off x="4648200" y="4214813"/>
          <a:ext cx="4572000" cy="2795587"/>
        </p:xfrm>
        <a:graphic>
          <a:graphicData uri="http://schemas.openxmlformats.org/presentationml/2006/ole">
            <mc:AlternateContent xmlns:mc="http://schemas.openxmlformats.org/markup-compatibility/2006">
              <mc:Choice xmlns:v="urn:schemas-microsoft-com:vml" Requires="v">
                <p:oleObj spid="_x0000_s2051" name="Image" r:id="rId7" imgW="0" imgH="0" progId="Photoshop.Image.7">
                  <p:embed/>
                </p:oleObj>
              </mc:Choice>
              <mc:Fallback>
                <p:oleObj name="Image" r:id="rId7" imgW="0" imgH="0" progId="Photoshop.Image.7">
                  <p:embed/>
                  <p:pic>
                    <p:nvPicPr>
                      <p:cNvPr id="114697" name="Object 9">
                        <a:extLst>
                          <a:ext uri="{FF2B5EF4-FFF2-40B4-BE49-F238E27FC236}">
                            <a16:creationId xmlns:a16="http://schemas.microsoft.com/office/drawing/2014/main" id="{61C7F5C4-112D-E5EE-15DE-84A7F3CAD7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214813"/>
                        <a:ext cx="4572000" cy="2795587"/>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325" name="Object 2">
            <a:extLst>
              <a:ext uri="{FF2B5EF4-FFF2-40B4-BE49-F238E27FC236}">
                <a16:creationId xmlns:a16="http://schemas.microsoft.com/office/drawing/2014/main" id="{36244692-5F66-3B6B-EA70-63699DAE1BC1}"/>
              </a:ext>
            </a:extLst>
          </p:cNvPr>
          <p:cNvGraphicFramePr>
            <a:graphicFrameLocks noChangeAspect="1"/>
          </p:cNvGraphicFramePr>
          <p:nvPr/>
        </p:nvGraphicFramePr>
        <p:xfrm>
          <a:off x="228600" y="95250"/>
          <a:ext cx="3983038" cy="6762750"/>
        </p:xfrm>
        <a:graphic>
          <a:graphicData uri="http://schemas.openxmlformats.org/presentationml/2006/ole">
            <mc:AlternateContent xmlns:mc="http://schemas.openxmlformats.org/markup-compatibility/2006">
              <mc:Choice xmlns:v="urn:schemas-microsoft-com:vml" Requires="v">
                <p:oleObj spid="_x0000_s2052" name="Image" r:id="rId9" imgW="0" imgH="0" progId="Photoshop.Image.7">
                  <p:embed/>
                </p:oleObj>
              </mc:Choice>
              <mc:Fallback>
                <p:oleObj name="Image" r:id="rId9" imgW="0" imgH="0" progId="Photoshop.Image.7">
                  <p:embed/>
                  <p:pic>
                    <p:nvPicPr>
                      <p:cNvPr id="56325" name="Object 2">
                        <a:extLst>
                          <a:ext uri="{FF2B5EF4-FFF2-40B4-BE49-F238E27FC236}">
                            <a16:creationId xmlns:a16="http://schemas.microsoft.com/office/drawing/2014/main" id="{36244692-5F66-3B6B-EA70-63699DAE1B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95250"/>
                        <a:ext cx="3983038" cy="67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6" name="Text Box 6">
            <a:extLst>
              <a:ext uri="{FF2B5EF4-FFF2-40B4-BE49-F238E27FC236}">
                <a16:creationId xmlns:a16="http://schemas.microsoft.com/office/drawing/2014/main" id="{26D579A6-1ADC-D71D-A8A2-C60617327EF7}"/>
              </a:ext>
            </a:extLst>
          </p:cNvPr>
          <p:cNvSpPr txBox="1">
            <a:spLocks noChangeArrowheads="1"/>
          </p:cNvSpPr>
          <p:nvPr/>
        </p:nvSpPr>
        <p:spPr bwMode="auto">
          <a:xfrm>
            <a:off x="1793875" y="6248400"/>
            <a:ext cx="5673725"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rgbClr val="FFFF00"/>
                </a:solidFill>
              </a:rPr>
              <a:t>PULMONARY VASCULAR MARKINGS</a:t>
            </a:r>
          </a:p>
        </p:txBody>
      </p:sp>
      <p:sp>
        <p:nvSpPr>
          <p:cNvPr id="114699" name="Rectangle 11">
            <a:extLst>
              <a:ext uri="{FF2B5EF4-FFF2-40B4-BE49-F238E27FC236}">
                <a16:creationId xmlns:a16="http://schemas.microsoft.com/office/drawing/2014/main" id="{B52F3ED2-2123-2F32-73B7-A610B23B96AA}"/>
              </a:ext>
            </a:extLst>
          </p:cNvPr>
          <p:cNvSpPr>
            <a:spLocks noChangeArrowheads="1"/>
          </p:cNvSpPr>
          <p:nvPr/>
        </p:nvSpPr>
        <p:spPr bwMode="auto">
          <a:xfrm>
            <a:off x="3708400" y="333375"/>
            <a:ext cx="2560638" cy="12001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rgbClr val="FFFF00"/>
                </a:solidFill>
              </a:rPr>
              <a:t>MORE PROMINENT INFERIORLY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4697"/>
                                        </p:tgtEl>
                                        <p:attrNameLst>
                                          <p:attrName>style.visibility</p:attrName>
                                        </p:attrNameLst>
                                      </p:cBhvr>
                                      <p:to>
                                        <p:strVal val="visible"/>
                                      </p:to>
                                    </p:set>
                                  </p:childTnLst>
                                  <p:subTnLst>
                                    <p:set>
                                      <p:cBhvr override="childStyle">
                                        <p:cTn dur="1" fill="hold" display="0" masterRel="nextClick" afterEffect="1"/>
                                        <p:tgtEl>
                                          <p:spTgt spid="11469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4695"/>
                                        </p:tgtEl>
                                        <p:attrNameLst>
                                          <p:attrName>style.visibility</p:attrName>
                                        </p:attrNameLst>
                                      </p:cBhvr>
                                      <p:to>
                                        <p:strVal val="visible"/>
                                      </p:to>
                                    </p:set>
                                  </p:childTnLst>
                                  <p:subTnLst>
                                    <p:set>
                                      <p:cBhvr override="childStyle">
                                        <p:cTn dur="1" fill="hold" display="0" masterRel="nextClick" afterEffect="1"/>
                                        <p:tgtEl>
                                          <p:spTgt spid="11469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46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4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9"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a:extLst>
              <a:ext uri="{FF2B5EF4-FFF2-40B4-BE49-F238E27FC236}">
                <a16:creationId xmlns:a16="http://schemas.microsoft.com/office/drawing/2014/main" id="{4307FEBE-474E-9327-6D6D-3A5158CA6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8842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1">
            <a:extLst>
              <a:ext uri="{FF2B5EF4-FFF2-40B4-BE49-F238E27FC236}">
                <a16:creationId xmlns:a16="http://schemas.microsoft.com/office/drawing/2014/main" id="{587506F2-31FD-2C8F-0519-193005318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2020"/>
          <a:stretch>
            <a:fillRect/>
          </a:stretch>
        </p:blipFill>
        <p:spPr bwMode="auto">
          <a:xfrm>
            <a:off x="5580063" y="0"/>
            <a:ext cx="35639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EF7A347-84EF-FB81-4887-0114C9E01CDC}"/>
              </a:ext>
            </a:extLst>
          </p:cNvPr>
          <p:cNvSpPr>
            <a:spLocks noGrp="1" noChangeArrowheads="1"/>
          </p:cNvSpPr>
          <p:nvPr>
            <p:ph type="title"/>
          </p:nvPr>
        </p:nvSpPr>
        <p:spPr/>
        <p:txBody>
          <a:bodyPr/>
          <a:lstStyle/>
          <a:p>
            <a:pPr eaLnBrk="1" hangingPunct="1">
              <a:defRPr/>
            </a:pPr>
            <a:r>
              <a:rPr lang="en-US" dirty="0"/>
              <a:t>Pre-Reading</a:t>
            </a:r>
          </a:p>
        </p:txBody>
      </p:sp>
      <p:sp>
        <p:nvSpPr>
          <p:cNvPr id="32771" name="Rectangle 3">
            <a:extLst>
              <a:ext uri="{FF2B5EF4-FFF2-40B4-BE49-F238E27FC236}">
                <a16:creationId xmlns:a16="http://schemas.microsoft.com/office/drawing/2014/main" id="{0669BD37-F435-7382-236D-C93C6C51CFF1}"/>
              </a:ext>
            </a:extLst>
          </p:cNvPr>
          <p:cNvSpPr>
            <a:spLocks noGrp="1" noChangeArrowheads="1"/>
          </p:cNvSpPr>
          <p:nvPr>
            <p:ph type="body" idx="1"/>
          </p:nvPr>
        </p:nvSpPr>
        <p:spPr>
          <a:xfrm>
            <a:off x="428625" y="1785938"/>
            <a:ext cx="8358188" cy="4714875"/>
          </a:xfrm>
        </p:spPr>
        <p:txBody>
          <a:bodyPr/>
          <a:lstStyle/>
          <a:p>
            <a:pPr eaLnBrk="1" hangingPunct="1"/>
            <a:r>
              <a:rPr lang="en-US" altLang="en-US" sz="4000" b="1"/>
              <a:t>1</a:t>
            </a:r>
            <a:r>
              <a:rPr lang="en-US" altLang="en-US" sz="4000"/>
              <a:t>.  Check the name,sex</a:t>
            </a:r>
          </a:p>
          <a:p>
            <a:pPr eaLnBrk="1" hangingPunct="1"/>
            <a:r>
              <a:rPr lang="en-US" altLang="en-US" sz="4000" b="1"/>
              <a:t>2</a:t>
            </a:r>
            <a:r>
              <a:rPr lang="en-US" altLang="en-US" sz="4000"/>
              <a:t>.  Check the date</a:t>
            </a:r>
          </a:p>
          <a:p>
            <a:pPr eaLnBrk="1" hangingPunct="1"/>
            <a:r>
              <a:rPr lang="en-US" altLang="en-US" sz="4000" b="1"/>
              <a:t>3</a:t>
            </a:r>
            <a:r>
              <a:rPr lang="en-US" altLang="en-US" sz="4000"/>
              <a:t>.  Obtain old films if available</a:t>
            </a:r>
          </a:p>
          <a:p>
            <a:pPr eaLnBrk="1" hangingPunct="1"/>
            <a:r>
              <a:rPr lang="en-US" altLang="en-US" sz="4000" b="1"/>
              <a:t>4</a:t>
            </a:r>
            <a:r>
              <a:rPr lang="en-US" altLang="en-US" sz="4000"/>
              <a:t>.  Which </a:t>
            </a:r>
            <a:r>
              <a:rPr lang="en-US" altLang="en-US" sz="4400" b="1"/>
              <a:t>view(s)</a:t>
            </a:r>
            <a:r>
              <a:rPr lang="en-US" altLang="en-US" sz="4000"/>
              <a:t> do you have?</a:t>
            </a:r>
          </a:p>
          <a:p>
            <a:pPr lvl="1" eaLnBrk="1" hangingPunct="1"/>
            <a:r>
              <a:rPr lang="en-US" altLang="en-US" sz="3600"/>
              <a:t>PA / AP, lateral, decubitus, AP lordotic</a:t>
            </a:r>
          </a:p>
          <a:p>
            <a:pPr lvl="1" eaLnBrk="1" hangingPunct="1"/>
            <a:endParaRPr lang="en-US" altLang="en-US" sz="3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anim calcmode="lin" valueType="num">
                                      <p:cBhvr additive="base">
                                        <p:cTn id="11"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277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anim calcmode="lin" valueType="num">
                                      <p:cBhvr additive="base">
                                        <p:cTn id="15"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32771">
                                            <p:txEl>
                                              <p:pRg st="3" end="3"/>
                                            </p:txEl>
                                          </p:spTgt>
                                        </p:tgtEl>
                                        <p:attrNameLst>
                                          <p:attrName>style.visibility</p:attrName>
                                        </p:attrNameLst>
                                      </p:cBhvr>
                                      <p:to>
                                        <p:strVal val="visible"/>
                                      </p:to>
                                    </p:set>
                                    <p:anim calcmode="lin" valueType="num">
                                      <p:cBhvr additive="base">
                                        <p:cTn id="21"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27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 calcmode="lin" valueType="num">
                                      <p:cBhvr additive="base">
                                        <p:cTn id="27"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9E78422-C98C-B649-F1D8-827C15164FA0}"/>
              </a:ext>
            </a:extLst>
          </p:cNvPr>
          <p:cNvSpPr>
            <a:spLocks noGrp="1" noChangeArrowheads="1"/>
          </p:cNvSpPr>
          <p:nvPr>
            <p:ph type="title"/>
          </p:nvPr>
        </p:nvSpPr>
        <p:spPr/>
        <p:txBody>
          <a:bodyPr/>
          <a:lstStyle/>
          <a:p>
            <a:pPr algn="r" eaLnBrk="1" hangingPunct="1">
              <a:defRPr/>
            </a:pPr>
            <a:r>
              <a:rPr lang="en-US" b="1">
                <a:solidFill>
                  <a:srgbClr val="FFFF00"/>
                </a:solidFill>
                <a:latin typeface="Verdana" pitchFamily="34" charset="0"/>
              </a:rPr>
              <a:t>PHYSICS</a:t>
            </a:r>
          </a:p>
        </p:txBody>
      </p:sp>
      <p:sp>
        <p:nvSpPr>
          <p:cNvPr id="58371" name="Rectangle 3">
            <a:extLst>
              <a:ext uri="{FF2B5EF4-FFF2-40B4-BE49-F238E27FC236}">
                <a16:creationId xmlns:a16="http://schemas.microsoft.com/office/drawing/2014/main" id="{0E6B53E5-965D-34F9-499E-D4779B4109E6}"/>
              </a:ext>
            </a:extLst>
          </p:cNvPr>
          <p:cNvSpPr>
            <a:spLocks noGrp="1" noChangeArrowheads="1"/>
          </p:cNvSpPr>
          <p:nvPr>
            <p:ph type="body" idx="1"/>
          </p:nvPr>
        </p:nvSpPr>
        <p:spPr>
          <a:xfrm>
            <a:off x="685800" y="1981200"/>
            <a:ext cx="8062913" cy="4184650"/>
          </a:xfrm>
        </p:spPr>
        <p:txBody>
          <a:bodyPr/>
          <a:lstStyle/>
          <a:p>
            <a:pPr eaLnBrk="1" hangingPunct="1"/>
            <a:r>
              <a:rPr lang="en-US" altLang="en-US" b="1">
                <a:solidFill>
                  <a:srgbClr val="C00000"/>
                </a:solidFill>
                <a:latin typeface="Verdana" panose="020B0604030504040204" pitchFamily="34" charset="0"/>
              </a:rPr>
              <a:t>DENSITIES</a:t>
            </a:r>
          </a:p>
          <a:p>
            <a:pPr eaLnBrk="1" hangingPunct="1">
              <a:buFontTx/>
              <a:buNone/>
            </a:pPr>
            <a:endParaRPr lang="en-US" altLang="en-US">
              <a:solidFill>
                <a:schemeClr val="bg1"/>
              </a:solidFill>
              <a:latin typeface="Verdana" panose="020B0604030504040204" pitchFamily="34" charset="0"/>
            </a:endParaRPr>
          </a:p>
        </p:txBody>
      </p:sp>
      <p:sp>
        <p:nvSpPr>
          <p:cNvPr id="58372" name="Line 4">
            <a:extLst>
              <a:ext uri="{FF2B5EF4-FFF2-40B4-BE49-F238E27FC236}">
                <a16:creationId xmlns:a16="http://schemas.microsoft.com/office/drawing/2014/main" id="{19CC608E-C844-8343-8B6E-A1F0BAE94D4F}"/>
              </a:ext>
            </a:extLst>
          </p:cNvPr>
          <p:cNvSpPr>
            <a:spLocks noChangeShapeType="1"/>
          </p:cNvSpPr>
          <p:nvPr/>
        </p:nvSpPr>
        <p:spPr bwMode="auto">
          <a:xfrm>
            <a:off x="685800" y="1600200"/>
            <a:ext cx="76962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73" name="Rectangle 5">
            <a:extLst>
              <a:ext uri="{FF2B5EF4-FFF2-40B4-BE49-F238E27FC236}">
                <a16:creationId xmlns:a16="http://schemas.microsoft.com/office/drawing/2014/main" id="{011CD002-7975-04DD-0909-222296104FDB}"/>
              </a:ext>
            </a:extLst>
          </p:cNvPr>
          <p:cNvSpPr>
            <a:spLocks noChangeArrowheads="1"/>
          </p:cNvSpPr>
          <p:nvPr/>
        </p:nvSpPr>
        <p:spPr bwMode="auto">
          <a:xfrm>
            <a:off x="685800" y="3733800"/>
            <a:ext cx="1600200" cy="1524000"/>
          </a:xfrm>
          <a:prstGeom prst="rect">
            <a:avLst/>
          </a:prstGeom>
          <a:solidFill>
            <a:srgbClr val="FFFFFF"/>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sp>
        <p:nvSpPr>
          <p:cNvPr id="58374" name="Rectangle 6">
            <a:extLst>
              <a:ext uri="{FF2B5EF4-FFF2-40B4-BE49-F238E27FC236}">
                <a16:creationId xmlns:a16="http://schemas.microsoft.com/office/drawing/2014/main" id="{E7234260-A0CF-6FEB-0591-CAA15A0CB08C}"/>
              </a:ext>
            </a:extLst>
          </p:cNvPr>
          <p:cNvSpPr>
            <a:spLocks noChangeArrowheads="1"/>
          </p:cNvSpPr>
          <p:nvPr/>
        </p:nvSpPr>
        <p:spPr bwMode="auto">
          <a:xfrm>
            <a:off x="3886200" y="3733800"/>
            <a:ext cx="1600200" cy="1524000"/>
          </a:xfrm>
          <a:prstGeom prst="rect">
            <a:avLst/>
          </a:prstGeom>
          <a:solidFill>
            <a:srgbClr val="777777"/>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sp>
        <p:nvSpPr>
          <p:cNvPr id="58375" name="Rectangle 7">
            <a:extLst>
              <a:ext uri="{FF2B5EF4-FFF2-40B4-BE49-F238E27FC236}">
                <a16:creationId xmlns:a16="http://schemas.microsoft.com/office/drawing/2014/main" id="{CC386E9E-BF9A-76AB-98EA-26A00EF434C5}"/>
              </a:ext>
            </a:extLst>
          </p:cNvPr>
          <p:cNvSpPr>
            <a:spLocks noChangeArrowheads="1"/>
          </p:cNvSpPr>
          <p:nvPr/>
        </p:nvSpPr>
        <p:spPr bwMode="auto">
          <a:xfrm>
            <a:off x="5486400" y="3733800"/>
            <a:ext cx="1600200" cy="1524000"/>
          </a:xfrm>
          <a:prstGeom prst="rect">
            <a:avLst/>
          </a:prstGeom>
          <a:solidFill>
            <a:srgbClr val="4D4D4D"/>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sp>
        <p:nvSpPr>
          <p:cNvPr id="58376" name="Rectangle 8">
            <a:extLst>
              <a:ext uri="{FF2B5EF4-FFF2-40B4-BE49-F238E27FC236}">
                <a16:creationId xmlns:a16="http://schemas.microsoft.com/office/drawing/2014/main" id="{27FE161A-1D18-8F8E-AFAC-E2D99632B1F9}"/>
              </a:ext>
            </a:extLst>
          </p:cNvPr>
          <p:cNvSpPr>
            <a:spLocks noChangeArrowheads="1"/>
          </p:cNvSpPr>
          <p:nvPr/>
        </p:nvSpPr>
        <p:spPr bwMode="auto">
          <a:xfrm>
            <a:off x="7086600" y="3733800"/>
            <a:ext cx="1600200" cy="1524000"/>
          </a:xfrm>
          <a:prstGeom prst="rect">
            <a:avLst/>
          </a:prstGeom>
          <a:solidFill>
            <a:srgbClr val="000000"/>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sp>
        <p:nvSpPr>
          <p:cNvPr id="58377" name="Rectangle 9">
            <a:extLst>
              <a:ext uri="{FF2B5EF4-FFF2-40B4-BE49-F238E27FC236}">
                <a16:creationId xmlns:a16="http://schemas.microsoft.com/office/drawing/2014/main" id="{5EA239D7-CF25-7C74-DA74-95648E36FE7F}"/>
              </a:ext>
            </a:extLst>
          </p:cNvPr>
          <p:cNvSpPr>
            <a:spLocks noChangeArrowheads="1"/>
          </p:cNvSpPr>
          <p:nvPr/>
        </p:nvSpPr>
        <p:spPr bwMode="auto">
          <a:xfrm>
            <a:off x="2286000" y="3733800"/>
            <a:ext cx="1600200" cy="1524000"/>
          </a:xfrm>
          <a:prstGeom prst="rect">
            <a:avLst/>
          </a:prstGeom>
          <a:solidFill>
            <a:srgbClr val="C0C0C0"/>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sp>
        <p:nvSpPr>
          <p:cNvPr id="58378" name="Text Box 10">
            <a:extLst>
              <a:ext uri="{FF2B5EF4-FFF2-40B4-BE49-F238E27FC236}">
                <a16:creationId xmlns:a16="http://schemas.microsoft.com/office/drawing/2014/main" id="{7EDDB70C-725E-77FE-AAF4-81CA769C8138}"/>
              </a:ext>
            </a:extLst>
          </p:cNvPr>
          <p:cNvSpPr txBox="1">
            <a:spLocks noChangeArrowheads="1"/>
          </p:cNvSpPr>
          <p:nvPr/>
        </p:nvSpPr>
        <p:spPr bwMode="auto">
          <a:xfrm>
            <a:off x="914400" y="4114800"/>
            <a:ext cx="1141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latin typeface="Verdana" panose="020B0604030504040204" pitchFamily="34" charset="0"/>
              </a:rPr>
              <a:t>BONE</a:t>
            </a:r>
          </a:p>
        </p:txBody>
      </p:sp>
      <p:sp>
        <p:nvSpPr>
          <p:cNvPr id="58379" name="Rectangle 11">
            <a:extLst>
              <a:ext uri="{FF2B5EF4-FFF2-40B4-BE49-F238E27FC236}">
                <a16:creationId xmlns:a16="http://schemas.microsoft.com/office/drawing/2014/main" id="{30B57635-7F93-06E5-3AA4-F46F4290F32D}"/>
              </a:ext>
            </a:extLst>
          </p:cNvPr>
          <p:cNvSpPr>
            <a:spLocks noChangeArrowheads="1"/>
          </p:cNvSpPr>
          <p:nvPr/>
        </p:nvSpPr>
        <p:spPr bwMode="auto">
          <a:xfrm>
            <a:off x="7467600" y="411480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chemeClr val="bg1"/>
                </a:solidFill>
                <a:latin typeface="Verdana" panose="020B0604030504040204" pitchFamily="34" charset="0"/>
              </a:rPr>
              <a:t>AIR</a:t>
            </a:r>
          </a:p>
        </p:txBody>
      </p:sp>
      <p:sp>
        <p:nvSpPr>
          <p:cNvPr id="58380" name="Rectangle 12">
            <a:extLst>
              <a:ext uri="{FF2B5EF4-FFF2-40B4-BE49-F238E27FC236}">
                <a16:creationId xmlns:a16="http://schemas.microsoft.com/office/drawing/2014/main" id="{BF8D2060-EBA6-FC33-6244-C51D0D1C71FE}"/>
              </a:ext>
            </a:extLst>
          </p:cNvPr>
          <p:cNvSpPr>
            <a:spLocks noChangeArrowheads="1"/>
          </p:cNvSpPr>
          <p:nvPr/>
        </p:nvSpPr>
        <p:spPr bwMode="auto">
          <a:xfrm>
            <a:off x="2224088" y="3978275"/>
            <a:ext cx="16621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latin typeface="Verdana" panose="020B0604030504040204" pitchFamily="34" charset="0"/>
              </a:rPr>
              <a:t>SOFT</a:t>
            </a:r>
          </a:p>
          <a:p>
            <a:pPr algn="ctr" eaLnBrk="1" hangingPunct="1">
              <a:spcBef>
                <a:spcPct val="0"/>
              </a:spcBef>
              <a:buClrTx/>
              <a:buSzTx/>
              <a:buFontTx/>
              <a:buNone/>
            </a:pPr>
            <a:r>
              <a:rPr lang="en-US" altLang="en-US" sz="2400" b="1">
                <a:latin typeface="Verdana" panose="020B0604030504040204" pitchFamily="34" charset="0"/>
              </a:rPr>
              <a:t>TISSUES</a:t>
            </a:r>
          </a:p>
        </p:txBody>
      </p:sp>
      <p:sp>
        <p:nvSpPr>
          <p:cNvPr id="58381" name="Rectangle 13">
            <a:extLst>
              <a:ext uri="{FF2B5EF4-FFF2-40B4-BE49-F238E27FC236}">
                <a16:creationId xmlns:a16="http://schemas.microsoft.com/office/drawing/2014/main" id="{4256B6C5-1E67-987C-8097-9BC43E1C7519}"/>
              </a:ext>
            </a:extLst>
          </p:cNvPr>
          <p:cNvSpPr>
            <a:spLocks noChangeArrowheads="1"/>
          </p:cNvSpPr>
          <p:nvPr/>
        </p:nvSpPr>
        <p:spPr bwMode="auto">
          <a:xfrm>
            <a:off x="3962400" y="4114800"/>
            <a:ext cx="141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chemeClr val="bg1"/>
                </a:solidFill>
                <a:latin typeface="Verdana" panose="020B0604030504040204" pitchFamily="34" charset="0"/>
              </a:rPr>
              <a:t>WATER</a:t>
            </a:r>
          </a:p>
        </p:txBody>
      </p:sp>
      <p:sp>
        <p:nvSpPr>
          <p:cNvPr id="58382" name="Rectangle 14">
            <a:extLst>
              <a:ext uri="{FF2B5EF4-FFF2-40B4-BE49-F238E27FC236}">
                <a16:creationId xmlns:a16="http://schemas.microsoft.com/office/drawing/2014/main" id="{86D9D88E-6BD8-CC14-4298-6AF2D65E5600}"/>
              </a:ext>
            </a:extLst>
          </p:cNvPr>
          <p:cNvSpPr>
            <a:spLocks noChangeArrowheads="1"/>
          </p:cNvSpPr>
          <p:nvPr/>
        </p:nvSpPr>
        <p:spPr bwMode="auto">
          <a:xfrm>
            <a:off x="5878513" y="4114800"/>
            <a:ext cx="82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chemeClr val="bg1"/>
                </a:solidFill>
                <a:latin typeface="Verdana" panose="020B0604030504040204" pitchFamily="34" charset="0"/>
              </a:rPr>
              <a:t>FAT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9EFE4EEE-8795-18B5-C6E4-37B7D3FFE6F7}"/>
              </a:ext>
            </a:extLst>
          </p:cNvPr>
          <p:cNvSpPr>
            <a:spLocks noGrp="1" noChangeArrowheads="1"/>
          </p:cNvSpPr>
          <p:nvPr>
            <p:ph type="title"/>
          </p:nvPr>
        </p:nvSpPr>
        <p:spPr/>
        <p:txBody>
          <a:bodyPr/>
          <a:lstStyle/>
          <a:p>
            <a:pPr eaLnBrk="1" hangingPunct="1">
              <a:defRPr/>
            </a:pPr>
            <a:r>
              <a:rPr lang="en-US"/>
              <a:t>Summary of Density </a:t>
            </a:r>
          </a:p>
        </p:txBody>
      </p:sp>
      <p:sp>
        <p:nvSpPr>
          <p:cNvPr id="59395" name="Rectangle 3">
            <a:extLst>
              <a:ext uri="{FF2B5EF4-FFF2-40B4-BE49-F238E27FC236}">
                <a16:creationId xmlns:a16="http://schemas.microsoft.com/office/drawing/2014/main" id="{4097E610-A0AA-D11A-713E-5815C6466F30}"/>
              </a:ext>
            </a:extLst>
          </p:cNvPr>
          <p:cNvSpPr>
            <a:spLocks noGrp="1" noChangeArrowheads="1"/>
          </p:cNvSpPr>
          <p:nvPr>
            <p:ph type="body" sz="half" idx="1"/>
          </p:nvPr>
        </p:nvSpPr>
        <p:spPr/>
        <p:txBody>
          <a:bodyPr/>
          <a:lstStyle/>
          <a:p>
            <a:pPr eaLnBrk="1" hangingPunct="1"/>
            <a:r>
              <a:rPr lang="en-US" altLang="en-US" sz="2800"/>
              <a:t>Air</a:t>
            </a:r>
          </a:p>
          <a:p>
            <a:pPr eaLnBrk="1" hangingPunct="1"/>
            <a:r>
              <a:rPr lang="en-US" altLang="en-US" sz="2800"/>
              <a:t>Water</a:t>
            </a:r>
          </a:p>
          <a:p>
            <a:pPr eaLnBrk="1" hangingPunct="1"/>
            <a:r>
              <a:rPr lang="en-US" altLang="en-US" sz="2800"/>
              <a:t>Bone</a:t>
            </a:r>
          </a:p>
          <a:p>
            <a:pPr eaLnBrk="1" hangingPunct="1"/>
            <a:r>
              <a:rPr lang="en-US" altLang="en-US" sz="2800"/>
              <a:t>Tissue</a:t>
            </a:r>
          </a:p>
        </p:txBody>
      </p:sp>
      <p:pic>
        <p:nvPicPr>
          <p:cNvPr id="59396" name="Picture 7" descr="http://www.meddean.luc.edu/lumen/MedEd/medicine/pulmonar/images/apd/nlrcxr2.jpg">
            <a:extLst>
              <a:ext uri="{FF2B5EF4-FFF2-40B4-BE49-F238E27FC236}">
                <a16:creationId xmlns:a16="http://schemas.microsoft.com/office/drawing/2014/main" id="{513AB7F1-D2C8-03AE-DDE6-6BAFCCDAF0ED}"/>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238375"/>
            <a:ext cx="3810000" cy="3600450"/>
          </a:xfrm>
          <a:noFill/>
        </p:spPr>
      </p:pic>
      <p:sp>
        <p:nvSpPr>
          <p:cNvPr id="59397" name="Text Box 8">
            <a:extLst>
              <a:ext uri="{FF2B5EF4-FFF2-40B4-BE49-F238E27FC236}">
                <a16:creationId xmlns:a16="http://schemas.microsoft.com/office/drawing/2014/main" id="{2A667BF6-CA75-A969-CEAA-C11D63D5274C}"/>
              </a:ext>
            </a:extLst>
          </p:cNvPr>
          <p:cNvSpPr txBox="1">
            <a:spLocks noChangeArrowheads="1"/>
          </p:cNvSpPr>
          <p:nvPr/>
        </p:nvSpPr>
        <p:spPr bwMode="auto">
          <a:xfrm>
            <a:off x="5410200" y="556260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400">
                <a:solidFill>
                  <a:srgbClr val="FF6600"/>
                </a:solidFill>
              </a:rPr>
              <a:t>Tissue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071D149-102A-7784-33CA-32668E150913}"/>
              </a:ext>
            </a:extLst>
          </p:cNvPr>
          <p:cNvSpPr>
            <a:spLocks noGrp="1" noChangeArrowheads="1"/>
          </p:cNvSpPr>
          <p:nvPr>
            <p:ph type="title"/>
          </p:nvPr>
        </p:nvSpPr>
        <p:spPr/>
        <p:txBody>
          <a:bodyPr/>
          <a:lstStyle/>
          <a:p>
            <a:pPr eaLnBrk="1" hangingPunct="1">
              <a:defRPr/>
            </a:pPr>
            <a:r>
              <a:rPr lang="en-US"/>
              <a:t>Stages of Evaluating an Abnormality</a:t>
            </a:r>
          </a:p>
        </p:txBody>
      </p:sp>
      <p:sp>
        <p:nvSpPr>
          <p:cNvPr id="61443" name="Rectangle 3">
            <a:extLst>
              <a:ext uri="{FF2B5EF4-FFF2-40B4-BE49-F238E27FC236}">
                <a16:creationId xmlns:a16="http://schemas.microsoft.com/office/drawing/2014/main" id="{02135BC9-E615-49B5-B6CC-F77073D15648}"/>
              </a:ext>
            </a:extLst>
          </p:cNvPr>
          <p:cNvSpPr>
            <a:spLocks noGrp="1" noChangeArrowheads="1"/>
          </p:cNvSpPr>
          <p:nvPr>
            <p:ph type="body" idx="1"/>
          </p:nvPr>
        </p:nvSpPr>
        <p:spPr/>
        <p:txBody>
          <a:bodyPr/>
          <a:lstStyle/>
          <a:p>
            <a:pPr marL="609600" indent="-609600" eaLnBrk="1" hangingPunct="1">
              <a:buFont typeface="Wingdings" panose="05000000000000000000" pitchFamily="2" charset="2"/>
              <a:buNone/>
            </a:pPr>
            <a:r>
              <a:rPr lang="en-US" altLang="en-US" sz="2800"/>
              <a:t>1. 	Identification of abnormal shadows</a:t>
            </a:r>
          </a:p>
          <a:p>
            <a:pPr marL="609600" indent="-609600" eaLnBrk="1" hangingPunct="1">
              <a:buFont typeface="Wingdings" panose="05000000000000000000" pitchFamily="2" charset="2"/>
              <a:buNone/>
            </a:pPr>
            <a:r>
              <a:rPr lang="en-US" altLang="en-US" sz="2800"/>
              <a:t>2.	Localization of lesion</a:t>
            </a:r>
          </a:p>
          <a:p>
            <a:pPr marL="609600" indent="-609600" eaLnBrk="1" hangingPunct="1">
              <a:buFont typeface="Wingdings" panose="05000000000000000000" pitchFamily="2" charset="2"/>
              <a:buNone/>
            </a:pPr>
            <a:r>
              <a:rPr lang="en-US" altLang="en-US" sz="2800"/>
              <a:t>3.	Identification of pathological process</a:t>
            </a:r>
          </a:p>
          <a:p>
            <a:pPr marL="609600" indent="-609600" eaLnBrk="1" hangingPunct="1">
              <a:buFont typeface="Wingdings" panose="05000000000000000000" pitchFamily="2" charset="2"/>
              <a:buNone/>
            </a:pPr>
            <a:r>
              <a:rPr lang="en-US" altLang="en-US" sz="2800"/>
              <a:t>4.	Identification of etiology</a:t>
            </a:r>
          </a:p>
          <a:p>
            <a:pPr marL="609600" indent="-609600" eaLnBrk="1" hangingPunct="1">
              <a:buFont typeface="Wingdings" panose="05000000000000000000" pitchFamily="2" charset="2"/>
              <a:buNone/>
            </a:pPr>
            <a:r>
              <a:rPr lang="en-US" altLang="en-US" sz="2800"/>
              <a:t>5.	Confirmation of clinical suspension</a:t>
            </a:r>
          </a:p>
          <a:p>
            <a:pPr marL="990600" lvl="1" indent="-533400" eaLnBrk="1" hangingPunct="1">
              <a:buFont typeface="Wingdings" panose="05000000000000000000" pitchFamily="2" charset="2"/>
              <a:buChar char="l"/>
            </a:pPr>
            <a:r>
              <a:rPr lang="en-US" altLang="en-US" sz="2400"/>
              <a:t>Complex problems</a:t>
            </a:r>
          </a:p>
          <a:p>
            <a:pPr marL="1371600" lvl="2" indent="-457200" eaLnBrk="1" hangingPunct="1"/>
            <a:r>
              <a:rPr lang="en-US" altLang="en-US" sz="2000"/>
              <a:t>Introduction of contrast medium</a:t>
            </a:r>
          </a:p>
          <a:p>
            <a:pPr marL="1371600" lvl="2" indent="-457200" eaLnBrk="1" hangingPunct="1"/>
            <a:r>
              <a:rPr lang="en-US" altLang="en-US" sz="2000"/>
              <a:t>CT chest</a:t>
            </a:r>
          </a:p>
          <a:p>
            <a:pPr marL="1371600" lvl="2" indent="-457200" eaLnBrk="1" hangingPunct="1"/>
            <a:r>
              <a:rPr lang="en-US" altLang="en-US" sz="2000"/>
              <a:t>MRI scan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69FD013-75BE-8409-919F-BEC9743F3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مربع نص 3">
            <a:extLst>
              <a:ext uri="{FF2B5EF4-FFF2-40B4-BE49-F238E27FC236}">
                <a16:creationId xmlns:a16="http://schemas.microsoft.com/office/drawing/2014/main" id="{D69DAFB7-0E6B-8683-EEA1-1CA9D699EFFE}"/>
              </a:ext>
            </a:extLst>
          </p:cNvPr>
          <p:cNvSpPr txBox="1">
            <a:spLocks noChangeArrowheads="1"/>
          </p:cNvSpPr>
          <p:nvPr/>
        </p:nvSpPr>
        <p:spPr bwMode="auto">
          <a:xfrm>
            <a:off x="2271713" y="4365625"/>
            <a:ext cx="2012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a:solidFill>
                  <a:srgbClr val="FFFF00"/>
                </a:solidFill>
                <a:latin typeface="Times New Roman" panose="02020603050405020304" pitchFamily="18" charset="0"/>
              </a:rPr>
              <a:t>Costo-Phrenic</a:t>
            </a:r>
          </a:p>
          <a:p>
            <a:pPr algn="ctr" eaLnBrk="1" hangingPunct="1">
              <a:spcBef>
                <a:spcPct val="0"/>
              </a:spcBef>
              <a:buFontTx/>
              <a:buNone/>
            </a:pPr>
            <a:r>
              <a:rPr lang="en-US" altLang="en-US" sz="2000" b="1">
                <a:solidFill>
                  <a:srgbClr val="FFFF00"/>
                </a:solidFill>
                <a:latin typeface="Times New Roman" panose="02020603050405020304" pitchFamily="18" charset="0"/>
              </a:rPr>
              <a:t> angle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1">
            <a:extLst>
              <a:ext uri="{FF2B5EF4-FFF2-40B4-BE49-F238E27FC236}">
                <a16:creationId xmlns:a16="http://schemas.microsoft.com/office/drawing/2014/main" id="{978829DF-4588-D0A5-7D5B-238E971DB5E7}"/>
              </a:ext>
            </a:extLst>
          </p:cNvPr>
          <p:cNvSpPr>
            <a:spLocks noChangeArrowheads="1"/>
          </p:cNvSpPr>
          <p:nvPr/>
        </p:nvSpPr>
        <p:spPr bwMode="auto">
          <a:xfrm>
            <a:off x="0" y="1071563"/>
            <a:ext cx="9144000" cy="5786437"/>
          </a:xfrm>
          <a:prstGeom prst="rect">
            <a:avLst/>
          </a:prstGeom>
          <a:gradFill rotWithShape="0">
            <a:gsLst>
              <a:gs pos="0">
                <a:srgbClr val="5E7647"/>
              </a:gs>
              <a:gs pos="50000">
                <a:srgbClr val="CCFF99"/>
              </a:gs>
              <a:gs pos="100000">
                <a:srgbClr val="5E7647"/>
              </a:gs>
            </a:gsLst>
            <a:lin ang="5400000" scaled="1"/>
          </a:gra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sp>
        <p:nvSpPr>
          <p:cNvPr id="27650" name="Rectangle 2">
            <a:extLst>
              <a:ext uri="{FF2B5EF4-FFF2-40B4-BE49-F238E27FC236}">
                <a16:creationId xmlns:a16="http://schemas.microsoft.com/office/drawing/2014/main" id="{C8E36E42-007F-6BB3-6801-F8A80D14A99C}"/>
              </a:ext>
            </a:extLst>
          </p:cNvPr>
          <p:cNvSpPr>
            <a:spLocks noGrp="1" noChangeArrowheads="1"/>
          </p:cNvSpPr>
          <p:nvPr>
            <p:ph type="title"/>
          </p:nvPr>
        </p:nvSpPr>
        <p:spPr>
          <a:xfrm>
            <a:off x="642938" y="0"/>
            <a:ext cx="7772400" cy="1143000"/>
          </a:xfrm>
        </p:spPr>
        <p:txBody>
          <a:bodyPr/>
          <a:lstStyle/>
          <a:p>
            <a:pPr eaLnBrk="1" hangingPunct="1">
              <a:defRPr/>
            </a:pPr>
            <a:r>
              <a:rPr lang="en-US" dirty="0"/>
              <a:t>Abnormal radiologic densities</a:t>
            </a:r>
          </a:p>
        </p:txBody>
      </p:sp>
      <p:sp>
        <p:nvSpPr>
          <p:cNvPr id="64516" name="Rectangle 3">
            <a:extLst>
              <a:ext uri="{FF2B5EF4-FFF2-40B4-BE49-F238E27FC236}">
                <a16:creationId xmlns:a16="http://schemas.microsoft.com/office/drawing/2014/main" id="{01D52231-EDF4-6692-734D-1E72AF55D7DD}"/>
              </a:ext>
            </a:extLst>
          </p:cNvPr>
          <p:cNvSpPr>
            <a:spLocks noChangeArrowheads="1"/>
          </p:cNvSpPr>
          <p:nvPr/>
        </p:nvSpPr>
        <p:spPr bwMode="auto">
          <a:xfrm>
            <a:off x="1588" y="132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nvGrpSpPr>
          <p:cNvPr id="64517" name="Group 30">
            <a:extLst>
              <a:ext uri="{FF2B5EF4-FFF2-40B4-BE49-F238E27FC236}">
                <a16:creationId xmlns:a16="http://schemas.microsoft.com/office/drawing/2014/main" id="{6C026F3B-763B-7EA0-6F1A-6C67AC4BAA3D}"/>
              </a:ext>
            </a:extLst>
          </p:cNvPr>
          <p:cNvGrpSpPr>
            <a:grpSpLocks/>
          </p:cNvGrpSpPr>
          <p:nvPr/>
        </p:nvGrpSpPr>
        <p:grpSpPr bwMode="auto">
          <a:xfrm>
            <a:off x="0" y="1196975"/>
            <a:ext cx="9144000" cy="5661025"/>
            <a:chOff x="-3" y="-3"/>
            <a:chExt cx="4710" cy="2823"/>
          </a:xfrm>
        </p:grpSpPr>
        <p:grpSp>
          <p:nvGrpSpPr>
            <p:cNvPr id="64523" name="Group 28">
              <a:extLst>
                <a:ext uri="{FF2B5EF4-FFF2-40B4-BE49-F238E27FC236}">
                  <a16:creationId xmlns:a16="http://schemas.microsoft.com/office/drawing/2014/main" id="{2E348C87-CB2A-4A24-D742-994A78B3BE4E}"/>
                </a:ext>
              </a:extLst>
            </p:cNvPr>
            <p:cNvGrpSpPr>
              <a:grpSpLocks/>
            </p:cNvGrpSpPr>
            <p:nvPr/>
          </p:nvGrpSpPr>
          <p:grpSpPr bwMode="auto">
            <a:xfrm>
              <a:off x="0" y="0"/>
              <a:ext cx="4668" cy="2820"/>
              <a:chOff x="0" y="0"/>
              <a:chExt cx="4668" cy="2820"/>
            </a:xfrm>
          </p:grpSpPr>
          <p:grpSp>
            <p:nvGrpSpPr>
              <p:cNvPr id="64525" name="Group 13">
                <a:extLst>
                  <a:ext uri="{FF2B5EF4-FFF2-40B4-BE49-F238E27FC236}">
                    <a16:creationId xmlns:a16="http://schemas.microsoft.com/office/drawing/2014/main" id="{EE314BB9-DA4D-04F1-177B-FCD170DC23D8}"/>
                  </a:ext>
                </a:extLst>
              </p:cNvPr>
              <p:cNvGrpSpPr>
                <a:grpSpLocks/>
              </p:cNvGrpSpPr>
              <p:nvPr/>
            </p:nvGrpSpPr>
            <p:grpSpPr bwMode="auto">
              <a:xfrm>
                <a:off x="0" y="0"/>
                <a:ext cx="2423" cy="748"/>
                <a:chOff x="0" y="0"/>
                <a:chExt cx="2423" cy="748"/>
              </a:xfrm>
            </p:grpSpPr>
            <p:sp>
              <p:nvSpPr>
                <p:cNvPr id="64547" name="Rectangle 4">
                  <a:extLst>
                    <a:ext uri="{FF2B5EF4-FFF2-40B4-BE49-F238E27FC236}">
                      <a16:creationId xmlns:a16="http://schemas.microsoft.com/office/drawing/2014/main" id="{CCD39805-8BE0-87C5-AF79-176935C21C51}"/>
                    </a:ext>
                  </a:extLst>
                </p:cNvPr>
                <p:cNvSpPr>
                  <a:spLocks noChangeArrowheads="1"/>
                </p:cNvSpPr>
                <p:nvPr/>
              </p:nvSpPr>
              <p:spPr bwMode="auto">
                <a:xfrm>
                  <a:off x="0" y="0"/>
                  <a:ext cx="2423"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rgbClr val="000066"/>
                      </a:solidFill>
                    </a:rPr>
                    <a:t>Liquid density</a:t>
                  </a:r>
                  <a:endParaRPr lang="en-US" altLang="en-US" sz="2400">
                    <a:solidFill>
                      <a:srgbClr val="000066"/>
                    </a:solidFill>
                  </a:endParaRPr>
                </a:p>
                <a:p>
                  <a:pPr algn="ctr">
                    <a:spcBef>
                      <a:spcPct val="0"/>
                    </a:spcBef>
                    <a:buClrTx/>
                    <a:buSzTx/>
                    <a:buFontTx/>
                    <a:buNone/>
                  </a:pPr>
                  <a:endParaRPr lang="en-US" altLang="en-US" sz="2400"/>
                </a:p>
              </p:txBody>
            </p:sp>
            <p:sp>
              <p:nvSpPr>
                <p:cNvPr id="64548" name="Rectangle 12">
                  <a:extLst>
                    <a:ext uri="{FF2B5EF4-FFF2-40B4-BE49-F238E27FC236}">
                      <a16:creationId xmlns:a16="http://schemas.microsoft.com/office/drawing/2014/main" id="{F6E16069-0F49-45A5-02FF-BC092081A6DE}"/>
                    </a:ext>
                  </a:extLst>
                </p:cNvPr>
                <p:cNvSpPr>
                  <a:spLocks noChangeArrowheads="1"/>
                </p:cNvSpPr>
                <p:nvPr/>
              </p:nvSpPr>
              <p:spPr bwMode="auto">
                <a:xfrm>
                  <a:off x="0" y="0"/>
                  <a:ext cx="2423"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grpSp>
            <p:nvGrpSpPr>
              <p:cNvPr id="64526" name="Group 15">
                <a:extLst>
                  <a:ext uri="{FF2B5EF4-FFF2-40B4-BE49-F238E27FC236}">
                    <a16:creationId xmlns:a16="http://schemas.microsoft.com/office/drawing/2014/main" id="{4575F929-3D2E-CA0C-CE2E-27E8BF87BAA1}"/>
                  </a:ext>
                </a:extLst>
              </p:cNvPr>
              <p:cNvGrpSpPr>
                <a:grpSpLocks/>
              </p:cNvGrpSpPr>
              <p:nvPr/>
            </p:nvGrpSpPr>
            <p:grpSpPr bwMode="auto">
              <a:xfrm>
                <a:off x="2423" y="0"/>
                <a:ext cx="2184" cy="748"/>
                <a:chOff x="2423" y="0"/>
                <a:chExt cx="2184" cy="748"/>
              </a:xfrm>
            </p:grpSpPr>
            <p:sp>
              <p:nvSpPr>
                <p:cNvPr id="64545" name="Rectangle 5">
                  <a:extLst>
                    <a:ext uri="{FF2B5EF4-FFF2-40B4-BE49-F238E27FC236}">
                      <a16:creationId xmlns:a16="http://schemas.microsoft.com/office/drawing/2014/main" id="{87863A9B-6ED0-FF5A-F029-33F901033090}"/>
                    </a:ext>
                  </a:extLst>
                </p:cNvPr>
                <p:cNvSpPr>
                  <a:spLocks noChangeArrowheads="1"/>
                </p:cNvSpPr>
                <p:nvPr/>
              </p:nvSpPr>
              <p:spPr bwMode="auto">
                <a:xfrm>
                  <a:off x="2423" y="0"/>
                  <a:ext cx="21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rgbClr val="000066"/>
                      </a:solidFill>
                    </a:rPr>
                    <a:t>Increased air density</a:t>
                  </a:r>
                  <a:endParaRPr lang="en-US" altLang="en-US" sz="2400">
                    <a:solidFill>
                      <a:srgbClr val="000066"/>
                    </a:solidFill>
                  </a:endParaRPr>
                </a:p>
                <a:p>
                  <a:pPr>
                    <a:spcBef>
                      <a:spcPct val="0"/>
                    </a:spcBef>
                    <a:buClrTx/>
                    <a:buSzTx/>
                    <a:buFontTx/>
                    <a:buNone/>
                  </a:pPr>
                  <a:endParaRPr lang="en-US" altLang="en-US" sz="2400"/>
                </a:p>
              </p:txBody>
            </p:sp>
            <p:sp>
              <p:nvSpPr>
                <p:cNvPr id="64546" name="Rectangle 14">
                  <a:extLst>
                    <a:ext uri="{FF2B5EF4-FFF2-40B4-BE49-F238E27FC236}">
                      <a16:creationId xmlns:a16="http://schemas.microsoft.com/office/drawing/2014/main" id="{900055FA-6DEA-A98B-5ACA-CC3A363E93E3}"/>
                    </a:ext>
                  </a:extLst>
                </p:cNvPr>
                <p:cNvSpPr>
                  <a:spLocks noChangeArrowheads="1"/>
                </p:cNvSpPr>
                <p:nvPr/>
              </p:nvSpPr>
              <p:spPr bwMode="auto">
                <a:xfrm>
                  <a:off x="2423" y="0"/>
                  <a:ext cx="2184"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grpSp>
            <p:nvGrpSpPr>
              <p:cNvPr id="64527" name="Group 17">
                <a:extLst>
                  <a:ext uri="{FF2B5EF4-FFF2-40B4-BE49-F238E27FC236}">
                    <a16:creationId xmlns:a16="http://schemas.microsoft.com/office/drawing/2014/main" id="{C029A01A-FEF5-7647-070B-3D87606773FC}"/>
                  </a:ext>
                </a:extLst>
              </p:cNvPr>
              <p:cNvGrpSpPr>
                <a:grpSpLocks/>
              </p:cNvGrpSpPr>
              <p:nvPr/>
            </p:nvGrpSpPr>
            <p:grpSpPr bwMode="auto">
              <a:xfrm>
                <a:off x="0" y="748"/>
                <a:ext cx="1356" cy="518"/>
                <a:chOff x="0" y="748"/>
                <a:chExt cx="1356" cy="518"/>
              </a:xfrm>
            </p:grpSpPr>
            <p:sp>
              <p:nvSpPr>
                <p:cNvPr id="64543" name="Rectangle 6">
                  <a:extLst>
                    <a:ext uri="{FF2B5EF4-FFF2-40B4-BE49-F238E27FC236}">
                      <a16:creationId xmlns:a16="http://schemas.microsoft.com/office/drawing/2014/main" id="{779ADAEE-7603-51CC-3FF9-3468C0A39214}"/>
                    </a:ext>
                  </a:extLst>
                </p:cNvPr>
                <p:cNvSpPr>
                  <a:spLocks noChangeArrowheads="1"/>
                </p:cNvSpPr>
                <p:nvPr/>
              </p:nvSpPr>
              <p:spPr bwMode="auto">
                <a:xfrm>
                  <a:off x="0" y="748"/>
                  <a:ext cx="135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rgbClr val="000066"/>
                      </a:solidFill>
                    </a:rPr>
                    <a:t>Generalized</a:t>
                  </a:r>
                  <a:endParaRPr lang="en-US" altLang="en-US" sz="2400">
                    <a:solidFill>
                      <a:srgbClr val="000066"/>
                    </a:solidFill>
                  </a:endParaRPr>
                </a:p>
                <a:p>
                  <a:pPr>
                    <a:spcBef>
                      <a:spcPct val="0"/>
                    </a:spcBef>
                    <a:buClrTx/>
                    <a:buSzTx/>
                    <a:buFontTx/>
                    <a:buNone/>
                  </a:pPr>
                  <a:endParaRPr lang="en-US" altLang="en-US" sz="2400"/>
                </a:p>
              </p:txBody>
            </p:sp>
            <p:sp>
              <p:nvSpPr>
                <p:cNvPr id="64544" name="Rectangle 16">
                  <a:extLst>
                    <a:ext uri="{FF2B5EF4-FFF2-40B4-BE49-F238E27FC236}">
                      <a16:creationId xmlns:a16="http://schemas.microsoft.com/office/drawing/2014/main" id="{C930D7D5-1EDA-AFA9-E3C3-B1C617721A91}"/>
                    </a:ext>
                  </a:extLst>
                </p:cNvPr>
                <p:cNvSpPr>
                  <a:spLocks noChangeArrowheads="1"/>
                </p:cNvSpPr>
                <p:nvPr/>
              </p:nvSpPr>
              <p:spPr bwMode="auto">
                <a:xfrm>
                  <a:off x="0" y="748"/>
                  <a:ext cx="1356"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grpSp>
            <p:nvGrpSpPr>
              <p:cNvPr id="64528" name="Group 19">
                <a:extLst>
                  <a:ext uri="{FF2B5EF4-FFF2-40B4-BE49-F238E27FC236}">
                    <a16:creationId xmlns:a16="http://schemas.microsoft.com/office/drawing/2014/main" id="{91A9B7A9-D431-26C1-A73B-1E6A7C0F0D90}"/>
                  </a:ext>
                </a:extLst>
              </p:cNvPr>
              <p:cNvGrpSpPr>
                <a:grpSpLocks/>
              </p:cNvGrpSpPr>
              <p:nvPr/>
            </p:nvGrpSpPr>
            <p:grpSpPr bwMode="auto">
              <a:xfrm>
                <a:off x="1356" y="748"/>
                <a:ext cx="1067" cy="518"/>
                <a:chOff x="1356" y="748"/>
                <a:chExt cx="1067" cy="518"/>
              </a:xfrm>
            </p:grpSpPr>
            <p:sp>
              <p:nvSpPr>
                <p:cNvPr id="64541" name="Rectangle 7">
                  <a:extLst>
                    <a:ext uri="{FF2B5EF4-FFF2-40B4-BE49-F238E27FC236}">
                      <a16:creationId xmlns:a16="http://schemas.microsoft.com/office/drawing/2014/main" id="{050CA075-6A4E-EA12-476E-21341A64E164}"/>
                    </a:ext>
                  </a:extLst>
                </p:cNvPr>
                <p:cNvSpPr>
                  <a:spLocks noChangeArrowheads="1"/>
                </p:cNvSpPr>
                <p:nvPr/>
              </p:nvSpPr>
              <p:spPr bwMode="auto">
                <a:xfrm>
                  <a:off x="1356" y="748"/>
                  <a:ext cx="1067"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rgbClr val="000066"/>
                      </a:solidFill>
                    </a:rPr>
                    <a:t>Localized</a:t>
                  </a:r>
                  <a:endParaRPr lang="en-US" altLang="en-US" sz="2400">
                    <a:solidFill>
                      <a:srgbClr val="000066"/>
                    </a:solidFill>
                  </a:endParaRPr>
                </a:p>
                <a:p>
                  <a:pPr>
                    <a:spcBef>
                      <a:spcPct val="0"/>
                    </a:spcBef>
                    <a:buClrTx/>
                    <a:buSzTx/>
                    <a:buFontTx/>
                    <a:buNone/>
                  </a:pPr>
                  <a:endParaRPr lang="en-US" altLang="en-US" sz="2400">
                    <a:solidFill>
                      <a:srgbClr val="000066"/>
                    </a:solidFill>
                  </a:endParaRPr>
                </a:p>
              </p:txBody>
            </p:sp>
            <p:sp>
              <p:nvSpPr>
                <p:cNvPr id="64542" name="Rectangle 18">
                  <a:extLst>
                    <a:ext uri="{FF2B5EF4-FFF2-40B4-BE49-F238E27FC236}">
                      <a16:creationId xmlns:a16="http://schemas.microsoft.com/office/drawing/2014/main" id="{850CCF94-F611-351F-E40D-524CF2067756}"/>
                    </a:ext>
                  </a:extLst>
                </p:cNvPr>
                <p:cNvSpPr>
                  <a:spLocks noChangeArrowheads="1"/>
                </p:cNvSpPr>
                <p:nvPr/>
              </p:nvSpPr>
              <p:spPr bwMode="auto">
                <a:xfrm>
                  <a:off x="1356" y="748"/>
                  <a:ext cx="1067"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grpSp>
            <p:nvGrpSpPr>
              <p:cNvPr id="64529" name="Group 21">
                <a:extLst>
                  <a:ext uri="{FF2B5EF4-FFF2-40B4-BE49-F238E27FC236}">
                    <a16:creationId xmlns:a16="http://schemas.microsoft.com/office/drawing/2014/main" id="{01DC286D-F08C-A07A-0ACE-B8FC04C421B6}"/>
                  </a:ext>
                </a:extLst>
              </p:cNvPr>
              <p:cNvGrpSpPr>
                <a:grpSpLocks/>
              </p:cNvGrpSpPr>
              <p:nvPr/>
            </p:nvGrpSpPr>
            <p:grpSpPr bwMode="auto">
              <a:xfrm>
                <a:off x="2423" y="748"/>
                <a:ext cx="2245" cy="518"/>
                <a:chOff x="2423" y="748"/>
                <a:chExt cx="2245" cy="518"/>
              </a:xfrm>
            </p:grpSpPr>
            <p:sp>
              <p:nvSpPr>
                <p:cNvPr id="64539" name="Rectangle 8">
                  <a:extLst>
                    <a:ext uri="{FF2B5EF4-FFF2-40B4-BE49-F238E27FC236}">
                      <a16:creationId xmlns:a16="http://schemas.microsoft.com/office/drawing/2014/main" id="{6735A5C9-C2D7-35FC-8B2B-71BD9E6D0D93}"/>
                    </a:ext>
                  </a:extLst>
                </p:cNvPr>
                <p:cNvSpPr>
                  <a:spLocks noChangeArrowheads="1" noTextEdit="1"/>
                </p:cNvSpPr>
                <p:nvPr/>
              </p:nvSpPr>
              <p:spPr bwMode="auto">
                <a:xfrm>
                  <a:off x="2423" y="923"/>
                  <a:ext cx="218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64540" name="Rectangle 20">
                  <a:extLst>
                    <a:ext uri="{FF2B5EF4-FFF2-40B4-BE49-F238E27FC236}">
                      <a16:creationId xmlns:a16="http://schemas.microsoft.com/office/drawing/2014/main" id="{1DA396D6-E0A7-B48B-8E1F-F4D19C9B5F4B}"/>
                    </a:ext>
                  </a:extLst>
                </p:cNvPr>
                <p:cNvSpPr>
                  <a:spLocks noChangeArrowheads="1"/>
                </p:cNvSpPr>
                <p:nvPr/>
              </p:nvSpPr>
              <p:spPr bwMode="auto">
                <a:xfrm>
                  <a:off x="2423" y="748"/>
                  <a:ext cx="224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grpSp>
            <p:nvGrpSpPr>
              <p:cNvPr id="64530" name="Group 23">
                <a:extLst>
                  <a:ext uri="{FF2B5EF4-FFF2-40B4-BE49-F238E27FC236}">
                    <a16:creationId xmlns:a16="http://schemas.microsoft.com/office/drawing/2014/main" id="{FD7D3A19-A260-C9B1-184A-76D2FA515BBC}"/>
                  </a:ext>
                </a:extLst>
              </p:cNvPr>
              <p:cNvGrpSpPr>
                <a:grpSpLocks/>
              </p:cNvGrpSpPr>
              <p:nvPr/>
            </p:nvGrpSpPr>
            <p:grpSpPr bwMode="auto">
              <a:xfrm>
                <a:off x="0" y="1266"/>
                <a:ext cx="1356" cy="1554"/>
                <a:chOff x="0" y="1266"/>
                <a:chExt cx="1356" cy="1554"/>
              </a:xfrm>
            </p:grpSpPr>
            <p:sp>
              <p:nvSpPr>
                <p:cNvPr id="64537" name="Rectangle 9">
                  <a:extLst>
                    <a:ext uri="{FF2B5EF4-FFF2-40B4-BE49-F238E27FC236}">
                      <a16:creationId xmlns:a16="http://schemas.microsoft.com/office/drawing/2014/main" id="{1D65A38E-5BD4-3B99-D335-14EB3B88159E}"/>
                    </a:ext>
                  </a:extLst>
                </p:cNvPr>
                <p:cNvSpPr>
                  <a:spLocks noChangeArrowheads="1"/>
                </p:cNvSpPr>
                <p:nvPr/>
              </p:nvSpPr>
              <p:spPr bwMode="auto">
                <a:xfrm>
                  <a:off x="0" y="1266"/>
                  <a:ext cx="1356" cy="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 typeface="Arial" panose="020B0604020202020204" pitchFamily="34" charset="0"/>
                    <a:buChar char="•"/>
                  </a:pPr>
                  <a:r>
                    <a:rPr lang="en-US" altLang="en-US" sz="2400">
                      <a:solidFill>
                        <a:srgbClr val="000066"/>
                      </a:solidFill>
                    </a:rPr>
                    <a:t>Diffuse alveolar</a:t>
                  </a:r>
                </a:p>
                <a:p>
                  <a:pPr>
                    <a:spcBef>
                      <a:spcPct val="0"/>
                    </a:spcBef>
                    <a:buClrTx/>
                    <a:buSzTx/>
                    <a:buFont typeface="Arial" panose="020B0604020202020204" pitchFamily="34" charset="0"/>
                    <a:buChar char="•"/>
                  </a:pPr>
                  <a:r>
                    <a:rPr lang="en-US" altLang="en-US" sz="2400">
                      <a:solidFill>
                        <a:srgbClr val="000066"/>
                      </a:solidFill>
                    </a:rPr>
                    <a:t>Diffuse interstitial</a:t>
                  </a:r>
                </a:p>
                <a:p>
                  <a:pPr>
                    <a:spcBef>
                      <a:spcPct val="0"/>
                    </a:spcBef>
                    <a:buClrTx/>
                    <a:buSzTx/>
                    <a:buFont typeface="Arial" panose="020B0604020202020204" pitchFamily="34" charset="0"/>
                    <a:buChar char="•"/>
                  </a:pPr>
                  <a:r>
                    <a:rPr lang="en-US" altLang="en-US" sz="2400">
                      <a:solidFill>
                        <a:srgbClr val="000066"/>
                      </a:solidFill>
                    </a:rPr>
                    <a:t>Mixed</a:t>
                  </a:r>
                </a:p>
                <a:p>
                  <a:pPr>
                    <a:spcBef>
                      <a:spcPct val="0"/>
                    </a:spcBef>
                    <a:buClrTx/>
                    <a:buSzTx/>
                    <a:buFont typeface="Arial" panose="020B0604020202020204" pitchFamily="34" charset="0"/>
                    <a:buChar char="•"/>
                  </a:pPr>
                  <a:r>
                    <a:rPr lang="en-US" altLang="en-US" sz="2400">
                      <a:solidFill>
                        <a:srgbClr val="000066"/>
                      </a:solidFill>
                    </a:rPr>
                    <a:t>Vascular</a:t>
                  </a:r>
                </a:p>
                <a:p>
                  <a:pPr>
                    <a:spcBef>
                      <a:spcPct val="0"/>
                    </a:spcBef>
                    <a:buClrTx/>
                    <a:buSzTx/>
                    <a:buFontTx/>
                    <a:buNone/>
                  </a:pPr>
                  <a:endParaRPr lang="en-US" altLang="en-US" sz="2400"/>
                </a:p>
              </p:txBody>
            </p:sp>
            <p:sp>
              <p:nvSpPr>
                <p:cNvPr id="64538" name="Rectangle 22">
                  <a:extLst>
                    <a:ext uri="{FF2B5EF4-FFF2-40B4-BE49-F238E27FC236}">
                      <a16:creationId xmlns:a16="http://schemas.microsoft.com/office/drawing/2014/main" id="{7A9CCCEC-4FB1-3F83-CFF6-5BF12E4B365A}"/>
                    </a:ext>
                  </a:extLst>
                </p:cNvPr>
                <p:cNvSpPr>
                  <a:spLocks noChangeArrowheads="1"/>
                </p:cNvSpPr>
                <p:nvPr/>
              </p:nvSpPr>
              <p:spPr bwMode="auto">
                <a:xfrm>
                  <a:off x="0" y="1266"/>
                  <a:ext cx="1356" cy="155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grpSp>
            <p:nvGrpSpPr>
              <p:cNvPr id="64531" name="Group 25">
                <a:extLst>
                  <a:ext uri="{FF2B5EF4-FFF2-40B4-BE49-F238E27FC236}">
                    <a16:creationId xmlns:a16="http://schemas.microsoft.com/office/drawing/2014/main" id="{D89AEE3D-CAA7-A031-5228-FD04C04D8B58}"/>
                  </a:ext>
                </a:extLst>
              </p:cNvPr>
              <p:cNvGrpSpPr>
                <a:grpSpLocks/>
              </p:cNvGrpSpPr>
              <p:nvPr/>
            </p:nvGrpSpPr>
            <p:grpSpPr bwMode="auto">
              <a:xfrm>
                <a:off x="1356" y="1258"/>
                <a:ext cx="1145" cy="1562"/>
                <a:chOff x="1356" y="1258"/>
                <a:chExt cx="1145" cy="1562"/>
              </a:xfrm>
            </p:grpSpPr>
            <p:sp>
              <p:nvSpPr>
                <p:cNvPr id="64535" name="Rectangle 10">
                  <a:extLst>
                    <a:ext uri="{FF2B5EF4-FFF2-40B4-BE49-F238E27FC236}">
                      <a16:creationId xmlns:a16="http://schemas.microsoft.com/office/drawing/2014/main" id="{99A081BA-93A2-ADFF-C125-C5B1DDD53DC5}"/>
                    </a:ext>
                  </a:extLst>
                </p:cNvPr>
                <p:cNvSpPr>
                  <a:spLocks noChangeArrowheads="1"/>
                </p:cNvSpPr>
                <p:nvPr/>
              </p:nvSpPr>
              <p:spPr bwMode="auto">
                <a:xfrm>
                  <a:off x="1359" y="1258"/>
                  <a:ext cx="1142" cy="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p>
                <a:p>
                  <a:pPr eaLnBrk="1" hangingPunct="1">
                    <a:spcBef>
                      <a:spcPct val="0"/>
                    </a:spcBef>
                    <a:buClrTx/>
                    <a:buSzTx/>
                    <a:buFont typeface="Arial" panose="020B0604020202020204" pitchFamily="34" charset="0"/>
                    <a:buChar char="•"/>
                  </a:pPr>
                  <a:r>
                    <a:rPr lang="en-US" altLang="en-US" sz="2400">
                      <a:solidFill>
                        <a:srgbClr val="000066"/>
                      </a:solidFill>
                    </a:rPr>
                    <a:t>Infiltrate</a:t>
                  </a:r>
                </a:p>
                <a:p>
                  <a:pPr>
                    <a:spcBef>
                      <a:spcPct val="0"/>
                    </a:spcBef>
                    <a:buClrTx/>
                    <a:buSzTx/>
                    <a:buFont typeface="Arial" panose="020B0604020202020204" pitchFamily="34" charset="0"/>
                    <a:buChar char="•"/>
                  </a:pPr>
                  <a:r>
                    <a:rPr lang="en-US" altLang="en-US" sz="2400">
                      <a:solidFill>
                        <a:srgbClr val="000066"/>
                      </a:solidFill>
                    </a:rPr>
                    <a:t>Consolidation</a:t>
                  </a:r>
                </a:p>
                <a:p>
                  <a:pPr>
                    <a:spcBef>
                      <a:spcPct val="0"/>
                    </a:spcBef>
                    <a:buClrTx/>
                    <a:buSzTx/>
                    <a:buFont typeface="Arial" panose="020B0604020202020204" pitchFamily="34" charset="0"/>
                    <a:buChar char="•"/>
                  </a:pPr>
                  <a:r>
                    <a:rPr lang="en-US" altLang="en-US" sz="2400">
                      <a:solidFill>
                        <a:srgbClr val="000066"/>
                      </a:solidFill>
                    </a:rPr>
                    <a:t>Cavitation</a:t>
                  </a:r>
                </a:p>
                <a:p>
                  <a:pPr>
                    <a:spcBef>
                      <a:spcPct val="0"/>
                    </a:spcBef>
                    <a:buClrTx/>
                    <a:buSzTx/>
                    <a:buFont typeface="Arial" panose="020B0604020202020204" pitchFamily="34" charset="0"/>
                    <a:buChar char="•"/>
                  </a:pPr>
                  <a:r>
                    <a:rPr lang="en-US" altLang="en-US" sz="2400">
                      <a:solidFill>
                        <a:srgbClr val="000066"/>
                      </a:solidFill>
                    </a:rPr>
                    <a:t>Mass</a:t>
                  </a:r>
                </a:p>
                <a:p>
                  <a:pPr>
                    <a:spcBef>
                      <a:spcPct val="0"/>
                    </a:spcBef>
                    <a:buClrTx/>
                    <a:buSzTx/>
                    <a:buFont typeface="Arial" panose="020B0604020202020204" pitchFamily="34" charset="0"/>
                    <a:buChar char="•"/>
                  </a:pPr>
                  <a:r>
                    <a:rPr lang="en-US" altLang="en-US" sz="2400">
                      <a:solidFill>
                        <a:srgbClr val="000066"/>
                      </a:solidFill>
                    </a:rPr>
                    <a:t>Congestion</a:t>
                  </a:r>
                </a:p>
                <a:p>
                  <a:pPr>
                    <a:spcBef>
                      <a:spcPct val="0"/>
                    </a:spcBef>
                    <a:buClrTx/>
                    <a:buSzTx/>
                    <a:buFont typeface="Arial" panose="020B0604020202020204" pitchFamily="34" charset="0"/>
                    <a:buChar char="•"/>
                  </a:pPr>
                  <a:r>
                    <a:rPr lang="en-US" altLang="en-US" sz="2400">
                      <a:solidFill>
                        <a:srgbClr val="000066"/>
                      </a:solidFill>
                    </a:rPr>
                    <a:t>Atelectasis</a:t>
                  </a:r>
                </a:p>
                <a:p>
                  <a:pPr>
                    <a:spcBef>
                      <a:spcPct val="0"/>
                    </a:spcBef>
                    <a:buClrTx/>
                    <a:buSzTx/>
                    <a:buFont typeface="Arial" panose="020B0604020202020204" pitchFamily="34" charset="0"/>
                    <a:buChar char="•"/>
                  </a:pPr>
                  <a:r>
                    <a:rPr lang="en-US" altLang="en-US" sz="2400">
                      <a:solidFill>
                        <a:srgbClr val="000066"/>
                      </a:solidFill>
                    </a:rPr>
                    <a:t>Pleural effusion</a:t>
                  </a:r>
                </a:p>
                <a:p>
                  <a:pPr>
                    <a:spcBef>
                      <a:spcPct val="0"/>
                    </a:spcBef>
                    <a:buClrTx/>
                    <a:buSzTx/>
                    <a:buFontTx/>
                    <a:buNone/>
                  </a:pPr>
                  <a:endParaRPr lang="en-US" altLang="en-US" sz="2400"/>
                </a:p>
              </p:txBody>
            </p:sp>
            <p:sp>
              <p:nvSpPr>
                <p:cNvPr id="64536" name="Rectangle 24">
                  <a:extLst>
                    <a:ext uri="{FF2B5EF4-FFF2-40B4-BE49-F238E27FC236}">
                      <a16:creationId xmlns:a16="http://schemas.microsoft.com/office/drawing/2014/main" id="{DE3F0E7C-171F-A25B-7A5A-9119672F838C}"/>
                    </a:ext>
                  </a:extLst>
                </p:cNvPr>
                <p:cNvSpPr>
                  <a:spLocks noChangeArrowheads="1"/>
                </p:cNvSpPr>
                <p:nvPr/>
              </p:nvSpPr>
              <p:spPr bwMode="auto">
                <a:xfrm>
                  <a:off x="1356" y="1266"/>
                  <a:ext cx="1067" cy="155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grpSp>
            <p:nvGrpSpPr>
              <p:cNvPr id="64532" name="Group 27">
                <a:extLst>
                  <a:ext uri="{FF2B5EF4-FFF2-40B4-BE49-F238E27FC236}">
                    <a16:creationId xmlns:a16="http://schemas.microsoft.com/office/drawing/2014/main" id="{65973072-8ED6-6536-53B8-8BF6F0CFB889}"/>
                  </a:ext>
                </a:extLst>
              </p:cNvPr>
              <p:cNvGrpSpPr>
                <a:grpSpLocks/>
              </p:cNvGrpSpPr>
              <p:nvPr/>
            </p:nvGrpSpPr>
            <p:grpSpPr bwMode="auto">
              <a:xfrm>
                <a:off x="2423" y="1254"/>
                <a:ext cx="2229" cy="1566"/>
                <a:chOff x="2423" y="1254"/>
                <a:chExt cx="2229" cy="1566"/>
              </a:xfrm>
            </p:grpSpPr>
            <p:sp>
              <p:nvSpPr>
                <p:cNvPr id="64533" name="Rectangle 11">
                  <a:extLst>
                    <a:ext uri="{FF2B5EF4-FFF2-40B4-BE49-F238E27FC236}">
                      <a16:creationId xmlns:a16="http://schemas.microsoft.com/office/drawing/2014/main" id="{84E177DF-2F1C-F586-07C3-CEC3B8F3379A}"/>
                    </a:ext>
                  </a:extLst>
                </p:cNvPr>
                <p:cNvSpPr>
                  <a:spLocks noChangeArrowheads="1"/>
                </p:cNvSpPr>
                <p:nvPr/>
              </p:nvSpPr>
              <p:spPr bwMode="auto">
                <a:xfrm>
                  <a:off x="2423" y="1266"/>
                  <a:ext cx="2184" cy="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solidFill>
                      <a:srgbClr val="000066"/>
                    </a:solidFill>
                  </a:endParaRPr>
                </a:p>
                <a:p>
                  <a:pPr eaLnBrk="1" hangingPunct="1">
                    <a:spcBef>
                      <a:spcPct val="0"/>
                    </a:spcBef>
                    <a:buClrTx/>
                    <a:buSzTx/>
                    <a:buFontTx/>
                    <a:buNone/>
                  </a:pPr>
                  <a:endParaRPr lang="en-US" altLang="en-US" sz="2400">
                    <a:solidFill>
                      <a:srgbClr val="000066"/>
                    </a:solidFill>
                  </a:endParaRPr>
                </a:p>
                <a:p>
                  <a:pPr eaLnBrk="1" hangingPunct="1">
                    <a:spcBef>
                      <a:spcPct val="0"/>
                    </a:spcBef>
                    <a:buClrTx/>
                    <a:buSzTx/>
                    <a:buFontTx/>
                    <a:buNone/>
                  </a:pPr>
                  <a:endParaRPr lang="en-US" altLang="en-US" sz="2400">
                    <a:solidFill>
                      <a:srgbClr val="000066"/>
                    </a:solidFill>
                  </a:endParaRPr>
                </a:p>
                <a:p>
                  <a:pPr>
                    <a:spcBef>
                      <a:spcPct val="0"/>
                    </a:spcBef>
                    <a:buClrTx/>
                    <a:buSzTx/>
                    <a:buFontTx/>
                    <a:buNone/>
                  </a:pPr>
                  <a:endParaRPr lang="en-US" altLang="en-US" sz="2400">
                    <a:solidFill>
                      <a:srgbClr val="000066"/>
                    </a:solidFill>
                  </a:endParaRPr>
                </a:p>
              </p:txBody>
            </p:sp>
            <p:sp>
              <p:nvSpPr>
                <p:cNvPr id="64534" name="Rectangle 26">
                  <a:extLst>
                    <a:ext uri="{FF2B5EF4-FFF2-40B4-BE49-F238E27FC236}">
                      <a16:creationId xmlns:a16="http://schemas.microsoft.com/office/drawing/2014/main" id="{9DE6E24F-9C8C-A93C-7A10-49983DA64B07}"/>
                    </a:ext>
                  </a:extLst>
                </p:cNvPr>
                <p:cNvSpPr>
                  <a:spLocks noChangeArrowheads="1"/>
                </p:cNvSpPr>
                <p:nvPr/>
              </p:nvSpPr>
              <p:spPr bwMode="auto">
                <a:xfrm>
                  <a:off x="2429" y="1254"/>
                  <a:ext cx="2223" cy="156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grpSp>
        <p:sp>
          <p:nvSpPr>
            <p:cNvPr id="64524" name="Rectangle 29">
              <a:extLst>
                <a:ext uri="{FF2B5EF4-FFF2-40B4-BE49-F238E27FC236}">
                  <a16:creationId xmlns:a16="http://schemas.microsoft.com/office/drawing/2014/main" id="{9199D6DE-33E4-F8E4-C6C3-C39E066FD710}"/>
                </a:ext>
              </a:extLst>
            </p:cNvPr>
            <p:cNvSpPr>
              <a:spLocks noChangeArrowheads="1"/>
            </p:cNvSpPr>
            <p:nvPr/>
          </p:nvSpPr>
          <p:spPr bwMode="auto">
            <a:xfrm>
              <a:off x="-3" y="-3"/>
              <a:ext cx="4710" cy="2823"/>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cxnSp>
        <p:nvCxnSpPr>
          <p:cNvPr id="64518" name="Straight Connector 33">
            <a:extLst>
              <a:ext uri="{FF2B5EF4-FFF2-40B4-BE49-F238E27FC236}">
                <a16:creationId xmlns:a16="http://schemas.microsoft.com/office/drawing/2014/main" id="{5A4B2A1B-AB88-BF32-1E00-466E8F9B21E0}"/>
              </a:ext>
            </a:extLst>
          </p:cNvPr>
          <p:cNvCxnSpPr>
            <a:cxnSpLocks noChangeShapeType="1"/>
          </p:cNvCxnSpPr>
          <p:nvPr/>
        </p:nvCxnSpPr>
        <p:spPr bwMode="auto">
          <a:xfrm>
            <a:off x="7164388" y="2997200"/>
            <a:ext cx="4762" cy="3317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4519" name="Rectangle 6">
            <a:extLst>
              <a:ext uri="{FF2B5EF4-FFF2-40B4-BE49-F238E27FC236}">
                <a16:creationId xmlns:a16="http://schemas.microsoft.com/office/drawing/2014/main" id="{25FFF6AF-9C39-8869-D9CD-4DED4F4F431B}"/>
              </a:ext>
            </a:extLst>
          </p:cNvPr>
          <p:cNvSpPr>
            <a:spLocks noChangeArrowheads="1"/>
          </p:cNvSpPr>
          <p:nvPr/>
        </p:nvSpPr>
        <p:spPr bwMode="auto">
          <a:xfrm>
            <a:off x="5003800" y="2997200"/>
            <a:ext cx="1944688"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rgbClr val="000066"/>
                </a:solidFill>
              </a:rPr>
              <a:t>Generalized</a:t>
            </a:r>
            <a:endParaRPr lang="en-US" altLang="en-US" sz="2400">
              <a:solidFill>
                <a:srgbClr val="000066"/>
              </a:solidFill>
            </a:endParaRPr>
          </a:p>
          <a:p>
            <a:pPr algn="ctr">
              <a:spcBef>
                <a:spcPct val="0"/>
              </a:spcBef>
              <a:buClrTx/>
              <a:buSzTx/>
              <a:buFontTx/>
              <a:buNone/>
            </a:pPr>
            <a:endParaRPr lang="en-US" altLang="en-US" sz="2400"/>
          </a:p>
        </p:txBody>
      </p:sp>
      <p:sp>
        <p:nvSpPr>
          <p:cNvPr id="64520" name="Rectangle 7">
            <a:extLst>
              <a:ext uri="{FF2B5EF4-FFF2-40B4-BE49-F238E27FC236}">
                <a16:creationId xmlns:a16="http://schemas.microsoft.com/office/drawing/2014/main" id="{5EA32045-E5A8-653A-CAF0-54A948CB40F2}"/>
              </a:ext>
            </a:extLst>
          </p:cNvPr>
          <p:cNvSpPr>
            <a:spLocks noChangeArrowheads="1"/>
          </p:cNvSpPr>
          <p:nvPr/>
        </p:nvSpPr>
        <p:spPr bwMode="auto">
          <a:xfrm>
            <a:off x="7223125" y="2997200"/>
            <a:ext cx="192087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rgbClr val="000066"/>
                </a:solidFill>
              </a:rPr>
              <a:t>Localized</a:t>
            </a:r>
            <a:endParaRPr lang="en-US" altLang="en-US" sz="2400">
              <a:solidFill>
                <a:srgbClr val="000066"/>
              </a:solidFill>
            </a:endParaRPr>
          </a:p>
          <a:p>
            <a:pPr algn="ctr">
              <a:spcBef>
                <a:spcPct val="0"/>
              </a:spcBef>
              <a:buClrTx/>
              <a:buSzTx/>
              <a:buFontTx/>
              <a:buNone/>
            </a:pPr>
            <a:endParaRPr lang="en-US" altLang="en-US" sz="2400">
              <a:solidFill>
                <a:srgbClr val="000066"/>
              </a:solidFill>
            </a:endParaRPr>
          </a:p>
        </p:txBody>
      </p:sp>
      <p:sp>
        <p:nvSpPr>
          <p:cNvPr id="64521" name="Rectangle 10">
            <a:extLst>
              <a:ext uri="{FF2B5EF4-FFF2-40B4-BE49-F238E27FC236}">
                <a16:creationId xmlns:a16="http://schemas.microsoft.com/office/drawing/2014/main" id="{31A61867-1FEE-2546-988C-73D00DAF09DE}"/>
              </a:ext>
            </a:extLst>
          </p:cNvPr>
          <p:cNvSpPr>
            <a:spLocks noChangeArrowheads="1"/>
          </p:cNvSpPr>
          <p:nvPr/>
        </p:nvSpPr>
        <p:spPr bwMode="auto">
          <a:xfrm>
            <a:off x="4787900" y="4149725"/>
            <a:ext cx="2232025"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p>
          <a:p>
            <a:pPr eaLnBrk="1" hangingPunct="1">
              <a:spcBef>
                <a:spcPct val="0"/>
              </a:spcBef>
              <a:buClrTx/>
              <a:buSzTx/>
              <a:buFont typeface="Arial" panose="020B0604020202020204" pitchFamily="34" charset="0"/>
              <a:buChar char="•"/>
            </a:pPr>
            <a:r>
              <a:rPr lang="en-US" altLang="en-US" sz="2400">
                <a:solidFill>
                  <a:srgbClr val="000066"/>
                </a:solidFill>
              </a:rPr>
              <a:t>Pneumothorax                          </a:t>
            </a:r>
          </a:p>
          <a:p>
            <a:pPr eaLnBrk="1" hangingPunct="1">
              <a:spcBef>
                <a:spcPct val="0"/>
              </a:spcBef>
              <a:buClrTx/>
              <a:buSzTx/>
              <a:buFont typeface="Arial" panose="020B0604020202020204" pitchFamily="34" charset="0"/>
              <a:buChar char="•"/>
            </a:pPr>
            <a:r>
              <a:rPr lang="en-US" altLang="en-US" sz="2400">
                <a:solidFill>
                  <a:srgbClr val="000066"/>
                </a:solidFill>
              </a:rPr>
              <a:t>Diffuse                            airway                                          obstruction</a:t>
            </a:r>
          </a:p>
          <a:p>
            <a:pPr>
              <a:spcBef>
                <a:spcPct val="0"/>
              </a:spcBef>
              <a:buClrTx/>
              <a:buSzTx/>
              <a:buFont typeface="Arial" panose="020B0604020202020204" pitchFamily="34" charset="0"/>
              <a:buChar char="•"/>
            </a:pPr>
            <a:r>
              <a:rPr lang="en-US" altLang="en-US" sz="2400">
                <a:solidFill>
                  <a:srgbClr val="000066"/>
                </a:solidFill>
              </a:rPr>
              <a:t>Emphysema</a:t>
            </a:r>
          </a:p>
          <a:p>
            <a:pPr>
              <a:spcBef>
                <a:spcPct val="0"/>
              </a:spcBef>
              <a:buClrTx/>
              <a:buSzTx/>
              <a:buFontTx/>
              <a:buNone/>
            </a:pPr>
            <a:endParaRPr lang="en-US" altLang="en-US" sz="2400">
              <a:solidFill>
                <a:srgbClr val="000066"/>
              </a:solidFill>
            </a:endParaRPr>
          </a:p>
          <a:p>
            <a:pPr>
              <a:spcBef>
                <a:spcPct val="0"/>
              </a:spcBef>
              <a:buClrTx/>
              <a:buSzTx/>
              <a:buFontTx/>
              <a:buNone/>
            </a:pPr>
            <a:endParaRPr lang="en-US" altLang="en-US" sz="2400"/>
          </a:p>
        </p:txBody>
      </p:sp>
      <p:sp>
        <p:nvSpPr>
          <p:cNvPr id="64522" name="Rectangle 10">
            <a:extLst>
              <a:ext uri="{FF2B5EF4-FFF2-40B4-BE49-F238E27FC236}">
                <a16:creationId xmlns:a16="http://schemas.microsoft.com/office/drawing/2014/main" id="{5D5CB97E-F69F-3DAD-8168-2887F3B0F6EF}"/>
              </a:ext>
            </a:extLst>
          </p:cNvPr>
          <p:cNvSpPr>
            <a:spLocks noChangeArrowheads="1"/>
          </p:cNvSpPr>
          <p:nvPr/>
        </p:nvSpPr>
        <p:spPr bwMode="auto">
          <a:xfrm>
            <a:off x="7170738" y="3716338"/>
            <a:ext cx="1973262"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p>
          <a:p>
            <a:pPr eaLnBrk="1" hangingPunct="1">
              <a:spcBef>
                <a:spcPct val="0"/>
              </a:spcBef>
              <a:buClrTx/>
              <a:buSzTx/>
              <a:buFont typeface="Arial" panose="020B0604020202020204" pitchFamily="34" charset="0"/>
              <a:buChar char="•"/>
            </a:pPr>
            <a:r>
              <a:rPr lang="en-US" altLang="en-US" sz="2400">
                <a:solidFill>
                  <a:srgbClr val="000066"/>
                </a:solidFill>
              </a:rPr>
              <a:t>Localized airway obstruction</a:t>
            </a:r>
          </a:p>
          <a:p>
            <a:pPr eaLnBrk="1" hangingPunct="1">
              <a:spcBef>
                <a:spcPct val="0"/>
              </a:spcBef>
              <a:buClrTx/>
              <a:buSzTx/>
              <a:buFont typeface="Arial" panose="020B0604020202020204" pitchFamily="34" charset="0"/>
              <a:buChar char="•"/>
            </a:pPr>
            <a:r>
              <a:rPr lang="en-US" altLang="en-US" sz="2400">
                <a:solidFill>
                  <a:srgbClr val="000066"/>
                </a:solidFill>
              </a:rPr>
              <a:t>Cyst</a:t>
            </a:r>
          </a:p>
          <a:p>
            <a:pPr eaLnBrk="1" hangingPunct="1">
              <a:spcBef>
                <a:spcPct val="0"/>
              </a:spcBef>
              <a:buClrTx/>
              <a:buSzTx/>
              <a:buFont typeface="Arial" panose="020B0604020202020204" pitchFamily="34" charset="0"/>
              <a:buChar char="•"/>
            </a:pPr>
            <a:r>
              <a:rPr lang="en-US" altLang="en-US" sz="2400">
                <a:solidFill>
                  <a:srgbClr val="000066"/>
                </a:solidFill>
              </a:rPr>
              <a:t>Bullae</a:t>
            </a:r>
          </a:p>
          <a:p>
            <a:pPr eaLnBrk="1" hangingPunct="1">
              <a:spcBef>
                <a:spcPct val="0"/>
              </a:spcBef>
              <a:buClrTx/>
              <a:buSzTx/>
              <a:buFont typeface="Arial" panose="020B0604020202020204" pitchFamily="34" charset="0"/>
              <a:buChar char="•"/>
            </a:pPr>
            <a:r>
              <a:rPr lang="en-US" altLang="en-US" sz="2400">
                <a:solidFill>
                  <a:srgbClr val="000066"/>
                </a:solidFill>
              </a:rPr>
              <a:t>Cavity</a:t>
            </a:r>
          </a:p>
          <a:p>
            <a:pPr>
              <a:spcBef>
                <a:spcPct val="0"/>
              </a:spcBef>
              <a:buClrTx/>
              <a:buSzTx/>
              <a:buFontTx/>
              <a:buNone/>
            </a:pPr>
            <a:endParaRPr lang="en-US" alt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7153DDB6-A6C0-67A8-7252-17A42DC230A8}"/>
              </a:ext>
            </a:extLst>
          </p:cNvPr>
          <p:cNvSpPr>
            <a:spLocks noGrp="1" noChangeArrowheads="1"/>
          </p:cNvSpPr>
          <p:nvPr>
            <p:ph type="title"/>
          </p:nvPr>
        </p:nvSpPr>
        <p:spPr>
          <a:xfrm>
            <a:off x="755650" y="188913"/>
            <a:ext cx="7772400" cy="739775"/>
          </a:xfrm>
        </p:spPr>
        <p:txBody>
          <a:bodyPr/>
          <a:lstStyle/>
          <a:p>
            <a:pPr eaLnBrk="1" hangingPunct="1">
              <a:defRPr/>
            </a:pPr>
            <a:r>
              <a:rPr lang="en-US" b="1" dirty="0">
                <a:solidFill>
                  <a:srgbClr val="FFFF00"/>
                </a:solidFill>
              </a:rPr>
              <a:t>AIR BRONCHOGRAM</a:t>
            </a:r>
          </a:p>
        </p:txBody>
      </p:sp>
      <p:sp>
        <p:nvSpPr>
          <p:cNvPr id="66563" name="Rectangle 4">
            <a:extLst>
              <a:ext uri="{FF2B5EF4-FFF2-40B4-BE49-F238E27FC236}">
                <a16:creationId xmlns:a16="http://schemas.microsoft.com/office/drawing/2014/main" id="{6BDB6F32-5C8E-8E90-1BC5-AB98425A45A6}"/>
              </a:ext>
            </a:extLst>
          </p:cNvPr>
          <p:cNvSpPr>
            <a:spLocks noChangeArrowheads="1"/>
          </p:cNvSpPr>
          <p:nvPr/>
        </p:nvSpPr>
        <p:spPr bwMode="auto">
          <a:xfrm>
            <a:off x="179388" y="836613"/>
            <a:ext cx="8640762"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buClrTx/>
              <a:buSzTx/>
              <a:buFontTx/>
              <a:buChar char="•"/>
            </a:pPr>
            <a:r>
              <a:rPr lang="en-US" altLang="en-US" sz="4000">
                <a:solidFill>
                  <a:schemeClr val="bg1"/>
                </a:solidFill>
              </a:rPr>
              <a:t>AIR BRONCHOGRAM SIGN</a:t>
            </a:r>
          </a:p>
          <a:p>
            <a:pPr eaLnBrk="1" hangingPunct="1">
              <a:buClrTx/>
              <a:buSzTx/>
              <a:buFontTx/>
              <a:buNone/>
            </a:pPr>
            <a:endParaRPr lang="en-US" altLang="en-US" sz="4000">
              <a:solidFill>
                <a:schemeClr val="bg1"/>
              </a:solidFill>
            </a:endParaRPr>
          </a:p>
          <a:p>
            <a:pPr lvl="1" eaLnBrk="1" hangingPunct="1">
              <a:buClrTx/>
              <a:buSzTx/>
            </a:pPr>
            <a:r>
              <a:rPr lang="en-US" altLang="en-US" sz="3600" b="1">
                <a:solidFill>
                  <a:srgbClr val="C00000"/>
                </a:solidFill>
              </a:rPr>
              <a:t>BRANCHING LUCENCIES WITHIN THE OPACIFIED LUNG</a:t>
            </a:r>
          </a:p>
          <a:p>
            <a:pPr lvl="1" eaLnBrk="1" hangingPunct="1">
              <a:buClrTx/>
              <a:buSzTx/>
              <a:buFontTx/>
              <a:buNone/>
            </a:pPr>
            <a:endParaRPr lang="en-US" altLang="en-US" sz="3600">
              <a:solidFill>
                <a:schemeClr val="bg1"/>
              </a:solidFill>
            </a:endParaRPr>
          </a:p>
          <a:p>
            <a:pPr lvl="1" eaLnBrk="1" hangingPunct="1">
              <a:buClrTx/>
              <a:buSzTx/>
            </a:pPr>
            <a:r>
              <a:rPr lang="en-US" altLang="en-US" sz="3600" b="1">
                <a:solidFill>
                  <a:srgbClr val="C00000"/>
                </a:solidFill>
              </a:rPr>
              <a:t>DENOTES AIR SPACE DISEASE</a:t>
            </a:r>
          </a:p>
          <a:p>
            <a:pPr lvl="2" eaLnBrk="1" hangingPunct="1">
              <a:buClrTx/>
              <a:buSzTx/>
              <a:buFontTx/>
              <a:buChar char="•"/>
            </a:pPr>
            <a:r>
              <a:rPr lang="en-US" altLang="en-US" sz="3200">
                <a:solidFill>
                  <a:schemeClr val="bg1"/>
                </a:solidFill>
              </a:rPr>
              <a:t>PNEUMONIA</a:t>
            </a:r>
          </a:p>
          <a:p>
            <a:pPr lvl="2" eaLnBrk="1" hangingPunct="1">
              <a:buClrTx/>
              <a:buSzTx/>
              <a:buFontTx/>
              <a:buChar char="•"/>
            </a:pPr>
            <a:r>
              <a:rPr lang="en-US" altLang="en-US" sz="3200">
                <a:solidFill>
                  <a:schemeClr val="bg1"/>
                </a:solidFill>
              </a:rPr>
              <a:t>PULMONARY EDEMA</a:t>
            </a:r>
          </a:p>
          <a:p>
            <a:pPr lvl="2" eaLnBrk="1" hangingPunct="1">
              <a:buClrTx/>
              <a:buSzTx/>
              <a:buFontTx/>
              <a:buChar char="•"/>
            </a:pPr>
            <a:r>
              <a:rPr lang="en-US" altLang="en-US" sz="3200">
                <a:solidFill>
                  <a:schemeClr val="bg1"/>
                </a:solidFill>
              </a:rPr>
              <a:t>PULMONARY HEMORRHAGE</a:t>
            </a:r>
          </a:p>
          <a:p>
            <a:pPr lvl="2" eaLnBrk="1" hangingPunct="1">
              <a:buClrTx/>
              <a:buSzTx/>
              <a:buFontTx/>
              <a:buNone/>
            </a:pPr>
            <a:endParaRPr lang="en-US" altLang="en-US" sz="3600" b="1">
              <a:solidFill>
                <a:srgbClr val="FF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1DE44FA-3B0F-B03F-86C6-BACFACFB8821}"/>
              </a:ext>
            </a:extLst>
          </p:cNvPr>
          <p:cNvSpPr>
            <a:spLocks noGrp="1" noChangeArrowheads="1"/>
          </p:cNvSpPr>
          <p:nvPr>
            <p:ph type="title"/>
          </p:nvPr>
        </p:nvSpPr>
        <p:spPr>
          <a:xfrm>
            <a:off x="685800" y="457200"/>
            <a:ext cx="7772400" cy="1143000"/>
          </a:xfrm>
        </p:spPr>
        <p:txBody>
          <a:bodyPr/>
          <a:lstStyle/>
          <a:p>
            <a:pPr eaLnBrk="1" hangingPunct="1">
              <a:defRPr/>
            </a:pPr>
            <a:r>
              <a:rPr lang="en-US" b="1">
                <a:solidFill>
                  <a:srgbClr val="FFFF00"/>
                </a:solidFill>
              </a:rPr>
              <a:t>AIR BRONCHOGRAM</a:t>
            </a:r>
          </a:p>
        </p:txBody>
      </p:sp>
      <p:sp>
        <p:nvSpPr>
          <p:cNvPr id="67587" name="Rectangle 3">
            <a:extLst>
              <a:ext uri="{FF2B5EF4-FFF2-40B4-BE49-F238E27FC236}">
                <a16:creationId xmlns:a16="http://schemas.microsoft.com/office/drawing/2014/main" id="{39A74134-289D-D19D-7D05-9707977E5773}"/>
              </a:ext>
            </a:extLst>
          </p:cNvPr>
          <p:cNvSpPr>
            <a:spLocks noChangeArrowheads="1"/>
          </p:cNvSpPr>
          <p:nvPr/>
        </p:nvSpPr>
        <p:spPr bwMode="auto">
          <a:xfrm>
            <a:off x="250825" y="1844675"/>
            <a:ext cx="86423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2" eaLnBrk="1" hangingPunct="1">
              <a:buClrTx/>
              <a:buSzTx/>
              <a:buFontTx/>
              <a:buChar char="•"/>
            </a:pPr>
            <a:r>
              <a:rPr lang="en-US" altLang="en-US" sz="3200" b="1">
                <a:solidFill>
                  <a:schemeClr val="bg1"/>
                </a:solidFill>
              </a:rPr>
              <a:t> AIR SPACE DISEASE </a:t>
            </a:r>
          </a:p>
          <a:p>
            <a:pPr lvl="2" eaLnBrk="1" hangingPunct="1">
              <a:buClrTx/>
              <a:buSzTx/>
              <a:buFontTx/>
              <a:buNone/>
            </a:pPr>
            <a:endParaRPr lang="en-US" altLang="en-US" sz="3200" b="1">
              <a:solidFill>
                <a:schemeClr val="bg1"/>
              </a:solidFill>
            </a:endParaRPr>
          </a:p>
          <a:p>
            <a:pPr lvl="2" eaLnBrk="1" hangingPunct="1">
              <a:buClrTx/>
              <a:buSzTx/>
              <a:buFontTx/>
              <a:buChar char="•"/>
            </a:pPr>
            <a:r>
              <a:rPr lang="en-US" altLang="en-US" sz="3200" b="1">
                <a:solidFill>
                  <a:schemeClr val="bg1"/>
                </a:solidFill>
              </a:rPr>
              <a:t> PARENCHYMAL INVOLVEMENT</a:t>
            </a:r>
          </a:p>
          <a:p>
            <a:pPr lvl="2" eaLnBrk="1" hangingPunct="1">
              <a:buClrTx/>
              <a:buSzTx/>
              <a:buFontTx/>
              <a:buNone/>
            </a:pPr>
            <a:endParaRPr lang="en-US" altLang="en-US" sz="3200" b="1">
              <a:solidFill>
                <a:schemeClr val="bg1"/>
              </a:solidFill>
            </a:endParaRPr>
          </a:p>
          <a:p>
            <a:pPr lvl="2" eaLnBrk="1" hangingPunct="1">
              <a:buClrTx/>
              <a:buSzTx/>
              <a:buFontTx/>
              <a:buChar char="•"/>
            </a:pPr>
            <a:r>
              <a:rPr lang="en-US" altLang="en-US" sz="3200" b="1">
                <a:solidFill>
                  <a:schemeClr val="bg1"/>
                </a:solidFill>
              </a:rPr>
              <a:t>ABSENT IN MASS LESION AND PLEURAL DISEASE (PLEURAL EFFUSION)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Object 3">
            <a:extLst>
              <a:ext uri="{FF2B5EF4-FFF2-40B4-BE49-F238E27FC236}">
                <a16:creationId xmlns:a16="http://schemas.microsoft.com/office/drawing/2014/main" id="{25225340-7D65-7C8F-7D99-27D4CC43178C}"/>
              </a:ext>
            </a:extLst>
          </p:cNvPr>
          <p:cNvGraphicFramePr>
            <a:graphicFrameLocks noChangeAspect="1"/>
          </p:cNvGraphicFramePr>
          <p:nvPr/>
        </p:nvGraphicFramePr>
        <p:xfrm>
          <a:off x="0" y="615950"/>
          <a:ext cx="4881563" cy="5480050"/>
        </p:xfrm>
        <a:graphic>
          <a:graphicData uri="http://schemas.openxmlformats.org/presentationml/2006/ole">
            <mc:AlternateContent xmlns:mc="http://schemas.openxmlformats.org/markup-compatibility/2006">
              <mc:Choice xmlns:v="urn:schemas-microsoft-com:vml" Requires="v">
                <p:oleObj spid="_x0000_s3073" name="Image" r:id="rId3" imgW="0" imgH="0" progId="Photoshop.Image.7">
                  <p:embed/>
                </p:oleObj>
              </mc:Choice>
              <mc:Fallback>
                <p:oleObj name="Image" r:id="rId3" imgW="0" imgH="0" progId="Photoshop.Image.7">
                  <p:embed/>
                  <p:pic>
                    <p:nvPicPr>
                      <p:cNvPr id="68610" name="Object 3">
                        <a:extLst>
                          <a:ext uri="{FF2B5EF4-FFF2-40B4-BE49-F238E27FC236}">
                            <a16:creationId xmlns:a16="http://schemas.microsoft.com/office/drawing/2014/main" id="{25225340-7D65-7C8F-7D99-27D4CC43178C}"/>
                          </a:ext>
                        </a:extLst>
                      </p:cNvPr>
                      <p:cNvPicPr>
                        <a:picLocks noChangeAspect="1" noChangeArrowheads="1"/>
                      </p:cNvPicPr>
                      <p:nvPr/>
                    </p:nvPicPr>
                    <p:blipFill>
                      <a:blip r:embed="rId4">
                        <a:lum bright="-30000" contrast="100000"/>
                        <a:extLst>
                          <a:ext uri="{28A0092B-C50C-407E-A947-70E740481C1C}">
                            <a14:useLocalDpi xmlns:a14="http://schemas.microsoft.com/office/drawing/2010/main" val="0"/>
                          </a:ext>
                        </a:extLst>
                      </a:blip>
                      <a:srcRect/>
                      <a:stretch>
                        <a:fillRect/>
                      </a:stretch>
                    </p:blipFill>
                    <p:spPr bwMode="auto">
                      <a:xfrm>
                        <a:off x="0" y="615950"/>
                        <a:ext cx="4881563"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611" name="Object 2">
            <a:extLst>
              <a:ext uri="{FF2B5EF4-FFF2-40B4-BE49-F238E27FC236}">
                <a16:creationId xmlns:a16="http://schemas.microsoft.com/office/drawing/2014/main" id="{1A05F42C-6AC5-38C6-021F-2D1EAF9B19A2}"/>
              </a:ext>
            </a:extLst>
          </p:cNvPr>
          <p:cNvGraphicFramePr>
            <a:graphicFrameLocks noChangeAspect="1"/>
          </p:cNvGraphicFramePr>
          <p:nvPr/>
        </p:nvGraphicFramePr>
        <p:xfrm>
          <a:off x="4800600" y="609600"/>
          <a:ext cx="4413250" cy="5562600"/>
        </p:xfrm>
        <a:graphic>
          <a:graphicData uri="http://schemas.openxmlformats.org/presentationml/2006/ole">
            <mc:AlternateContent xmlns:mc="http://schemas.openxmlformats.org/markup-compatibility/2006">
              <mc:Choice xmlns:v="urn:schemas-microsoft-com:vml" Requires="v">
                <p:oleObj spid="_x0000_s3074" name="Image" r:id="rId5" imgW="0" imgH="0" progId="Photoshop.Image.7">
                  <p:embed/>
                </p:oleObj>
              </mc:Choice>
              <mc:Fallback>
                <p:oleObj name="Image" r:id="rId5" imgW="0" imgH="0" progId="Photoshop.Image.7">
                  <p:embed/>
                  <p:pic>
                    <p:nvPicPr>
                      <p:cNvPr id="68611" name="Object 2">
                        <a:extLst>
                          <a:ext uri="{FF2B5EF4-FFF2-40B4-BE49-F238E27FC236}">
                            <a16:creationId xmlns:a16="http://schemas.microsoft.com/office/drawing/2014/main" id="{1A05F42C-6AC5-38C6-021F-2D1EAF9B19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609600"/>
                        <a:ext cx="441325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2" name="Rectangle 4">
            <a:extLst>
              <a:ext uri="{FF2B5EF4-FFF2-40B4-BE49-F238E27FC236}">
                <a16:creationId xmlns:a16="http://schemas.microsoft.com/office/drawing/2014/main" id="{D9507A5A-6CC7-47C5-4367-7DEE83DC486D}"/>
              </a:ext>
            </a:extLst>
          </p:cNvPr>
          <p:cNvSpPr>
            <a:spLocks noGrp="1" noChangeArrowheads="1"/>
          </p:cNvSpPr>
          <p:nvPr>
            <p:ph type="body" idx="4294967295"/>
          </p:nvPr>
        </p:nvSpPr>
        <p:spPr/>
        <p:txBody>
          <a:bodyPr/>
          <a:lstStyle/>
          <a:p>
            <a:pPr eaLnBrk="1" hangingPunct="1">
              <a:buFontTx/>
              <a:buNone/>
            </a:pPr>
            <a:endParaRPr lang="en-US" altLang="en-US">
              <a:solidFill>
                <a:schemeClr val="bg1"/>
              </a:solidFill>
              <a:latin typeface="Verdana" panose="020B0604030504040204" pitchFamily="34" charset="0"/>
            </a:endParaRPr>
          </a:p>
          <a:p>
            <a:pPr lvl="1" eaLnBrk="1" hangingPunct="1">
              <a:buFontTx/>
              <a:buNone/>
            </a:pPr>
            <a:endParaRPr lang="en-US" altLang="en-US">
              <a:solidFill>
                <a:schemeClr val="bg1"/>
              </a:solidFill>
              <a:latin typeface="Verdana" panose="020B0604030504040204" pitchFamily="34" charset="0"/>
            </a:endParaRPr>
          </a:p>
        </p:txBody>
      </p:sp>
      <p:grpSp>
        <p:nvGrpSpPr>
          <p:cNvPr id="2" name="Group 10">
            <a:extLst>
              <a:ext uri="{FF2B5EF4-FFF2-40B4-BE49-F238E27FC236}">
                <a16:creationId xmlns:a16="http://schemas.microsoft.com/office/drawing/2014/main" id="{C6997C1F-2ADB-1FB6-51B9-FF0DE22CCC6A}"/>
              </a:ext>
            </a:extLst>
          </p:cNvPr>
          <p:cNvGrpSpPr>
            <a:grpSpLocks/>
          </p:cNvGrpSpPr>
          <p:nvPr/>
        </p:nvGrpSpPr>
        <p:grpSpPr bwMode="auto">
          <a:xfrm>
            <a:off x="2533650" y="1143000"/>
            <a:ext cx="2571750" cy="2819400"/>
            <a:chOff x="1632" y="720"/>
            <a:chExt cx="1620" cy="1776"/>
          </a:xfrm>
        </p:grpSpPr>
        <p:sp>
          <p:nvSpPr>
            <p:cNvPr id="68619" name="Line 6">
              <a:extLst>
                <a:ext uri="{FF2B5EF4-FFF2-40B4-BE49-F238E27FC236}">
                  <a16:creationId xmlns:a16="http://schemas.microsoft.com/office/drawing/2014/main" id="{5F7472C1-FC61-DD67-CE0E-976FE1FB0295}"/>
                </a:ext>
              </a:extLst>
            </p:cNvPr>
            <p:cNvSpPr>
              <a:spLocks noChangeShapeType="1"/>
            </p:cNvSpPr>
            <p:nvPr/>
          </p:nvSpPr>
          <p:spPr bwMode="auto">
            <a:xfrm flipH="1">
              <a:off x="2016" y="1920"/>
              <a:ext cx="576" cy="576"/>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20" name="Line 7">
              <a:extLst>
                <a:ext uri="{FF2B5EF4-FFF2-40B4-BE49-F238E27FC236}">
                  <a16:creationId xmlns:a16="http://schemas.microsoft.com/office/drawing/2014/main" id="{9CC03B24-1209-153A-AEB4-4AD5E8E6E93F}"/>
                </a:ext>
              </a:extLst>
            </p:cNvPr>
            <p:cNvSpPr>
              <a:spLocks noChangeShapeType="1"/>
            </p:cNvSpPr>
            <p:nvPr/>
          </p:nvSpPr>
          <p:spPr bwMode="auto">
            <a:xfrm flipH="1">
              <a:off x="1632" y="864"/>
              <a:ext cx="720"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21" name="Text Box 8">
              <a:extLst>
                <a:ext uri="{FF2B5EF4-FFF2-40B4-BE49-F238E27FC236}">
                  <a16:creationId xmlns:a16="http://schemas.microsoft.com/office/drawing/2014/main" id="{A451E0BA-5319-743E-D613-4E217BE2BBD2}"/>
                </a:ext>
              </a:extLst>
            </p:cNvPr>
            <p:cNvSpPr txBox="1">
              <a:spLocks noChangeArrowheads="1"/>
            </p:cNvSpPr>
            <p:nvPr/>
          </p:nvSpPr>
          <p:spPr bwMode="auto">
            <a:xfrm>
              <a:off x="2112" y="1680"/>
              <a:ext cx="1140" cy="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a:solidFill>
                    <a:srgbClr val="FF0000"/>
                  </a:solidFill>
                </a:rPr>
                <a:t>AIR SPACE</a:t>
              </a:r>
            </a:p>
          </p:txBody>
        </p:sp>
        <p:sp>
          <p:nvSpPr>
            <p:cNvPr id="68622" name="Text Box 9">
              <a:extLst>
                <a:ext uri="{FF2B5EF4-FFF2-40B4-BE49-F238E27FC236}">
                  <a16:creationId xmlns:a16="http://schemas.microsoft.com/office/drawing/2014/main" id="{A5F14085-A71D-092C-AA80-E02EC25B31BD}"/>
                </a:ext>
              </a:extLst>
            </p:cNvPr>
            <p:cNvSpPr txBox="1">
              <a:spLocks noChangeArrowheads="1"/>
            </p:cNvSpPr>
            <p:nvPr/>
          </p:nvSpPr>
          <p:spPr bwMode="auto">
            <a:xfrm>
              <a:off x="2295" y="720"/>
              <a:ext cx="873" cy="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a:solidFill>
                    <a:srgbClr val="FF0000"/>
                  </a:solidFill>
                </a:rPr>
                <a:t>AIRWAY</a:t>
              </a:r>
            </a:p>
          </p:txBody>
        </p:sp>
      </p:grpSp>
      <p:grpSp>
        <p:nvGrpSpPr>
          <p:cNvPr id="3" name="Group 15">
            <a:extLst>
              <a:ext uri="{FF2B5EF4-FFF2-40B4-BE49-F238E27FC236}">
                <a16:creationId xmlns:a16="http://schemas.microsoft.com/office/drawing/2014/main" id="{F8995554-C2E4-907D-5DD9-5FE44DA1AC99}"/>
              </a:ext>
            </a:extLst>
          </p:cNvPr>
          <p:cNvGrpSpPr>
            <a:grpSpLocks/>
          </p:cNvGrpSpPr>
          <p:nvPr/>
        </p:nvGrpSpPr>
        <p:grpSpPr bwMode="auto">
          <a:xfrm>
            <a:off x="2819400" y="1295400"/>
            <a:ext cx="3962400" cy="1371600"/>
            <a:chOff x="1728" y="816"/>
            <a:chExt cx="2496" cy="864"/>
          </a:xfrm>
        </p:grpSpPr>
        <p:sp>
          <p:nvSpPr>
            <p:cNvPr id="68615" name="Text Box 11">
              <a:extLst>
                <a:ext uri="{FF2B5EF4-FFF2-40B4-BE49-F238E27FC236}">
                  <a16:creationId xmlns:a16="http://schemas.microsoft.com/office/drawing/2014/main" id="{8F0D0EE4-978E-8FFA-D63B-A014973AAA60}"/>
                </a:ext>
              </a:extLst>
            </p:cNvPr>
            <p:cNvSpPr txBox="1">
              <a:spLocks noChangeArrowheads="1"/>
            </p:cNvSpPr>
            <p:nvPr/>
          </p:nvSpPr>
          <p:spPr bwMode="auto">
            <a:xfrm>
              <a:off x="1728" y="1200"/>
              <a:ext cx="2047" cy="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a:solidFill>
                    <a:srgbClr val="FF0000"/>
                  </a:solidFill>
                </a:rPr>
                <a:t>AIR BRONCHOGRAM</a:t>
              </a:r>
            </a:p>
          </p:txBody>
        </p:sp>
        <p:sp>
          <p:nvSpPr>
            <p:cNvPr id="68616" name="Line 12">
              <a:extLst>
                <a:ext uri="{FF2B5EF4-FFF2-40B4-BE49-F238E27FC236}">
                  <a16:creationId xmlns:a16="http://schemas.microsoft.com/office/drawing/2014/main" id="{4669B214-8CC0-8D2F-5025-0931186C4BB7}"/>
                </a:ext>
              </a:extLst>
            </p:cNvPr>
            <p:cNvSpPr>
              <a:spLocks noChangeShapeType="1"/>
            </p:cNvSpPr>
            <p:nvPr/>
          </p:nvSpPr>
          <p:spPr bwMode="auto">
            <a:xfrm flipV="1">
              <a:off x="3552" y="816"/>
              <a:ext cx="672"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17" name="Line 13">
              <a:extLst>
                <a:ext uri="{FF2B5EF4-FFF2-40B4-BE49-F238E27FC236}">
                  <a16:creationId xmlns:a16="http://schemas.microsoft.com/office/drawing/2014/main" id="{6CD6426D-0820-6FC7-B205-9161290FADFF}"/>
                </a:ext>
              </a:extLst>
            </p:cNvPr>
            <p:cNvSpPr>
              <a:spLocks noChangeShapeType="1"/>
            </p:cNvSpPr>
            <p:nvPr/>
          </p:nvSpPr>
          <p:spPr bwMode="auto">
            <a:xfrm flipV="1">
              <a:off x="3552" y="1200"/>
              <a:ext cx="672"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18" name="Line 14">
              <a:extLst>
                <a:ext uri="{FF2B5EF4-FFF2-40B4-BE49-F238E27FC236}">
                  <a16:creationId xmlns:a16="http://schemas.microsoft.com/office/drawing/2014/main" id="{5AC74A9B-0EF0-FD44-0BAE-0B18F97495EB}"/>
                </a:ext>
              </a:extLst>
            </p:cNvPr>
            <p:cNvSpPr>
              <a:spLocks noChangeShapeType="1"/>
            </p:cNvSpPr>
            <p:nvPr/>
          </p:nvSpPr>
          <p:spPr bwMode="auto">
            <a:xfrm flipV="1">
              <a:off x="3552" y="1680"/>
              <a:ext cx="672"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A703FFDE-80FA-7A20-15BE-F62238EDAD09}"/>
              </a:ext>
            </a:extLst>
          </p:cNvPr>
          <p:cNvSpPr>
            <a:spLocks noChangeArrowheads="1"/>
          </p:cNvSpPr>
          <p:nvPr/>
        </p:nvSpPr>
        <p:spPr bwMode="auto">
          <a:xfrm>
            <a:off x="1524000" y="0"/>
            <a:ext cx="6194425" cy="646113"/>
          </a:xfrm>
          <a:prstGeom prst="rect">
            <a:avLst/>
          </a:prstGeom>
          <a:solidFill>
            <a:schemeClr val="accent3">
              <a:lumMod val="50000"/>
            </a:schemeClr>
          </a:solidFill>
          <a:ln w="9525">
            <a:noFill/>
            <a:miter lim="800000"/>
            <a:headEnd/>
            <a:tailEnd/>
          </a:ln>
          <a:effectLst>
            <a:outerShdw dist="35921" dir="2700000" algn="ctr" rotWithShape="0">
              <a:srgbClr val="FFFF66">
                <a:alpha val="50000"/>
              </a:srgbClr>
            </a:outerShdw>
          </a:effectLst>
        </p:spPr>
        <p:txBody>
          <a:bodyPr>
            <a:spAutoFit/>
          </a:bodyPr>
          <a:lstStyle/>
          <a:p>
            <a:pPr algn="ctr" eaLnBrk="1" hangingPunct="1">
              <a:spcBef>
                <a:spcPct val="50000"/>
              </a:spcBef>
              <a:defRPr/>
            </a:pPr>
            <a:r>
              <a:rPr lang="en-US" sz="3600" b="1" dirty="0">
                <a:solidFill>
                  <a:schemeClr val="accent1"/>
                </a:solidFill>
                <a:latin typeface="Impact" pitchFamily="34" charset="0"/>
              </a:rPr>
              <a:t>AIR-BRONCHOGRAM SIGN</a:t>
            </a:r>
          </a:p>
        </p:txBody>
      </p:sp>
      <p:pic>
        <p:nvPicPr>
          <p:cNvPr id="69635" name="Picture 10" descr="C:\Users\Dr-Yasser\Desktop\Dr Fatma\2 pneumonia 3 .jpg">
            <a:extLst>
              <a:ext uri="{FF2B5EF4-FFF2-40B4-BE49-F238E27FC236}">
                <a16:creationId xmlns:a16="http://schemas.microsoft.com/office/drawing/2014/main" id="{411B4B22-FF38-FE30-5547-D0E735779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014" t="52632" r="73" b="15547"/>
          <a:stretch>
            <a:fillRect/>
          </a:stretch>
        </p:blipFill>
        <p:spPr bwMode="auto">
          <a:xfrm>
            <a:off x="6875463" y="4968875"/>
            <a:ext cx="20891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Air bronchograms - Radiology at St. Vincent's University Hospital">
            <a:extLst>
              <a:ext uri="{FF2B5EF4-FFF2-40B4-BE49-F238E27FC236}">
                <a16:creationId xmlns:a16="http://schemas.microsoft.com/office/drawing/2014/main" id="{D9960601-7C06-763F-1663-91A3DD89B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646113"/>
            <a:ext cx="7345363"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Left 1">
            <a:extLst>
              <a:ext uri="{FF2B5EF4-FFF2-40B4-BE49-F238E27FC236}">
                <a16:creationId xmlns:a16="http://schemas.microsoft.com/office/drawing/2014/main" id="{39FE10C2-A194-E525-0066-B760101F169E}"/>
              </a:ext>
            </a:extLst>
          </p:cNvPr>
          <p:cNvSpPr/>
          <p:nvPr/>
        </p:nvSpPr>
        <p:spPr bwMode="auto">
          <a:xfrm>
            <a:off x="5435600" y="1727200"/>
            <a:ext cx="576263" cy="261938"/>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wrap="none"/>
          <a:lstStyle/>
          <a:p>
            <a:pPr eaLnBrk="1" hangingPunct="1">
              <a:defRPr/>
            </a:pPr>
            <a:endParaRPr lang="en-US">
              <a:ln w="0"/>
              <a:solidFill>
                <a:srgbClr val="FF0000"/>
              </a:solidFill>
              <a:effectLst>
                <a:outerShdw blurRad="38100" dist="19050" dir="2700000" algn="tl" rotWithShape="0">
                  <a:schemeClr val="dk1">
                    <a:alpha val="40000"/>
                  </a:schemeClr>
                </a:outerShdw>
              </a:effectLst>
            </a:endParaRPr>
          </a:p>
        </p:txBody>
      </p:sp>
      <p:pic>
        <p:nvPicPr>
          <p:cNvPr id="69638" name="Picture 2">
            <a:extLst>
              <a:ext uri="{FF2B5EF4-FFF2-40B4-BE49-F238E27FC236}">
                <a16:creationId xmlns:a16="http://schemas.microsoft.com/office/drawing/2014/main" id="{E64B58A8-2794-1375-48B3-9DBF71DFF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054350"/>
            <a:ext cx="584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7097BFB-4123-2267-498D-0BF4BF330B93}"/>
              </a:ext>
            </a:extLst>
          </p:cNvPr>
          <p:cNvSpPr>
            <a:spLocks noGrp="1" noChangeArrowheads="1"/>
          </p:cNvSpPr>
          <p:nvPr>
            <p:ph type="title"/>
          </p:nvPr>
        </p:nvSpPr>
        <p:spPr>
          <a:xfrm>
            <a:off x="928688" y="142875"/>
            <a:ext cx="7600950" cy="390525"/>
          </a:xfrm>
        </p:spPr>
        <p:txBody>
          <a:bodyPr/>
          <a:lstStyle/>
          <a:p>
            <a:pPr eaLnBrk="1" hangingPunct="1">
              <a:defRPr/>
            </a:pPr>
            <a:r>
              <a:rPr lang="en-US" dirty="0"/>
              <a:t>Consolidation</a:t>
            </a:r>
          </a:p>
        </p:txBody>
      </p:sp>
      <p:sp>
        <p:nvSpPr>
          <p:cNvPr id="70659" name="Rectangle 3">
            <a:extLst>
              <a:ext uri="{FF2B5EF4-FFF2-40B4-BE49-F238E27FC236}">
                <a16:creationId xmlns:a16="http://schemas.microsoft.com/office/drawing/2014/main" id="{FD353061-5B5E-02A8-56BB-76162632A750}"/>
              </a:ext>
            </a:extLst>
          </p:cNvPr>
          <p:cNvSpPr>
            <a:spLocks noGrp="1" noChangeArrowheads="1"/>
          </p:cNvSpPr>
          <p:nvPr>
            <p:ph type="body" sz="half" idx="1"/>
          </p:nvPr>
        </p:nvSpPr>
        <p:spPr>
          <a:xfrm>
            <a:off x="357188" y="857250"/>
            <a:ext cx="4572000" cy="6000750"/>
          </a:xfrm>
        </p:spPr>
        <p:txBody>
          <a:bodyPr/>
          <a:lstStyle/>
          <a:p>
            <a:pPr eaLnBrk="1" hangingPunct="1">
              <a:lnSpc>
                <a:spcPct val="90000"/>
              </a:lnSpc>
            </a:pPr>
            <a:r>
              <a:rPr lang="en-US" altLang="en-US"/>
              <a:t>Lobar consolidation:</a:t>
            </a:r>
          </a:p>
          <a:p>
            <a:pPr lvl="1" eaLnBrk="1" hangingPunct="1">
              <a:lnSpc>
                <a:spcPct val="90000"/>
              </a:lnSpc>
            </a:pPr>
            <a:r>
              <a:rPr lang="en-US" altLang="en-US"/>
              <a:t>Alveolar space filled with inflammatory exudate</a:t>
            </a:r>
          </a:p>
          <a:p>
            <a:pPr lvl="1" eaLnBrk="1" hangingPunct="1">
              <a:lnSpc>
                <a:spcPct val="90000"/>
              </a:lnSpc>
            </a:pPr>
            <a:r>
              <a:rPr lang="en-US" altLang="en-US"/>
              <a:t>Interstitium and architecture remain intact</a:t>
            </a:r>
          </a:p>
          <a:p>
            <a:pPr lvl="1" eaLnBrk="1" hangingPunct="1">
              <a:lnSpc>
                <a:spcPct val="90000"/>
              </a:lnSpc>
            </a:pPr>
            <a:r>
              <a:rPr lang="en-US" altLang="en-US"/>
              <a:t>The airway is patent</a:t>
            </a:r>
          </a:p>
          <a:p>
            <a:pPr lvl="1" eaLnBrk="1" hangingPunct="1">
              <a:lnSpc>
                <a:spcPct val="90000"/>
              </a:lnSpc>
            </a:pPr>
            <a:r>
              <a:rPr lang="en-US" altLang="en-US"/>
              <a:t>Radiologically:</a:t>
            </a:r>
          </a:p>
          <a:p>
            <a:pPr lvl="2" eaLnBrk="1" hangingPunct="1">
              <a:lnSpc>
                <a:spcPct val="90000"/>
              </a:lnSpc>
            </a:pPr>
            <a:r>
              <a:rPr lang="en-US" altLang="en-US" b="1">
                <a:solidFill>
                  <a:srgbClr val="24900A"/>
                </a:solidFill>
              </a:rPr>
              <a:t>A density corresponding to a segment or lobe</a:t>
            </a:r>
          </a:p>
          <a:p>
            <a:pPr lvl="2" eaLnBrk="1" hangingPunct="1">
              <a:lnSpc>
                <a:spcPct val="90000"/>
              </a:lnSpc>
            </a:pPr>
            <a:r>
              <a:rPr lang="en-US" altLang="en-US" b="1">
                <a:solidFill>
                  <a:srgbClr val="24900A"/>
                </a:solidFill>
              </a:rPr>
              <a:t>Air bronchogram, and</a:t>
            </a:r>
          </a:p>
          <a:p>
            <a:pPr lvl="2" eaLnBrk="1" hangingPunct="1">
              <a:lnSpc>
                <a:spcPct val="90000"/>
              </a:lnSpc>
            </a:pPr>
            <a:r>
              <a:rPr lang="en-US" altLang="en-US" b="1">
                <a:solidFill>
                  <a:srgbClr val="24900A"/>
                </a:solidFill>
              </a:rPr>
              <a:t>No significant loss of lung volume</a:t>
            </a:r>
          </a:p>
        </p:txBody>
      </p:sp>
      <p:pic>
        <p:nvPicPr>
          <p:cNvPr id="70660" name="Picture 2">
            <a:extLst>
              <a:ext uri="{FF2B5EF4-FFF2-40B4-BE49-F238E27FC236}">
                <a16:creationId xmlns:a16="http://schemas.microsoft.com/office/drawing/2014/main" id="{44D1B6CB-AE3B-63E6-1FC0-6F5C82FA9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838" y="857250"/>
            <a:ext cx="3967162"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8C5CAE9-CDAD-0371-0D41-DC5F59CD730C}"/>
              </a:ext>
            </a:extLst>
          </p:cNvPr>
          <p:cNvSpPr>
            <a:spLocks noGrp="1" noChangeArrowheads="1"/>
          </p:cNvSpPr>
          <p:nvPr>
            <p:ph type="title"/>
          </p:nvPr>
        </p:nvSpPr>
        <p:spPr>
          <a:xfrm>
            <a:off x="762000" y="381000"/>
            <a:ext cx="7772400" cy="1143000"/>
          </a:xfrm>
        </p:spPr>
        <p:txBody>
          <a:bodyPr/>
          <a:lstStyle/>
          <a:p>
            <a:pPr eaLnBrk="1" hangingPunct="1">
              <a:defRPr/>
            </a:pPr>
            <a:r>
              <a:rPr lang="en-US">
                <a:solidFill>
                  <a:srgbClr val="FFFF00"/>
                </a:solidFill>
              </a:rPr>
              <a:t>Orientation (View)</a:t>
            </a:r>
          </a:p>
        </p:txBody>
      </p:sp>
      <p:pic>
        <p:nvPicPr>
          <p:cNvPr id="14339" name="Picture 3">
            <a:extLst>
              <a:ext uri="{FF2B5EF4-FFF2-40B4-BE49-F238E27FC236}">
                <a16:creationId xmlns:a16="http://schemas.microsoft.com/office/drawing/2014/main" id="{DFD24595-64C3-DB66-673E-85EB568C756E}"/>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447800"/>
            <a:ext cx="4572000" cy="4487863"/>
          </a:xfrm>
          <a:noFill/>
        </p:spPr>
      </p:pic>
      <p:pic>
        <p:nvPicPr>
          <p:cNvPr id="14340" name="Picture 4">
            <a:extLst>
              <a:ext uri="{FF2B5EF4-FFF2-40B4-BE49-F238E27FC236}">
                <a16:creationId xmlns:a16="http://schemas.microsoft.com/office/drawing/2014/main" id="{A9E6809F-BB4C-2F1E-849E-15EA5A837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412875"/>
            <a:ext cx="4643437"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6">
            <a:extLst>
              <a:ext uri="{FF2B5EF4-FFF2-40B4-BE49-F238E27FC236}">
                <a16:creationId xmlns:a16="http://schemas.microsoft.com/office/drawing/2014/main" id="{1E6C7A1E-E1EB-5FA1-F966-8674F9176A2B}"/>
              </a:ext>
            </a:extLst>
          </p:cNvPr>
          <p:cNvSpPr txBox="1">
            <a:spLocks noChangeArrowheads="1"/>
          </p:cNvSpPr>
          <p:nvPr/>
        </p:nvSpPr>
        <p:spPr bwMode="auto">
          <a:xfrm>
            <a:off x="2071688" y="6143625"/>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b="1">
                <a:solidFill>
                  <a:srgbClr val="FFFF00"/>
                </a:solidFill>
              </a:rPr>
              <a:t>PA</a:t>
            </a:r>
          </a:p>
        </p:txBody>
      </p:sp>
      <p:sp>
        <p:nvSpPr>
          <p:cNvPr id="14342" name="Text Box 7">
            <a:extLst>
              <a:ext uri="{FF2B5EF4-FFF2-40B4-BE49-F238E27FC236}">
                <a16:creationId xmlns:a16="http://schemas.microsoft.com/office/drawing/2014/main" id="{58097179-ABE5-57FA-5CD7-3D89B298CB75}"/>
              </a:ext>
            </a:extLst>
          </p:cNvPr>
          <p:cNvSpPr txBox="1">
            <a:spLocks noChangeArrowheads="1"/>
          </p:cNvSpPr>
          <p:nvPr/>
        </p:nvSpPr>
        <p:spPr bwMode="auto">
          <a:xfrm>
            <a:off x="6500813" y="5857875"/>
            <a:ext cx="966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b="1">
                <a:solidFill>
                  <a:srgbClr val="FFFF00"/>
                </a:solidFill>
              </a:rPr>
              <a:t>AP</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a:extLst>
              <a:ext uri="{FF2B5EF4-FFF2-40B4-BE49-F238E27FC236}">
                <a16:creationId xmlns:a16="http://schemas.microsoft.com/office/drawing/2014/main" id="{AA016FE2-3932-A25B-0B9F-B526F9F75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381000"/>
            <a:ext cx="5980113"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8A611E44-4C3B-A57F-893F-0E69A656AAD5}"/>
              </a:ext>
            </a:extLst>
          </p:cNvPr>
          <p:cNvSpPr txBox="1">
            <a:spLocks noChangeArrowheads="1"/>
          </p:cNvSpPr>
          <p:nvPr/>
        </p:nvSpPr>
        <p:spPr bwMode="auto">
          <a:xfrm>
            <a:off x="6227763" y="2209800"/>
            <a:ext cx="2916237"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b="1">
                <a:solidFill>
                  <a:srgbClr val="C00000"/>
                </a:solidFill>
              </a:rPr>
              <a:t>Pulmonary edema</a:t>
            </a:r>
          </a:p>
          <a:p>
            <a:pPr eaLnBrk="1" hangingPunct="1">
              <a:spcBef>
                <a:spcPct val="0"/>
              </a:spcBef>
              <a:buClrTx/>
              <a:buSzTx/>
              <a:buFontTx/>
              <a:buNone/>
            </a:pPr>
            <a:endParaRPr lang="en-US" altLang="en-US" sz="2800">
              <a:solidFill>
                <a:srgbClr val="FFFF00"/>
              </a:solidFill>
            </a:endParaRPr>
          </a:p>
          <a:p>
            <a:pPr eaLnBrk="1" hangingPunct="1">
              <a:spcBef>
                <a:spcPct val="0"/>
              </a:spcBef>
              <a:buClrTx/>
              <a:buSzTx/>
              <a:buFontTx/>
              <a:buChar char="•"/>
            </a:pPr>
            <a:r>
              <a:rPr lang="en-US" altLang="en-US" sz="2800">
                <a:solidFill>
                  <a:schemeClr val="bg1"/>
                </a:solidFill>
              </a:rPr>
              <a:t>Usually bilateral</a:t>
            </a:r>
          </a:p>
          <a:p>
            <a:pPr eaLnBrk="1" hangingPunct="1">
              <a:spcBef>
                <a:spcPct val="0"/>
              </a:spcBef>
              <a:buClrTx/>
              <a:buSzTx/>
              <a:buFontTx/>
              <a:buChar char="•"/>
            </a:pPr>
            <a:r>
              <a:rPr lang="en-US" altLang="en-US" sz="2800">
                <a:solidFill>
                  <a:schemeClr val="bg1"/>
                </a:solidFill>
              </a:rPr>
              <a:t>Usually central</a:t>
            </a:r>
          </a:p>
          <a:p>
            <a:pPr eaLnBrk="1" hangingPunct="1">
              <a:spcBef>
                <a:spcPct val="0"/>
              </a:spcBef>
              <a:buClrTx/>
              <a:buSzTx/>
              <a:buFontTx/>
              <a:buChar char="•"/>
            </a:pPr>
            <a:r>
              <a:rPr lang="en-US" altLang="en-US" sz="2800">
                <a:solidFill>
                  <a:schemeClr val="bg1"/>
                </a:solidFill>
              </a:rPr>
              <a:t>HX of cardiac, renal or liver disease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C22464B-7B39-64CD-B678-E3362F217340}"/>
              </a:ext>
            </a:extLst>
          </p:cNvPr>
          <p:cNvSpPr>
            <a:spLocks noGrp="1" noChangeArrowheads="1"/>
          </p:cNvSpPr>
          <p:nvPr>
            <p:ph type="title"/>
          </p:nvPr>
        </p:nvSpPr>
        <p:spPr>
          <a:xfrm>
            <a:off x="1403350" y="188913"/>
            <a:ext cx="5400675" cy="642937"/>
          </a:xfrm>
        </p:spPr>
        <p:txBody>
          <a:bodyPr/>
          <a:lstStyle/>
          <a:p>
            <a:pPr eaLnBrk="1" hangingPunct="1">
              <a:defRPr/>
            </a:pPr>
            <a:r>
              <a:rPr lang="en-US" dirty="0" err="1"/>
              <a:t>Atelectasis</a:t>
            </a:r>
            <a:endParaRPr lang="en-US" dirty="0"/>
          </a:p>
        </p:txBody>
      </p:sp>
      <p:sp>
        <p:nvSpPr>
          <p:cNvPr id="73731" name="Rectangle 3">
            <a:extLst>
              <a:ext uri="{FF2B5EF4-FFF2-40B4-BE49-F238E27FC236}">
                <a16:creationId xmlns:a16="http://schemas.microsoft.com/office/drawing/2014/main" id="{9F884060-9540-67E3-99FC-54B6121CBB50}"/>
              </a:ext>
            </a:extLst>
          </p:cNvPr>
          <p:cNvSpPr>
            <a:spLocks noGrp="1" noChangeArrowheads="1"/>
          </p:cNvSpPr>
          <p:nvPr>
            <p:ph type="body" sz="half" idx="1"/>
          </p:nvPr>
        </p:nvSpPr>
        <p:spPr>
          <a:xfrm>
            <a:off x="-23813" y="1000125"/>
            <a:ext cx="5510213" cy="5668963"/>
          </a:xfrm>
        </p:spPr>
        <p:txBody>
          <a:bodyPr/>
          <a:lstStyle/>
          <a:p>
            <a:pPr eaLnBrk="1" hangingPunct="1">
              <a:lnSpc>
                <a:spcPct val="90000"/>
              </a:lnSpc>
            </a:pPr>
            <a:r>
              <a:rPr lang="en-US" altLang="en-US" sz="2800"/>
              <a:t>Loss of air</a:t>
            </a:r>
          </a:p>
          <a:p>
            <a:pPr eaLnBrk="1" hangingPunct="1">
              <a:lnSpc>
                <a:spcPct val="90000"/>
              </a:lnSpc>
            </a:pPr>
            <a:r>
              <a:rPr lang="en-US" altLang="en-US" sz="2800"/>
              <a:t>Obstructive atelectasis:</a:t>
            </a:r>
          </a:p>
          <a:p>
            <a:pPr lvl="1" eaLnBrk="1" hangingPunct="1">
              <a:lnSpc>
                <a:spcPct val="90000"/>
              </a:lnSpc>
            </a:pPr>
            <a:r>
              <a:rPr lang="en-US" altLang="en-US" sz="2400"/>
              <a:t>No ventilation to the lobe beyond obstruction</a:t>
            </a:r>
          </a:p>
          <a:p>
            <a:pPr lvl="1" eaLnBrk="1" hangingPunct="1">
              <a:lnSpc>
                <a:spcPct val="90000"/>
              </a:lnSpc>
            </a:pPr>
            <a:r>
              <a:rPr lang="en-US" altLang="en-US" sz="2400"/>
              <a:t>Radiologically:</a:t>
            </a:r>
          </a:p>
          <a:p>
            <a:pPr lvl="2" eaLnBrk="1" hangingPunct="1">
              <a:lnSpc>
                <a:spcPct val="90000"/>
              </a:lnSpc>
            </a:pPr>
            <a:r>
              <a:rPr lang="en-US" altLang="en-US" sz="2800" b="1">
                <a:solidFill>
                  <a:srgbClr val="24900A"/>
                </a:solidFill>
              </a:rPr>
              <a:t>Density corresponding </a:t>
            </a:r>
          </a:p>
          <a:p>
            <a:pPr lvl="2" eaLnBrk="1" hangingPunct="1">
              <a:lnSpc>
                <a:spcPct val="90000"/>
              </a:lnSpc>
            </a:pPr>
            <a:r>
              <a:rPr lang="en-US" altLang="en-US" sz="2800" b="1">
                <a:solidFill>
                  <a:srgbClr val="24900A"/>
                </a:solidFill>
              </a:rPr>
              <a:t>to a segment or lobe</a:t>
            </a:r>
          </a:p>
          <a:p>
            <a:pPr lvl="2" eaLnBrk="1" hangingPunct="1">
              <a:lnSpc>
                <a:spcPct val="90000"/>
              </a:lnSpc>
              <a:buFont typeface="Wingdings" panose="05000000000000000000" pitchFamily="2" charset="2"/>
              <a:buNone/>
            </a:pPr>
            <a:endParaRPr lang="en-US" altLang="en-US" sz="2800" b="1">
              <a:solidFill>
                <a:srgbClr val="24900A"/>
              </a:solidFill>
            </a:endParaRPr>
          </a:p>
          <a:p>
            <a:pPr lvl="2" eaLnBrk="1" hangingPunct="1">
              <a:lnSpc>
                <a:spcPct val="90000"/>
              </a:lnSpc>
            </a:pPr>
            <a:r>
              <a:rPr lang="en-US" altLang="en-US" sz="2800" b="1">
                <a:solidFill>
                  <a:srgbClr val="24900A"/>
                </a:solidFill>
              </a:rPr>
              <a:t>Significant loss of volume</a:t>
            </a:r>
          </a:p>
          <a:p>
            <a:pPr lvl="2" eaLnBrk="1" hangingPunct="1">
              <a:lnSpc>
                <a:spcPct val="90000"/>
              </a:lnSpc>
              <a:buFont typeface="Wingdings" panose="05000000000000000000" pitchFamily="2" charset="2"/>
              <a:buNone/>
            </a:pPr>
            <a:endParaRPr lang="en-US" altLang="en-US" sz="2800" b="1">
              <a:solidFill>
                <a:srgbClr val="24900A"/>
              </a:solidFill>
            </a:endParaRPr>
          </a:p>
          <a:p>
            <a:pPr lvl="2" eaLnBrk="1" hangingPunct="1">
              <a:lnSpc>
                <a:spcPct val="90000"/>
              </a:lnSpc>
            </a:pPr>
            <a:r>
              <a:rPr lang="en-US" altLang="en-US" sz="2800" b="1">
                <a:solidFill>
                  <a:srgbClr val="C00000"/>
                </a:solidFill>
              </a:rPr>
              <a:t>Compensatory hyperinflation of normal lungs</a:t>
            </a:r>
          </a:p>
        </p:txBody>
      </p:sp>
      <p:pic>
        <p:nvPicPr>
          <p:cNvPr id="73732" name="Picture 2">
            <a:extLst>
              <a:ext uri="{FF2B5EF4-FFF2-40B4-BE49-F238E27FC236}">
                <a16:creationId xmlns:a16="http://schemas.microsoft.com/office/drawing/2014/main" id="{56778A84-0204-B6F3-FA1F-724F9480C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82" r="7182" b="17339"/>
          <a:stretch>
            <a:fillRect/>
          </a:stretch>
        </p:blipFill>
        <p:spPr bwMode="auto">
          <a:xfrm>
            <a:off x="5308600" y="1027113"/>
            <a:ext cx="38354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3">
            <a:extLst>
              <a:ext uri="{FF2B5EF4-FFF2-40B4-BE49-F238E27FC236}">
                <a16:creationId xmlns:a16="http://schemas.microsoft.com/office/drawing/2014/main" id="{950D198E-3BCA-C3FA-444B-F045ABCE37DE}"/>
              </a:ext>
            </a:extLst>
          </p:cNvPr>
          <p:cNvGraphicFramePr>
            <a:graphicFrameLocks noChangeAspect="1"/>
          </p:cNvGraphicFramePr>
          <p:nvPr/>
        </p:nvGraphicFramePr>
        <p:xfrm>
          <a:off x="0" y="304800"/>
          <a:ext cx="4881563" cy="5480050"/>
        </p:xfrm>
        <a:graphic>
          <a:graphicData uri="http://schemas.openxmlformats.org/presentationml/2006/ole">
            <mc:AlternateContent xmlns:mc="http://schemas.openxmlformats.org/markup-compatibility/2006">
              <mc:Choice xmlns:v="urn:schemas-microsoft-com:vml" Requires="v">
                <p:oleObj spid="_x0000_s4097" name="Image" r:id="rId3" imgW="0" imgH="0" progId="Photoshop.Image.7">
                  <p:embed/>
                </p:oleObj>
              </mc:Choice>
              <mc:Fallback>
                <p:oleObj name="Image" r:id="rId3" imgW="0" imgH="0" progId="Photoshop.Image.7">
                  <p:embed/>
                  <p:pic>
                    <p:nvPicPr>
                      <p:cNvPr id="75778" name="Object 3">
                        <a:extLst>
                          <a:ext uri="{FF2B5EF4-FFF2-40B4-BE49-F238E27FC236}">
                            <a16:creationId xmlns:a16="http://schemas.microsoft.com/office/drawing/2014/main" id="{950D198E-3BCA-C3FA-444B-F045ABCE37DE}"/>
                          </a:ext>
                        </a:extLst>
                      </p:cNvPr>
                      <p:cNvPicPr>
                        <a:picLocks noChangeAspect="1" noChangeArrowheads="1"/>
                      </p:cNvPicPr>
                      <p:nvPr/>
                    </p:nvPicPr>
                    <p:blipFill>
                      <a:blip r:embed="rId4">
                        <a:lum bright="-30000" contrast="100000"/>
                        <a:extLst>
                          <a:ext uri="{28A0092B-C50C-407E-A947-70E740481C1C}">
                            <a14:useLocalDpi xmlns:a14="http://schemas.microsoft.com/office/drawing/2010/main" val="0"/>
                          </a:ext>
                        </a:extLst>
                      </a:blip>
                      <a:srcRect/>
                      <a:stretch>
                        <a:fillRect/>
                      </a:stretch>
                    </p:blipFill>
                    <p:spPr bwMode="auto">
                      <a:xfrm>
                        <a:off x="0" y="304800"/>
                        <a:ext cx="4881563"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79" name="Object 2">
            <a:extLst>
              <a:ext uri="{FF2B5EF4-FFF2-40B4-BE49-F238E27FC236}">
                <a16:creationId xmlns:a16="http://schemas.microsoft.com/office/drawing/2014/main" id="{67874618-7AF1-B8B6-F858-3CFE0F6817A4}"/>
              </a:ext>
            </a:extLst>
          </p:cNvPr>
          <p:cNvGraphicFramePr>
            <a:graphicFrameLocks noChangeAspect="1"/>
          </p:cNvGraphicFramePr>
          <p:nvPr/>
        </p:nvGraphicFramePr>
        <p:xfrm>
          <a:off x="4457700" y="457200"/>
          <a:ext cx="4762500" cy="5562600"/>
        </p:xfrm>
        <a:graphic>
          <a:graphicData uri="http://schemas.openxmlformats.org/presentationml/2006/ole">
            <mc:AlternateContent xmlns:mc="http://schemas.openxmlformats.org/markup-compatibility/2006">
              <mc:Choice xmlns:v="urn:schemas-microsoft-com:vml" Requires="v">
                <p:oleObj spid="_x0000_s4098" name="Image" r:id="rId5" imgW="0" imgH="0" progId="Photoshop.Image.7">
                  <p:embed/>
                </p:oleObj>
              </mc:Choice>
              <mc:Fallback>
                <p:oleObj name="Image" r:id="rId5" imgW="0" imgH="0" progId="Photoshop.Image.7">
                  <p:embed/>
                  <p:pic>
                    <p:nvPicPr>
                      <p:cNvPr id="75779" name="Object 2">
                        <a:extLst>
                          <a:ext uri="{FF2B5EF4-FFF2-40B4-BE49-F238E27FC236}">
                            <a16:creationId xmlns:a16="http://schemas.microsoft.com/office/drawing/2014/main" id="{67874618-7AF1-B8B6-F858-3CFE0F6817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7700" y="457200"/>
                        <a:ext cx="47625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2">
            <a:extLst>
              <a:ext uri="{FF2B5EF4-FFF2-40B4-BE49-F238E27FC236}">
                <a16:creationId xmlns:a16="http://schemas.microsoft.com/office/drawing/2014/main" id="{077B2AA1-F57B-DDDA-900C-280BE1C99D21}"/>
              </a:ext>
            </a:extLst>
          </p:cNvPr>
          <p:cNvGrpSpPr>
            <a:grpSpLocks/>
          </p:cNvGrpSpPr>
          <p:nvPr/>
        </p:nvGrpSpPr>
        <p:grpSpPr bwMode="auto">
          <a:xfrm>
            <a:off x="6629400" y="228600"/>
            <a:ext cx="1714500" cy="838200"/>
            <a:chOff x="4176" y="144"/>
            <a:chExt cx="1080" cy="528"/>
          </a:xfrm>
        </p:grpSpPr>
        <p:sp>
          <p:nvSpPr>
            <p:cNvPr id="75782" name="Line 4">
              <a:extLst>
                <a:ext uri="{FF2B5EF4-FFF2-40B4-BE49-F238E27FC236}">
                  <a16:creationId xmlns:a16="http://schemas.microsoft.com/office/drawing/2014/main" id="{659DFC76-E3F4-EB50-803B-329F719EEDDD}"/>
                </a:ext>
              </a:extLst>
            </p:cNvPr>
            <p:cNvSpPr>
              <a:spLocks noChangeShapeType="1"/>
            </p:cNvSpPr>
            <p:nvPr/>
          </p:nvSpPr>
          <p:spPr bwMode="auto">
            <a:xfrm flipH="1">
              <a:off x="4488" y="432"/>
              <a:ext cx="768"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3" name="Oval 9">
              <a:extLst>
                <a:ext uri="{FF2B5EF4-FFF2-40B4-BE49-F238E27FC236}">
                  <a16:creationId xmlns:a16="http://schemas.microsoft.com/office/drawing/2014/main" id="{98143211-719A-72A2-91BE-C78432E3BAF3}"/>
                </a:ext>
              </a:extLst>
            </p:cNvPr>
            <p:cNvSpPr>
              <a:spLocks noChangeArrowheads="1"/>
            </p:cNvSpPr>
            <p:nvPr/>
          </p:nvSpPr>
          <p:spPr bwMode="auto">
            <a:xfrm>
              <a:off x="4176" y="144"/>
              <a:ext cx="144" cy="528"/>
            </a:xfrm>
            <a:prstGeom prst="ellipse">
              <a:avLst/>
            </a:prstGeom>
            <a:solidFill>
              <a:srgbClr val="66FF33"/>
            </a:solidFill>
            <a:ln w="76200">
              <a:solidFill>
                <a:srgbClr val="3366CC"/>
              </a:solidFill>
              <a:round/>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sp>
        <p:nvSpPr>
          <p:cNvPr id="75781" name="Text Box 11">
            <a:extLst>
              <a:ext uri="{FF2B5EF4-FFF2-40B4-BE49-F238E27FC236}">
                <a16:creationId xmlns:a16="http://schemas.microsoft.com/office/drawing/2014/main" id="{B9B6F132-4D65-E264-DC94-C984867163C8}"/>
              </a:ext>
            </a:extLst>
          </p:cNvPr>
          <p:cNvSpPr txBox="1">
            <a:spLocks noChangeArrowheads="1"/>
          </p:cNvSpPr>
          <p:nvPr/>
        </p:nvSpPr>
        <p:spPr bwMode="auto">
          <a:xfrm>
            <a:off x="1371600" y="6019800"/>
            <a:ext cx="6334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800" b="1">
                <a:solidFill>
                  <a:srgbClr val="FFFF00"/>
                </a:solidFill>
              </a:rPr>
              <a:t>ATELECTASIS </a:t>
            </a:r>
            <a:r>
              <a:rPr lang="en-US" altLang="en-US" sz="2800" b="1">
                <a:solidFill>
                  <a:schemeClr val="bg1"/>
                </a:solidFill>
              </a:rPr>
              <a:t> = LOSS OF VOLUME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11">
            <a:extLst>
              <a:ext uri="{FF2B5EF4-FFF2-40B4-BE49-F238E27FC236}">
                <a16:creationId xmlns:a16="http://schemas.microsoft.com/office/drawing/2014/main" id="{5CAE924A-0986-1ECC-B4B6-D93509E4C555}"/>
              </a:ext>
            </a:extLst>
          </p:cNvPr>
          <p:cNvGraphicFramePr>
            <a:graphicFrameLocks noChangeAspect="1"/>
          </p:cNvGraphicFramePr>
          <p:nvPr/>
        </p:nvGraphicFramePr>
        <p:xfrm>
          <a:off x="882650" y="458788"/>
          <a:ext cx="7378700" cy="5637212"/>
        </p:xfrm>
        <a:graphic>
          <a:graphicData uri="http://schemas.openxmlformats.org/presentationml/2006/ole">
            <mc:AlternateContent xmlns:mc="http://schemas.openxmlformats.org/markup-compatibility/2006">
              <mc:Choice xmlns:v="urn:schemas-microsoft-com:vml" Requires="v">
                <p:oleObj spid="_x0000_s5121" name="Image" r:id="rId3" imgW="0" imgH="0" progId="Photoshop.Image.7">
                  <p:embed/>
                </p:oleObj>
              </mc:Choice>
              <mc:Fallback>
                <p:oleObj name="Image" r:id="rId3" imgW="0" imgH="0" progId="Photoshop.Image.7">
                  <p:embed/>
                  <p:pic>
                    <p:nvPicPr>
                      <p:cNvPr id="76802" name="Object 11">
                        <a:extLst>
                          <a:ext uri="{FF2B5EF4-FFF2-40B4-BE49-F238E27FC236}">
                            <a16:creationId xmlns:a16="http://schemas.microsoft.com/office/drawing/2014/main" id="{5CAE924A-0986-1ECC-B4B6-D93509E4C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650" y="458788"/>
                        <a:ext cx="7378700" cy="563721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213" name="Rectangle 5">
            <a:extLst>
              <a:ext uri="{FF2B5EF4-FFF2-40B4-BE49-F238E27FC236}">
                <a16:creationId xmlns:a16="http://schemas.microsoft.com/office/drawing/2014/main" id="{7D3CEB44-697D-58FA-DFF9-BA7F96A410F2}"/>
              </a:ext>
            </a:extLst>
          </p:cNvPr>
          <p:cNvSpPr>
            <a:spLocks noChangeArrowheads="1"/>
          </p:cNvSpPr>
          <p:nvPr/>
        </p:nvSpPr>
        <p:spPr bwMode="auto">
          <a:xfrm>
            <a:off x="3492500" y="6324600"/>
            <a:ext cx="3011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chemeClr val="bg1"/>
                </a:solidFill>
              </a:rPr>
              <a:t>RUL ATELECTASIS</a:t>
            </a:r>
          </a:p>
        </p:txBody>
      </p:sp>
      <p:sp>
        <p:nvSpPr>
          <p:cNvPr id="76804" name="Line 12">
            <a:extLst>
              <a:ext uri="{FF2B5EF4-FFF2-40B4-BE49-F238E27FC236}">
                <a16:creationId xmlns:a16="http://schemas.microsoft.com/office/drawing/2014/main" id="{CEA0CDBB-0A5B-24F0-14B5-819302660588}"/>
              </a:ext>
            </a:extLst>
          </p:cNvPr>
          <p:cNvSpPr>
            <a:spLocks noChangeShapeType="1"/>
          </p:cNvSpPr>
          <p:nvPr/>
        </p:nvSpPr>
        <p:spPr bwMode="auto">
          <a:xfrm>
            <a:off x="1371600" y="2971800"/>
            <a:ext cx="2438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4">
            <a:extLst>
              <a:ext uri="{FF2B5EF4-FFF2-40B4-BE49-F238E27FC236}">
                <a16:creationId xmlns:a16="http://schemas.microsoft.com/office/drawing/2014/main" id="{A8CF9F65-D11A-2B4E-87D3-CBF4AB5CDDEA}"/>
              </a:ext>
            </a:extLst>
          </p:cNvPr>
          <p:cNvGrpSpPr>
            <a:grpSpLocks/>
          </p:cNvGrpSpPr>
          <p:nvPr/>
        </p:nvGrpSpPr>
        <p:grpSpPr bwMode="auto">
          <a:xfrm>
            <a:off x="2133600" y="2286000"/>
            <a:ext cx="685800" cy="533400"/>
            <a:chOff x="1632" y="1200"/>
            <a:chExt cx="432" cy="336"/>
          </a:xfrm>
        </p:grpSpPr>
        <p:sp>
          <p:nvSpPr>
            <p:cNvPr id="76807" name="Line 15">
              <a:extLst>
                <a:ext uri="{FF2B5EF4-FFF2-40B4-BE49-F238E27FC236}">
                  <a16:creationId xmlns:a16="http://schemas.microsoft.com/office/drawing/2014/main" id="{CD0ECDB9-DEE2-1126-3083-0D6A389A5F98}"/>
                </a:ext>
              </a:extLst>
            </p:cNvPr>
            <p:cNvSpPr>
              <a:spLocks noChangeShapeType="1"/>
            </p:cNvSpPr>
            <p:nvPr/>
          </p:nvSpPr>
          <p:spPr bwMode="auto">
            <a:xfrm flipV="1">
              <a:off x="1632" y="1248"/>
              <a:ext cx="96" cy="24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08" name="Line 16">
              <a:extLst>
                <a:ext uri="{FF2B5EF4-FFF2-40B4-BE49-F238E27FC236}">
                  <a16:creationId xmlns:a16="http://schemas.microsoft.com/office/drawing/2014/main" id="{86A76910-8F1D-2E74-A300-A6F9E07B37BF}"/>
                </a:ext>
              </a:extLst>
            </p:cNvPr>
            <p:cNvSpPr>
              <a:spLocks noChangeShapeType="1"/>
            </p:cNvSpPr>
            <p:nvPr/>
          </p:nvSpPr>
          <p:spPr bwMode="auto">
            <a:xfrm flipV="1">
              <a:off x="1824" y="1200"/>
              <a:ext cx="96" cy="33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09" name="Line 17">
              <a:extLst>
                <a:ext uri="{FF2B5EF4-FFF2-40B4-BE49-F238E27FC236}">
                  <a16:creationId xmlns:a16="http://schemas.microsoft.com/office/drawing/2014/main" id="{E0F176C8-9848-5A87-3453-247C6658485C}"/>
                </a:ext>
              </a:extLst>
            </p:cNvPr>
            <p:cNvSpPr>
              <a:spLocks noChangeShapeType="1"/>
            </p:cNvSpPr>
            <p:nvPr/>
          </p:nvSpPr>
          <p:spPr bwMode="auto">
            <a:xfrm flipV="1">
              <a:off x="2016" y="1296"/>
              <a:ext cx="48" cy="192"/>
            </a:xfrm>
            <a:prstGeom prst="line">
              <a:avLst/>
            </a:prstGeom>
            <a:noFill/>
            <a:ln w="38100" cap="rnd">
              <a:solidFill>
                <a:srgbClr val="FF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 name="Text Box 8">
            <a:extLst>
              <a:ext uri="{FF2B5EF4-FFF2-40B4-BE49-F238E27FC236}">
                <a16:creationId xmlns:a16="http://schemas.microsoft.com/office/drawing/2014/main" id="{CBB6A0F3-D853-7D65-E576-3C56C0776EBD}"/>
              </a:ext>
            </a:extLst>
          </p:cNvPr>
          <p:cNvSpPr txBox="1">
            <a:spLocks noChangeArrowheads="1"/>
          </p:cNvSpPr>
          <p:nvPr/>
        </p:nvSpPr>
        <p:spPr bwMode="auto">
          <a:xfrm>
            <a:off x="2274888" y="4679950"/>
            <a:ext cx="4659312" cy="1187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Char char="•"/>
            </a:pPr>
            <a:r>
              <a:rPr lang="en-US" altLang="en-US" sz="2400" b="1">
                <a:solidFill>
                  <a:srgbClr val="FFFF00"/>
                </a:solidFill>
              </a:rPr>
              <a:t>UPWARD DISPLACEMENT OF</a:t>
            </a:r>
          </a:p>
          <a:p>
            <a:pPr eaLnBrk="1" hangingPunct="1">
              <a:spcBef>
                <a:spcPct val="0"/>
              </a:spcBef>
              <a:buClrTx/>
              <a:buSzTx/>
              <a:buFontTx/>
              <a:buNone/>
            </a:pPr>
            <a:r>
              <a:rPr lang="en-US" altLang="en-US" sz="2400" b="1">
                <a:solidFill>
                  <a:srgbClr val="FFFF00"/>
                </a:solidFill>
              </a:rPr>
              <a:t> THE MINOR FISSURE</a:t>
            </a:r>
          </a:p>
          <a:p>
            <a:pPr eaLnBrk="1" hangingPunct="1">
              <a:spcBef>
                <a:spcPct val="0"/>
              </a:spcBef>
              <a:buClrTx/>
              <a:buSzTx/>
              <a:buFontTx/>
              <a:buChar char="•"/>
            </a:pPr>
            <a:r>
              <a:rPr lang="en-US" altLang="en-US" sz="2400" b="1">
                <a:solidFill>
                  <a:srgbClr val="FFFF00"/>
                </a:solidFill>
              </a:rPr>
              <a:t>LOSS OF VOLUME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utoUpdateAnimBg="0"/>
      <p:bldP spid="9"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Eff">
            <a:extLst>
              <a:ext uri="{FF2B5EF4-FFF2-40B4-BE49-F238E27FC236}">
                <a16:creationId xmlns:a16="http://schemas.microsoft.com/office/drawing/2014/main" id="{F335962A-EE96-19A7-7354-35F0F6A6A8F3}"/>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0" y="1066800"/>
            <a:ext cx="4540250" cy="46990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7107" name="Picture 3" descr="Eff2">
            <a:extLst>
              <a:ext uri="{FF2B5EF4-FFF2-40B4-BE49-F238E27FC236}">
                <a16:creationId xmlns:a16="http://schemas.microsoft.com/office/drawing/2014/main" id="{AB334888-CEC9-CDD2-1555-6DB013CD913F}"/>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4737100" y="1066800"/>
            <a:ext cx="4406900" cy="47244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7108" name="Rectangle 4">
            <a:extLst>
              <a:ext uri="{FF2B5EF4-FFF2-40B4-BE49-F238E27FC236}">
                <a16:creationId xmlns:a16="http://schemas.microsoft.com/office/drawing/2014/main" id="{795B5448-25B2-6E11-5203-26334B0BFB41}"/>
              </a:ext>
            </a:extLst>
          </p:cNvPr>
          <p:cNvSpPr>
            <a:spLocks noChangeArrowheads="1"/>
          </p:cNvSpPr>
          <p:nvPr/>
        </p:nvSpPr>
        <p:spPr bwMode="auto">
          <a:xfrm>
            <a:off x="5895975" y="6019800"/>
            <a:ext cx="3248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chemeClr val="bg1"/>
                </a:solidFill>
              </a:rPr>
              <a:t>PLEURAL EFFUSION</a:t>
            </a:r>
          </a:p>
        </p:txBody>
      </p:sp>
      <p:grpSp>
        <p:nvGrpSpPr>
          <p:cNvPr id="2" name="Group 11">
            <a:extLst>
              <a:ext uri="{FF2B5EF4-FFF2-40B4-BE49-F238E27FC236}">
                <a16:creationId xmlns:a16="http://schemas.microsoft.com/office/drawing/2014/main" id="{D867C195-C2A4-8E14-7C25-D91775130F41}"/>
              </a:ext>
            </a:extLst>
          </p:cNvPr>
          <p:cNvGrpSpPr>
            <a:grpSpLocks/>
          </p:cNvGrpSpPr>
          <p:nvPr/>
        </p:nvGrpSpPr>
        <p:grpSpPr bwMode="auto">
          <a:xfrm>
            <a:off x="5486400" y="3657600"/>
            <a:ext cx="1371600" cy="990600"/>
            <a:chOff x="3456" y="2304"/>
            <a:chExt cx="864" cy="624"/>
          </a:xfrm>
        </p:grpSpPr>
        <p:sp>
          <p:nvSpPr>
            <p:cNvPr id="77834" name="Line 6">
              <a:extLst>
                <a:ext uri="{FF2B5EF4-FFF2-40B4-BE49-F238E27FC236}">
                  <a16:creationId xmlns:a16="http://schemas.microsoft.com/office/drawing/2014/main" id="{210DB651-F2D3-D321-06AE-9B903493A2E7}"/>
                </a:ext>
              </a:extLst>
            </p:cNvPr>
            <p:cNvSpPr>
              <a:spLocks noChangeShapeType="1"/>
            </p:cNvSpPr>
            <p:nvPr/>
          </p:nvSpPr>
          <p:spPr bwMode="auto">
            <a:xfrm>
              <a:off x="3456" y="2304"/>
              <a:ext cx="0" cy="432"/>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35" name="Line 7">
              <a:extLst>
                <a:ext uri="{FF2B5EF4-FFF2-40B4-BE49-F238E27FC236}">
                  <a16:creationId xmlns:a16="http://schemas.microsoft.com/office/drawing/2014/main" id="{1E4ACFC6-7662-03D2-0589-28D892D54627}"/>
                </a:ext>
              </a:extLst>
            </p:cNvPr>
            <p:cNvSpPr>
              <a:spLocks noChangeShapeType="1"/>
            </p:cNvSpPr>
            <p:nvPr/>
          </p:nvSpPr>
          <p:spPr bwMode="auto">
            <a:xfrm>
              <a:off x="3840" y="2496"/>
              <a:ext cx="0" cy="432"/>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36" name="Line 8">
              <a:extLst>
                <a:ext uri="{FF2B5EF4-FFF2-40B4-BE49-F238E27FC236}">
                  <a16:creationId xmlns:a16="http://schemas.microsoft.com/office/drawing/2014/main" id="{BE6F7F93-F733-3ECA-6B6B-629F72712C75}"/>
                </a:ext>
              </a:extLst>
            </p:cNvPr>
            <p:cNvSpPr>
              <a:spLocks noChangeShapeType="1"/>
            </p:cNvSpPr>
            <p:nvPr/>
          </p:nvSpPr>
          <p:spPr bwMode="auto">
            <a:xfrm>
              <a:off x="4320" y="2448"/>
              <a:ext cx="0" cy="432"/>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10">
            <a:extLst>
              <a:ext uri="{FF2B5EF4-FFF2-40B4-BE49-F238E27FC236}">
                <a16:creationId xmlns:a16="http://schemas.microsoft.com/office/drawing/2014/main" id="{E3C33037-9375-9056-DB6F-40D1ACA64319}"/>
              </a:ext>
            </a:extLst>
          </p:cNvPr>
          <p:cNvGrpSpPr>
            <a:grpSpLocks/>
          </p:cNvGrpSpPr>
          <p:nvPr/>
        </p:nvGrpSpPr>
        <p:grpSpPr bwMode="auto">
          <a:xfrm>
            <a:off x="762000" y="4495800"/>
            <a:ext cx="3281363" cy="990600"/>
            <a:chOff x="480" y="2832"/>
            <a:chExt cx="2067" cy="624"/>
          </a:xfrm>
        </p:grpSpPr>
        <p:sp>
          <p:nvSpPr>
            <p:cNvPr id="77832" name="Line 5">
              <a:extLst>
                <a:ext uri="{FF2B5EF4-FFF2-40B4-BE49-F238E27FC236}">
                  <a16:creationId xmlns:a16="http://schemas.microsoft.com/office/drawing/2014/main" id="{535DDDA9-031E-4FB9-6E25-9B5ADDECD819}"/>
                </a:ext>
              </a:extLst>
            </p:cNvPr>
            <p:cNvSpPr>
              <a:spLocks noChangeShapeType="1"/>
            </p:cNvSpPr>
            <p:nvPr/>
          </p:nvSpPr>
          <p:spPr bwMode="auto">
            <a:xfrm flipH="1" flipV="1">
              <a:off x="480" y="2832"/>
              <a:ext cx="240" cy="336"/>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33" name="Text Box 9">
              <a:extLst>
                <a:ext uri="{FF2B5EF4-FFF2-40B4-BE49-F238E27FC236}">
                  <a16:creationId xmlns:a16="http://schemas.microsoft.com/office/drawing/2014/main" id="{949FBAF0-956F-5A47-D6AD-981D2F57D364}"/>
                </a:ext>
              </a:extLst>
            </p:cNvPr>
            <p:cNvSpPr txBox="1">
              <a:spLocks noChangeArrowheads="1"/>
            </p:cNvSpPr>
            <p:nvPr/>
          </p:nvSpPr>
          <p:spPr bwMode="auto">
            <a:xfrm>
              <a:off x="672" y="3168"/>
              <a:ext cx="187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rgbClr val="FF3300"/>
                  </a:solidFill>
                </a:rPr>
                <a:t>BLUNTING OF CPS</a:t>
              </a:r>
            </a:p>
          </p:txBody>
        </p:sp>
      </p:grpSp>
      <p:sp>
        <p:nvSpPr>
          <p:cNvPr id="77831" name="TextBox 11">
            <a:extLst>
              <a:ext uri="{FF2B5EF4-FFF2-40B4-BE49-F238E27FC236}">
                <a16:creationId xmlns:a16="http://schemas.microsoft.com/office/drawing/2014/main" id="{08DE81C8-186B-0950-B2B6-A2E8A46E0EDF}"/>
              </a:ext>
            </a:extLst>
          </p:cNvPr>
          <p:cNvSpPr txBox="1">
            <a:spLocks noChangeArrowheads="1"/>
          </p:cNvSpPr>
          <p:nvPr/>
        </p:nvSpPr>
        <p:spPr bwMode="auto">
          <a:xfrm>
            <a:off x="1476375" y="188913"/>
            <a:ext cx="7162800"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4000" b="1">
                <a:solidFill>
                  <a:srgbClr val="FF0000"/>
                </a:solidFill>
              </a:rPr>
              <a:t>Pleural effusion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1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5" name="Object 3">
            <a:extLst>
              <a:ext uri="{FF2B5EF4-FFF2-40B4-BE49-F238E27FC236}">
                <a16:creationId xmlns:a16="http://schemas.microsoft.com/office/drawing/2014/main" id="{5F7766E2-CAE3-C819-EAD7-9C297E310477}"/>
              </a:ext>
            </a:extLst>
          </p:cNvPr>
          <p:cNvGraphicFramePr>
            <a:graphicFrameLocks noChangeAspect="1"/>
          </p:cNvGraphicFramePr>
          <p:nvPr/>
        </p:nvGraphicFramePr>
        <p:xfrm>
          <a:off x="4876800" y="1563688"/>
          <a:ext cx="4191000" cy="3481387"/>
        </p:xfrm>
        <a:graphic>
          <a:graphicData uri="http://schemas.openxmlformats.org/presentationml/2006/ole">
            <mc:AlternateContent xmlns:mc="http://schemas.openxmlformats.org/markup-compatibility/2006">
              <mc:Choice xmlns:v="urn:schemas-microsoft-com:vml" Requires="v">
                <p:oleObj spid="_x0000_s6145" name="Image" r:id="rId3" imgW="0" imgH="0" progId="Photoshop.Image.7">
                  <p:embed/>
                </p:oleObj>
              </mc:Choice>
              <mc:Fallback>
                <p:oleObj name="Image" r:id="rId3" imgW="0" imgH="0" progId="Photoshop.Image.7">
                  <p:embed/>
                  <p:pic>
                    <p:nvPicPr>
                      <p:cNvPr id="100355" name="Object 3">
                        <a:extLst>
                          <a:ext uri="{FF2B5EF4-FFF2-40B4-BE49-F238E27FC236}">
                            <a16:creationId xmlns:a16="http://schemas.microsoft.com/office/drawing/2014/main" id="{5F7766E2-CAE3-C819-EAD7-9C297E310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563688"/>
                        <a:ext cx="4191000"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1" name="Object 2">
            <a:extLst>
              <a:ext uri="{FF2B5EF4-FFF2-40B4-BE49-F238E27FC236}">
                <a16:creationId xmlns:a16="http://schemas.microsoft.com/office/drawing/2014/main" id="{B54F0751-C21E-793A-5B12-0F916EFD90DF}"/>
              </a:ext>
            </a:extLst>
          </p:cNvPr>
          <p:cNvGraphicFramePr>
            <a:graphicFrameLocks noChangeAspect="1"/>
          </p:cNvGraphicFramePr>
          <p:nvPr/>
        </p:nvGraphicFramePr>
        <p:xfrm>
          <a:off x="304800" y="1219200"/>
          <a:ext cx="4114800" cy="4114800"/>
        </p:xfrm>
        <a:graphic>
          <a:graphicData uri="http://schemas.openxmlformats.org/presentationml/2006/ole">
            <mc:AlternateContent xmlns:mc="http://schemas.openxmlformats.org/markup-compatibility/2006">
              <mc:Choice xmlns:v="urn:schemas-microsoft-com:vml" Requires="v">
                <p:oleObj spid="_x0000_s6146" name="Image" r:id="rId5" imgW="0" imgH="0" progId="Photoshop.Image.7">
                  <p:embed/>
                </p:oleObj>
              </mc:Choice>
              <mc:Fallback>
                <p:oleObj name="Image" r:id="rId5" imgW="0" imgH="0" progId="Photoshop.Image.7">
                  <p:embed/>
                  <p:pic>
                    <p:nvPicPr>
                      <p:cNvPr id="78851" name="Object 2">
                        <a:extLst>
                          <a:ext uri="{FF2B5EF4-FFF2-40B4-BE49-F238E27FC236}">
                            <a16:creationId xmlns:a16="http://schemas.microsoft.com/office/drawing/2014/main" id="{B54F0751-C21E-793A-5B12-0F916EFD90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219200"/>
                        <a:ext cx="4114800" cy="41148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4">
            <a:extLst>
              <a:ext uri="{FF2B5EF4-FFF2-40B4-BE49-F238E27FC236}">
                <a16:creationId xmlns:a16="http://schemas.microsoft.com/office/drawing/2014/main" id="{84FA4844-C319-11E2-DBAC-DC78FA08DA93}"/>
              </a:ext>
            </a:extLst>
          </p:cNvPr>
          <p:cNvGrpSpPr>
            <a:grpSpLocks/>
          </p:cNvGrpSpPr>
          <p:nvPr/>
        </p:nvGrpSpPr>
        <p:grpSpPr bwMode="auto">
          <a:xfrm>
            <a:off x="609600" y="1828800"/>
            <a:ext cx="4270375" cy="4419600"/>
            <a:chOff x="384" y="1152"/>
            <a:chExt cx="2690" cy="2784"/>
          </a:xfrm>
        </p:grpSpPr>
        <p:sp>
          <p:nvSpPr>
            <p:cNvPr id="78860" name="Freeform 4">
              <a:extLst>
                <a:ext uri="{FF2B5EF4-FFF2-40B4-BE49-F238E27FC236}">
                  <a16:creationId xmlns:a16="http://schemas.microsoft.com/office/drawing/2014/main" id="{33792246-B898-1EBD-2BD9-195617E12546}"/>
                </a:ext>
              </a:extLst>
            </p:cNvPr>
            <p:cNvSpPr>
              <a:spLocks/>
            </p:cNvSpPr>
            <p:nvPr/>
          </p:nvSpPr>
          <p:spPr bwMode="auto">
            <a:xfrm>
              <a:off x="1752" y="1152"/>
              <a:ext cx="712" cy="864"/>
            </a:xfrm>
            <a:custGeom>
              <a:avLst/>
              <a:gdLst>
                <a:gd name="T0" fmla="*/ 24 w 712"/>
                <a:gd name="T1" fmla="*/ 432 h 864"/>
                <a:gd name="T2" fmla="*/ 24 w 712"/>
                <a:gd name="T3" fmla="*/ 672 h 864"/>
                <a:gd name="T4" fmla="*/ 168 w 712"/>
                <a:gd name="T5" fmla="*/ 768 h 864"/>
                <a:gd name="T6" fmla="*/ 408 w 712"/>
                <a:gd name="T7" fmla="*/ 864 h 864"/>
                <a:gd name="T8" fmla="*/ 648 w 712"/>
                <a:gd name="T9" fmla="*/ 768 h 864"/>
                <a:gd name="T10" fmla="*/ 696 w 712"/>
                <a:gd name="T11" fmla="*/ 672 h 864"/>
                <a:gd name="T12" fmla="*/ 696 w 712"/>
                <a:gd name="T13" fmla="*/ 576 h 864"/>
                <a:gd name="T14" fmla="*/ 600 w 712"/>
                <a:gd name="T15" fmla="*/ 0 h 864"/>
                <a:gd name="T16" fmla="*/ 0 60000 65536"/>
                <a:gd name="T17" fmla="*/ 0 60000 65536"/>
                <a:gd name="T18" fmla="*/ 0 60000 65536"/>
                <a:gd name="T19" fmla="*/ 0 60000 65536"/>
                <a:gd name="T20" fmla="*/ 0 60000 65536"/>
                <a:gd name="T21" fmla="*/ 0 60000 65536"/>
                <a:gd name="T22" fmla="*/ 0 60000 65536"/>
                <a:gd name="T23" fmla="*/ 0 60000 65536"/>
                <a:gd name="T24" fmla="*/ 0 w 712"/>
                <a:gd name="T25" fmla="*/ 0 h 864"/>
                <a:gd name="T26" fmla="*/ 712 w 712"/>
                <a:gd name="T27" fmla="*/ 864 h 8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2" h="864">
                  <a:moveTo>
                    <a:pt x="24" y="432"/>
                  </a:moveTo>
                  <a:cubicBezTo>
                    <a:pt x="12" y="524"/>
                    <a:pt x="0" y="616"/>
                    <a:pt x="24" y="672"/>
                  </a:cubicBezTo>
                  <a:cubicBezTo>
                    <a:pt x="48" y="728"/>
                    <a:pt x="104" y="736"/>
                    <a:pt x="168" y="768"/>
                  </a:cubicBezTo>
                  <a:cubicBezTo>
                    <a:pt x="232" y="800"/>
                    <a:pt x="328" y="864"/>
                    <a:pt x="408" y="864"/>
                  </a:cubicBezTo>
                  <a:cubicBezTo>
                    <a:pt x="488" y="864"/>
                    <a:pt x="600" y="800"/>
                    <a:pt x="648" y="768"/>
                  </a:cubicBezTo>
                  <a:cubicBezTo>
                    <a:pt x="696" y="736"/>
                    <a:pt x="688" y="704"/>
                    <a:pt x="696" y="672"/>
                  </a:cubicBezTo>
                  <a:cubicBezTo>
                    <a:pt x="704" y="640"/>
                    <a:pt x="712" y="688"/>
                    <a:pt x="696" y="576"/>
                  </a:cubicBezTo>
                  <a:cubicBezTo>
                    <a:pt x="680" y="464"/>
                    <a:pt x="616" y="88"/>
                    <a:pt x="600"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61" name="Rectangle 5">
              <a:extLst>
                <a:ext uri="{FF2B5EF4-FFF2-40B4-BE49-F238E27FC236}">
                  <a16:creationId xmlns:a16="http://schemas.microsoft.com/office/drawing/2014/main" id="{CA067F7D-57FB-EA1B-2D78-1180929783CA}"/>
                </a:ext>
              </a:extLst>
            </p:cNvPr>
            <p:cNvSpPr>
              <a:spLocks noChangeArrowheads="1"/>
            </p:cNvSpPr>
            <p:nvPr/>
          </p:nvSpPr>
          <p:spPr bwMode="auto">
            <a:xfrm>
              <a:off x="384" y="3648"/>
              <a:ext cx="26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chemeClr val="bg1"/>
                  </a:solidFill>
                </a:rPr>
                <a:t>Meniscus = pleural effusion </a:t>
              </a:r>
            </a:p>
          </p:txBody>
        </p:sp>
      </p:grpSp>
      <p:grpSp>
        <p:nvGrpSpPr>
          <p:cNvPr id="3" name="Group 13">
            <a:extLst>
              <a:ext uri="{FF2B5EF4-FFF2-40B4-BE49-F238E27FC236}">
                <a16:creationId xmlns:a16="http://schemas.microsoft.com/office/drawing/2014/main" id="{008DFB34-5BB0-E697-16DA-EE01018B73D1}"/>
              </a:ext>
            </a:extLst>
          </p:cNvPr>
          <p:cNvGrpSpPr>
            <a:grpSpLocks/>
          </p:cNvGrpSpPr>
          <p:nvPr/>
        </p:nvGrpSpPr>
        <p:grpSpPr bwMode="auto">
          <a:xfrm>
            <a:off x="7162800" y="2438400"/>
            <a:ext cx="1981200" cy="2743200"/>
            <a:chOff x="4512" y="1536"/>
            <a:chExt cx="1248" cy="1728"/>
          </a:xfrm>
        </p:grpSpPr>
        <p:sp>
          <p:nvSpPr>
            <p:cNvPr id="78854" name="Line 7">
              <a:extLst>
                <a:ext uri="{FF2B5EF4-FFF2-40B4-BE49-F238E27FC236}">
                  <a16:creationId xmlns:a16="http://schemas.microsoft.com/office/drawing/2014/main" id="{C92AEFF3-8356-2AA8-422F-AA73733EE645}"/>
                </a:ext>
              </a:extLst>
            </p:cNvPr>
            <p:cNvSpPr>
              <a:spLocks noChangeShapeType="1"/>
            </p:cNvSpPr>
            <p:nvPr/>
          </p:nvSpPr>
          <p:spPr bwMode="auto">
            <a:xfrm>
              <a:off x="5040" y="1536"/>
              <a:ext cx="96" cy="33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5" name="Line 8">
              <a:extLst>
                <a:ext uri="{FF2B5EF4-FFF2-40B4-BE49-F238E27FC236}">
                  <a16:creationId xmlns:a16="http://schemas.microsoft.com/office/drawing/2014/main" id="{3583F81C-620A-12BD-4473-65B0AFC8C466}"/>
                </a:ext>
              </a:extLst>
            </p:cNvPr>
            <p:cNvSpPr>
              <a:spLocks noChangeShapeType="1"/>
            </p:cNvSpPr>
            <p:nvPr/>
          </p:nvSpPr>
          <p:spPr bwMode="auto">
            <a:xfrm>
              <a:off x="4560" y="2064"/>
              <a:ext cx="240" cy="19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6" name="Line 9">
              <a:extLst>
                <a:ext uri="{FF2B5EF4-FFF2-40B4-BE49-F238E27FC236}">
                  <a16:creationId xmlns:a16="http://schemas.microsoft.com/office/drawing/2014/main" id="{CE4DCE2F-B0B8-E907-0F28-51CAED5E78EF}"/>
                </a:ext>
              </a:extLst>
            </p:cNvPr>
            <p:cNvSpPr>
              <a:spLocks noChangeShapeType="1"/>
            </p:cNvSpPr>
            <p:nvPr/>
          </p:nvSpPr>
          <p:spPr bwMode="auto">
            <a:xfrm flipH="1">
              <a:off x="5472" y="2112"/>
              <a:ext cx="288" cy="4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7" name="Line 10">
              <a:extLst>
                <a:ext uri="{FF2B5EF4-FFF2-40B4-BE49-F238E27FC236}">
                  <a16:creationId xmlns:a16="http://schemas.microsoft.com/office/drawing/2014/main" id="{CA7138B2-FFD5-E90E-79D9-611E003C835A}"/>
                </a:ext>
              </a:extLst>
            </p:cNvPr>
            <p:cNvSpPr>
              <a:spLocks noChangeShapeType="1"/>
            </p:cNvSpPr>
            <p:nvPr/>
          </p:nvSpPr>
          <p:spPr bwMode="auto">
            <a:xfrm flipV="1">
              <a:off x="4512" y="2736"/>
              <a:ext cx="240" cy="24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8" name="Line 11">
              <a:extLst>
                <a:ext uri="{FF2B5EF4-FFF2-40B4-BE49-F238E27FC236}">
                  <a16:creationId xmlns:a16="http://schemas.microsoft.com/office/drawing/2014/main" id="{86C887B2-EA4D-4E7F-869A-A694F282B7B4}"/>
                </a:ext>
              </a:extLst>
            </p:cNvPr>
            <p:cNvSpPr>
              <a:spLocks noChangeShapeType="1"/>
            </p:cNvSpPr>
            <p:nvPr/>
          </p:nvSpPr>
          <p:spPr bwMode="auto">
            <a:xfrm flipH="1" flipV="1">
              <a:off x="5040" y="2928"/>
              <a:ext cx="96" cy="33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9" name="Line 12">
              <a:extLst>
                <a:ext uri="{FF2B5EF4-FFF2-40B4-BE49-F238E27FC236}">
                  <a16:creationId xmlns:a16="http://schemas.microsoft.com/office/drawing/2014/main" id="{1DC24B5A-F1E6-D821-0421-B709D72A56D2}"/>
                </a:ext>
              </a:extLst>
            </p:cNvPr>
            <p:cNvSpPr>
              <a:spLocks noChangeShapeType="1"/>
            </p:cNvSpPr>
            <p:nvPr/>
          </p:nvSpPr>
          <p:spPr bwMode="auto">
            <a:xfrm flipH="1" flipV="1">
              <a:off x="5328" y="2736"/>
              <a:ext cx="288" cy="24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03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6">
            <a:extLst>
              <a:ext uri="{FF2B5EF4-FFF2-40B4-BE49-F238E27FC236}">
                <a16:creationId xmlns:a16="http://schemas.microsoft.com/office/drawing/2014/main" id="{B4600EA8-16BA-7AB0-4DF2-E53FE1EB9C53}"/>
              </a:ext>
            </a:extLst>
          </p:cNvPr>
          <p:cNvGraphicFramePr>
            <a:graphicFrameLocks noChangeAspect="1"/>
          </p:cNvGraphicFramePr>
          <p:nvPr/>
        </p:nvGraphicFramePr>
        <p:xfrm>
          <a:off x="984250" y="304800"/>
          <a:ext cx="7169150" cy="5727700"/>
        </p:xfrm>
        <a:graphic>
          <a:graphicData uri="http://schemas.openxmlformats.org/presentationml/2006/ole">
            <mc:AlternateContent xmlns:mc="http://schemas.openxmlformats.org/markup-compatibility/2006">
              <mc:Choice xmlns:v="urn:schemas-microsoft-com:vml" Requires="v">
                <p:oleObj spid="_x0000_s7169" name="Image" r:id="rId3" imgW="0" imgH="0" progId="Photoshop.Image.7">
                  <p:embed/>
                </p:oleObj>
              </mc:Choice>
              <mc:Fallback>
                <p:oleObj name="Image" r:id="rId3" imgW="0" imgH="0" progId="Photoshop.Image.7">
                  <p:embed/>
                  <p:pic>
                    <p:nvPicPr>
                      <p:cNvPr id="79874" name="Object 6">
                        <a:extLst>
                          <a:ext uri="{FF2B5EF4-FFF2-40B4-BE49-F238E27FC236}">
                            <a16:creationId xmlns:a16="http://schemas.microsoft.com/office/drawing/2014/main" id="{B4600EA8-16BA-7AB0-4DF2-E53FE1EB9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04800"/>
                        <a:ext cx="716915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4" name="Rectangle 4">
            <a:extLst>
              <a:ext uri="{FF2B5EF4-FFF2-40B4-BE49-F238E27FC236}">
                <a16:creationId xmlns:a16="http://schemas.microsoft.com/office/drawing/2014/main" id="{BAEE7FCD-944F-83C1-F632-00263EE8E152}"/>
              </a:ext>
            </a:extLst>
          </p:cNvPr>
          <p:cNvSpPr>
            <a:spLocks noChangeArrowheads="1"/>
          </p:cNvSpPr>
          <p:nvPr/>
        </p:nvSpPr>
        <p:spPr bwMode="auto">
          <a:xfrm>
            <a:off x="4287838" y="6096000"/>
            <a:ext cx="4703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chemeClr val="bg1"/>
                </a:solidFill>
              </a:rPr>
              <a:t>MASSIVE PLEURAL EFFUSION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4">
            <a:extLst>
              <a:ext uri="{FF2B5EF4-FFF2-40B4-BE49-F238E27FC236}">
                <a16:creationId xmlns:a16="http://schemas.microsoft.com/office/drawing/2014/main" id="{4F8C8497-28D0-FA15-6EEB-6283C6925AA1}"/>
              </a:ext>
            </a:extLst>
          </p:cNvPr>
          <p:cNvGraphicFramePr>
            <a:graphicFrameLocks noChangeAspect="1"/>
          </p:cNvGraphicFramePr>
          <p:nvPr/>
        </p:nvGraphicFramePr>
        <p:xfrm>
          <a:off x="769938" y="152400"/>
          <a:ext cx="7605712" cy="6096000"/>
        </p:xfrm>
        <a:graphic>
          <a:graphicData uri="http://schemas.openxmlformats.org/presentationml/2006/ole">
            <mc:AlternateContent xmlns:mc="http://schemas.openxmlformats.org/markup-compatibility/2006">
              <mc:Choice xmlns:v="urn:schemas-microsoft-com:vml" Requires="v">
                <p:oleObj spid="_x0000_s8193" name="Image" r:id="rId3" imgW="0" imgH="0" progId="Photoshop.Image.7">
                  <p:embed/>
                </p:oleObj>
              </mc:Choice>
              <mc:Fallback>
                <p:oleObj name="Image" r:id="rId3" imgW="0" imgH="0" progId="Photoshop.Image.7">
                  <p:embed/>
                  <p:pic>
                    <p:nvPicPr>
                      <p:cNvPr id="80898" name="Object 4">
                        <a:extLst>
                          <a:ext uri="{FF2B5EF4-FFF2-40B4-BE49-F238E27FC236}">
                            <a16:creationId xmlns:a16="http://schemas.microsoft.com/office/drawing/2014/main" id="{4F8C8497-28D0-FA15-6EEB-6283C6925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8" y="152400"/>
                        <a:ext cx="7605712"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1" name="Rectangle 3">
            <a:extLst>
              <a:ext uri="{FF2B5EF4-FFF2-40B4-BE49-F238E27FC236}">
                <a16:creationId xmlns:a16="http://schemas.microsoft.com/office/drawing/2014/main" id="{9C498772-8CDC-6C7A-ABF3-3F12642F99EE}"/>
              </a:ext>
            </a:extLst>
          </p:cNvPr>
          <p:cNvSpPr>
            <a:spLocks noChangeArrowheads="1"/>
          </p:cNvSpPr>
          <p:nvPr/>
        </p:nvSpPr>
        <p:spPr bwMode="auto">
          <a:xfrm>
            <a:off x="4287838" y="6248400"/>
            <a:ext cx="4703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chemeClr val="bg1"/>
                </a:solidFill>
              </a:rPr>
              <a:t>MASSIVE PLEURAL EFFUSION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8">
            <a:extLst>
              <a:ext uri="{FF2B5EF4-FFF2-40B4-BE49-F238E27FC236}">
                <a16:creationId xmlns:a16="http://schemas.microsoft.com/office/drawing/2014/main" id="{28FB9F21-5402-8A4C-3D40-E9A9F8B74EF0}"/>
              </a:ext>
            </a:extLst>
          </p:cNvPr>
          <p:cNvSpPr>
            <a:spLocks noChangeShapeType="1"/>
          </p:cNvSpPr>
          <p:nvPr/>
        </p:nvSpPr>
        <p:spPr bwMode="auto">
          <a:xfrm>
            <a:off x="1066800" y="1066800"/>
            <a:ext cx="7924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1923" name="Picture 9" descr="Eff2">
            <a:extLst>
              <a:ext uri="{FF2B5EF4-FFF2-40B4-BE49-F238E27FC236}">
                <a16:creationId xmlns:a16="http://schemas.microsoft.com/office/drawing/2014/main" id="{CD2807D7-0E85-98CB-2CE0-8807793FBE97}"/>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52400" y="1295400"/>
            <a:ext cx="4267200" cy="424021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6090" name="Rectangle 10">
            <a:extLst>
              <a:ext uri="{FF2B5EF4-FFF2-40B4-BE49-F238E27FC236}">
                <a16:creationId xmlns:a16="http://schemas.microsoft.com/office/drawing/2014/main" id="{FBD678B9-97AB-2AF8-547F-574951792917}"/>
              </a:ext>
            </a:extLst>
          </p:cNvPr>
          <p:cNvSpPr>
            <a:spLocks noChangeArrowheads="1"/>
          </p:cNvSpPr>
          <p:nvPr/>
        </p:nvSpPr>
        <p:spPr bwMode="auto">
          <a:xfrm>
            <a:off x="0" y="6237288"/>
            <a:ext cx="470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chemeClr val="bg1"/>
                </a:solidFill>
              </a:rPr>
              <a:t>MASSIVE PLEURAL EFFUSION</a:t>
            </a:r>
          </a:p>
        </p:txBody>
      </p:sp>
      <p:pic>
        <p:nvPicPr>
          <p:cNvPr id="81925" name="Picture 11" descr="EFF2">
            <a:extLst>
              <a:ext uri="{FF2B5EF4-FFF2-40B4-BE49-F238E27FC236}">
                <a16:creationId xmlns:a16="http://schemas.microsoft.com/office/drawing/2014/main" id="{12A2EB48-7AA2-E407-1BDF-CE4D25848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98575"/>
            <a:ext cx="4343400" cy="42640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6093" name="Rectangle 13">
            <a:extLst>
              <a:ext uri="{FF2B5EF4-FFF2-40B4-BE49-F238E27FC236}">
                <a16:creationId xmlns:a16="http://schemas.microsoft.com/office/drawing/2014/main" id="{7A0F4541-8F08-FEDC-B2AB-9628E34065F9}"/>
              </a:ext>
            </a:extLst>
          </p:cNvPr>
          <p:cNvSpPr>
            <a:spLocks noChangeArrowheads="1"/>
          </p:cNvSpPr>
          <p:nvPr/>
        </p:nvSpPr>
        <p:spPr bwMode="auto">
          <a:xfrm>
            <a:off x="900113" y="5791200"/>
            <a:ext cx="2757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chemeClr val="bg1"/>
                </a:solidFill>
              </a:rPr>
              <a:t>Pre-drainage Film</a:t>
            </a:r>
          </a:p>
        </p:txBody>
      </p:sp>
      <p:sp>
        <p:nvSpPr>
          <p:cNvPr id="46094" name="Rectangle 14">
            <a:extLst>
              <a:ext uri="{FF2B5EF4-FFF2-40B4-BE49-F238E27FC236}">
                <a16:creationId xmlns:a16="http://schemas.microsoft.com/office/drawing/2014/main" id="{CE2D67C2-36CE-B1A0-9D46-312414E7FC98}"/>
              </a:ext>
            </a:extLst>
          </p:cNvPr>
          <p:cNvSpPr>
            <a:spLocks noChangeArrowheads="1"/>
          </p:cNvSpPr>
          <p:nvPr/>
        </p:nvSpPr>
        <p:spPr bwMode="auto">
          <a:xfrm>
            <a:off x="5257800" y="5715000"/>
            <a:ext cx="3113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chemeClr val="bg1"/>
                </a:solidFill>
              </a:rPr>
              <a:t>Post Thoracostomy </a:t>
            </a:r>
          </a:p>
          <a:p>
            <a:pPr eaLnBrk="1" hangingPunct="1">
              <a:spcBef>
                <a:spcPct val="0"/>
              </a:spcBef>
              <a:buClrTx/>
              <a:buSzTx/>
              <a:buFontTx/>
              <a:buNone/>
            </a:pPr>
            <a:r>
              <a:rPr lang="en-US" altLang="en-US" sz="2400" b="1">
                <a:solidFill>
                  <a:schemeClr val="bg1"/>
                </a:solidFill>
              </a:rPr>
              <a:t>Tube Placement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90"/>
                                        </p:tgtEl>
                                        <p:attrNameLst>
                                          <p:attrName>style.visibility</p:attrName>
                                        </p:attrNameLst>
                                      </p:cBhvr>
                                      <p:to>
                                        <p:strVal val="visible"/>
                                      </p:to>
                                    </p:set>
                                  </p:childTnLst>
                                  <p:subTnLst>
                                    <p:set>
                                      <p:cBhvr override="childStyle">
                                        <p:cTn dur="1" fill="hold" display="0" masterRel="nextClick" afterEffect="1"/>
                                        <p:tgtEl>
                                          <p:spTgt spid="46090"/>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6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0" grpId="0" autoUpdateAnimBg="0"/>
      <p:bldP spid="46093" grpId="0" autoUpdateAnimBg="0"/>
      <p:bldP spid="4609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6">
            <a:extLst>
              <a:ext uri="{FF2B5EF4-FFF2-40B4-BE49-F238E27FC236}">
                <a16:creationId xmlns:a16="http://schemas.microsoft.com/office/drawing/2014/main" id="{46F04E68-82E4-4C97-06C2-6A4E1317925F}"/>
              </a:ext>
            </a:extLst>
          </p:cNvPr>
          <p:cNvGraphicFramePr>
            <a:graphicFrameLocks noChangeAspect="1"/>
          </p:cNvGraphicFramePr>
          <p:nvPr/>
        </p:nvGraphicFramePr>
        <p:xfrm>
          <a:off x="50800" y="1562100"/>
          <a:ext cx="3149600" cy="3733800"/>
        </p:xfrm>
        <a:graphic>
          <a:graphicData uri="http://schemas.openxmlformats.org/presentationml/2006/ole">
            <mc:AlternateContent xmlns:mc="http://schemas.openxmlformats.org/markup-compatibility/2006">
              <mc:Choice xmlns:v="urn:schemas-microsoft-com:vml" Requires="v">
                <p:oleObj spid="_x0000_s9217" name="Image" r:id="rId3" imgW="0" imgH="0" progId="Photoshop.Image.7">
                  <p:embed/>
                </p:oleObj>
              </mc:Choice>
              <mc:Fallback>
                <p:oleObj name="Image" r:id="rId3" imgW="0" imgH="0" progId="Photoshop.Image.7">
                  <p:embed/>
                  <p:pic>
                    <p:nvPicPr>
                      <p:cNvPr id="82946" name="Object 6">
                        <a:extLst>
                          <a:ext uri="{FF2B5EF4-FFF2-40B4-BE49-F238E27FC236}">
                            <a16:creationId xmlns:a16="http://schemas.microsoft.com/office/drawing/2014/main" id="{46F04E68-82E4-4C97-06C2-6A4E13179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562100"/>
                        <a:ext cx="3149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9" name="Object 7">
            <a:extLst>
              <a:ext uri="{FF2B5EF4-FFF2-40B4-BE49-F238E27FC236}">
                <a16:creationId xmlns:a16="http://schemas.microsoft.com/office/drawing/2014/main" id="{9059B707-435F-6224-32E5-F36400107774}"/>
              </a:ext>
            </a:extLst>
          </p:cNvPr>
          <p:cNvGraphicFramePr>
            <a:graphicFrameLocks noChangeAspect="1"/>
          </p:cNvGraphicFramePr>
          <p:nvPr/>
        </p:nvGraphicFramePr>
        <p:xfrm>
          <a:off x="3352800" y="1555750"/>
          <a:ext cx="2971800" cy="3746500"/>
        </p:xfrm>
        <a:graphic>
          <a:graphicData uri="http://schemas.openxmlformats.org/presentationml/2006/ole">
            <mc:AlternateContent xmlns:mc="http://schemas.openxmlformats.org/markup-compatibility/2006">
              <mc:Choice xmlns:v="urn:schemas-microsoft-com:vml" Requires="v">
                <p:oleObj spid="_x0000_s9218" name="Image" r:id="rId5" imgW="0" imgH="0" progId="Photoshop.Image.7">
                  <p:embed/>
                </p:oleObj>
              </mc:Choice>
              <mc:Fallback>
                <p:oleObj name="Image" r:id="rId5" imgW="0" imgH="0" progId="Photoshop.Image.7">
                  <p:embed/>
                  <p:pic>
                    <p:nvPicPr>
                      <p:cNvPr id="44039" name="Object 7">
                        <a:extLst>
                          <a:ext uri="{FF2B5EF4-FFF2-40B4-BE49-F238E27FC236}">
                            <a16:creationId xmlns:a16="http://schemas.microsoft.com/office/drawing/2014/main" id="{9059B707-435F-6224-32E5-F364001077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555750"/>
                        <a:ext cx="2971800"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0" name="Object 8">
            <a:extLst>
              <a:ext uri="{FF2B5EF4-FFF2-40B4-BE49-F238E27FC236}">
                <a16:creationId xmlns:a16="http://schemas.microsoft.com/office/drawing/2014/main" id="{F1B2D261-6401-C4AE-B824-DB0D0CA55654}"/>
              </a:ext>
            </a:extLst>
          </p:cNvPr>
          <p:cNvGraphicFramePr>
            <a:graphicFrameLocks noChangeAspect="1"/>
          </p:cNvGraphicFramePr>
          <p:nvPr/>
        </p:nvGraphicFramePr>
        <p:xfrm>
          <a:off x="6477000" y="1549400"/>
          <a:ext cx="2667000" cy="3757613"/>
        </p:xfrm>
        <a:graphic>
          <a:graphicData uri="http://schemas.openxmlformats.org/presentationml/2006/ole">
            <mc:AlternateContent xmlns:mc="http://schemas.openxmlformats.org/markup-compatibility/2006">
              <mc:Choice xmlns:v="urn:schemas-microsoft-com:vml" Requires="v">
                <p:oleObj spid="_x0000_s9219" name="Image" r:id="rId7" imgW="0" imgH="0" progId="Photoshop.Image.7">
                  <p:embed/>
                </p:oleObj>
              </mc:Choice>
              <mc:Fallback>
                <p:oleObj name="Image" r:id="rId7" imgW="0" imgH="0" progId="Photoshop.Image.7">
                  <p:embed/>
                  <p:pic>
                    <p:nvPicPr>
                      <p:cNvPr id="44040" name="Object 8">
                        <a:extLst>
                          <a:ext uri="{FF2B5EF4-FFF2-40B4-BE49-F238E27FC236}">
                            <a16:creationId xmlns:a16="http://schemas.microsoft.com/office/drawing/2014/main" id="{F1B2D261-6401-C4AE-B824-DB0D0CA556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1549400"/>
                        <a:ext cx="2667000" cy="375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41" name="Rectangle 9">
            <a:extLst>
              <a:ext uri="{FF2B5EF4-FFF2-40B4-BE49-F238E27FC236}">
                <a16:creationId xmlns:a16="http://schemas.microsoft.com/office/drawing/2014/main" id="{9FB6A971-2B65-3A37-65A8-D9E860146728}"/>
              </a:ext>
            </a:extLst>
          </p:cNvPr>
          <p:cNvSpPr>
            <a:spLocks noChangeArrowheads="1"/>
          </p:cNvSpPr>
          <p:nvPr/>
        </p:nvSpPr>
        <p:spPr bwMode="auto">
          <a:xfrm>
            <a:off x="349250" y="5410200"/>
            <a:ext cx="2622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b="1">
                <a:solidFill>
                  <a:schemeClr val="bg1"/>
                </a:solidFill>
              </a:rPr>
              <a:t>CONSOLIDATED</a:t>
            </a:r>
          </a:p>
          <a:p>
            <a:pPr>
              <a:spcBef>
                <a:spcPct val="0"/>
              </a:spcBef>
              <a:buClrTx/>
              <a:buSzTx/>
              <a:buFontTx/>
              <a:buNone/>
            </a:pPr>
            <a:r>
              <a:rPr lang="en-US" altLang="en-US" sz="2400" b="1">
                <a:solidFill>
                  <a:schemeClr val="bg1"/>
                </a:solidFill>
              </a:rPr>
              <a:t>PNEUMONIA</a:t>
            </a:r>
          </a:p>
        </p:txBody>
      </p:sp>
      <p:sp>
        <p:nvSpPr>
          <p:cNvPr id="44042" name="Rectangle 10">
            <a:extLst>
              <a:ext uri="{FF2B5EF4-FFF2-40B4-BE49-F238E27FC236}">
                <a16:creationId xmlns:a16="http://schemas.microsoft.com/office/drawing/2014/main" id="{79D3F08B-E967-A808-151D-377766483CA0}"/>
              </a:ext>
            </a:extLst>
          </p:cNvPr>
          <p:cNvSpPr>
            <a:spLocks noChangeArrowheads="1"/>
          </p:cNvSpPr>
          <p:nvPr/>
        </p:nvSpPr>
        <p:spPr bwMode="auto">
          <a:xfrm>
            <a:off x="3657600" y="5410200"/>
            <a:ext cx="2300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b="1">
                <a:solidFill>
                  <a:schemeClr val="bg1"/>
                </a:solidFill>
              </a:rPr>
              <a:t>MASSIVE</a:t>
            </a:r>
          </a:p>
          <a:p>
            <a:pPr>
              <a:spcBef>
                <a:spcPct val="0"/>
              </a:spcBef>
              <a:buClrTx/>
              <a:buSzTx/>
              <a:buFontTx/>
              <a:buNone/>
            </a:pPr>
            <a:r>
              <a:rPr lang="en-US" altLang="en-US" sz="2400" b="1">
                <a:solidFill>
                  <a:schemeClr val="bg1"/>
                </a:solidFill>
              </a:rPr>
              <a:t>ATELECTASIS</a:t>
            </a:r>
          </a:p>
        </p:txBody>
      </p:sp>
      <p:sp>
        <p:nvSpPr>
          <p:cNvPr id="44043" name="Rectangle 11">
            <a:extLst>
              <a:ext uri="{FF2B5EF4-FFF2-40B4-BE49-F238E27FC236}">
                <a16:creationId xmlns:a16="http://schemas.microsoft.com/office/drawing/2014/main" id="{C896E8BC-5F02-23F9-C395-ABB5E831891E}"/>
              </a:ext>
            </a:extLst>
          </p:cNvPr>
          <p:cNvSpPr>
            <a:spLocks noChangeArrowheads="1"/>
          </p:cNvSpPr>
          <p:nvPr/>
        </p:nvSpPr>
        <p:spPr bwMode="auto">
          <a:xfrm>
            <a:off x="7086600" y="5441950"/>
            <a:ext cx="17240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b="1">
                <a:solidFill>
                  <a:schemeClr val="bg1"/>
                </a:solidFill>
              </a:rPr>
              <a:t>MASSIVE </a:t>
            </a:r>
          </a:p>
          <a:p>
            <a:pPr>
              <a:spcBef>
                <a:spcPct val="0"/>
              </a:spcBef>
              <a:buClrTx/>
              <a:buSzTx/>
              <a:buFontTx/>
              <a:buNone/>
            </a:pPr>
            <a:r>
              <a:rPr lang="en-US" altLang="en-US" sz="2400" b="1">
                <a:solidFill>
                  <a:schemeClr val="bg1"/>
                </a:solidFill>
              </a:rPr>
              <a:t>PLEURAL</a:t>
            </a:r>
          </a:p>
          <a:p>
            <a:pPr>
              <a:spcBef>
                <a:spcPct val="0"/>
              </a:spcBef>
              <a:buClrTx/>
              <a:buSzTx/>
              <a:buFontTx/>
              <a:buNone/>
            </a:pPr>
            <a:r>
              <a:rPr lang="en-US" altLang="en-US" sz="2400" b="1">
                <a:solidFill>
                  <a:schemeClr val="bg1"/>
                </a:solidFill>
              </a:rPr>
              <a:t>EFFUSION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0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40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1" grpId="0" autoUpdateAnimBg="0"/>
      <p:bldP spid="44042" grpId="0" autoUpdateAnimBg="0"/>
      <p:bldP spid="4404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7685A101-9D20-6308-123B-0BCCD6609AEC}"/>
              </a:ext>
            </a:extLst>
          </p:cNvPr>
          <p:cNvSpPr>
            <a:spLocks noGrp="1"/>
          </p:cNvSpPr>
          <p:nvPr>
            <p:ph type="title"/>
          </p:nvPr>
        </p:nvSpPr>
        <p:spPr/>
        <p:txBody>
          <a:bodyPr/>
          <a:lstStyle/>
          <a:p>
            <a:pPr>
              <a:defRPr/>
            </a:pPr>
            <a:endParaRPr lang="ar-EG"/>
          </a:p>
        </p:txBody>
      </p:sp>
      <p:sp>
        <p:nvSpPr>
          <p:cNvPr id="16387" name="Content Placeholder 2">
            <a:extLst>
              <a:ext uri="{FF2B5EF4-FFF2-40B4-BE49-F238E27FC236}">
                <a16:creationId xmlns:a16="http://schemas.microsoft.com/office/drawing/2014/main" id="{6A301612-1651-DB8D-E4EE-986A0DFE9A23}"/>
              </a:ext>
            </a:extLst>
          </p:cNvPr>
          <p:cNvSpPr>
            <a:spLocks noGrp="1" noChangeArrowheads="1"/>
          </p:cNvSpPr>
          <p:nvPr>
            <p:ph idx="1"/>
          </p:nvPr>
        </p:nvSpPr>
        <p:spPr/>
        <p:txBody>
          <a:bodyPr/>
          <a:lstStyle/>
          <a:p>
            <a:endParaRPr lang="ar-EG" altLang="en-US"/>
          </a:p>
        </p:txBody>
      </p:sp>
      <p:pic>
        <p:nvPicPr>
          <p:cNvPr id="16388" name="Picture 4" descr="pa lateral">
            <a:extLst>
              <a:ext uri="{FF2B5EF4-FFF2-40B4-BE49-F238E27FC236}">
                <a16:creationId xmlns:a16="http://schemas.microsoft.com/office/drawing/2014/main" id="{CCE760AA-66E6-8689-D697-6C42A6C41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8588"/>
            <a:ext cx="815340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5">
            <a:extLst>
              <a:ext uri="{FF2B5EF4-FFF2-40B4-BE49-F238E27FC236}">
                <a16:creationId xmlns:a16="http://schemas.microsoft.com/office/drawing/2014/main" id="{F7BA8C3C-1FA9-8C64-1838-0625A257A639}"/>
              </a:ext>
            </a:extLst>
          </p:cNvPr>
          <p:cNvSpPr>
            <a:spLocks noChangeArrowheads="1"/>
          </p:cNvSpPr>
          <p:nvPr/>
        </p:nvSpPr>
        <p:spPr bwMode="auto">
          <a:xfrm>
            <a:off x="349250" y="4968875"/>
            <a:ext cx="2622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b="1">
                <a:solidFill>
                  <a:schemeClr val="bg1"/>
                </a:solidFill>
              </a:rPr>
              <a:t>CONSOLIDATED</a:t>
            </a:r>
          </a:p>
          <a:p>
            <a:pPr>
              <a:spcBef>
                <a:spcPct val="0"/>
              </a:spcBef>
              <a:buClrTx/>
              <a:buSzTx/>
              <a:buFontTx/>
              <a:buNone/>
            </a:pPr>
            <a:r>
              <a:rPr lang="en-US" altLang="en-US" sz="2400" b="1">
                <a:solidFill>
                  <a:schemeClr val="bg1"/>
                </a:solidFill>
              </a:rPr>
              <a:t>PNEUMONIA</a:t>
            </a:r>
          </a:p>
        </p:txBody>
      </p:sp>
      <p:sp>
        <p:nvSpPr>
          <p:cNvPr id="72710" name="Rectangle 6">
            <a:extLst>
              <a:ext uri="{FF2B5EF4-FFF2-40B4-BE49-F238E27FC236}">
                <a16:creationId xmlns:a16="http://schemas.microsoft.com/office/drawing/2014/main" id="{9355B678-99B5-0094-2EA5-78F7AFAC1923}"/>
              </a:ext>
            </a:extLst>
          </p:cNvPr>
          <p:cNvSpPr>
            <a:spLocks noChangeArrowheads="1"/>
          </p:cNvSpPr>
          <p:nvPr/>
        </p:nvSpPr>
        <p:spPr bwMode="auto">
          <a:xfrm>
            <a:off x="3657600" y="4953000"/>
            <a:ext cx="2300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b="1">
                <a:solidFill>
                  <a:schemeClr val="bg1"/>
                </a:solidFill>
              </a:rPr>
              <a:t>MASSIVE</a:t>
            </a:r>
          </a:p>
          <a:p>
            <a:pPr>
              <a:spcBef>
                <a:spcPct val="0"/>
              </a:spcBef>
              <a:buClrTx/>
              <a:buSzTx/>
              <a:buFontTx/>
              <a:buNone/>
            </a:pPr>
            <a:r>
              <a:rPr lang="en-US" altLang="en-US" sz="2400" b="1">
                <a:solidFill>
                  <a:schemeClr val="bg1"/>
                </a:solidFill>
              </a:rPr>
              <a:t>ATELECTASIS</a:t>
            </a:r>
          </a:p>
        </p:txBody>
      </p:sp>
      <p:sp>
        <p:nvSpPr>
          <p:cNvPr id="72711" name="Rectangle 7">
            <a:extLst>
              <a:ext uri="{FF2B5EF4-FFF2-40B4-BE49-F238E27FC236}">
                <a16:creationId xmlns:a16="http://schemas.microsoft.com/office/drawing/2014/main" id="{80F92A0A-DC36-F2E9-3319-6B9F7C6BDAFB}"/>
              </a:ext>
            </a:extLst>
          </p:cNvPr>
          <p:cNvSpPr>
            <a:spLocks noChangeArrowheads="1"/>
          </p:cNvSpPr>
          <p:nvPr/>
        </p:nvSpPr>
        <p:spPr bwMode="auto">
          <a:xfrm>
            <a:off x="6629400" y="4908550"/>
            <a:ext cx="17240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b="1">
                <a:solidFill>
                  <a:schemeClr val="bg1"/>
                </a:solidFill>
              </a:rPr>
              <a:t>MASSIVE </a:t>
            </a:r>
          </a:p>
          <a:p>
            <a:pPr>
              <a:spcBef>
                <a:spcPct val="0"/>
              </a:spcBef>
              <a:buClrTx/>
              <a:buSzTx/>
              <a:buFontTx/>
              <a:buNone/>
            </a:pPr>
            <a:r>
              <a:rPr lang="en-US" altLang="en-US" sz="2400" b="1">
                <a:solidFill>
                  <a:schemeClr val="bg1"/>
                </a:solidFill>
              </a:rPr>
              <a:t>PLEURAL</a:t>
            </a:r>
          </a:p>
          <a:p>
            <a:pPr>
              <a:spcBef>
                <a:spcPct val="0"/>
              </a:spcBef>
              <a:buClrTx/>
              <a:buSzTx/>
              <a:buFontTx/>
              <a:buNone/>
            </a:pPr>
            <a:r>
              <a:rPr lang="en-US" altLang="en-US" sz="2400" b="1">
                <a:solidFill>
                  <a:schemeClr val="bg1"/>
                </a:solidFill>
              </a:rPr>
              <a:t>EFFUSION</a:t>
            </a:r>
          </a:p>
        </p:txBody>
      </p:sp>
      <p:graphicFrame>
        <p:nvGraphicFramePr>
          <p:cNvPr id="83973" name="Object 8">
            <a:extLst>
              <a:ext uri="{FF2B5EF4-FFF2-40B4-BE49-F238E27FC236}">
                <a16:creationId xmlns:a16="http://schemas.microsoft.com/office/drawing/2014/main" id="{FADFAD51-1D9E-783A-39E1-2F601B1F2C96}"/>
              </a:ext>
            </a:extLst>
          </p:cNvPr>
          <p:cNvGraphicFramePr>
            <a:graphicFrameLocks noChangeAspect="1"/>
          </p:cNvGraphicFramePr>
          <p:nvPr/>
        </p:nvGraphicFramePr>
        <p:xfrm>
          <a:off x="214313" y="990600"/>
          <a:ext cx="3062287" cy="3810000"/>
        </p:xfrm>
        <a:graphic>
          <a:graphicData uri="http://schemas.openxmlformats.org/presentationml/2006/ole">
            <mc:AlternateContent xmlns:mc="http://schemas.openxmlformats.org/markup-compatibility/2006">
              <mc:Choice xmlns:v="urn:schemas-microsoft-com:vml" Requires="v">
                <p:oleObj spid="_x0000_s10241" name="Image" r:id="rId3" imgW="0" imgH="0" progId="Photoshop.Image.7">
                  <p:embed/>
                </p:oleObj>
              </mc:Choice>
              <mc:Fallback>
                <p:oleObj name="Image" r:id="rId3" imgW="0" imgH="0" progId="Photoshop.Image.7">
                  <p:embed/>
                  <p:pic>
                    <p:nvPicPr>
                      <p:cNvPr id="83973" name="Object 8">
                        <a:extLst>
                          <a:ext uri="{FF2B5EF4-FFF2-40B4-BE49-F238E27FC236}">
                            <a16:creationId xmlns:a16="http://schemas.microsoft.com/office/drawing/2014/main" id="{FADFAD51-1D9E-783A-39E1-2F601B1F2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990600"/>
                        <a:ext cx="3062287" cy="3810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4" name="Object 9">
            <a:extLst>
              <a:ext uri="{FF2B5EF4-FFF2-40B4-BE49-F238E27FC236}">
                <a16:creationId xmlns:a16="http://schemas.microsoft.com/office/drawing/2014/main" id="{F41982AA-E55F-FD93-BEBF-1FA80DB6712E}"/>
              </a:ext>
            </a:extLst>
          </p:cNvPr>
          <p:cNvGraphicFramePr>
            <a:graphicFrameLocks noChangeAspect="1"/>
          </p:cNvGraphicFramePr>
          <p:nvPr/>
        </p:nvGraphicFramePr>
        <p:xfrm>
          <a:off x="3560763" y="990600"/>
          <a:ext cx="2687637" cy="3810000"/>
        </p:xfrm>
        <a:graphic>
          <a:graphicData uri="http://schemas.openxmlformats.org/presentationml/2006/ole">
            <mc:AlternateContent xmlns:mc="http://schemas.openxmlformats.org/markup-compatibility/2006">
              <mc:Choice xmlns:v="urn:schemas-microsoft-com:vml" Requires="v">
                <p:oleObj spid="_x0000_s10242" name="Image" r:id="rId5" imgW="0" imgH="0" progId="Photoshop.Image.7">
                  <p:embed/>
                </p:oleObj>
              </mc:Choice>
              <mc:Fallback>
                <p:oleObj name="Image" r:id="rId5" imgW="0" imgH="0" progId="Photoshop.Image.7">
                  <p:embed/>
                  <p:pic>
                    <p:nvPicPr>
                      <p:cNvPr id="83974" name="Object 9">
                        <a:extLst>
                          <a:ext uri="{FF2B5EF4-FFF2-40B4-BE49-F238E27FC236}">
                            <a16:creationId xmlns:a16="http://schemas.microsoft.com/office/drawing/2014/main" id="{F41982AA-E55F-FD93-BEBF-1FA80DB671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0763" y="990600"/>
                        <a:ext cx="268763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5" name="Object 10">
            <a:extLst>
              <a:ext uri="{FF2B5EF4-FFF2-40B4-BE49-F238E27FC236}">
                <a16:creationId xmlns:a16="http://schemas.microsoft.com/office/drawing/2014/main" id="{4A1FC1B5-06DD-A4B1-C506-6A9C4F7BEEC3}"/>
              </a:ext>
            </a:extLst>
          </p:cNvPr>
          <p:cNvGraphicFramePr>
            <a:graphicFrameLocks noChangeAspect="1"/>
          </p:cNvGraphicFramePr>
          <p:nvPr/>
        </p:nvGraphicFramePr>
        <p:xfrm>
          <a:off x="6477000" y="990600"/>
          <a:ext cx="2541588" cy="3810000"/>
        </p:xfrm>
        <a:graphic>
          <a:graphicData uri="http://schemas.openxmlformats.org/presentationml/2006/ole">
            <mc:AlternateContent xmlns:mc="http://schemas.openxmlformats.org/markup-compatibility/2006">
              <mc:Choice xmlns:v="urn:schemas-microsoft-com:vml" Requires="v">
                <p:oleObj spid="_x0000_s10243" name="Image" r:id="rId7" imgW="0" imgH="0" progId="Photoshop.Image.7">
                  <p:embed/>
                </p:oleObj>
              </mc:Choice>
              <mc:Fallback>
                <p:oleObj name="Image" r:id="rId7" imgW="0" imgH="0" progId="Photoshop.Image.7">
                  <p:embed/>
                  <p:pic>
                    <p:nvPicPr>
                      <p:cNvPr id="83975" name="Object 10">
                        <a:extLst>
                          <a:ext uri="{FF2B5EF4-FFF2-40B4-BE49-F238E27FC236}">
                            <a16:creationId xmlns:a16="http://schemas.microsoft.com/office/drawing/2014/main" id="{4A1FC1B5-06DD-A4B1-C506-6A9C4F7BEE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990600"/>
                        <a:ext cx="25415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16" name="Line 12">
            <a:extLst>
              <a:ext uri="{FF2B5EF4-FFF2-40B4-BE49-F238E27FC236}">
                <a16:creationId xmlns:a16="http://schemas.microsoft.com/office/drawing/2014/main" id="{C98B2BBC-B5C6-0E16-EDF7-DFE8DC8F18AB}"/>
              </a:ext>
            </a:extLst>
          </p:cNvPr>
          <p:cNvSpPr>
            <a:spLocks noChangeShapeType="1"/>
          </p:cNvSpPr>
          <p:nvPr/>
        </p:nvSpPr>
        <p:spPr bwMode="auto">
          <a:xfrm>
            <a:off x="3962400" y="3505200"/>
            <a:ext cx="685800" cy="0"/>
          </a:xfrm>
          <a:prstGeom prst="line">
            <a:avLst/>
          </a:prstGeom>
          <a:noFill/>
          <a:ln w="76200">
            <a:solidFill>
              <a:srgbClr val="FFFF00"/>
            </a:solidFill>
            <a:round/>
            <a:headEnd/>
            <a:tailEnd type="triangle" w="med" len="med"/>
          </a:ln>
          <a:effectLst>
            <a:outerShdw dist="107763" dir="81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72718" name="Line 14">
            <a:extLst>
              <a:ext uri="{FF2B5EF4-FFF2-40B4-BE49-F238E27FC236}">
                <a16:creationId xmlns:a16="http://schemas.microsoft.com/office/drawing/2014/main" id="{56316220-C319-BBA3-A25B-C9133F395FE5}"/>
              </a:ext>
            </a:extLst>
          </p:cNvPr>
          <p:cNvSpPr>
            <a:spLocks noChangeShapeType="1"/>
          </p:cNvSpPr>
          <p:nvPr/>
        </p:nvSpPr>
        <p:spPr bwMode="auto">
          <a:xfrm flipH="1" flipV="1">
            <a:off x="7620000" y="3352800"/>
            <a:ext cx="914400" cy="0"/>
          </a:xfrm>
          <a:prstGeom prst="line">
            <a:avLst/>
          </a:prstGeom>
          <a:noFill/>
          <a:ln w="76200">
            <a:solidFill>
              <a:schemeClr val="accent2"/>
            </a:solidFill>
            <a:round/>
            <a:headEnd/>
            <a:tailEnd type="triangle" w="med" len="med"/>
          </a:ln>
          <a:effectLst>
            <a:outerShdw dist="107763"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27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2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utoUpdateAnimBg="0"/>
      <p:bldP spid="72710" grpId="0" autoUpdateAnimBg="0"/>
      <p:bldP spid="7271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lung field abnormalities - Interstitial disease Ground-glass ...">
            <a:extLst>
              <a:ext uri="{FF2B5EF4-FFF2-40B4-BE49-F238E27FC236}">
                <a16:creationId xmlns:a16="http://schemas.microsoft.com/office/drawing/2014/main" id="{E92DCE05-EFAC-0B97-3F30-2E8D7F1D1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52400"/>
            <a:ext cx="87122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Alveolar / Airspace lung disease Acute,chronic and ground glass ...">
            <a:extLst>
              <a:ext uri="{FF2B5EF4-FFF2-40B4-BE49-F238E27FC236}">
                <a16:creationId xmlns:a16="http://schemas.microsoft.com/office/drawing/2014/main" id="{DE2A1D3D-BA2F-4B82-CA66-06B7B6474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667" t="11111" r="11667" b="4443"/>
          <a:stretch>
            <a:fillRect/>
          </a:stretch>
        </p:blipFill>
        <p:spPr bwMode="auto">
          <a:xfrm>
            <a:off x="762000" y="52388"/>
            <a:ext cx="7869238" cy="650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hest X-ray showing bilateral rounded airspace opacities ...">
            <a:extLst>
              <a:ext uri="{FF2B5EF4-FFF2-40B4-BE49-F238E27FC236}">
                <a16:creationId xmlns:a16="http://schemas.microsoft.com/office/drawing/2014/main" id="{72BFEFFD-C994-336F-862A-DA8EB3FAD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7163"/>
            <a:ext cx="6629400" cy="670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BCD6A45-75C6-BC52-1092-747FEBC6D063}"/>
              </a:ext>
            </a:extLst>
          </p:cNvPr>
          <p:cNvSpPr txBox="1"/>
          <p:nvPr/>
        </p:nvSpPr>
        <p:spPr>
          <a:xfrm>
            <a:off x="228600" y="2667000"/>
            <a:ext cx="1752600" cy="1200150"/>
          </a:xfrm>
          <a:prstGeom prst="rect">
            <a:avLst/>
          </a:prstGeom>
          <a:solidFill>
            <a:schemeClr val="accent6">
              <a:lumMod val="40000"/>
              <a:lumOff val="60000"/>
            </a:schemeClr>
          </a:solidFill>
        </p:spPr>
        <p:txBody>
          <a:bodyPr>
            <a:spAutoFit/>
          </a:bodyPr>
          <a:lstStyle/>
          <a:p>
            <a:pPr algn="ctr" eaLnBrk="1" fontAlgn="auto" hangingPunct="1">
              <a:spcBef>
                <a:spcPts val="0"/>
              </a:spcBef>
              <a:spcAft>
                <a:spcPts val="0"/>
              </a:spcAft>
              <a:defRPr/>
            </a:pPr>
            <a:r>
              <a:rPr lang="en-US" sz="2400" b="1" dirty="0">
                <a:solidFill>
                  <a:srgbClr val="C00000"/>
                </a:solidFill>
                <a:latin typeface="Lucida Sans" pitchFamily="34" charset="0"/>
              </a:rPr>
              <a:t>Bilateral airspaces opacities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Exercise: Airspace Diseases">
            <a:extLst>
              <a:ext uri="{FF2B5EF4-FFF2-40B4-BE49-F238E27FC236}">
                <a16:creationId xmlns:a16="http://schemas.microsoft.com/office/drawing/2014/main" id="{8DA11D3A-555C-E038-1638-BFA4E8A85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4008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PPT - Idiopathic pulm fibrosis (IPF) chronic interstitual lung dz ...">
            <a:extLst>
              <a:ext uri="{FF2B5EF4-FFF2-40B4-BE49-F238E27FC236}">
                <a16:creationId xmlns:a16="http://schemas.microsoft.com/office/drawing/2014/main" id="{265965D8-8EF3-5388-5814-225C8B662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maging in idiopathic pulmonary fibrosis: diagnosis and mimics">
            <a:extLst>
              <a:ext uri="{FF2B5EF4-FFF2-40B4-BE49-F238E27FC236}">
                <a16:creationId xmlns:a16="http://schemas.microsoft.com/office/drawing/2014/main" id="{289C8F11-A138-A7F5-D3BC-2C78287CC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978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AutoShape 2" descr="Towards a better diagnosis of idiopathic pulmonary fibrosis ...">
            <a:extLst>
              <a:ext uri="{FF2B5EF4-FFF2-40B4-BE49-F238E27FC236}">
                <a16:creationId xmlns:a16="http://schemas.microsoft.com/office/drawing/2014/main" id="{DFF4EBA4-A8B4-A19C-9B6C-9C6107BA15B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anose="02020603050405020304" pitchFamily="18" charset="0"/>
              </a:defRPr>
            </a:lvl1pPr>
            <a:lvl2pPr marL="742950" indent="-285750">
              <a:defRPr sz="1400">
                <a:solidFill>
                  <a:schemeClr val="tx1"/>
                </a:solidFill>
                <a:latin typeface="Times New Roman" panose="02020603050405020304" pitchFamily="18" charset="0"/>
              </a:defRPr>
            </a:lvl2pPr>
            <a:lvl3pPr marL="1143000" indent="-228600">
              <a:defRPr sz="1400">
                <a:solidFill>
                  <a:schemeClr val="tx1"/>
                </a:solidFill>
                <a:latin typeface="Times New Roman" panose="02020603050405020304" pitchFamily="18" charset="0"/>
              </a:defRPr>
            </a:lvl3pPr>
            <a:lvl4pPr marL="1600200" indent="-228600">
              <a:defRPr sz="1400">
                <a:solidFill>
                  <a:schemeClr val="tx1"/>
                </a:solidFill>
                <a:latin typeface="Times New Roman" panose="02020603050405020304" pitchFamily="18" charset="0"/>
              </a:defRPr>
            </a:lvl4pPr>
            <a:lvl5pPr marL="2057400" indent="-22860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en-US" altLang="en-US" sz="1800">
              <a:solidFill>
                <a:srgbClr val="000000"/>
              </a:solidFill>
              <a:latin typeface="Calibri" panose="020F0502020204030204" pitchFamily="34" charset="0"/>
            </a:endParaRPr>
          </a:p>
        </p:txBody>
      </p:sp>
      <p:sp>
        <p:nvSpPr>
          <p:cNvPr id="91139" name="AutoShape 4" descr="Towards a better diagnosis of idiopathic pulmonary fibrosis ...">
            <a:extLst>
              <a:ext uri="{FF2B5EF4-FFF2-40B4-BE49-F238E27FC236}">
                <a16:creationId xmlns:a16="http://schemas.microsoft.com/office/drawing/2014/main" id="{D3B29B59-CA42-4F92-3F82-00D70D39C93B}"/>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anose="02020603050405020304" pitchFamily="18" charset="0"/>
              </a:defRPr>
            </a:lvl1pPr>
            <a:lvl2pPr marL="742950" indent="-285750">
              <a:defRPr sz="1400">
                <a:solidFill>
                  <a:schemeClr val="tx1"/>
                </a:solidFill>
                <a:latin typeface="Times New Roman" panose="02020603050405020304" pitchFamily="18" charset="0"/>
              </a:defRPr>
            </a:lvl2pPr>
            <a:lvl3pPr marL="1143000" indent="-228600">
              <a:defRPr sz="1400">
                <a:solidFill>
                  <a:schemeClr val="tx1"/>
                </a:solidFill>
                <a:latin typeface="Times New Roman" panose="02020603050405020304" pitchFamily="18" charset="0"/>
              </a:defRPr>
            </a:lvl3pPr>
            <a:lvl4pPr marL="1600200" indent="-228600">
              <a:defRPr sz="1400">
                <a:solidFill>
                  <a:schemeClr val="tx1"/>
                </a:solidFill>
                <a:latin typeface="Times New Roman" panose="02020603050405020304" pitchFamily="18" charset="0"/>
              </a:defRPr>
            </a:lvl4pPr>
            <a:lvl5pPr marL="2057400" indent="-22860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endParaRPr lang="en-US" altLang="en-US" sz="1800">
              <a:solidFill>
                <a:srgbClr val="000000"/>
              </a:solidFill>
              <a:latin typeface="Calibri" panose="020F0502020204030204" pitchFamily="34" charset="0"/>
            </a:endParaRPr>
          </a:p>
        </p:txBody>
      </p:sp>
      <p:pic>
        <p:nvPicPr>
          <p:cNvPr id="91140" name="Picture 6" descr="Towards a better diagnosis of idiopathic pulmonary fibrosis ...">
            <a:extLst>
              <a:ext uri="{FF2B5EF4-FFF2-40B4-BE49-F238E27FC236}">
                <a16:creationId xmlns:a16="http://schemas.microsoft.com/office/drawing/2014/main" id="{CB4D43C7-70E9-F853-A84D-2E9958F0F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81915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C0B9E668-BC4A-B17B-F122-0F925CA77C8D}"/>
              </a:ext>
            </a:extLst>
          </p:cNvPr>
          <p:cNvSpPr>
            <a:spLocks noGrp="1"/>
          </p:cNvSpPr>
          <p:nvPr>
            <p:ph type="title"/>
          </p:nvPr>
        </p:nvSpPr>
        <p:spPr/>
        <p:txBody>
          <a:bodyPr/>
          <a:lstStyle/>
          <a:p>
            <a:pPr>
              <a:defRPr/>
            </a:pPr>
            <a:r>
              <a:rPr lang="en-US" sz="6000">
                <a:solidFill>
                  <a:srgbClr val="FF0000"/>
                </a:solidFill>
              </a:rPr>
              <a:t>Hypertrancelucency</a:t>
            </a:r>
          </a:p>
        </p:txBody>
      </p:sp>
      <p:sp>
        <p:nvSpPr>
          <p:cNvPr id="92163" name="Content Placeholder 2">
            <a:extLst>
              <a:ext uri="{FF2B5EF4-FFF2-40B4-BE49-F238E27FC236}">
                <a16:creationId xmlns:a16="http://schemas.microsoft.com/office/drawing/2014/main" id="{8ADB3E08-8C4F-8B52-4FAD-84252568A8D4}"/>
              </a:ext>
            </a:extLst>
          </p:cNvPr>
          <p:cNvSpPr>
            <a:spLocks noGrp="1" noChangeArrowheads="1"/>
          </p:cNvSpPr>
          <p:nvPr>
            <p:ph idx="1"/>
          </p:nvPr>
        </p:nvSpPr>
        <p:spPr>
          <a:solidFill>
            <a:schemeClr val="tx2"/>
          </a:solidFill>
        </p:spPr>
        <p:txBody>
          <a:bodyPr/>
          <a:lstStyle/>
          <a:p>
            <a:r>
              <a:rPr lang="en-US" altLang="en-US" sz="4800">
                <a:solidFill>
                  <a:srgbClr val="FFFF00"/>
                </a:solidFill>
              </a:rPr>
              <a:t>Emphysema</a:t>
            </a:r>
          </a:p>
          <a:p>
            <a:r>
              <a:rPr lang="en-US" altLang="en-US" sz="4800">
                <a:solidFill>
                  <a:srgbClr val="FFFF00"/>
                </a:solidFill>
              </a:rPr>
              <a:t>Pneumothorax</a:t>
            </a:r>
          </a:p>
          <a:p>
            <a:r>
              <a:rPr lang="en-US" altLang="en-US" sz="4800">
                <a:solidFill>
                  <a:srgbClr val="FFFF00"/>
                </a:solidFill>
              </a:rPr>
              <a:t>Bullae</a:t>
            </a:r>
          </a:p>
          <a:p>
            <a:r>
              <a:rPr lang="en-US" altLang="en-US" sz="4800">
                <a:solidFill>
                  <a:srgbClr val="FFFF00"/>
                </a:solidFill>
              </a:rPr>
              <a:t>bleb</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1A3F4A4-9354-E596-231C-C337A4D51199}"/>
              </a:ext>
            </a:extLst>
          </p:cNvPr>
          <p:cNvSpPr>
            <a:spLocks noGrp="1"/>
          </p:cNvSpPr>
          <p:nvPr>
            <p:ph type="title"/>
          </p:nvPr>
        </p:nvSpPr>
        <p:spPr>
          <a:xfrm>
            <a:off x="971550" y="5949950"/>
            <a:ext cx="7772400" cy="763588"/>
          </a:xfrm>
          <a:solidFill>
            <a:srgbClr val="CCFF99"/>
          </a:solidFill>
        </p:spPr>
        <p:txBody>
          <a:bodyPr/>
          <a:lstStyle/>
          <a:p>
            <a:pPr>
              <a:defRPr/>
            </a:pPr>
            <a:r>
              <a:rPr lang="en-US" dirty="0"/>
              <a:t>Emphysema</a:t>
            </a:r>
            <a:endParaRPr lang="ar-EG" dirty="0"/>
          </a:p>
        </p:txBody>
      </p:sp>
      <p:pic>
        <p:nvPicPr>
          <p:cNvPr id="93187" name="Picture 1">
            <a:extLst>
              <a:ext uri="{FF2B5EF4-FFF2-40B4-BE49-F238E27FC236}">
                <a16:creationId xmlns:a16="http://schemas.microsoft.com/office/drawing/2014/main" id="{39E56941-E4EF-4814-67CD-D21D9465E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1" b="5901"/>
          <a:stretch>
            <a:fillRect/>
          </a:stretch>
        </p:blipFill>
        <p:spPr bwMode="auto">
          <a:xfrm>
            <a:off x="2022475" y="15875"/>
            <a:ext cx="509905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88F5F35-375A-A3A7-DA26-D082497CECDB}"/>
              </a:ext>
            </a:extLst>
          </p:cNvPr>
          <p:cNvSpPr>
            <a:spLocks noGrp="1" noChangeArrowheads="1"/>
          </p:cNvSpPr>
          <p:nvPr>
            <p:ph type="title"/>
          </p:nvPr>
        </p:nvSpPr>
        <p:spPr>
          <a:xfrm>
            <a:off x="609600" y="0"/>
            <a:ext cx="8153400" cy="712788"/>
          </a:xfrm>
        </p:spPr>
        <p:txBody>
          <a:bodyPr/>
          <a:lstStyle/>
          <a:p>
            <a:pPr eaLnBrk="1" hangingPunct="1">
              <a:defRPr/>
            </a:pPr>
            <a:r>
              <a:rPr lang="en-US" sz="4000">
                <a:solidFill>
                  <a:srgbClr val="FF9933"/>
                </a:solidFill>
              </a:rPr>
              <a:t>Quality Control</a:t>
            </a:r>
          </a:p>
        </p:txBody>
      </p:sp>
      <p:sp>
        <p:nvSpPr>
          <p:cNvPr id="13315" name="Rectangle 3">
            <a:extLst>
              <a:ext uri="{FF2B5EF4-FFF2-40B4-BE49-F238E27FC236}">
                <a16:creationId xmlns:a16="http://schemas.microsoft.com/office/drawing/2014/main" id="{A1A242CE-A617-A6FD-70F3-2B579B1A8A92}"/>
              </a:ext>
            </a:extLst>
          </p:cNvPr>
          <p:cNvSpPr>
            <a:spLocks noGrp="1" noChangeArrowheads="1"/>
          </p:cNvSpPr>
          <p:nvPr>
            <p:ph type="body" sz="half" idx="1"/>
          </p:nvPr>
        </p:nvSpPr>
        <p:spPr>
          <a:xfrm>
            <a:off x="152400" y="990600"/>
            <a:ext cx="4343400" cy="5867400"/>
          </a:xfrm>
        </p:spPr>
        <p:txBody>
          <a:bodyPr/>
          <a:lstStyle/>
          <a:p>
            <a:pPr eaLnBrk="1" hangingPunct="1">
              <a:lnSpc>
                <a:spcPct val="90000"/>
              </a:lnSpc>
              <a:defRPr/>
            </a:pPr>
            <a:r>
              <a:rPr lang="en-US" b="1" dirty="0">
                <a:solidFill>
                  <a:srgbClr val="FFFF00"/>
                </a:solidFill>
              </a:rPr>
              <a:t>5</a:t>
            </a:r>
            <a:r>
              <a:rPr lang="en-US" dirty="0"/>
              <a:t>.  </a:t>
            </a:r>
            <a:r>
              <a:rPr lang="en-US" b="1" dirty="0">
                <a:solidFill>
                  <a:schemeClr val="tx2"/>
                </a:solidFill>
              </a:rPr>
              <a:t>Penetration</a:t>
            </a:r>
          </a:p>
          <a:p>
            <a:pPr eaLnBrk="1" hangingPunct="1">
              <a:lnSpc>
                <a:spcPct val="90000"/>
              </a:lnSpc>
              <a:buFont typeface="Wingdings" panose="05000000000000000000" pitchFamily="2" charset="2"/>
              <a:buNone/>
              <a:defRPr/>
            </a:pPr>
            <a:endParaRPr lang="en-US" b="1" dirty="0">
              <a:solidFill>
                <a:srgbClr val="FF9933"/>
              </a:solidFill>
            </a:endParaRPr>
          </a:p>
          <a:p>
            <a:pPr eaLnBrk="1" hangingPunct="1">
              <a:lnSpc>
                <a:spcPct val="90000"/>
              </a:lnSpc>
              <a:buFont typeface="Wingdings" panose="05000000000000000000" pitchFamily="2" charset="2"/>
              <a:buNone/>
              <a:defRPr/>
            </a:pPr>
            <a:r>
              <a:rPr lang="en-US" b="1" u="sng" dirty="0">
                <a:solidFill>
                  <a:schemeClr val="accent5">
                    <a:lumMod val="25000"/>
                  </a:schemeClr>
                </a:solidFill>
              </a:rPr>
              <a:t>In an ideal radiograph</a:t>
            </a:r>
            <a:r>
              <a:rPr lang="en-US" u="sng" dirty="0">
                <a:solidFill>
                  <a:srgbClr val="FFFF00"/>
                </a:solidFill>
              </a:rPr>
              <a:t>:</a:t>
            </a:r>
            <a:endParaRPr lang="en-US" b="1" u="sng" dirty="0">
              <a:solidFill>
                <a:srgbClr val="FF9933"/>
              </a:solidFill>
            </a:endParaRPr>
          </a:p>
          <a:p>
            <a:pPr lvl="1" eaLnBrk="1" hangingPunct="1">
              <a:lnSpc>
                <a:spcPct val="90000"/>
              </a:lnSpc>
              <a:defRPr/>
            </a:pPr>
            <a:r>
              <a:rPr lang="en-US" dirty="0"/>
              <a:t>Shouldn</a:t>
            </a:r>
            <a:r>
              <a:rPr lang="en-US" dirty="0">
                <a:cs typeface="Arial" pitchFamily="34" charset="0"/>
              </a:rPr>
              <a:t>‘t</a:t>
            </a:r>
            <a:r>
              <a:rPr lang="en-US" dirty="0"/>
              <a:t> see ribs through the heart</a:t>
            </a:r>
          </a:p>
          <a:p>
            <a:pPr lvl="2" eaLnBrk="1" hangingPunct="1">
              <a:lnSpc>
                <a:spcPct val="90000"/>
              </a:lnSpc>
              <a:defRPr/>
            </a:pPr>
            <a:endParaRPr lang="en-US" dirty="0"/>
          </a:p>
          <a:p>
            <a:pPr lvl="1" eaLnBrk="1" hangingPunct="1">
              <a:lnSpc>
                <a:spcPct val="90000"/>
              </a:lnSpc>
              <a:defRPr/>
            </a:pPr>
            <a:r>
              <a:rPr lang="en-US" dirty="0"/>
              <a:t>Barely see the spine through the heart</a:t>
            </a:r>
          </a:p>
          <a:p>
            <a:pPr lvl="2" eaLnBrk="1" hangingPunct="1">
              <a:lnSpc>
                <a:spcPct val="90000"/>
              </a:lnSpc>
              <a:defRPr/>
            </a:pPr>
            <a:endParaRPr lang="en-US" dirty="0"/>
          </a:p>
          <a:p>
            <a:pPr lvl="1" eaLnBrk="1" hangingPunct="1">
              <a:lnSpc>
                <a:spcPct val="90000"/>
              </a:lnSpc>
              <a:defRPr/>
            </a:pPr>
            <a:r>
              <a:rPr lang="en-US" dirty="0"/>
              <a:t>Shouldn</a:t>
            </a:r>
            <a:r>
              <a:rPr lang="en-US" dirty="0">
                <a:cs typeface="Arial" pitchFamily="34" charset="0"/>
              </a:rPr>
              <a:t>‘t</a:t>
            </a:r>
            <a:r>
              <a:rPr lang="en-US" dirty="0"/>
              <a:t> see pulmonary vessels nearly to the edges of the lungs</a:t>
            </a:r>
          </a:p>
        </p:txBody>
      </p:sp>
      <p:pic>
        <p:nvPicPr>
          <p:cNvPr id="17412" name="Picture 8" descr="4COPD penetration">
            <a:extLst>
              <a:ext uri="{FF2B5EF4-FFF2-40B4-BE49-F238E27FC236}">
                <a16:creationId xmlns:a16="http://schemas.microsoft.com/office/drawing/2014/main" id="{FF80AC60-4714-BF2F-48BE-B14D1D91E99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84675" y="1524000"/>
            <a:ext cx="4759325" cy="4876800"/>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Dr-Yasser\Desktop\Dr Fatma\5 emphysema bullous 3.JPG">
            <a:extLst>
              <a:ext uri="{FF2B5EF4-FFF2-40B4-BE49-F238E27FC236}">
                <a16:creationId xmlns:a16="http://schemas.microsoft.com/office/drawing/2014/main" id="{89D5399A-2BC4-D835-17A4-4A08282FA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33400"/>
            <a:ext cx="67056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00214714-BFBC-3A40-5DA0-5BD7A7BEC016}"/>
              </a:ext>
            </a:extLst>
          </p:cNvPr>
          <p:cNvSpPr>
            <a:spLocks noGrp="1"/>
          </p:cNvSpPr>
          <p:nvPr>
            <p:ph type="title"/>
          </p:nvPr>
        </p:nvSpPr>
        <p:spPr/>
        <p:txBody>
          <a:bodyPr/>
          <a:lstStyle/>
          <a:p>
            <a:pPr>
              <a:defRPr/>
            </a:pPr>
            <a:endParaRPr lang="ar-EG"/>
          </a:p>
        </p:txBody>
      </p:sp>
      <p:pic>
        <p:nvPicPr>
          <p:cNvPr id="95235" name="Picture 2" descr="C:\Users\Dr-Yasser\Desktop\Dr Fatma\5 emphysema bullous 2.JPG">
            <a:extLst>
              <a:ext uri="{FF2B5EF4-FFF2-40B4-BE49-F238E27FC236}">
                <a16:creationId xmlns:a16="http://schemas.microsoft.com/office/drawing/2014/main" id="{8F74CCFD-7444-11A5-D1DB-5C3DBF3D9C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1950" y="914400"/>
            <a:ext cx="8156575" cy="5029200"/>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Rectangle 1027">
            <a:extLst>
              <a:ext uri="{FF2B5EF4-FFF2-40B4-BE49-F238E27FC236}">
                <a16:creationId xmlns:a16="http://schemas.microsoft.com/office/drawing/2014/main" id="{FA193409-8AEE-0539-2554-92985CC7ABC8}"/>
              </a:ext>
            </a:extLst>
          </p:cNvPr>
          <p:cNvSpPr>
            <a:spLocks noGrp="1" noChangeArrowheads="1"/>
          </p:cNvSpPr>
          <p:nvPr>
            <p:ph type="title"/>
          </p:nvPr>
        </p:nvSpPr>
        <p:spPr>
          <a:xfrm>
            <a:off x="2339975" y="6324600"/>
            <a:ext cx="4289425" cy="533400"/>
          </a:xfrm>
          <a:solidFill>
            <a:srgbClr val="CCFF99"/>
          </a:solidFill>
        </p:spPr>
        <p:txBody>
          <a:bodyPr/>
          <a:lstStyle/>
          <a:p>
            <a:pPr eaLnBrk="1" hangingPunct="1">
              <a:defRPr/>
            </a:pPr>
            <a:r>
              <a:rPr lang="en-US" sz="3600" b="1" dirty="0" err="1">
                <a:solidFill>
                  <a:srgbClr val="C00000"/>
                </a:solidFill>
              </a:rPr>
              <a:t>pneumothorax</a:t>
            </a:r>
            <a:endParaRPr lang="en-US" sz="6000" b="1" i="1" dirty="0">
              <a:solidFill>
                <a:srgbClr val="C00000"/>
              </a:solidFill>
            </a:endParaRPr>
          </a:p>
        </p:txBody>
      </p:sp>
      <p:graphicFrame>
        <p:nvGraphicFramePr>
          <p:cNvPr id="96259" name="Object 1024">
            <a:extLst>
              <a:ext uri="{FF2B5EF4-FFF2-40B4-BE49-F238E27FC236}">
                <a16:creationId xmlns:a16="http://schemas.microsoft.com/office/drawing/2014/main" id="{C377A00C-A464-5468-81A8-7A8C61D86F36}"/>
              </a:ext>
            </a:extLst>
          </p:cNvPr>
          <p:cNvGraphicFramePr>
            <a:graphicFrameLocks noChangeAspect="1"/>
          </p:cNvGraphicFramePr>
          <p:nvPr/>
        </p:nvGraphicFramePr>
        <p:xfrm>
          <a:off x="1282700" y="457200"/>
          <a:ext cx="6577013" cy="5943600"/>
        </p:xfrm>
        <a:graphic>
          <a:graphicData uri="http://schemas.openxmlformats.org/presentationml/2006/ole">
            <mc:AlternateContent xmlns:mc="http://schemas.openxmlformats.org/markup-compatibility/2006">
              <mc:Choice xmlns:v="urn:schemas-microsoft-com:vml" Requires="v">
                <p:oleObj spid="_x0000_s11265" name="Image" r:id="rId3" imgW="0" imgH="0" progId="Photoshop.Image.7">
                  <p:embed/>
                </p:oleObj>
              </mc:Choice>
              <mc:Fallback>
                <p:oleObj name="Image" r:id="rId3" imgW="0" imgH="0" progId="Photoshop.Image.7">
                  <p:embed/>
                  <p:pic>
                    <p:nvPicPr>
                      <p:cNvPr id="96259" name="Object 1024">
                        <a:extLst>
                          <a:ext uri="{FF2B5EF4-FFF2-40B4-BE49-F238E27FC236}">
                            <a16:creationId xmlns:a16="http://schemas.microsoft.com/office/drawing/2014/main" id="{C377A00C-A464-5468-81A8-7A8C61D86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700" y="457200"/>
                        <a:ext cx="657701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034">
            <a:extLst>
              <a:ext uri="{FF2B5EF4-FFF2-40B4-BE49-F238E27FC236}">
                <a16:creationId xmlns:a16="http://schemas.microsoft.com/office/drawing/2014/main" id="{84DEF8C2-3D54-8F70-BE61-4980D31C267B}"/>
              </a:ext>
            </a:extLst>
          </p:cNvPr>
          <p:cNvGrpSpPr>
            <a:grpSpLocks/>
          </p:cNvGrpSpPr>
          <p:nvPr/>
        </p:nvGrpSpPr>
        <p:grpSpPr bwMode="auto">
          <a:xfrm>
            <a:off x="2743200" y="2362200"/>
            <a:ext cx="4038600" cy="2133600"/>
            <a:chOff x="1728" y="1488"/>
            <a:chExt cx="2208" cy="1344"/>
          </a:xfrm>
        </p:grpSpPr>
        <p:sp>
          <p:nvSpPr>
            <p:cNvPr id="96262" name="Line 1029">
              <a:extLst>
                <a:ext uri="{FF2B5EF4-FFF2-40B4-BE49-F238E27FC236}">
                  <a16:creationId xmlns:a16="http://schemas.microsoft.com/office/drawing/2014/main" id="{E3D620E3-1345-7DCE-89FD-F8F324808580}"/>
                </a:ext>
              </a:extLst>
            </p:cNvPr>
            <p:cNvSpPr>
              <a:spLocks noChangeShapeType="1"/>
            </p:cNvSpPr>
            <p:nvPr/>
          </p:nvSpPr>
          <p:spPr bwMode="auto">
            <a:xfrm>
              <a:off x="1728" y="2160"/>
              <a:ext cx="432"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263" name="Line 1030">
              <a:extLst>
                <a:ext uri="{FF2B5EF4-FFF2-40B4-BE49-F238E27FC236}">
                  <a16:creationId xmlns:a16="http://schemas.microsoft.com/office/drawing/2014/main" id="{51634FE6-0422-2977-158B-82CF4276DAE0}"/>
                </a:ext>
              </a:extLst>
            </p:cNvPr>
            <p:cNvSpPr>
              <a:spLocks noChangeShapeType="1"/>
            </p:cNvSpPr>
            <p:nvPr/>
          </p:nvSpPr>
          <p:spPr bwMode="auto">
            <a:xfrm>
              <a:off x="1920" y="1488"/>
              <a:ext cx="336" cy="24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264" name="Line 1031">
              <a:extLst>
                <a:ext uri="{FF2B5EF4-FFF2-40B4-BE49-F238E27FC236}">
                  <a16:creationId xmlns:a16="http://schemas.microsoft.com/office/drawing/2014/main" id="{76EACD41-BDCE-D79A-8252-279A3AB16744}"/>
                </a:ext>
              </a:extLst>
            </p:cNvPr>
            <p:cNvSpPr>
              <a:spLocks noChangeShapeType="1"/>
            </p:cNvSpPr>
            <p:nvPr/>
          </p:nvSpPr>
          <p:spPr bwMode="auto">
            <a:xfrm flipV="1">
              <a:off x="1920" y="2544"/>
              <a:ext cx="336" cy="288"/>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265" name="Rectangle 1033">
              <a:extLst>
                <a:ext uri="{FF2B5EF4-FFF2-40B4-BE49-F238E27FC236}">
                  <a16:creationId xmlns:a16="http://schemas.microsoft.com/office/drawing/2014/main" id="{0A5A90D8-8132-313A-4689-2B150CF1AA7B}"/>
                </a:ext>
              </a:extLst>
            </p:cNvPr>
            <p:cNvSpPr>
              <a:spLocks noChangeArrowheads="1"/>
            </p:cNvSpPr>
            <p:nvPr/>
          </p:nvSpPr>
          <p:spPr bwMode="auto">
            <a:xfrm>
              <a:off x="2496" y="1968"/>
              <a:ext cx="1440" cy="33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rgbClr val="FFFF00"/>
                  </a:solidFill>
                </a:rPr>
                <a:t>Collapsed lung</a:t>
              </a:r>
              <a:endParaRPr lang="en-US" altLang="en-US" sz="4400" b="1" i="1">
                <a:solidFill>
                  <a:srgbClr val="FFFF00"/>
                </a:solidFill>
              </a:endParaRPr>
            </a:p>
          </p:txBody>
        </p:sp>
      </p:grpSp>
      <p:sp>
        <p:nvSpPr>
          <p:cNvPr id="73739" name="Rectangle 1035">
            <a:extLst>
              <a:ext uri="{FF2B5EF4-FFF2-40B4-BE49-F238E27FC236}">
                <a16:creationId xmlns:a16="http://schemas.microsoft.com/office/drawing/2014/main" id="{0868E505-5434-D4B0-1C90-5A4D7A78FA45}"/>
              </a:ext>
            </a:extLst>
          </p:cNvPr>
          <p:cNvSpPr>
            <a:spLocks noChangeArrowheads="1"/>
          </p:cNvSpPr>
          <p:nvPr/>
        </p:nvSpPr>
        <p:spPr bwMode="auto">
          <a:xfrm>
            <a:off x="1905000" y="2286000"/>
            <a:ext cx="2057400" cy="762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b="1">
                <a:solidFill>
                  <a:srgbClr val="FFFFFF"/>
                </a:solidFill>
              </a:rPr>
              <a:t>Absent lung markings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739"/>
                                        </p:tgtEl>
                                        <p:attrNameLst>
                                          <p:attrName>style.visibility</p:attrName>
                                        </p:attrNameLst>
                                      </p:cBhvr>
                                      <p:to>
                                        <p:strVal val="visible"/>
                                      </p:to>
                                    </p:set>
                                  </p:childTnLst>
                                  <p:subTnLst>
                                    <p:set>
                                      <p:cBhvr override="childStyle">
                                        <p:cTn dur="1" fill="hold" display="0" masterRel="nextClick" afterEffect="1"/>
                                        <p:tgtEl>
                                          <p:spTgt spid="73739"/>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9"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Dr-Yasser\Desktop\Dr Fatma\6 cavitary lesion 1.jpg">
            <a:extLst>
              <a:ext uri="{FF2B5EF4-FFF2-40B4-BE49-F238E27FC236}">
                <a16:creationId xmlns:a16="http://schemas.microsoft.com/office/drawing/2014/main" id="{306EED26-1774-B87B-01C4-0B79507A0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
            <a:ext cx="6719888"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Users\Dr-Yasser\Desktop\Dr Fatma\6 cavitary lesion 2.jpg">
            <a:extLst>
              <a:ext uri="{FF2B5EF4-FFF2-40B4-BE49-F238E27FC236}">
                <a16:creationId xmlns:a16="http://schemas.microsoft.com/office/drawing/2014/main" id="{A9176211-A0DA-11A8-5049-B320C2F09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143000"/>
            <a:ext cx="84677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026" descr="C:\My Documents\My Pictures\Medical pictures\Abscess1.gif">
            <a:extLst>
              <a:ext uri="{FF2B5EF4-FFF2-40B4-BE49-F238E27FC236}">
                <a16:creationId xmlns:a16="http://schemas.microsoft.com/office/drawing/2014/main" id="{48425F44-6E27-7AFF-4688-23B6AF555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6868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1027">
            <a:extLst>
              <a:ext uri="{FF2B5EF4-FFF2-40B4-BE49-F238E27FC236}">
                <a16:creationId xmlns:a16="http://schemas.microsoft.com/office/drawing/2014/main" id="{FB4A48FE-6C97-BC1E-A165-4A1DCC19F61E}"/>
              </a:ext>
            </a:extLst>
          </p:cNvPr>
          <p:cNvSpPr txBox="1">
            <a:spLocks noChangeArrowheads="1"/>
          </p:cNvSpPr>
          <p:nvPr/>
        </p:nvSpPr>
        <p:spPr bwMode="auto">
          <a:xfrm>
            <a:off x="457200" y="5984875"/>
            <a:ext cx="8686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a:solidFill>
                  <a:srgbClr val="003399"/>
                </a:solidFill>
              </a:rPr>
              <a:t>Cavitation:cystic changes in the area of consolidation due to the bacterial destruction of lung tissue. Notice air fluid level.</a:t>
            </a:r>
          </a:p>
        </p:txBody>
      </p:sp>
      <p:sp>
        <p:nvSpPr>
          <p:cNvPr id="99332" name="Line 1028">
            <a:extLst>
              <a:ext uri="{FF2B5EF4-FFF2-40B4-BE49-F238E27FC236}">
                <a16:creationId xmlns:a16="http://schemas.microsoft.com/office/drawing/2014/main" id="{B19D2A21-E373-4F39-88D9-3EA9B1E72A58}"/>
              </a:ext>
            </a:extLst>
          </p:cNvPr>
          <p:cNvSpPr>
            <a:spLocks noChangeShapeType="1"/>
          </p:cNvSpPr>
          <p:nvPr/>
        </p:nvSpPr>
        <p:spPr bwMode="auto">
          <a:xfrm flipH="1" flipV="1">
            <a:off x="1447800" y="2362200"/>
            <a:ext cx="381000" cy="5334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9333" name="Line 1029">
            <a:extLst>
              <a:ext uri="{FF2B5EF4-FFF2-40B4-BE49-F238E27FC236}">
                <a16:creationId xmlns:a16="http://schemas.microsoft.com/office/drawing/2014/main" id="{B20E602D-4A9C-4CD8-6A0A-0541CACFDB1C}"/>
              </a:ext>
            </a:extLst>
          </p:cNvPr>
          <p:cNvSpPr>
            <a:spLocks noChangeShapeType="1"/>
          </p:cNvSpPr>
          <p:nvPr/>
        </p:nvSpPr>
        <p:spPr bwMode="auto">
          <a:xfrm flipH="1" flipV="1">
            <a:off x="7315200" y="2819400"/>
            <a:ext cx="381000" cy="5334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Dr-Yasser\Desktop\Dr Fatma\4 bronchiactasis 2.jpg">
            <a:extLst>
              <a:ext uri="{FF2B5EF4-FFF2-40B4-BE49-F238E27FC236}">
                <a16:creationId xmlns:a16="http://schemas.microsoft.com/office/drawing/2014/main" id="{27A995B0-AF4D-CBAC-C411-A4EC27BA8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0763"/>
            <a:ext cx="91440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Users\Dr-Yasser\Desktop\Dr Fatma\4 bronchiactasis 3.jpg">
            <a:extLst>
              <a:ext uri="{FF2B5EF4-FFF2-40B4-BE49-F238E27FC236}">
                <a16:creationId xmlns:a16="http://schemas.microsoft.com/office/drawing/2014/main" id="{9BA51737-9DF2-433A-8A05-8FC9B298F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8">
            <a:extLst>
              <a:ext uri="{FF2B5EF4-FFF2-40B4-BE49-F238E27FC236}">
                <a16:creationId xmlns:a16="http://schemas.microsoft.com/office/drawing/2014/main" id="{DFADD490-A0BE-D9A3-7BAC-B3FA59B218D6}"/>
              </a:ext>
            </a:extLst>
          </p:cNvPr>
          <p:cNvGrpSpPr>
            <a:grpSpLocks/>
          </p:cNvGrpSpPr>
          <p:nvPr/>
        </p:nvGrpSpPr>
        <p:grpSpPr bwMode="auto">
          <a:xfrm>
            <a:off x="1752600" y="1295400"/>
            <a:ext cx="6705600" cy="914400"/>
            <a:chOff x="1104" y="816"/>
            <a:chExt cx="4224" cy="576"/>
          </a:xfrm>
        </p:grpSpPr>
        <p:sp>
          <p:nvSpPr>
            <p:cNvPr id="103431" name="Oval 4">
              <a:extLst>
                <a:ext uri="{FF2B5EF4-FFF2-40B4-BE49-F238E27FC236}">
                  <a16:creationId xmlns:a16="http://schemas.microsoft.com/office/drawing/2014/main" id="{E797E3A0-8FDF-0244-BBFD-2BD77408CE56}"/>
                </a:ext>
              </a:extLst>
            </p:cNvPr>
            <p:cNvSpPr>
              <a:spLocks noChangeArrowheads="1"/>
            </p:cNvSpPr>
            <p:nvPr/>
          </p:nvSpPr>
          <p:spPr bwMode="auto">
            <a:xfrm>
              <a:off x="1104" y="816"/>
              <a:ext cx="576" cy="576"/>
            </a:xfrm>
            <a:prstGeom prst="ellipse">
              <a:avLst/>
            </a:prstGeom>
            <a:solidFill>
              <a:schemeClr val="accent2"/>
            </a:solidFill>
            <a:ln w="38100">
              <a:solidFill>
                <a:srgbClr val="FFFF00"/>
              </a:solidFill>
              <a:round/>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sp>
          <p:nvSpPr>
            <p:cNvPr id="103432" name="Text Box 6">
              <a:extLst>
                <a:ext uri="{FF2B5EF4-FFF2-40B4-BE49-F238E27FC236}">
                  <a16:creationId xmlns:a16="http://schemas.microsoft.com/office/drawing/2014/main" id="{881B4DBB-B3E2-FA9F-CC6A-51BCF9E60DD7}"/>
                </a:ext>
              </a:extLst>
            </p:cNvPr>
            <p:cNvSpPr txBox="1">
              <a:spLocks noChangeArrowheads="1"/>
            </p:cNvSpPr>
            <p:nvPr/>
          </p:nvSpPr>
          <p:spPr bwMode="auto">
            <a:xfrm>
              <a:off x="2976" y="892"/>
              <a:ext cx="2352" cy="404"/>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400" b="1">
                  <a:solidFill>
                    <a:schemeClr val="bg1"/>
                  </a:solidFill>
                </a:rPr>
                <a:t> </a:t>
              </a:r>
              <a:r>
                <a:rPr lang="en-US" altLang="en-US" sz="3600" b="1">
                  <a:solidFill>
                    <a:schemeClr val="bg1"/>
                  </a:solidFill>
                </a:rPr>
                <a:t>&lt; 3cm = nodule</a:t>
              </a:r>
            </a:p>
          </p:txBody>
        </p:sp>
      </p:grpSp>
      <p:grpSp>
        <p:nvGrpSpPr>
          <p:cNvPr id="3" name="Group 9">
            <a:extLst>
              <a:ext uri="{FF2B5EF4-FFF2-40B4-BE49-F238E27FC236}">
                <a16:creationId xmlns:a16="http://schemas.microsoft.com/office/drawing/2014/main" id="{5E46C2E6-F4EA-CDF6-E37B-F043E8056A39}"/>
              </a:ext>
            </a:extLst>
          </p:cNvPr>
          <p:cNvGrpSpPr>
            <a:grpSpLocks/>
          </p:cNvGrpSpPr>
          <p:nvPr/>
        </p:nvGrpSpPr>
        <p:grpSpPr bwMode="auto">
          <a:xfrm>
            <a:off x="533400" y="3276600"/>
            <a:ext cx="7519988" cy="3198813"/>
            <a:chOff x="336" y="2064"/>
            <a:chExt cx="4737" cy="2015"/>
          </a:xfrm>
        </p:grpSpPr>
        <p:sp>
          <p:nvSpPr>
            <p:cNvPr id="103429" name="Oval 5">
              <a:extLst>
                <a:ext uri="{FF2B5EF4-FFF2-40B4-BE49-F238E27FC236}">
                  <a16:creationId xmlns:a16="http://schemas.microsoft.com/office/drawing/2014/main" id="{4B6C9B83-0501-6E7B-3C9E-1B830623AF97}"/>
                </a:ext>
              </a:extLst>
            </p:cNvPr>
            <p:cNvSpPr>
              <a:spLocks noChangeArrowheads="1"/>
            </p:cNvSpPr>
            <p:nvPr/>
          </p:nvSpPr>
          <p:spPr bwMode="auto">
            <a:xfrm>
              <a:off x="336" y="2064"/>
              <a:ext cx="2015" cy="2015"/>
            </a:xfrm>
            <a:prstGeom prst="ellipse">
              <a:avLst/>
            </a:prstGeom>
            <a:solidFill>
              <a:schemeClr val="accent2"/>
            </a:solidFill>
            <a:ln w="38100">
              <a:solidFill>
                <a:srgbClr val="FFFF00"/>
              </a:solidFill>
              <a:round/>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sp>
          <p:nvSpPr>
            <p:cNvPr id="103430" name="Rectangle 7">
              <a:extLst>
                <a:ext uri="{FF2B5EF4-FFF2-40B4-BE49-F238E27FC236}">
                  <a16:creationId xmlns:a16="http://schemas.microsoft.com/office/drawing/2014/main" id="{4EA111A6-8B82-6ADB-4A28-9B228A09248F}"/>
                </a:ext>
              </a:extLst>
            </p:cNvPr>
            <p:cNvSpPr>
              <a:spLocks noChangeArrowheads="1"/>
            </p:cNvSpPr>
            <p:nvPr/>
          </p:nvSpPr>
          <p:spPr bwMode="auto">
            <a:xfrm>
              <a:off x="2551" y="2549"/>
              <a:ext cx="2522" cy="44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4000" b="1">
                  <a:solidFill>
                    <a:schemeClr val="bg1"/>
                  </a:solidFill>
                </a:rPr>
                <a:t>&gt; 3cm = “MASS”</a:t>
              </a:r>
            </a:p>
          </p:txBody>
        </p:sp>
      </p:grpSp>
      <p:sp>
        <p:nvSpPr>
          <p:cNvPr id="103428" name="Text Box 10">
            <a:extLst>
              <a:ext uri="{FF2B5EF4-FFF2-40B4-BE49-F238E27FC236}">
                <a16:creationId xmlns:a16="http://schemas.microsoft.com/office/drawing/2014/main" id="{F6E3B0DD-F6F7-D2D7-8067-482971D4B570}"/>
              </a:ext>
            </a:extLst>
          </p:cNvPr>
          <p:cNvSpPr txBox="1">
            <a:spLocks noChangeArrowheads="1"/>
          </p:cNvSpPr>
          <p:nvPr/>
        </p:nvSpPr>
        <p:spPr bwMode="auto">
          <a:xfrm>
            <a:off x="2727325" y="441325"/>
            <a:ext cx="3994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3600" b="1" u="sng">
                <a:solidFill>
                  <a:schemeClr val="bg1"/>
                </a:solidFill>
              </a:rPr>
              <a:t>ROUND LESIONS</a:t>
            </a:r>
          </a:p>
          <a:p>
            <a:pPr eaLnBrk="1" hangingPunct="1">
              <a:spcBef>
                <a:spcPct val="0"/>
              </a:spcBef>
              <a:buClrTx/>
              <a:buSzTx/>
              <a:buFontTx/>
              <a:buNone/>
            </a:pPr>
            <a:endParaRPr lang="en-US" altLang="en-US" sz="2400" u="sn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5">
            <a:extLst>
              <a:ext uri="{FF2B5EF4-FFF2-40B4-BE49-F238E27FC236}">
                <a16:creationId xmlns:a16="http://schemas.microsoft.com/office/drawing/2014/main" id="{D038453D-78EB-4EAA-F3EE-9B44A83C3E8D}"/>
              </a:ext>
            </a:extLst>
          </p:cNvPr>
          <p:cNvGrpSpPr>
            <a:grpSpLocks/>
          </p:cNvGrpSpPr>
          <p:nvPr/>
        </p:nvGrpSpPr>
        <p:grpSpPr bwMode="auto">
          <a:xfrm>
            <a:off x="304800" y="1752600"/>
            <a:ext cx="8577263" cy="3198813"/>
            <a:chOff x="336" y="2064"/>
            <a:chExt cx="5403" cy="2015"/>
          </a:xfrm>
        </p:grpSpPr>
        <p:sp>
          <p:nvSpPr>
            <p:cNvPr id="104451" name="Oval 6">
              <a:extLst>
                <a:ext uri="{FF2B5EF4-FFF2-40B4-BE49-F238E27FC236}">
                  <a16:creationId xmlns:a16="http://schemas.microsoft.com/office/drawing/2014/main" id="{7820E429-3E48-BF63-D94F-66A60300DA29}"/>
                </a:ext>
              </a:extLst>
            </p:cNvPr>
            <p:cNvSpPr>
              <a:spLocks noChangeArrowheads="1"/>
            </p:cNvSpPr>
            <p:nvPr/>
          </p:nvSpPr>
          <p:spPr bwMode="auto">
            <a:xfrm>
              <a:off x="336" y="2064"/>
              <a:ext cx="2015" cy="2015"/>
            </a:xfrm>
            <a:prstGeom prst="ellipse">
              <a:avLst/>
            </a:prstGeom>
            <a:solidFill>
              <a:schemeClr val="accent2"/>
            </a:solidFill>
            <a:ln w="38100">
              <a:solidFill>
                <a:srgbClr val="FFFF00"/>
              </a:solidFill>
              <a:round/>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sp>
          <p:nvSpPr>
            <p:cNvPr id="104452" name="Rectangle 7">
              <a:extLst>
                <a:ext uri="{FF2B5EF4-FFF2-40B4-BE49-F238E27FC236}">
                  <a16:creationId xmlns:a16="http://schemas.microsoft.com/office/drawing/2014/main" id="{5ADC0AF3-DBEB-4E51-D8AA-DA81C2AF3CF7}"/>
                </a:ext>
              </a:extLst>
            </p:cNvPr>
            <p:cNvSpPr>
              <a:spLocks noChangeArrowheads="1"/>
            </p:cNvSpPr>
            <p:nvPr/>
          </p:nvSpPr>
          <p:spPr bwMode="auto">
            <a:xfrm>
              <a:off x="2551" y="2767"/>
              <a:ext cx="318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b="1">
                  <a:solidFill>
                    <a:schemeClr val="bg1"/>
                  </a:solidFill>
                </a:rPr>
                <a:t>MASS/ NODULE =</a:t>
              </a:r>
            </a:p>
            <a:p>
              <a:pPr eaLnBrk="1" hangingPunct="1">
                <a:spcBef>
                  <a:spcPct val="0"/>
                </a:spcBef>
                <a:buClrTx/>
                <a:buSzTx/>
                <a:buFontTx/>
                <a:buNone/>
              </a:pPr>
              <a:r>
                <a:rPr lang="en-US" altLang="en-US" b="1">
                  <a:solidFill>
                    <a:schemeClr val="bg1"/>
                  </a:solidFill>
                </a:rPr>
                <a:t>NO AIR BRONCHOGRAM</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Overpen">
            <a:extLst>
              <a:ext uri="{FF2B5EF4-FFF2-40B4-BE49-F238E27FC236}">
                <a16:creationId xmlns:a16="http://schemas.microsoft.com/office/drawing/2014/main" id="{AE1805B7-4051-745E-0807-9A094CE02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4800"/>
            <a:ext cx="49974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a:extLst>
              <a:ext uri="{FF2B5EF4-FFF2-40B4-BE49-F238E27FC236}">
                <a16:creationId xmlns:a16="http://schemas.microsoft.com/office/drawing/2014/main" id="{FE6A595C-A9F1-7046-ADBF-7E3910F31CF6}"/>
              </a:ext>
            </a:extLst>
          </p:cNvPr>
          <p:cNvSpPr txBox="1">
            <a:spLocks noChangeArrowheads="1"/>
          </p:cNvSpPr>
          <p:nvPr/>
        </p:nvSpPr>
        <p:spPr bwMode="auto">
          <a:xfrm>
            <a:off x="152400" y="152400"/>
            <a:ext cx="3657600" cy="655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3600" b="1">
                <a:solidFill>
                  <a:schemeClr val="tx2"/>
                </a:solidFill>
              </a:rPr>
              <a:t>Overpenetrated Film</a:t>
            </a:r>
          </a:p>
          <a:p>
            <a:pPr eaLnBrk="1" hangingPunct="1">
              <a:spcBef>
                <a:spcPct val="50000"/>
              </a:spcBef>
              <a:buClrTx/>
              <a:buSzTx/>
              <a:buFontTx/>
              <a:buChar char="•"/>
            </a:pPr>
            <a:r>
              <a:rPr lang="en-US" altLang="en-US"/>
              <a:t> Lung fields darker than normal—may obscure subtle pathologies</a:t>
            </a:r>
          </a:p>
          <a:p>
            <a:pPr eaLnBrk="1" hangingPunct="1">
              <a:spcBef>
                <a:spcPct val="50000"/>
              </a:spcBef>
              <a:buClrTx/>
              <a:buSzTx/>
              <a:buFontTx/>
              <a:buChar char="•"/>
            </a:pPr>
            <a:r>
              <a:rPr lang="en-US" altLang="en-US"/>
              <a:t> See spine well beyond the heart.</a:t>
            </a:r>
          </a:p>
          <a:p>
            <a:pPr eaLnBrk="1" hangingPunct="1">
              <a:spcBef>
                <a:spcPct val="50000"/>
              </a:spcBef>
              <a:buClrTx/>
              <a:buSzTx/>
              <a:buFontTx/>
              <a:buChar char="•"/>
            </a:pPr>
            <a:r>
              <a:rPr lang="en-US" altLang="en-US"/>
              <a:t> Inadequate lung detail</a:t>
            </a:r>
          </a:p>
          <a:p>
            <a:pPr eaLnBrk="1" hangingPunct="1">
              <a:spcBef>
                <a:spcPct val="50000"/>
              </a:spcBef>
              <a:buClrTx/>
              <a:buSzTx/>
              <a:buFontTx/>
              <a:buChar char="•"/>
            </a:pPr>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Object 0">
            <a:extLst>
              <a:ext uri="{FF2B5EF4-FFF2-40B4-BE49-F238E27FC236}">
                <a16:creationId xmlns:a16="http://schemas.microsoft.com/office/drawing/2014/main" id="{0FA423EE-9A3F-11D9-697F-301B463F3E2F}"/>
              </a:ext>
            </a:extLst>
          </p:cNvPr>
          <p:cNvGraphicFramePr>
            <a:graphicFrameLocks noChangeAspect="1"/>
          </p:cNvGraphicFramePr>
          <p:nvPr/>
        </p:nvGraphicFramePr>
        <p:xfrm>
          <a:off x="736600" y="381000"/>
          <a:ext cx="7645400" cy="5735638"/>
        </p:xfrm>
        <a:graphic>
          <a:graphicData uri="http://schemas.openxmlformats.org/presentationml/2006/ole">
            <mc:AlternateContent xmlns:mc="http://schemas.openxmlformats.org/markup-compatibility/2006">
              <mc:Choice xmlns:v="urn:schemas-microsoft-com:vml" Requires="v">
                <p:oleObj spid="_x0000_s12289" name="Image" r:id="rId3" imgW="0" imgH="0" progId="Photoshop.Image.7">
                  <p:embed/>
                </p:oleObj>
              </mc:Choice>
              <mc:Fallback>
                <p:oleObj name="Image" r:id="rId3" imgW="0" imgH="0" progId="Photoshop.Image.7">
                  <p:embed/>
                  <p:pic>
                    <p:nvPicPr>
                      <p:cNvPr id="105474" name="Object 0">
                        <a:extLst>
                          <a:ext uri="{FF2B5EF4-FFF2-40B4-BE49-F238E27FC236}">
                            <a16:creationId xmlns:a16="http://schemas.microsoft.com/office/drawing/2014/main" id="{0FA423EE-9A3F-11D9-697F-301B463F3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381000"/>
                        <a:ext cx="7645400" cy="57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475" name="Rectangle 2">
            <a:extLst>
              <a:ext uri="{FF2B5EF4-FFF2-40B4-BE49-F238E27FC236}">
                <a16:creationId xmlns:a16="http://schemas.microsoft.com/office/drawing/2014/main" id="{80899D16-226D-B034-10F9-00A11C15F9D5}"/>
              </a:ext>
            </a:extLst>
          </p:cNvPr>
          <p:cNvSpPr>
            <a:spLocks noChangeArrowheads="1"/>
          </p:cNvSpPr>
          <p:nvPr/>
        </p:nvSpPr>
        <p:spPr bwMode="auto">
          <a:xfrm>
            <a:off x="5943600" y="6019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2400" b="1"/>
          </a:p>
        </p:txBody>
      </p:sp>
      <p:sp>
        <p:nvSpPr>
          <p:cNvPr id="77833" name="Rectangle 9">
            <a:extLst>
              <a:ext uri="{FF2B5EF4-FFF2-40B4-BE49-F238E27FC236}">
                <a16:creationId xmlns:a16="http://schemas.microsoft.com/office/drawing/2014/main" id="{0E5CE607-A9B3-A8D9-B5AF-350F745C6A94}"/>
              </a:ext>
            </a:extLst>
          </p:cNvPr>
          <p:cNvSpPr>
            <a:spLocks noChangeArrowheads="1"/>
          </p:cNvSpPr>
          <p:nvPr/>
        </p:nvSpPr>
        <p:spPr bwMode="auto">
          <a:xfrm>
            <a:off x="2268538" y="6165850"/>
            <a:ext cx="5233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b="1">
                <a:solidFill>
                  <a:schemeClr val="bg1"/>
                </a:solidFill>
              </a:rPr>
              <a:t>SOLITARY PULMONARY NODULE</a:t>
            </a:r>
          </a:p>
        </p:txBody>
      </p:sp>
      <p:sp>
        <p:nvSpPr>
          <p:cNvPr id="77836" name="Oval 12">
            <a:extLst>
              <a:ext uri="{FF2B5EF4-FFF2-40B4-BE49-F238E27FC236}">
                <a16:creationId xmlns:a16="http://schemas.microsoft.com/office/drawing/2014/main" id="{C9C47E1E-BEDB-0D4A-98BF-E3C51177FF24}"/>
              </a:ext>
            </a:extLst>
          </p:cNvPr>
          <p:cNvSpPr>
            <a:spLocks noChangeArrowheads="1"/>
          </p:cNvSpPr>
          <p:nvPr/>
        </p:nvSpPr>
        <p:spPr bwMode="auto">
          <a:xfrm>
            <a:off x="1600200" y="2667000"/>
            <a:ext cx="1676400" cy="16002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7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3" grpId="0" autoUpdateAnimBg="0"/>
      <p:bldP spid="7783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5FC92F5-E0EE-2644-78CA-1E59B1689A07}"/>
              </a:ext>
            </a:extLst>
          </p:cNvPr>
          <p:cNvSpPr>
            <a:spLocks noChangeArrowheads="1"/>
          </p:cNvSpPr>
          <p:nvPr/>
        </p:nvSpPr>
        <p:spPr bwMode="auto">
          <a:xfrm>
            <a:off x="5943600" y="6019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2400" b="1"/>
          </a:p>
        </p:txBody>
      </p:sp>
      <p:graphicFrame>
        <p:nvGraphicFramePr>
          <p:cNvPr id="106499" name="Object 0">
            <a:extLst>
              <a:ext uri="{FF2B5EF4-FFF2-40B4-BE49-F238E27FC236}">
                <a16:creationId xmlns:a16="http://schemas.microsoft.com/office/drawing/2014/main" id="{E469C13F-BE45-BC8E-8E1D-2EBBCB5F8A98}"/>
              </a:ext>
            </a:extLst>
          </p:cNvPr>
          <p:cNvGraphicFramePr>
            <a:graphicFrameLocks noChangeAspect="1"/>
          </p:cNvGraphicFramePr>
          <p:nvPr/>
        </p:nvGraphicFramePr>
        <p:xfrm>
          <a:off x="304800" y="1219200"/>
          <a:ext cx="4648200" cy="4343400"/>
        </p:xfrm>
        <a:graphic>
          <a:graphicData uri="http://schemas.openxmlformats.org/presentationml/2006/ole">
            <mc:AlternateContent xmlns:mc="http://schemas.openxmlformats.org/markup-compatibility/2006">
              <mc:Choice xmlns:v="urn:schemas-microsoft-com:vml" Requires="v">
                <p:oleObj spid="_x0000_s13313" name="Image" r:id="rId3" imgW="0" imgH="0" progId="Photoshop.Image.7">
                  <p:embed/>
                </p:oleObj>
              </mc:Choice>
              <mc:Fallback>
                <p:oleObj name="Image" r:id="rId3" imgW="0" imgH="0" progId="Photoshop.Image.7">
                  <p:embed/>
                  <p:pic>
                    <p:nvPicPr>
                      <p:cNvPr id="106499" name="Object 0">
                        <a:extLst>
                          <a:ext uri="{FF2B5EF4-FFF2-40B4-BE49-F238E27FC236}">
                            <a16:creationId xmlns:a16="http://schemas.microsoft.com/office/drawing/2014/main" id="{E469C13F-BE45-BC8E-8E1D-2EBBCB5F8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4648200" cy="43434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500" name="Object 1">
            <a:extLst>
              <a:ext uri="{FF2B5EF4-FFF2-40B4-BE49-F238E27FC236}">
                <a16:creationId xmlns:a16="http://schemas.microsoft.com/office/drawing/2014/main" id="{BB8C9F4E-DDA5-D2B1-C9CC-AEC48298429B}"/>
              </a:ext>
            </a:extLst>
          </p:cNvPr>
          <p:cNvGraphicFramePr>
            <a:graphicFrameLocks noChangeAspect="1"/>
          </p:cNvGraphicFramePr>
          <p:nvPr/>
        </p:nvGraphicFramePr>
        <p:xfrm>
          <a:off x="5257800" y="914400"/>
          <a:ext cx="3578225" cy="4938713"/>
        </p:xfrm>
        <a:graphic>
          <a:graphicData uri="http://schemas.openxmlformats.org/presentationml/2006/ole">
            <mc:AlternateContent xmlns:mc="http://schemas.openxmlformats.org/markup-compatibility/2006">
              <mc:Choice xmlns:v="urn:schemas-microsoft-com:vml" Requires="v">
                <p:oleObj spid="_x0000_s13314" name="Image" r:id="rId5" imgW="0" imgH="0" progId="Photoshop.Image.7">
                  <p:embed/>
                </p:oleObj>
              </mc:Choice>
              <mc:Fallback>
                <p:oleObj name="Image" r:id="rId5" imgW="0" imgH="0" progId="Photoshop.Image.7">
                  <p:embed/>
                  <p:pic>
                    <p:nvPicPr>
                      <p:cNvPr id="106500" name="Object 1">
                        <a:extLst>
                          <a:ext uri="{FF2B5EF4-FFF2-40B4-BE49-F238E27FC236}">
                            <a16:creationId xmlns:a16="http://schemas.microsoft.com/office/drawing/2014/main" id="{BB8C9F4E-DDA5-D2B1-C9CC-AEC4829842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914400"/>
                        <a:ext cx="3578225" cy="493871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8" name="Line 10">
            <a:extLst>
              <a:ext uri="{FF2B5EF4-FFF2-40B4-BE49-F238E27FC236}">
                <a16:creationId xmlns:a16="http://schemas.microsoft.com/office/drawing/2014/main" id="{07D94996-1AAA-D188-1061-F58A2AFDB852}"/>
              </a:ext>
            </a:extLst>
          </p:cNvPr>
          <p:cNvSpPr>
            <a:spLocks noChangeShapeType="1"/>
          </p:cNvSpPr>
          <p:nvPr/>
        </p:nvSpPr>
        <p:spPr bwMode="auto">
          <a:xfrm>
            <a:off x="1219200" y="3200400"/>
            <a:ext cx="457200" cy="0"/>
          </a:xfrm>
          <a:prstGeom prst="line">
            <a:avLst/>
          </a:prstGeom>
          <a:noFill/>
          <a:ln w="57150">
            <a:solidFill>
              <a:srgbClr val="FFFF99"/>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grpSp>
        <p:nvGrpSpPr>
          <p:cNvPr id="2" name="Group 15">
            <a:extLst>
              <a:ext uri="{FF2B5EF4-FFF2-40B4-BE49-F238E27FC236}">
                <a16:creationId xmlns:a16="http://schemas.microsoft.com/office/drawing/2014/main" id="{4B1137B2-7C58-A911-DD42-3723EEAFA92D}"/>
              </a:ext>
            </a:extLst>
          </p:cNvPr>
          <p:cNvGrpSpPr>
            <a:grpSpLocks/>
          </p:cNvGrpSpPr>
          <p:nvPr/>
        </p:nvGrpSpPr>
        <p:grpSpPr bwMode="auto">
          <a:xfrm>
            <a:off x="7162800" y="1676400"/>
            <a:ext cx="990600" cy="2057400"/>
            <a:chOff x="4512" y="1056"/>
            <a:chExt cx="624" cy="1296"/>
          </a:xfrm>
        </p:grpSpPr>
        <p:sp>
          <p:nvSpPr>
            <p:cNvPr id="106504" name="Line 11">
              <a:extLst>
                <a:ext uri="{FF2B5EF4-FFF2-40B4-BE49-F238E27FC236}">
                  <a16:creationId xmlns:a16="http://schemas.microsoft.com/office/drawing/2014/main" id="{C1C4BE89-F9E8-742B-12E2-85F72184E94C}"/>
                </a:ext>
              </a:extLst>
            </p:cNvPr>
            <p:cNvSpPr>
              <a:spLocks noChangeShapeType="1"/>
            </p:cNvSpPr>
            <p:nvPr/>
          </p:nvSpPr>
          <p:spPr bwMode="auto">
            <a:xfrm flipH="1">
              <a:off x="4896" y="1392"/>
              <a:ext cx="240" cy="192"/>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6505" name="Line 12">
              <a:extLst>
                <a:ext uri="{FF2B5EF4-FFF2-40B4-BE49-F238E27FC236}">
                  <a16:creationId xmlns:a16="http://schemas.microsoft.com/office/drawing/2014/main" id="{B7C501F5-9CCA-42E6-BD69-3440E42043F4}"/>
                </a:ext>
              </a:extLst>
            </p:cNvPr>
            <p:cNvSpPr>
              <a:spLocks noChangeShapeType="1"/>
            </p:cNvSpPr>
            <p:nvPr/>
          </p:nvSpPr>
          <p:spPr bwMode="auto">
            <a:xfrm flipH="1" flipV="1">
              <a:off x="4848" y="2016"/>
              <a:ext cx="144" cy="336"/>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6506" name="Line 13">
              <a:extLst>
                <a:ext uri="{FF2B5EF4-FFF2-40B4-BE49-F238E27FC236}">
                  <a16:creationId xmlns:a16="http://schemas.microsoft.com/office/drawing/2014/main" id="{55F5CDC3-59B0-F8E1-9A5F-A434D9FFF460}"/>
                </a:ext>
              </a:extLst>
            </p:cNvPr>
            <p:cNvSpPr>
              <a:spLocks noChangeShapeType="1"/>
            </p:cNvSpPr>
            <p:nvPr/>
          </p:nvSpPr>
          <p:spPr bwMode="auto">
            <a:xfrm>
              <a:off x="4512" y="1056"/>
              <a:ext cx="96" cy="336"/>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sp>
        <p:nvSpPr>
          <p:cNvPr id="58382" name="Rectangle 14">
            <a:extLst>
              <a:ext uri="{FF2B5EF4-FFF2-40B4-BE49-F238E27FC236}">
                <a16:creationId xmlns:a16="http://schemas.microsoft.com/office/drawing/2014/main" id="{A6571F9F-580C-EAD8-0C8C-6014018035E6}"/>
              </a:ext>
            </a:extLst>
          </p:cNvPr>
          <p:cNvSpPr>
            <a:spLocks noChangeArrowheads="1"/>
          </p:cNvSpPr>
          <p:nvPr/>
        </p:nvSpPr>
        <p:spPr bwMode="auto">
          <a:xfrm>
            <a:off x="2065338" y="6165850"/>
            <a:ext cx="4237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b="1">
                <a:solidFill>
                  <a:schemeClr val="bg1"/>
                </a:solidFill>
              </a:rPr>
              <a:t>RIGHT HILAR MASS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83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2"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4">
            <a:extLst>
              <a:ext uri="{FF2B5EF4-FFF2-40B4-BE49-F238E27FC236}">
                <a16:creationId xmlns:a16="http://schemas.microsoft.com/office/drawing/2014/main" id="{BA5688C0-CAA9-746D-C5C2-1960057A5096}"/>
              </a:ext>
            </a:extLst>
          </p:cNvPr>
          <p:cNvGrpSpPr>
            <a:grpSpLocks/>
          </p:cNvGrpSpPr>
          <p:nvPr/>
        </p:nvGrpSpPr>
        <p:grpSpPr bwMode="auto">
          <a:xfrm>
            <a:off x="762000" y="546100"/>
            <a:ext cx="7620000" cy="5765800"/>
            <a:chOff x="480" y="344"/>
            <a:chExt cx="4800" cy="3632"/>
          </a:xfrm>
        </p:grpSpPr>
        <p:pic>
          <p:nvPicPr>
            <p:cNvPr id="107523" name="Picture 2" descr="C:\My Documents\My Pictures\Medical pictures\aortic disection.jpg">
              <a:extLst>
                <a:ext uri="{FF2B5EF4-FFF2-40B4-BE49-F238E27FC236}">
                  <a16:creationId xmlns:a16="http://schemas.microsoft.com/office/drawing/2014/main" id="{82EB9DAD-65B4-5D94-0D73-23C7EF8BE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344"/>
              <a:ext cx="4800" cy="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Rectangle 3">
              <a:extLst>
                <a:ext uri="{FF2B5EF4-FFF2-40B4-BE49-F238E27FC236}">
                  <a16:creationId xmlns:a16="http://schemas.microsoft.com/office/drawing/2014/main" id="{4255EBC2-B5FB-1546-EAE9-0C5D71C07613}"/>
                </a:ext>
              </a:extLst>
            </p:cNvPr>
            <p:cNvSpPr>
              <a:spLocks noChangeArrowheads="1"/>
            </p:cNvSpPr>
            <p:nvPr/>
          </p:nvSpPr>
          <p:spPr bwMode="auto">
            <a:xfrm>
              <a:off x="2064" y="3456"/>
              <a:ext cx="2016" cy="48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a:extLst>
              <a:ext uri="{FF2B5EF4-FFF2-40B4-BE49-F238E27FC236}">
                <a16:creationId xmlns:a16="http://schemas.microsoft.com/office/drawing/2014/main" id="{5145FC2F-434B-7E35-BC96-8FA999A7E42D}"/>
              </a:ext>
            </a:extLst>
          </p:cNvPr>
          <p:cNvGrpSpPr>
            <a:grpSpLocks/>
          </p:cNvGrpSpPr>
          <p:nvPr/>
        </p:nvGrpSpPr>
        <p:grpSpPr bwMode="auto">
          <a:xfrm>
            <a:off x="762000" y="546100"/>
            <a:ext cx="7620000" cy="5765800"/>
            <a:chOff x="480" y="344"/>
            <a:chExt cx="4800" cy="3632"/>
          </a:xfrm>
        </p:grpSpPr>
        <p:pic>
          <p:nvPicPr>
            <p:cNvPr id="109574" name="Picture 3" descr="C:\My Documents\My Pictures\Medical pictures\aortic disection.jpg">
              <a:extLst>
                <a:ext uri="{FF2B5EF4-FFF2-40B4-BE49-F238E27FC236}">
                  <a16:creationId xmlns:a16="http://schemas.microsoft.com/office/drawing/2014/main" id="{9CF79055-3136-9CA9-4B1E-9E2E4245D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344"/>
              <a:ext cx="4800" cy="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Rectangle 4">
              <a:extLst>
                <a:ext uri="{FF2B5EF4-FFF2-40B4-BE49-F238E27FC236}">
                  <a16:creationId xmlns:a16="http://schemas.microsoft.com/office/drawing/2014/main" id="{9833F9FE-7661-0DBE-88D3-ABBEEE1A5D9D}"/>
                </a:ext>
              </a:extLst>
            </p:cNvPr>
            <p:cNvSpPr>
              <a:spLocks noChangeArrowheads="1"/>
            </p:cNvSpPr>
            <p:nvPr/>
          </p:nvSpPr>
          <p:spPr bwMode="auto">
            <a:xfrm>
              <a:off x="2064" y="3456"/>
              <a:ext cx="2016" cy="48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ar-EG" altLang="en-US" sz="1400"/>
            </a:p>
          </p:txBody>
        </p:sp>
      </p:grpSp>
      <p:sp>
        <p:nvSpPr>
          <p:cNvPr id="109571" name="Line 5">
            <a:extLst>
              <a:ext uri="{FF2B5EF4-FFF2-40B4-BE49-F238E27FC236}">
                <a16:creationId xmlns:a16="http://schemas.microsoft.com/office/drawing/2014/main" id="{2C202C37-2ED2-1D61-CA2F-2E98FD510080}"/>
              </a:ext>
            </a:extLst>
          </p:cNvPr>
          <p:cNvSpPr>
            <a:spLocks noChangeShapeType="1"/>
          </p:cNvSpPr>
          <p:nvPr/>
        </p:nvSpPr>
        <p:spPr bwMode="auto">
          <a:xfrm>
            <a:off x="2971800" y="1676400"/>
            <a:ext cx="685800" cy="762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9572" name="Line 9">
            <a:extLst>
              <a:ext uri="{FF2B5EF4-FFF2-40B4-BE49-F238E27FC236}">
                <a16:creationId xmlns:a16="http://schemas.microsoft.com/office/drawing/2014/main" id="{D7B155F1-02D0-C7B8-9315-CA858BAC40A8}"/>
              </a:ext>
            </a:extLst>
          </p:cNvPr>
          <p:cNvSpPr>
            <a:spLocks noChangeShapeType="1"/>
          </p:cNvSpPr>
          <p:nvPr/>
        </p:nvSpPr>
        <p:spPr bwMode="auto">
          <a:xfrm flipH="1">
            <a:off x="5562600" y="1676400"/>
            <a:ext cx="762000" cy="762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9573" name="Text Box 10">
            <a:extLst>
              <a:ext uri="{FF2B5EF4-FFF2-40B4-BE49-F238E27FC236}">
                <a16:creationId xmlns:a16="http://schemas.microsoft.com/office/drawing/2014/main" id="{D31C9670-665E-FBF1-7700-EAC1CB653EC5}"/>
              </a:ext>
            </a:extLst>
          </p:cNvPr>
          <p:cNvSpPr txBox="1">
            <a:spLocks noChangeArrowheads="1"/>
          </p:cNvSpPr>
          <p:nvPr/>
        </p:nvSpPr>
        <p:spPr bwMode="auto">
          <a:xfrm>
            <a:off x="1828800" y="6400800"/>
            <a:ext cx="5341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a:t>Widened Mediastinum: Aortic Dissection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BE3D98DA-9A05-5C4F-1E34-B695917B201D}"/>
              </a:ext>
            </a:extLst>
          </p:cNvPr>
          <p:cNvSpPr>
            <a:spLocks noGrp="1" noChangeArrowheads="1"/>
          </p:cNvSpPr>
          <p:nvPr>
            <p:ph type="title"/>
          </p:nvPr>
        </p:nvSpPr>
        <p:spPr/>
        <p:txBody>
          <a:bodyPr/>
          <a:lstStyle/>
          <a:p>
            <a:pPr eaLnBrk="1" hangingPunct="1">
              <a:defRPr/>
            </a:pPr>
            <a:r>
              <a:rPr lang="en-US"/>
              <a:t>Questions?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a:extLst>
              <a:ext uri="{FF2B5EF4-FFF2-40B4-BE49-F238E27FC236}">
                <a16:creationId xmlns:a16="http://schemas.microsoft.com/office/drawing/2014/main" id="{728FC33D-2687-8C03-AB45-206638EE6344}"/>
              </a:ext>
            </a:extLst>
          </p:cNvPr>
          <p:cNvSpPr txBox="1">
            <a:spLocks noChangeArrowheads="1"/>
          </p:cNvSpPr>
          <p:nvPr/>
        </p:nvSpPr>
        <p:spPr bwMode="auto">
          <a:xfrm>
            <a:off x="228600" y="0"/>
            <a:ext cx="8686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b="1">
                <a:solidFill>
                  <a:schemeClr val="tx2"/>
                </a:solidFill>
              </a:rPr>
              <a:t>Underpenetrated Film</a:t>
            </a:r>
          </a:p>
          <a:p>
            <a:pPr eaLnBrk="1" hangingPunct="1">
              <a:spcBef>
                <a:spcPct val="50000"/>
              </a:spcBef>
              <a:buClrTx/>
              <a:buSzTx/>
              <a:buFontTx/>
              <a:buChar char="•"/>
            </a:pPr>
            <a:r>
              <a:rPr lang="en-US" altLang="en-US" sz="2800" b="1"/>
              <a:t>Hemidiaphragms are obscured</a:t>
            </a:r>
          </a:p>
          <a:p>
            <a:pPr eaLnBrk="1" hangingPunct="1">
              <a:spcBef>
                <a:spcPct val="50000"/>
              </a:spcBef>
              <a:buClrTx/>
              <a:buSzTx/>
              <a:buFontTx/>
              <a:buChar char="•"/>
            </a:pPr>
            <a:r>
              <a:rPr lang="en-US" altLang="en-US" sz="2800" b="1"/>
              <a:t>Pulmonary markings more prominent than they actually are</a:t>
            </a:r>
          </a:p>
          <a:p>
            <a:pPr eaLnBrk="1" hangingPunct="1">
              <a:spcBef>
                <a:spcPct val="50000"/>
              </a:spcBef>
              <a:buClrTx/>
              <a:buSzTx/>
              <a:buFontTx/>
              <a:buChar char="•"/>
            </a:pPr>
            <a:endParaRPr lang="en-US" altLang="en-US" sz="2800" b="1"/>
          </a:p>
        </p:txBody>
      </p:sp>
      <p:pic>
        <p:nvPicPr>
          <p:cNvPr id="21507" name="Picture 4">
            <a:extLst>
              <a:ext uri="{FF2B5EF4-FFF2-40B4-BE49-F238E27FC236}">
                <a16:creationId xmlns:a16="http://schemas.microsoft.com/office/drawing/2014/main" id="{975554CA-2A28-A9FC-CB03-107B23CA2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57400"/>
            <a:ext cx="61960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C0CD3D4-B747-0C90-7A90-F43CA05834C5}"/>
              </a:ext>
            </a:extLst>
          </p:cNvPr>
          <p:cNvSpPr>
            <a:spLocks noGrp="1" noChangeArrowheads="1"/>
          </p:cNvSpPr>
          <p:nvPr>
            <p:ph type="title"/>
          </p:nvPr>
        </p:nvSpPr>
        <p:spPr>
          <a:xfrm>
            <a:off x="762000" y="0"/>
            <a:ext cx="8001000" cy="712788"/>
          </a:xfrm>
        </p:spPr>
        <p:txBody>
          <a:bodyPr/>
          <a:lstStyle/>
          <a:p>
            <a:pPr eaLnBrk="1" hangingPunct="1">
              <a:defRPr/>
            </a:pPr>
            <a:r>
              <a:rPr lang="en-US" sz="4000">
                <a:solidFill>
                  <a:srgbClr val="FF9933"/>
                </a:solidFill>
              </a:rPr>
              <a:t>Quality Control</a:t>
            </a:r>
          </a:p>
        </p:txBody>
      </p:sp>
      <p:sp>
        <p:nvSpPr>
          <p:cNvPr id="23555" name="Rectangle 3">
            <a:extLst>
              <a:ext uri="{FF2B5EF4-FFF2-40B4-BE49-F238E27FC236}">
                <a16:creationId xmlns:a16="http://schemas.microsoft.com/office/drawing/2014/main" id="{C1160EC3-1E5A-D9C8-919E-DA4A5D65FAB6}"/>
              </a:ext>
            </a:extLst>
          </p:cNvPr>
          <p:cNvSpPr>
            <a:spLocks noGrp="1" noChangeArrowheads="1"/>
          </p:cNvSpPr>
          <p:nvPr>
            <p:ph type="body" sz="half" idx="1"/>
          </p:nvPr>
        </p:nvSpPr>
        <p:spPr>
          <a:xfrm>
            <a:off x="228600" y="990600"/>
            <a:ext cx="4343400" cy="5867400"/>
          </a:xfrm>
        </p:spPr>
        <p:txBody>
          <a:bodyPr/>
          <a:lstStyle/>
          <a:p>
            <a:pPr eaLnBrk="1" hangingPunct="1"/>
            <a:r>
              <a:rPr lang="en-US" altLang="en-US" sz="3600" b="1">
                <a:solidFill>
                  <a:srgbClr val="FFFF00"/>
                </a:solidFill>
              </a:rPr>
              <a:t>6</a:t>
            </a:r>
            <a:r>
              <a:rPr lang="en-US" altLang="en-US" sz="3600"/>
              <a:t>.  </a:t>
            </a:r>
            <a:r>
              <a:rPr lang="en-US" altLang="en-US" sz="3600" b="1">
                <a:solidFill>
                  <a:schemeClr val="tx2"/>
                </a:solidFill>
              </a:rPr>
              <a:t>Inspiration</a:t>
            </a:r>
          </a:p>
          <a:p>
            <a:pPr lvl="2" eaLnBrk="1" hangingPunct="1"/>
            <a:endParaRPr lang="en-US" altLang="en-US" sz="2800"/>
          </a:p>
          <a:p>
            <a:pPr lvl="1" eaLnBrk="1" hangingPunct="1"/>
            <a:r>
              <a:rPr lang="en-US" altLang="en-US" sz="3200"/>
              <a:t>Should be able to count 9-10th ribs posteriorly OR 6th rib anteriorly.</a:t>
            </a:r>
          </a:p>
          <a:p>
            <a:pPr lvl="2" eaLnBrk="1" hangingPunct="1"/>
            <a:endParaRPr lang="en-US" altLang="en-US" sz="2800"/>
          </a:p>
          <a:p>
            <a:pPr lvl="1" eaLnBrk="1" hangingPunct="1"/>
            <a:r>
              <a:rPr lang="en-US" altLang="en-US" sz="3200"/>
              <a:t>Heart shadow should not be hidden by the diaphragm</a:t>
            </a:r>
          </a:p>
        </p:txBody>
      </p:sp>
      <p:pic>
        <p:nvPicPr>
          <p:cNvPr id="23556" name="Picture 4" descr="NormalPA3">
            <a:extLst>
              <a:ext uri="{FF2B5EF4-FFF2-40B4-BE49-F238E27FC236}">
                <a16:creationId xmlns:a16="http://schemas.microsoft.com/office/drawing/2014/main" id="{846B05EC-F20E-D48B-9428-D02C231C16E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447800"/>
            <a:ext cx="4116388" cy="4953000"/>
          </a:xfrm>
          <a:noFill/>
        </p:spPr>
      </p:pic>
      <p:sp>
        <p:nvSpPr>
          <p:cNvPr id="36875" name="Text Box 11">
            <a:extLst>
              <a:ext uri="{FF2B5EF4-FFF2-40B4-BE49-F238E27FC236}">
                <a16:creationId xmlns:a16="http://schemas.microsoft.com/office/drawing/2014/main" id="{E2850C9B-3CF9-DE4F-7614-4F40A06071E9}"/>
              </a:ext>
            </a:extLst>
          </p:cNvPr>
          <p:cNvSpPr txBox="1">
            <a:spLocks noChangeArrowheads="1"/>
          </p:cNvSpPr>
          <p:nvPr/>
        </p:nvSpPr>
        <p:spPr bwMode="auto">
          <a:xfrm>
            <a:off x="6172200" y="19050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1</a:t>
            </a:r>
          </a:p>
        </p:txBody>
      </p:sp>
      <p:sp>
        <p:nvSpPr>
          <p:cNvPr id="36876" name="Text Box 12">
            <a:extLst>
              <a:ext uri="{FF2B5EF4-FFF2-40B4-BE49-F238E27FC236}">
                <a16:creationId xmlns:a16="http://schemas.microsoft.com/office/drawing/2014/main" id="{EDA500AC-6864-2B0C-EADA-437FF897CBAE}"/>
              </a:ext>
            </a:extLst>
          </p:cNvPr>
          <p:cNvSpPr txBox="1">
            <a:spLocks noChangeArrowheads="1"/>
          </p:cNvSpPr>
          <p:nvPr/>
        </p:nvSpPr>
        <p:spPr bwMode="auto">
          <a:xfrm>
            <a:off x="6019800" y="22098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2</a:t>
            </a:r>
          </a:p>
        </p:txBody>
      </p:sp>
      <p:sp>
        <p:nvSpPr>
          <p:cNvPr id="36877" name="Text Box 13">
            <a:extLst>
              <a:ext uri="{FF2B5EF4-FFF2-40B4-BE49-F238E27FC236}">
                <a16:creationId xmlns:a16="http://schemas.microsoft.com/office/drawing/2014/main" id="{E08557C8-9FD4-6C75-FD13-72E764B0ABFF}"/>
              </a:ext>
            </a:extLst>
          </p:cNvPr>
          <p:cNvSpPr txBox="1">
            <a:spLocks noChangeArrowheads="1"/>
          </p:cNvSpPr>
          <p:nvPr/>
        </p:nvSpPr>
        <p:spPr bwMode="auto">
          <a:xfrm>
            <a:off x="5715000" y="25908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3</a:t>
            </a:r>
          </a:p>
        </p:txBody>
      </p:sp>
      <p:sp>
        <p:nvSpPr>
          <p:cNvPr id="36878" name="Text Box 14">
            <a:extLst>
              <a:ext uri="{FF2B5EF4-FFF2-40B4-BE49-F238E27FC236}">
                <a16:creationId xmlns:a16="http://schemas.microsoft.com/office/drawing/2014/main" id="{4D358EB5-4CED-F2F4-1F01-25624574DD20}"/>
              </a:ext>
            </a:extLst>
          </p:cNvPr>
          <p:cNvSpPr txBox="1">
            <a:spLocks noChangeArrowheads="1"/>
          </p:cNvSpPr>
          <p:nvPr/>
        </p:nvSpPr>
        <p:spPr bwMode="auto">
          <a:xfrm>
            <a:off x="5638800" y="29718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4</a:t>
            </a:r>
          </a:p>
        </p:txBody>
      </p:sp>
      <p:sp>
        <p:nvSpPr>
          <p:cNvPr id="36879" name="Text Box 15">
            <a:extLst>
              <a:ext uri="{FF2B5EF4-FFF2-40B4-BE49-F238E27FC236}">
                <a16:creationId xmlns:a16="http://schemas.microsoft.com/office/drawing/2014/main" id="{E914D329-E3EC-3769-9AB7-54239C750CB7}"/>
              </a:ext>
            </a:extLst>
          </p:cNvPr>
          <p:cNvSpPr txBox="1">
            <a:spLocks noChangeArrowheads="1"/>
          </p:cNvSpPr>
          <p:nvPr/>
        </p:nvSpPr>
        <p:spPr bwMode="auto">
          <a:xfrm>
            <a:off x="5562600" y="34290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5</a:t>
            </a:r>
          </a:p>
        </p:txBody>
      </p:sp>
      <p:sp>
        <p:nvSpPr>
          <p:cNvPr id="36880" name="Text Box 16">
            <a:extLst>
              <a:ext uri="{FF2B5EF4-FFF2-40B4-BE49-F238E27FC236}">
                <a16:creationId xmlns:a16="http://schemas.microsoft.com/office/drawing/2014/main" id="{2D92173B-E768-4E61-7D94-61E31D9D3FCF}"/>
              </a:ext>
            </a:extLst>
          </p:cNvPr>
          <p:cNvSpPr txBox="1">
            <a:spLocks noChangeArrowheads="1"/>
          </p:cNvSpPr>
          <p:nvPr/>
        </p:nvSpPr>
        <p:spPr bwMode="auto">
          <a:xfrm>
            <a:off x="5486400" y="38100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6</a:t>
            </a:r>
          </a:p>
        </p:txBody>
      </p:sp>
      <p:sp>
        <p:nvSpPr>
          <p:cNvPr id="36881" name="Text Box 17">
            <a:extLst>
              <a:ext uri="{FF2B5EF4-FFF2-40B4-BE49-F238E27FC236}">
                <a16:creationId xmlns:a16="http://schemas.microsoft.com/office/drawing/2014/main" id="{C24A8489-20FE-0216-9CE6-C5A5149DFF8C}"/>
              </a:ext>
            </a:extLst>
          </p:cNvPr>
          <p:cNvSpPr txBox="1">
            <a:spLocks noChangeArrowheads="1"/>
          </p:cNvSpPr>
          <p:nvPr/>
        </p:nvSpPr>
        <p:spPr bwMode="auto">
          <a:xfrm>
            <a:off x="5486400" y="42672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7</a:t>
            </a:r>
          </a:p>
        </p:txBody>
      </p:sp>
      <p:sp>
        <p:nvSpPr>
          <p:cNvPr id="36882" name="Text Box 18">
            <a:extLst>
              <a:ext uri="{FF2B5EF4-FFF2-40B4-BE49-F238E27FC236}">
                <a16:creationId xmlns:a16="http://schemas.microsoft.com/office/drawing/2014/main" id="{95AD673C-2DA5-D560-7FCD-2C672915C7ED}"/>
              </a:ext>
            </a:extLst>
          </p:cNvPr>
          <p:cNvSpPr txBox="1">
            <a:spLocks noChangeArrowheads="1"/>
          </p:cNvSpPr>
          <p:nvPr/>
        </p:nvSpPr>
        <p:spPr bwMode="auto">
          <a:xfrm>
            <a:off x="5486400" y="4800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8</a:t>
            </a:r>
          </a:p>
        </p:txBody>
      </p:sp>
      <p:sp>
        <p:nvSpPr>
          <p:cNvPr id="36883" name="Text Box 19">
            <a:extLst>
              <a:ext uri="{FF2B5EF4-FFF2-40B4-BE49-F238E27FC236}">
                <a16:creationId xmlns:a16="http://schemas.microsoft.com/office/drawing/2014/main" id="{EFABE217-0CB7-BEDD-5F13-A51EE2525F88}"/>
              </a:ext>
            </a:extLst>
          </p:cNvPr>
          <p:cNvSpPr txBox="1">
            <a:spLocks noChangeArrowheads="1"/>
          </p:cNvSpPr>
          <p:nvPr/>
        </p:nvSpPr>
        <p:spPr bwMode="auto">
          <a:xfrm>
            <a:off x="5562600" y="533400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9</a:t>
            </a:r>
          </a:p>
        </p:txBody>
      </p:sp>
      <p:sp>
        <p:nvSpPr>
          <p:cNvPr id="36884" name="Text Box 20">
            <a:extLst>
              <a:ext uri="{FF2B5EF4-FFF2-40B4-BE49-F238E27FC236}">
                <a16:creationId xmlns:a16="http://schemas.microsoft.com/office/drawing/2014/main" id="{CE073BDE-6967-224B-256F-59109187A64F}"/>
              </a:ext>
            </a:extLst>
          </p:cNvPr>
          <p:cNvSpPr txBox="1">
            <a:spLocks noChangeArrowheads="1"/>
          </p:cNvSpPr>
          <p:nvPr/>
        </p:nvSpPr>
        <p:spPr bwMode="auto">
          <a:xfrm>
            <a:off x="5943600" y="5638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200" b="1">
                <a:solidFill>
                  <a:srgbClr val="CC3300"/>
                </a:solidFill>
              </a:rPr>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6875"/>
                                        </p:tgtEl>
                                        <p:attrNameLst>
                                          <p:attrName>style.visibility</p:attrName>
                                        </p:attrNameLst>
                                      </p:cBhvr>
                                      <p:to>
                                        <p:strVal val="visible"/>
                                      </p:to>
                                    </p:set>
                                    <p:anim calcmode="lin" valueType="num">
                                      <p:cBhvr additive="base">
                                        <p:cTn id="7" dur="500" fill="hold"/>
                                        <p:tgtEl>
                                          <p:spTgt spid="36875"/>
                                        </p:tgtEl>
                                        <p:attrNameLst>
                                          <p:attrName>ppt_x</p:attrName>
                                        </p:attrNameLst>
                                      </p:cBhvr>
                                      <p:tavLst>
                                        <p:tav tm="0">
                                          <p:val>
                                            <p:strVal val="#ppt_x"/>
                                          </p:val>
                                        </p:tav>
                                        <p:tav tm="100000">
                                          <p:val>
                                            <p:strVal val="#ppt_x"/>
                                          </p:val>
                                        </p:tav>
                                      </p:tavLst>
                                    </p:anim>
                                    <p:anim calcmode="lin" valueType="num">
                                      <p:cBhvr additive="base">
                                        <p:cTn id="8" dur="500" fill="hold"/>
                                        <p:tgtEl>
                                          <p:spTgt spid="3687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0"/>
                                  </p:stCondLst>
                                  <p:childTnLst>
                                    <p:set>
                                      <p:cBhvr>
                                        <p:cTn id="11" dur="1" fill="hold">
                                          <p:stCondLst>
                                            <p:cond delay="0"/>
                                          </p:stCondLst>
                                        </p:cTn>
                                        <p:tgtEl>
                                          <p:spTgt spid="36876"/>
                                        </p:tgtEl>
                                        <p:attrNameLst>
                                          <p:attrName>style.visibility</p:attrName>
                                        </p:attrNameLst>
                                      </p:cBhvr>
                                      <p:to>
                                        <p:strVal val="visible"/>
                                      </p:to>
                                    </p:set>
                                    <p:anim calcmode="lin" valueType="num">
                                      <p:cBhvr additive="base">
                                        <p:cTn id="12" dur="500" fill="hold"/>
                                        <p:tgtEl>
                                          <p:spTgt spid="36876"/>
                                        </p:tgtEl>
                                        <p:attrNameLst>
                                          <p:attrName>ppt_x</p:attrName>
                                        </p:attrNameLst>
                                      </p:cBhvr>
                                      <p:tavLst>
                                        <p:tav tm="0">
                                          <p:val>
                                            <p:strVal val="#ppt_x"/>
                                          </p:val>
                                        </p:tav>
                                        <p:tav tm="100000">
                                          <p:val>
                                            <p:strVal val="#ppt_x"/>
                                          </p:val>
                                        </p:tav>
                                      </p:tavLst>
                                    </p:anim>
                                    <p:anim calcmode="lin" valueType="num">
                                      <p:cBhvr additive="base">
                                        <p:cTn id="13" dur="500" fill="hold"/>
                                        <p:tgtEl>
                                          <p:spTgt spid="3687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000"/>
                            </p:stCondLst>
                            <p:childTnLst>
                              <p:par>
                                <p:cTn id="15" presetID="2" presetClass="entr" presetSubtype="1" fill="hold" grpId="0" nodeType="afterEffect">
                                  <p:stCondLst>
                                    <p:cond delay="0"/>
                                  </p:stCondLst>
                                  <p:childTnLst>
                                    <p:set>
                                      <p:cBhvr>
                                        <p:cTn id="16" dur="1" fill="hold">
                                          <p:stCondLst>
                                            <p:cond delay="0"/>
                                          </p:stCondLst>
                                        </p:cTn>
                                        <p:tgtEl>
                                          <p:spTgt spid="36877"/>
                                        </p:tgtEl>
                                        <p:attrNameLst>
                                          <p:attrName>style.visibility</p:attrName>
                                        </p:attrNameLst>
                                      </p:cBhvr>
                                      <p:to>
                                        <p:strVal val="visible"/>
                                      </p:to>
                                    </p:set>
                                    <p:anim calcmode="lin" valueType="num">
                                      <p:cBhvr additive="base">
                                        <p:cTn id="17" dur="500" fill="hold"/>
                                        <p:tgtEl>
                                          <p:spTgt spid="36877"/>
                                        </p:tgtEl>
                                        <p:attrNameLst>
                                          <p:attrName>ppt_x</p:attrName>
                                        </p:attrNameLst>
                                      </p:cBhvr>
                                      <p:tavLst>
                                        <p:tav tm="0">
                                          <p:val>
                                            <p:strVal val="#ppt_x"/>
                                          </p:val>
                                        </p:tav>
                                        <p:tav tm="100000">
                                          <p:val>
                                            <p:strVal val="#ppt_x"/>
                                          </p:val>
                                        </p:tav>
                                      </p:tavLst>
                                    </p:anim>
                                    <p:anim calcmode="lin" valueType="num">
                                      <p:cBhvr additive="base">
                                        <p:cTn id="18" dur="500" fill="hold"/>
                                        <p:tgtEl>
                                          <p:spTgt spid="36877"/>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2500"/>
                            </p:stCondLst>
                            <p:childTnLst>
                              <p:par>
                                <p:cTn id="20" presetID="2" presetClass="entr" presetSubtype="1" fill="hold" grpId="0" nodeType="afterEffect">
                                  <p:stCondLst>
                                    <p:cond delay="0"/>
                                  </p:stCondLst>
                                  <p:childTnLst>
                                    <p:set>
                                      <p:cBhvr>
                                        <p:cTn id="21" dur="1" fill="hold">
                                          <p:stCondLst>
                                            <p:cond delay="0"/>
                                          </p:stCondLst>
                                        </p:cTn>
                                        <p:tgtEl>
                                          <p:spTgt spid="36878"/>
                                        </p:tgtEl>
                                        <p:attrNameLst>
                                          <p:attrName>style.visibility</p:attrName>
                                        </p:attrNameLst>
                                      </p:cBhvr>
                                      <p:to>
                                        <p:strVal val="visible"/>
                                      </p:to>
                                    </p:set>
                                    <p:anim calcmode="lin" valueType="num">
                                      <p:cBhvr additive="base">
                                        <p:cTn id="22" dur="500" fill="hold"/>
                                        <p:tgtEl>
                                          <p:spTgt spid="36878"/>
                                        </p:tgtEl>
                                        <p:attrNameLst>
                                          <p:attrName>ppt_x</p:attrName>
                                        </p:attrNameLst>
                                      </p:cBhvr>
                                      <p:tavLst>
                                        <p:tav tm="0">
                                          <p:val>
                                            <p:strVal val="#ppt_x"/>
                                          </p:val>
                                        </p:tav>
                                        <p:tav tm="100000">
                                          <p:val>
                                            <p:strVal val="#ppt_x"/>
                                          </p:val>
                                        </p:tav>
                                      </p:tavLst>
                                    </p:anim>
                                    <p:anim calcmode="lin" valueType="num">
                                      <p:cBhvr additive="base">
                                        <p:cTn id="23" dur="500" fill="hold"/>
                                        <p:tgtEl>
                                          <p:spTgt spid="36878"/>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3000"/>
                            </p:stCondLst>
                            <p:childTnLst>
                              <p:par>
                                <p:cTn id="25" presetID="2" presetClass="entr" presetSubtype="1" fill="hold" grpId="0" nodeType="afterEffect">
                                  <p:stCondLst>
                                    <p:cond delay="0"/>
                                  </p:stCondLst>
                                  <p:childTnLst>
                                    <p:set>
                                      <p:cBhvr>
                                        <p:cTn id="26" dur="1" fill="hold">
                                          <p:stCondLst>
                                            <p:cond delay="0"/>
                                          </p:stCondLst>
                                        </p:cTn>
                                        <p:tgtEl>
                                          <p:spTgt spid="36879"/>
                                        </p:tgtEl>
                                        <p:attrNameLst>
                                          <p:attrName>style.visibility</p:attrName>
                                        </p:attrNameLst>
                                      </p:cBhvr>
                                      <p:to>
                                        <p:strVal val="visible"/>
                                      </p:to>
                                    </p:set>
                                    <p:anim calcmode="lin" valueType="num">
                                      <p:cBhvr additive="base">
                                        <p:cTn id="27" dur="500" fill="hold"/>
                                        <p:tgtEl>
                                          <p:spTgt spid="36879"/>
                                        </p:tgtEl>
                                        <p:attrNameLst>
                                          <p:attrName>ppt_x</p:attrName>
                                        </p:attrNameLst>
                                      </p:cBhvr>
                                      <p:tavLst>
                                        <p:tav tm="0">
                                          <p:val>
                                            <p:strVal val="#ppt_x"/>
                                          </p:val>
                                        </p:tav>
                                        <p:tav tm="100000">
                                          <p:val>
                                            <p:strVal val="#ppt_x"/>
                                          </p:val>
                                        </p:tav>
                                      </p:tavLst>
                                    </p:anim>
                                    <p:anim calcmode="lin" valueType="num">
                                      <p:cBhvr additive="base">
                                        <p:cTn id="28" dur="500" fill="hold"/>
                                        <p:tgtEl>
                                          <p:spTgt spid="36879"/>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3500"/>
                            </p:stCondLst>
                            <p:childTnLst>
                              <p:par>
                                <p:cTn id="30" presetID="2" presetClass="entr" presetSubtype="1" fill="hold" grpId="0" nodeType="afterEffect">
                                  <p:stCondLst>
                                    <p:cond delay="0"/>
                                  </p:stCondLst>
                                  <p:childTnLst>
                                    <p:set>
                                      <p:cBhvr>
                                        <p:cTn id="31" dur="1" fill="hold">
                                          <p:stCondLst>
                                            <p:cond delay="0"/>
                                          </p:stCondLst>
                                        </p:cTn>
                                        <p:tgtEl>
                                          <p:spTgt spid="36880"/>
                                        </p:tgtEl>
                                        <p:attrNameLst>
                                          <p:attrName>style.visibility</p:attrName>
                                        </p:attrNameLst>
                                      </p:cBhvr>
                                      <p:to>
                                        <p:strVal val="visible"/>
                                      </p:to>
                                    </p:set>
                                    <p:anim calcmode="lin" valueType="num">
                                      <p:cBhvr additive="base">
                                        <p:cTn id="32" dur="500" fill="hold"/>
                                        <p:tgtEl>
                                          <p:spTgt spid="36880"/>
                                        </p:tgtEl>
                                        <p:attrNameLst>
                                          <p:attrName>ppt_x</p:attrName>
                                        </p:attrNameLst>
                                      </p:cBhvr>
                                      <p:tavLst>
                                        <p:tav tm="0">
                                          <p:val>
                                            <p:strVal val="#ppt_x"/>
                                          </p:val>
                                        </p:tav>
                                        <p:tav tm="100000">
                                          <p:val>
                                            <p:strVal val="#ppt_x"/>
                                          </p:val>
                                        </p:tav>
                                      </p:tavLst>
                                    </p:anim>
                                    <p:anim calcmode="lin" valueType="num">
                                      <p:cBhvr additive="base">
                                        <p:cTn id="33" dur="500" fill="hold"/>
                                        <p:tgtEl>
                                          <p:spTgt spid="36880"/>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4000"/>
                            </p:stCondLst>
                            <p:childTnLst>
                              <p:par>
                                <p:cTn id="35" presetID="2" presetClass="entr" presetSubtype="1" fill="hold" grpId="0" nodeType="afterEffect">
                                  <p:stCondLst>
                                    <p:cond delay="0"/>
                                  </p:stCondLst>
                                  <p:childTnLst>
                                    <p:set>
                                      <p:cBhvr>
                                        <p:cTn id="36" dur="1" fill="hold">
                                          <p:stCondLst>
                                            <p:cond delay="0"/>
                                          </p:stCondLst>
                                        </p:cTn>
                                        <p:tgtEl>
                                          <p:spTgt spid="36881"/>
                                        </p:tgtEl>
                                        <p:attrNameLst>
                                          <p:attrName>style.visibility</p:attrName>
                                        </p:attrNameLst>
                                      </p:cBhvr>
                                      <p:to>
                                        <p:strVal val="visible"/>
                                      </p:to>
                                    </p:set>
                                    <p:anim calcmode="lin" valueType="num">
                                      <p:cBhvr additive="base">
                                        <p:cTn id="37" dur="500" fill="hold"/>
                                        <p:tgtEl>
                                          <p:spTgt spid="36881"/>
                                        </p:tgtEl>
                                        <p:attrNameLst>
                                          <p:attrName>ppt_x</p:attrName>
                                        </p:attrNameLst>
                                      </p:cBhvr>
                                      <p:tavLst>
                                        <p:tav tm="0">
                                          <p:val>
                                            <p:strVal val="#ppt_x"/>
                                          </p:val>
                                        </p:tav>
                                        <p:tav tm="100000">
                                          <p:val>
                                            <p:strVal val="#ppt_x"/>
                                          </p:val>
                                        </p:tav>
                                      </p:tavLst>
                                    </p:anim>
                                    <p:anim calcmode="lin" valueType="num">
                                      <p:cBhvr additive="base">
                                        <p:cTn id="38" dur="500" fill="hold"/>
                                        <p:tgtEl>
                                          <p:spTgt spid="36881"/>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4500"/>
                            </p:stCondLst>
                            <p:childTnLst>
                              <p:par>
                                <p:cTn id="40" presetID="2" presetClass="entr" presetSubtype="1" fill="hold" grpId="0" nodeType="afterEffect">
                                  <p:stCondLst>
                                    <p:cond delay="0"/>
                                  </p:stCondLst>
                                  <p:childTnLst>
                                    <p:set>
                                      <p:cBhvr>
                                        <p:cTn id="41" dur="1" fill="hold">
                                          <p:stCondLst>
                                            <p:cond delay="0"/>
                                          </p:stCondLst>
                                        </p:cTn>
                                        <p:tgtEl>
                                          <p:spTgt spid="36882"/>
                                        </p:tgtEl>
                                        <p:attrNameLst>
                                          <p:attrName>style.visibility</p:attrName>
                                        </p:attrNameLst>
                                      </p:cBhvr>
                                      <p:to>
                                        <p:strVal val="visible"/>
                                      </p:to>
                                    </p:set>
                                    <p:anim calcmode="lin" valueType="num">
                                      <p:cBhvr additive="base">
                                        <p:cTn id="42" dur="500" fill="hold"/>
                                        <p:tgtEl>
                                          <p:spTgt spid="36882"/>
                                        </p:tgtEl>
                                        <p:attrNameLst>
                                          <p:attrName>ppt_x</p:attrName>
                                        </p:attrNameLst>
                                      </p:cBhvr>
                                      <p:tavLst>
                                        <p:tav tm="0">
                                          <p:val>
                                            <p:strVal val="#ppt_x"/>
                                          </p:val>
                                        </p:tav>
                                        <p:tav tm="100000">
                                          <p:val>
                                            <p:strVal val="#ppt_x"/>
                                          </p:val>
                                        </p:tav>
                                      </p:tavLst>
                                    </p:anim>
                                    <p:anim calcmode="lin" valueType="num">
                                      <p:cBhvr additive="base">
                                        <p:cTn id="43" dur="500" fill="hold"/>
                                        <p:tgtEl>
                                          <p:spTgt spid="36882"/>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5000"/>
                            </p:stCondLst>
                            <p:childTnLst>
                              <p:par>
                                <p:cTn id="45" presetID="2" presetClass="entr" presetSubtype="1" fill="hold" grpId="0" nodeType="afterEffect">
                                  <p:stCondLst>
                                    <p:cond delay="0"/>
                                  </p:stCondLst>
                                  <p:childTnLst>
                                    <p:set>
                                      <p:cBhvr>
                                        <p:cTn id="46" dur="1" fill="hold">
                                          <p:stCondLst>
                                            <p:cond delay="0"/>
                                          </p:stCondLst>
                                        </p:cTn>
                                        <p:tgtEl>
                                          <p:spTgt spid="36883"/>
                                        </p:tgtEl>
                                        <p:attrNameLst>
                                          <p:attrName>style.visibility</p:attrName>
                                        </p:attrNameLst>
                                      </p:cBhvr>
                                      <p:to>
                                        <p:strVal val="visible"/>
                                      </p:to>
                                    </p:set>
                                    <p:anim calcmode="lin" valueType="num">
                                      <p:cBhvr additive="base">
                                        <p:cTn id="47" dur="500" fill="hold"/>
                                        <p:tgtEl>
                                          <p:spTgt spid="36883"/>
                                        </p:tgtEl>
                                        <p:attrNameLst>
                                          <p:attrName>ppt_x</p:attrName>
                                        </p:attrNameLst>
                                      </p:cBhvr>
                                      <p:tavLst>
                                        <p:tav tm="0">
                                          <p:val>
                                            <p:strVal val="#ppt_x"/>
                                          </p:val>
                                        </p:tav>
                                        <p:tav tm="100000">
                                          <p:val>
                                            <p:strVal val="#ppt_x"/>
                                          </p:val>
                                        </p:tav>
                                      </p:tavLst>
                                    </p:anim>
                                    <p:anim calcmode="lin" valueType="num">
                                      <p:cBhvr additive="base">
                                        <p:cTn id="48" dur="500" fill="hold"/>
                                        <p:tgtEl>
                                          <p:spTgt spid="36883"/>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5500"/>
                            </p:stCondLst>
                            <p:childTnLst>
                              <p:par>
                                <p:cTn id="50" presetID="2" presetClass="entr" presetSubtype="1" fill="hold" grpId="0" nodeType="afterEffect">
                                  <p:stCondLst>
                                    <p:cond delay="0"/>
                                  </p:stCondLst>
                                  <p:childTnLst>
                                    <p:set>
                                      <p:cBhvr>
                                        <p:cTn id="51" dur="1" fill="hold">
                                          <p:stCondLst>
                                            <p:cond delay="0"/>
                                          </p:stCondLst>
                                        </p:cTn>
                                        <p:tgtEl>
                                          <p:spTgt spid="36884"/>
                                        </p:tgtEl>
                                        <p:attrNameLst>
                                          <p:attrName>style.visibility</p:attrName>
                                        </p:attrNameLst>
                                      </p:cBhvr>
                                      <p:to>
                                        <p:strVal val="visible"/>
                                      </p:to>
                                    </p:set>
                                    <p:anim calcmode="lin" valueType="num">
                                      <p:cBhvr additive="base">
                                        <p:cTn id="52" dur="500" fill="hold"/>
                                        <p:tgtEl>
                                          <p:spTgt spid="36884"/>
                                        </p:tgtEl>
                                        <p:attrNameLst>
                                          <p:attrName>ppt_x</p:attrName>
                                        </p:attrNameLst>
                                      </p:cBhvr>
                                      <p:tavLst>
                                        <p:tav tm="0">
                                          <p:val>
                                            <p:strVal val="#ppt_x"/>
                                          </p:val>
                                        </p:tav>
                                        <p:tav tm="100000">
                                          <p:val>
                                            <p:strVal val="#ppt_x"/>
                                          </p:val>
                                        </p:tav>
                                      </p:tavLst>
                                    </p:anim>
                                    <p:anim calcmode="lin" valueType="num">
                                      <p:cBhvr additive="base">
                                        <p:cTn id="53" dur="500" fill="hold"/>
                                        <p:tgtEl>
                                          <p:spTgt spid="368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p:bldP spid="36876" grpId="0"/>
      <p:bldP spid="36877" grpId="0"/>
      <p:bldP spid="36878" grpId="0"/>
      <p:bldP spid="36879" grpId="0"/>
      <p:bldP spid="36880" grpId="0"/>
      <p:bldP spid="36881" grpId="0"/>
      <p:bldP spid="36882" grpId="0"/>
      <p:bldP spid="36883" grpId="0"/>
      <p:bldP spid="36884" grpId="0"/>
    </p:bldLst>
  </p:timing>
</p:sld>
</file>

<file path=ppt/theme/theme1.xml><?xml version="1.0" encoding="utf-8"?>
<a:theme xmlns:a="http://schemas.openxmlformats.org/drawingml/2006/main" name="Soaring">
  <a:themeElements>
    <a:clrScheme name="">
      <a:dk1>
        <a:srgbClr val="000000"/>
      </a:dk1>
      <a:lt1>
        <a:srgbClr val="003399"/>
      </a:lt1>
      <a:dk2>
        <a:srgbClr val="0000FF"/>
      </a:dk2>
      <a:lt2>
        <a:srgbClr val="CC3300"/>
      </a:lt2>
      <a:accent1>
        <a:srgbClr val="00FFFF"/>
      </a:accent1>
      <a:accent2>
        <a:srgbClr val="3366FF"/>
      </a:accent2>
      <a:accent3>
        <a:srgbClr val="AAAAFF"/>
      </a:accent3>
      <a:accent4>
        <a:srgbClr val="002A82"/>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1226</TotalTime>
  <Words>1427</Words>
  <Application>Microsoft Office PowerPoint</Application>
  <PresentationFormat>On-screen Show (4:3)</PresentationFormat>
  <Paragraphs>338</Paragraphs>
  <Slides>74</Slides>
  <Notes>29</Notes>
  <HiddenSlides>0</HiddenSlides>
  <MMClips>0</MMClips>
  <ScaleCrop>false</ScaleCrop>
  <HeadingPairs>
    <vt:vector size="4" baseType="variant">
      <vt:variant>
        <vt:lpstr>Theme</vt:lpstr>
      </vt:variant>
      <vt:variant>
        <vt:i4>2</vt:i4>
      </vt:variant>
      <vt:variant>
        <vt:lpstr>Slide Titles</vt:lpstr>
      </vt:variant>
      <vt:variant>
        <vt:i4>74</vt:i4>
      </vt:variant>
    </vt:vector>
  </HeadingPairs>
  <TitlesOfParts>
    <vt:vector size="76" baseType="lpstr">
      <vt:lpstr>Soaring</vt:lpstr>
      <vt:lpstr>Office Theme</vt:lpstr>
      <vt:lpstr>X-Ray Rounds Plain Chest Radiographs</vt:lpstr>
      <vt:lpstr>The 12-Step Program</vt:lpstr>
      <vt:lpstr>Pre-Reading</vt:lpstr>
      <vt:lpstr>Orientation (View)</vt:lpstr>
      <vt:lpstr>PowerPoint Presentation</vt:lpstr>
      <vt:lpstr>Quality Control</vt:lpstr>
      <vt:lpstr>PowerPoint Presentation</vt:lpstr>
      <vt:lpstr>PowerPoint Presentation</vt:lpstr>
      <vt:lpstr>Quality Control</vt:lpstr>
      <vt:lpstr>Inspiration                Expiration</vt:lpstr>
      <vt:lpstr>Quality Control</vt:lpstr>
      <vt:lpstr>PowerPoint Presentation</vt:lpstr>
      <vt:lpstr>PowerPoint Presentation</vt:lpstr>
      <vt:lpstr>Quality Control</vt:lpstr>
      <vt:lpstr>PowerPoint Presentation</vt:lpstr>
      <vt:lpstr>Findings</vt:lpstr>
      <vt:lpstr>PowerPoint Presentation</vt:lpstr>
      <vt:lpstr>Findings</vt:lpstr>
      <vt:lpstr>Viewing PA radiograph of the chest</vt:lpstr>
      <vt:lpstr>PowerPoint Presentation</vt:lpstr>
      <vt:lpstr>PowerPoint Presentation</vt:lpstr>
      <vt:lpstr>Viewing PA radiograph of the chest</vt:lpstr>
      <vt:lpstr>Viewing PA radiograph of the chest</vt:lpstr>
      <vt:lpstr>Findings</vt:lpstr>
      <vt:lpstr>Findings</vt:lpstr>
      <vt:lpstr>PowerPoint Presentation</vt:lpstr>
      <vt:lpstr>PowerPoint Presentation</vt:lpstr>
      <vt:lpstr>PowerPoint Presentation</vt:lpstr>
      <vt:lpstr>PowerPoint Presentation</vt:lpstr>
      <vt:lpstr>PHYSICS</vt:lpstr>
      <vt:lpstr>Summary of Density </vt:lpstr>
      <vt:lpstr>Stages of Evaluating an Abnormality</vt:lpstr>
      <vt:lpstr>PowerPoint Presentation</vt:lpstr>
      <vt:lpstr>Abnormal radiologic densities</vt:lpstr>
      <vt:lpstr>AIR BRONCHOGRAM</vt:lpstr>
      <vt:lpstr>AIR BRONCHOGRAM</vt:lpstr>
      <vt:lpstr>PowerPoint Presentation</vt:lpstr>
      <vt:lpstr>PowerPoint Presentation</vt:lpstr>
      <vt:lpstr>Consolidation</vt:lpstr>
      <vt:lpstr>PowerPoint Presentation</vt:lpstr>
      <vt:lpstr>Atelectasis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Hypertrancelucency</vt:lpstr>
      <vt:lpstr>Emphysema</vt:lpstr>
      <vt:lpstr>PowerPoint Presentation</vt:lpstr>
      <vt:lpstr>PowerPoint Presentation</vt:lpstr>
      <vt:lpstr>pneumothorax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NP Skills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Chest X-ray Interpretation</dc:title>
  <dc:creator>Bucky Boaz ARNP</dc:creator>
  <cp:lastModifiedBy>Samah Shehata</cp:lastModifiedBy>
  <cp:revision>136</cp:revision>
  <dcterms:created xsi:type="dcterms:W3CDTF">2002-02-22T01:25:32Z</dcterms:created>
  <dcterms:modified xsi:type="dcterms:W3CDTF">2022-09-14T08:26:32Z</dcterms:modified>
</cp:coreProperties>
</file>