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321" r:id="rId3"/>
    <p:sldId id="319" r:id="rId4"/>
    <p:sldId id="317" r:id="rId5"/>
    <p:sldId id="270" r:id="rId6"/>
    <p:sldId id="315" r:id="rId7"/>
    <p:sldId id="316" r:id="rId8"/>
    <p:sldId id="272" r:id="rId9"/>
    <p:sldId id="273" r:id="rId10"/>
    <p:sldId id="276" r:id="rId11"/>
    <p:sldId id="277" r:id="rId12"/>
    <p:sldId id="322" r:id="rId13"/>
    <p:sldId id="280" r:id="rId14"/>
    <p:sldId id="281" r:id="rId15"/>
    <p:sldId id="282" r:id="rId16"/>
    <p:sldId id="283" r:id="rId17"/>
    <p:sldId id="285" r:id="rId18"/>
    <p:sldId id="290" r:id="rId19"/>
    <p:sldId id="291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655" autoAdjust="0"/>
    <p:restoredTop sz="73019" autoAdjust="0"/>
  </p:normalViewPr>
  <p:slideViewPr>
    <p:cSldViewPr>
      <p:cViewPr varScale="1">
        <p:scale>
          <a:sx n="65" d="100"/>
          <a:sy n="65" d="100"/>
        </p:scale>
        <p:origin x="-13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3B4EEC-CE15-4DDA-8136-89B861156047}" type="datetimeFigureOut">
              <a:rPr lang="ar-SA" smtClean="0"/>
              <a:pPr/>
              <a:t>15/02/1441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1D70A3-9603-4AF0-A73E-9C6C02C4D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Coxiea Gram-negative, aerobic, rod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Chlamydia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Gram-negative coccobacillus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Rekittsia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ighly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pleomorphic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can be present as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cocci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(0.1 μm in diameter), rods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598B2-7C11-4E15-A570-592AB44ED060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2A2748-CC72-40E4-8901-6A0A76053329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46364-B749-4BE5-83D5-6B84CE562F7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E5A917-65B4-4EF2-8D88-E409017350C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 Narrow" pitchFamily="34" charset="0"/>
              </a:rPr>
              <a:t>Appear almost wall-less due to the small amount of peptidoglycan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5A66F-D163-4156-819D-21229696DFC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Dr. Mohammad </a:t>
            </a:r>
            <a:r>
              <a:rPr lang="en-US" dirty="0" smtClean="0"/>
              <a:t>Odibate</a:t>
            </a:r>
            <a:endParaRPr lang="en-US" dirty="0" smtClean="0"/>
          </a:p>
          <a:p>
            <a:pPr eaLnBrk="1" hangingPunct="1"/>
            <a:r>
              <a:rPr lang="en-US" dirty="0" smtClean="0"/>
              <a:t>Mutah University</a:t>
            </a:r>
          </a:p>
          <a:p>
            <a:pPr eaLnBrk="1" hangingPunct="1"/>
            <a:r>
              <a:rPr lang="en-US" dirty="0" smtClean="0"/>
              <a:t>Faculty of Medicine</a:t>
            </a:r>
          </a:p>
          <a:p>
            <a:pPr eaLnBrk="1" hangingPunct="1"/>
            <a:r>
              <a:rPr lang="en-US" dirty="0" smtClean="0"/>
              <a:t>Departement of Microbiolgy</a:t>
            </a: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/>
              <a:t>Gram Negative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sz="quarter" idx="1"/>
          </p:nvPr>
        </p:nvSpPr>
        <p:spPr>
          <a:xfrm>
            <a:off x="266700" y="928670"/>
            <a:ext cx="8572500" cy="4465638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dirty="0" smtClean="0">
                <a:latin typeface="Arial Narrow" pitchFamily="34" charset="0"/>
              </a:rPr>
              <a:t>Members of this genus share many characteristics with enteric bacteria such as </a:t>
            </a:r>
            <a:r>
              <a:rPr lang="en-US" i="1" dirty="0" smtClean="0">
                <a:latin typeface="Arial Narrow" pitchFamily="34" charset="0"/>
              </a:rPr>
              <a:t>Escherichia</a:t>
            </a:r>
            <a:r>
              <a:rPr lang="en-US" dirty="0" smtClean="0">
                <a:latin typeface="Arial Narrow" pitchFamily="34" charset="0"/>
              </a:rPr>
              <a:t> and </a:t>
            </a:r>
            <a:r>
              <a:rPr lang="en-US" i="1" dirty="0" smtClean="0">
                <a:latin typeface="Arial Narrow" pitchFamily="34" charset="0"/>
              </a:rPr>
              <a:t>Salmonella.</a:t>
            </a:r>
          </a:p>
          <a:p>
            <a:pPr algn="just" eaLnBrk="1" hangingPunct="1"/>
            <a:r>
              <a:rPr lang="en-US" i="1" dirty="0" smtClean="0">
                <a:solidFill>
                  <a:srgbClr val="FF0000"/>
                </a:solidFill>
                <a:latin typeface="Arial Narrow" pitchFamily="34" charset="0"/>
              </a:rPr>
              <a:t>Vibrio cholerae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is the most common species to infect humans:</a:t>
            </a:r>
          </a:p>
          <a:p>
            <a:pPr lvl="1" algn="just" eaLnBrk="1" hangingPunct="1"/>
            <a:r>
              <a:rPr lang="en-US" dirty="0" smtClean="0">
                <a:latin typeface="Arial Narrow" pitchFamily="34" charset="0"/>
              </a:rPr>
              <a:t>Causes cholera.</a:t>
            </a:r>
          </a:p>
          <a:p>
            <a:pPr lvl="1" algn="just" eaLnBrk="1" hangingPunct="1"/>
            <a:r>
              <a:rPr lang="en-US" dirty="0" smtClean="0">
                <a:latin typeface="Arial Narrow" pitchFamily="34" charset="0"/>
              </a:rPr>
              <a:t>Humans become infected with </a:t>
            </a:r>
            <a:r>
              <a:rPr lang="en-US" i="1" dirty="0" smtClean="0">
                <a:latin typeface="Arial Narrow" pitchFamily="34" charset="0"/>
              </a:rPr>
              <a:t>V. cholerae</a:t>
            </a:r>
            <a:r>
              <a:rPr lang="en-US" dirty="0" smtClean="0">
                <a:latin typeface="Arial Narrow" pitchFamily="34" charset="0"/>
              </a:rPr>
              <a:t> by ingesting contaminated food and water.</a:t>
            </a:r>
          </a:p>
          <a:p>
            <a:pPr lvl="1" algn="just" eaLnBrk="1" hangingPunct="1"/>
            <a:r>
              <a:rPr lang="en-US" dirty="0" smtClean="0">
                <a:latin typeface="Arial Narrow" pitchFamily="34" charset="0"/>
              </a:rPr>
              <a:t>Found most often in communities with poor sewage and water treatment.</a:t>
            </a:r>
            <a:endParaRPr lang="en-US" i="1" dirty="0" smtClean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i="1" dirty="0" smtClean="0">
                <a:solidFill>
                  <a:srgbClr val="FF0000"/>
                </a:solidFill>
                <a:latin typeface="Arial" pitchFamily="34" charset="0"/>
              </a:rPr>
              <a:t>Vibrio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sz="quarter" idx="1"/>
          </p:nvPr>
        </p:nvSpPr>
        <p:spPr>
          <a:xfrm>
            <a:off x="228600" y="928670"/>
            <a:ext cx="8572500" cy="592933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800" dirty="0" smtClean="0"/>
              <a:t>Slightly helical, highly motile bacterium that colonizes the stomach of its hosts.</a:t>
            </a:r>
          </a:p>
          <a:p>
            <a:pPr algn="just" eaLnBrk="1" hangingPunct="1"/>
            <a:r>
              <a:rPr lang="en-US" sz="2800" dirty="0" smtClean="0"/>
              <a:t>Causes most (if not all) peptic ulcers.</a:t>
            </a:r>
          </a:p>
          <a:p>
            <a:pPr algn="just" eaLnBrk="1" hangingPunct="1"/>
            <a:r>
              <a:rPr lang="en-US" sz="2800" i="1" dirty="0" smtClean="0"/>
              <a:t>H.pylori</a:t>
            </a:r>
            <a:r>
              <a:rPr lang="en-US" sz="2800" dirty="0" smtClean="0"/>
              <a:t> produces numerous virulence factors that enable it to colonize the stomach.</a:t>
            </a:r>
          </a:p>
          <a:p>
            <a:pPr algn="just" eaLnBrk="1" hangingPunct="1"/>
            <a:r>
              <a:rPr lang="en-US" sz="2800" dirty="0" smtClean="0"/>
              <a:t>Coffee drinking, smoking, and drinking alcohol increase your risk for an ulcer.</a:t>
            </a:r>
          </a:p>
          <a:p>
            <a:pPr algn="just"/>
            <a:r>
              <a:rPr lang="en-US" sz="2800" dirty="0" smtClean="0"/>
              <a:t>Simple blood, breath, and stool tests can determine if you are infected with </a:t>
            </a:r>
            <a:r>
              <a:rPr lang="en-US" sz="2800" i="1" dirty="0" smtClean="0"/>
              <a:t>H. pylori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 smtClean="0"/>
              <a:t>The most accurate way to diagnose is through upper endoscopy.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 smtClean="0">
                <a:solidFill>
                  <a:srgbClr val="FF0000"/>
                </a:solidFill>
                <a:latin typeface="Arial" pitchFamily="34" charset="0"/>
              </a:rPr>
              <a:t>Helicobacter pylori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50112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Haemophilus: </a:t>
            </a:r>
            <a:r>
              <a:rPr lang="en-US" sz="3600" b="1" dirty="0" smtClean="0">
                <a:solidFill>
                  <a:srgbClr val="FF0000"/>
                </a:solidFill>
              </a:rPr>
              <a:t>Blood –Loving Bacilli </a:t>
            </a:r>
            <a:endParaRPr lang="ar-OM" sz="3600" b="1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Fastidious: require some chemicals from blood for their metabolism.</a:t>
            </a:r>
          </a:p>
          <a:p>
            <a:r>
              <a:rPr lang="en-US" sz="3600" i="1" dirty="0" smtClean="0"/>
              <a:t>H. influenzae</a:t>
            </a:r>
            <a:r>
              <a:rPr lang="en-US" sz="3600" dirty="0" smtClean="0"/>
              <a:t>: bacterial meningitis</a:t>
            </a:r>
          </a:p>
          <a:p>
            <a:pPr lvl="1"/>
            <a:r>
              <a:rPr lang="en-US" dirty="0" smtClean="0"/>
              <a:t>children 3 months to 5 years: antibiotic, vaccine</a:t>
            </a:r>
          </a:p>
          <a:p>
            <a:pPr>
              <a:buNone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 smtClean="0">
                <a:solidFill>
                  <a:srgbClr val="FF0000"/>
                </a:solidFill>
                <a:latin typeface="Arial" pitchFamily="34" charset="0"/>
              </a:rPr>
              <a:t>Haemophilus influenzae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553450" cy="50752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latin typeface="Arial Narrow" pitchFamily="34" charset="0"/>
              </a:rPr>
              <a:t>Most strains have a polysaccharide capsule that resists phagocytosis.</a:t>
            </a:r>
            <a:endParaRPr lang="ar-OM" sz="3600" dirty="0" smtClean="0">
              <a:latin typeface="Arial Narrow" pitchFamily="34" charset="0"/>
            </a:endParaRPr>
          </a:p>
          <a:p>
            <a:pPr eaLnBrk="1" hangingPunct="1"/>
            <a:r>
              <a:rPr lang="en-US" sz="3600" dirty="0" smtClean="0">
                <a:latin typeface="Arial Narrow" pitchFamily="34" charset="0"/>
              </a:rPr>
              <a:t>Colonize the mucous membranes of humans and some animals.</a:t>
            </a:r>
          </a:p>
          <a:p>
            <a:pPr eaLnBrk="1" hangingPunct="1"/>
            <a:r>
              <a:rPr lang="en-US" sz="3600" i="1" dirty="0" smtClean="0">
                <a:latin typeface="Arial Narrow" pitchFamily="34" charset="0"/>
              </a:rPr>
              <a:t>H.influenzae</a:t>
            </a:r>
            <a:r>
              <a:rPr lang="en-US" sz="3600" dirty="0" smtClean="0">
                <a:latin typeface="Arial Narrow" pitchFamily="34" charset="0"/>
              </a:rPr>
              <a:t> type b is the most significant</a:t>
            </a:r>
          </a:p>
          <a:p>
            <a:pPr lvl="1" eaLnBrk="1" hangingPunct="1"/>
            <a:r>
              <a:rPr lang="en-US" sz="3200" dirty="0" smtClean="0">
                <a:latin typeface="Arial Narrow" pitchFamily="34" charset="0"/>
              </a:rPr>
              <a:t>Was the most common form of meningitis in infants prior to the use of an effective vaccine.</a:t>
            </a:r>
          </a:p>
          <a:p>
            <a:pPr lvl="1" eaLnBrk="1" hangingPunct="1"/>
            <a:r>
              <a:rPr lang="en-US" sz="3200" dirty="0" smtClean="0">
                <a:latin typeface="Arial Narrow" pitchFamily="34" charset="0"/>
              </a:rPr>
              <a:t>Use of the Hib vaccine has eliminated much of the disease caused by </a:t>
            </a:r>
            <a:r>
              <a:rPr lang="en-US" sz="3200" i="1" dirty="0" smtClean="0">
                <a:latin typeface="Arial Narrow" pitchFamily="34" charset="0"/>
              </a:rPr>
              <a:t>H.influenzae</a:t>
            </a:r>
            <a:r>
              <a:rPr lang="en-US" sz="3200" dirty="0" smtClean="0">
                <a:latin typeface="Arial Narrow" pitchFamily="34" charset="0"/>
              </a:rPr>
              <a:t> b.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 smtClean="0">
                <a:solidFill>
                  <a:srgbClr val="FF0000"/>
                </a:solidFill>
                <a:latin typeface="Arial" pitchFamily="34" charset="0"/>
              </a:rPr>
              <a:t>Haemophilus influenzae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572500" cy="507209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rial Narrow" pitchFamily="34" charset="0"/>
              </a:rPr>
              <a:t>Small, aerobic, nonmotile coccobacillus</a:t>
            </a:r>
          </a:p>
          <a:p>
            <a:pPr eaLnBrk="1" hangingPunct="1"/>
            <a:r>
              <a:rPr lang="en-US" sz="3600" i="1" dirty="0" smtClean="0">
                <a:latin typeface="Arial Narrow" pitchFamily="34" charset="0"/>
              </a:rPr>
              <a:t>B. pertussis</a:t>
            </a:r>
            <a:r>
              <a:rPr lang="en-US" sz="3600" dirty="0" smtClean="0">
                <a:latin typeface="Arial Narrow" pitchFamily="34" charset="0"/>
              </a:rPr>
              <a:t> is the most important</a:t>
            </a:r>
          </a:p>
          <a:p>
            <a:pPr lvl="1" eaLnBrk="1" hangingPunct="1"/>
            <a:r>
              <a:rPr lang="en-US" sz="3200" dirty="0" smtClean="0">
                <a:latin typeface="Arial Narrow" pitchFamily="34" charset="0"/>
              </a:rPr>
              <a:t>Causes pertussis, also called whopping cough.</a:t>
            </a:r>
          </a:p>
          <a:p>
            <a:pPr lvl="1" eaLnBrk="1" hangingPunct="1"/>
            <a:r>
              <a:rPr lang="en-US" sz="3200" dirty="0" smtClean="0">
                <a:latin typeface="Arial Narrow" pitchFamily="34" charset="0"/>
              </a:rPr>
              <a:t>Most cases of disease are in children.</a:t>
            </a:r>
          </a:p>
          <a:p>
            <a:pPr lvl="1" eaLnBrk="1" hangingPunct="1"/>
            <a:r>
              <a:rPr lang="en-US" sz="3200" dirty="0" smtClean="0">
                <a:latin typeface="Arial Narrow" pitchFamily="34" charset="0"/>
              </a:rPr>
              <a:t>Bacteria are first inhaled in aerosols and multiply in epithelial cells.</a:t>
            </a:r>
          </a:p>
          <a:p>
            <a:pPr lvl="1" eaLnBrk="1" hangingPunct="1"/>
            <a:r>
              <a:rPr lang="en-US" sz="3200" dirty="0" smtClean="0">
                <a:latin typeface="Arial Narrow" pitchFamily="34" charset="0"/>
              </a:rPr>
              <a:t>Then progress through three stages of disease.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 smtClean="0">
                <a:solidFill>
                  <a:srgbClr val="FF0000"/>
                </a:solidFill>
                <a:latin typeface="Arial" pitchFamily="34" charset="0"/>
              </a:rPr>
              <a:t>Bordetella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000108"/>
            <a:ext cx="8229600" cy="785794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214346" y="1000108"/>
            <a:ext cx="9001188" cy="4525963"/>
          </a:xfrm>
        </p:spPr>
        <p:txBody>
          <a:bodyPr>
            <a:normAutofit/>
          </a:bodyPr>
          <a:lstStyle/>
          <a:p>
            <a:pPr lvl="1" algn="just" eaLnBrk="1" hangingPunct="1">
              <a:lnSpc>
                <a:spcPct val="90000"/>
              </a:lnSpc>
            </a:pPr>
            <a:r>
              <a:rPr lang="en-US" sz="3200" dirty="0" smtClean="0"/>
              <a:t>Causes Brucellosis in man following ingestion of contaminated milk or cheese from goats and cows.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3200" dirty="0" smtClean="0"/>
              <a:t>Clinical manifestations range from subclinical, to chronic with low grade symptoms of low fever and muscular stiffness, to acute with fever and chills.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 smtClean="0">
                <a:solidFill>
                  <a:srgbClr val="FF0000"/>
                </a:solidFill>
                <a:latin typeface="Arial" pitchFamily="34" charset="0"/>
              </a:rPr>
              <a:t>Brucella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875488"/>
            <a:ext cx="3286148" cy="266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572500" cy="3224213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4000" dirty="0" smtClean="0">
                <a:latin typeface="Arial Narrow" pitchFamily="34" charset="0"/>
              </a:rPr>
              <a:t>Gram-negative, aerobic bacilli.</a:t>
            </a:r>
          </a:p>
          <a:p>
            <a:pPr algn="just" eaLnBrk="1" hangingPunct="1"/>
            <a:r>
              <a:rPr lang="en-US" sz="4000" dirty="0" smtClean="0">
                <a:latin typeface="Arial Narrow" pitchFamily="34" charset="0"/>
              </a:rPr>
              <a:t>Ubiquitous in soil, decaying organic matter, and almost every moist environment.</a:t>
            </a:r>
          </a:p>
          <a:p>
            <a:pPr algn="just" eaLnBrk="1" hangingPunct="1"/>
            <a:r>
              <a:rPr lang="en-US" sz="4000" dirty="0" smtClean="0">
                <a:latin typeface="Arial Narrow" pitchFamily="34" charset="0"/>
              </a:rPr>
              <a:t>Problematic in hospitals because they can be found in numerous locations.</a:t>
            </a:r>
          </a:p>
          <a:p>
            <a:pPr algn="just" eaLnBrk="1" hangingPunct="1"/>
            <a:r>
              <a:rPr lang="en-US" sz="4000" dirty="0" smtClean="0">
                <a:latin typeface="Arial Narrow" pitchFamily="34" charset="0"/>
              </a:rPr>
              <a:t>Opportunistic pathogens.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 smtClean="0">
                <a:solidFill>
                  <a:srgbClr val="FF0000"/>
                </a:solidFill>
                <a:latin typeface="Arial" pitchFamily="34" charset="0"/>
              </a:rPr>
              <a:t>Pseudomonas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sz="quarter" idx="1"/>
          </p:nvPr>
        </p:nvSpPr>
        <p:spPr>
          <a:xfrm>
            <a:off x="214282" y="903290"/>
            <a:ext cx="8572500" cy="2954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latin typeface="Arial Narrow" pitchFamily="34" charset="0"/>
              </a:rPr>
              <a:t>Thin, tightly coiled, helically shaped bacteria</a:t>
            </a:r>
          </a:p>
          <a:p>
            <a:pPr eaLnBrk="1" hangingPunct="1"/>
            <a:r>
              <a:rPr lang="en-US" dirty="0" smtClean="0">
                <a:latin typeface="Arial Narrow" pitchFamily="34" charset="0"/>
              </a:rPr>
              <a:t>Moves in a corkscrew fashion through its environment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</a:rPr>
              <a:t>This movement is thought to enable pathogenic spirochetes to burrow through their hosts’ tissues</a:t>
            </a:r>
          </a:p>
          <a:p>
            <a:pPr eaLnBrk="1" hangingPunct="1"/>
            <a:r>
              <a:rPr lang="en-US" dirty="0" smtClean="0">
                <a:latin typeface="Arial Narrow" pitchFamily="34" charset="0"/>
              </a:rPr>
              <a:t>2 genera </a:t>
            </a:r>
            <a:r>
              <a:rPr lang="en-US" dirty="0" smtClean="0">
                <a:latin typeface="Arial Narrow" pitchFamily="34" charset="0"/>
              </a:rPr>
              <a:t>cause human disease</a:t>
            </a:r>
          </a:p>
          <a:p>
            <a:pPr lvl="1" eaLnBrk="1" hangingPunct="1"/>
            <a:r>
              <a:rPr lang="en-US" i="1" dirty="0" smtClean="0">
                <a:latin typeface="Arial Narrow" pitchFamily="34" charset="0"/>
              </a:rPr>
              <a:t>Treponema</a:t>
            </a:r>
            <a:r>
              <a:rPr lang="en-US" i="1" dirty="0" smtClean="0">
                <a:latin typeface="Arial Narrow" pitchFamily="34" charset="0"/>
              </a:rPr>
              <a:t> </a:t>
            </a:r>
            <a:r>
              <a:rPr lang="en-US" i="1" dirty="0" smtClean="0">
                <a:latin typeface="Arial Narrow" pitchFamily="34" charset="0"/>
              </a:rPr>
              <a:t>&amp; </a:t>
            </a:r>
            <a:r>
              <a:rPr lang="en-US" i="1" dirty="0" smtClean="0">
                <a:latin typeface="Arial Narrow" pitchFamily="34" charset="0"/>
              </a:rPr>
              <a:t>Leptospira</a:t>
            </a:r>
            <a:endParaRPr lang="en-US" i="1" dirty="0" smtClean="0">
              <a:latin typeface="Arial Narrow" pitchFamily="34" charset="0"/>
            </a:endParaRPr>
          </a:p>
          <a:p>
            <a:pPr lvl="1" eaLnBrk="1" hangingPunct="1"/>
            <a:endParaRPr lang="en-US" i="1" dirty="0" smtClean="0">
              <a:latin typeface="Arial Narrow" pitchFamily="34" charset="0"/>
            </a:endParaRPr>
          </a:p>
          <a:p>
            <a:pPr lvl="1" eaLnBrk="1" hangingPunct="1"/>
            <a:endParaRPr lang="en-US" i="1" dirty="0" smtClean="0">
              <a:latin typeface="Arial Narrow" pitchFamily="34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857628"/>
            <a:ext cx="3500462" cy="280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300" b="1" i="1" dirty="0" smtClean="0">
                <a:solidFill>
                  <a:srgbClr val="FF0000"/>
                </a:solidFill>
                <a:latin typeface="Arial" pitchFamily="34" charset="0"/>
              </a:rPr>
              <a:t>Spirochetes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572500" cy="564360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3600" dirty="0" smtClean="0">
                <a:latin typeface="Arial Narrow" pitchFamily="34" charset="0"/>
              </a:rPr>
              <a:t>Extremely small.</a:t>
            </a:r>
          </a:p>
          <a:p>
            <a:pPr algn="just" eaLnBrk="1" hangingPunct="1"/>
            <a:r>
              <a:rPr lang="en-US" sz="3600" dirty="0" smtClean="0">
                <a:latin typeface="Arial Narrow" pitchFamily="34" charset="0"/>
              </a:rPr>
              <a:t>Obligate intracellular parasites.</a:t>
            </a:r>
          </a:p>
          <a:p>
            <a:r>
              <a:rPr lang="en-US" sz="3600" dirty="0" smtClean="0"/>
              <a:t>Transmitted via arthropod vectors</a:t>
            </a:r>
          </a:p>
          <a:p>
            <a:pPr lvl="3"/>
            <a:r>
              <a:rPr lang="en-US" sz="2800" dirty="0" smtClean="0"/>
              <a:t>Tick, Mites, Lice</a:t>
            </a:r>
          </a:p>
          <a:p>
            <a:r>
              <a:rPr lang="en-US" sz="3600" dirty="0" smtClean="0">
                <a:latin typeface="Arial Narrow" pitchFamily="34" charset="0"/>
              </a:rPr>
              <a:t>The caustive agent of Typhus group and Spotted fever.</a:t>
            </a:r>
          </a:p>
          <a:p>
            <a:pPr>
              <a:buNone/>
            </a:pPr>
            <a:endParaRPr lang="en-US" sz="4000" b="1" dirty="0" smtClean="0"/>
          </a:p>
          <a:p>
            <a:pPr lvl="3">
              <a:buNone/>
            </a:pPr>
            <a:endParaRPr lang="en-US" sz="2800" dirty="0" smtClean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300" b="1" i="1" dirty="0" smtClean="0">
                <a:solidFill>
                  <a:srgbClr val="FF0000"/>
                </a:solidFill>
                <a:latin typeface="Arial" pitchFamily="34" charset="0"/>
              </a:rPr>
              <a:t>Rickettsias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/>
          </p:cNvSpPr>
          <p:nvPr>
            <p:ph sz="quarter" idx="1"/>
          </p:nvPr>
        </p:nvSpPr>
        <p:spPr>
          <a:xfrm>
            <a:off x="266700" y="1371600"/>
            <a:ext cx="8572500" cy="3813175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3600" dirty="0" smtClean="0">
                <a:latin typeface="Arial Narrow" pitchFamily="34" charset="0"/>
              </a:rPr>
              <a:t>Grow and multiply only within the vesicles of host cells</a:t>
            </a:r>
          </a:p>
          <a:p>
            <a:pPr algn="just" eaLnBrk="1" hangingPunct="1"/>
            <a:r>
              <a:rPr lang="en-US" sz="3600" dirty="0" smtClean="0">
                <a:latin typeface="Arial Narrow" pitchFamily="34" charset="0"/>
              </a:rPr>
              <a:t>Have a unique developmental cycle involving two forms.</a:t>
            </a:r>
          </a:p>
          <a:p>
            <a:pPr lvl="1" algn="just" eaLnBrk="1" hangingPunct="1"/>
            <a:r>
              <a:rPr lang="en-US" sz="3200" dirty="0" smtClean="0">
                <a:latin typeface="Arial Narrow" pitchFamily="34" charset="0"/>
              </a:rPr>
              <a:t>Both forms can occur within the phagosome of a host cell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300" b="1" i="1" dirty="0" smtClean="0">
                <a:solidFill>
                  <a:srgbClr val="FF0000"/>
                </a:solidFill>
                <a:latin typeface="Arial" pitchFamily="34" charset="0"/>
              </a:rPr>
              <a:t>Chlamydia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06" y="752757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Gram-Negative Bacteria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357430"/>
            <a:ext cx="14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Diplococci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80" y="3643314"/>
            <a:ext cx="252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Neisseria gonorrhoeae</a:t>
            </a:r>
          </a:p>
          <a:p>
            <a:r>
              <a:rPr lang="en-US" sz="2000" i="1" dirty="0" smtClean="0"/>
              <a:t>Neisseria  meningitidis</a:t>
            </a:r>
            <a:endParaRPr lang="en-US" sz="2000" i="1" dirty="0"/>
          </a:p>
        </p:txBody>
      </p:sp>
      <p:sp>
        <p:nvSpPr>
          <p:cNvPr id="10" name="Rectangle 9"/>
          <p:cNvSpPr/>
          <p:nvPr/>
        </p:nvSpPr>
        <p:spPr>
          <a:xfrm>
            <a:off x="3120139" y="2428868"/>
            <a:ext cx="2666307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Coccoid Rods 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i="1" dirty="0" smtClean="0"/>
              <a:t>Bordetella pertussis</a:t>
            </a:r>
          </a:p>
          <a:p>
            <a:pPr algn="ctr"/>
            <a:r>
              <a:rPr lang="en-US" sz="2000" i="1" dirty="0" smtClean="0"/>
              <a:t>Haemophilus influenzae</a:t>
            </a:r>
          </a:p>
          <a:p>
            <a:pPr algn="ctr"/>
            <a:r>
              <a:rPr lang="en-US" sz="2000" i="1" dirty="0" smtClean="0"/>
              <a:t>Brucella</a:t>
            </a:r>
          </a:p>
          <a:p>
            <a:pPr algn="ctr"/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60" y="1857364"/>
            <a:ext cx="28816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Rods 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i="1" dirty="0" smtClean="0"/>
              <a:t>Shigella</a:t>
            </a:r>
          </a:p>
          <a:p>
            <a:pPr algn="ctr"/>
            <a:r>
              <a:rPr lang="en-US" sz="2000" i="1" dirty="0" smtClean="0"/>
              <a:t>Escherichia coli</a:t>
            </a:r>
          </a:p>
          <a:p>
            <a:pPr algn="ctr"/>
            <a:r>
              <a:rPr lang="en-US" sz="2000" i="1" dirty="0" smtClean="0"/>
              <a:t>Salmonella</a:t>
            </a:r>
          </a:p>
          <a:p>
            <a:pPr algn="ctr"/>
            <a:r>
              <a:rPr lang="en-US" sz="2000" i="1" dirty="0" smtClean="0"/>
              <a:t>Yersinia entercolitica </a:t>
            </a:r>
          </a:p>
          <a:p>
            <a:pPr algn="ctr"/>
            <a:r>
              <a:rPr lang="en-US" sz="2000" i="1" dirty="0" smtClean="0"/>
              <a:t>Klebsiella</a:t>
            </a:r>
          </a:p>
          <a:p>
            <a:pPr algn="ctr"/>
            <a:r>
              <a:rPr lang="en-US" sz="2000" i="1" dirty="0" smtClean="0"/>
              <a:t>Proteus</a:t>
            </a:r>
          </a:p>
          <a:p>
            <a:pPr algn="ctr"/>
            <a:r>
              <a:rPr lang="en-US" sz="2000" i="1" dirty="0" smtClean="0"/>
              <a:t>Citrobactor</a:t>
            </a:r>
          </a:p>
          <a:p>
            <a:pPr algn="ctr"/>
            <a:r>
              <a:rPr lang="en-US" sz="2000" i="1" dirty="0" smtClean="0"/>
              <a:t>Serratia</a:t>
            </a:r>
          </a:p>
          <a:p>
            <a:pPr algn="ctr"/>
            <a:r>
              <a:rPr lang="en-US" sz="2000" i="1" dirty="0" smtClean="0"/>
              <a:t>Pseudomonas</a:t>
            </a:r>
          </a:p>
          <a:p>
            <a:pPr algn="ctr"/>
            <a:r>
              <a:rPr lang="en-US" sz="2000" i="1" dirty="0" smtClean="0"/>
              <a:t>Enterobacter </a:t>
            </a:r>
            <a:endParaRPr lang="en-US" sz="2000" i="1" dirty="0"/>
          </a:p>
        </p:txBody>
      </p: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2214546" y="1285860"/>
            <a:ext cx="2238747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214417" y="1357295"/>
            <a:ext cx="1071570" cy="928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14546" y="1285860"/>
            <a:ext cx="514353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1038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857496"/>
            <a:ext cx="828676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398" y="2285992"/>
            <a:ext cx="8908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sz="quarter" idx="1"/>
          </p:nvPr>
        </p:nvSpPr>
        <p:spPr>
          <a:xfrm>
            <a:off x="266700" y="1447800"/>
            <a:ext cx="8572500" cy="38068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pitchFamily="34" charset="0"/>
              </a:rPr>
              <a:t>Causes two main types of disease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Sexually transmitted diseases:</a:t>
            </a:r>
          </a:p>
          <a:p>
            <a:pPr lvl="2" eaLnBrk="1" hangingPunct="1"/>
            <a:r>
              <a:rPr lang="en-US" dirty="0" smtClean="0">
                <a:latin typeface="Arial Narrow" pitchFamily="34" charset="0"/>
              </a:rPr>
              <a:t>Causes the most common sexually transmitted disease in the United States.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Ocular disease called trachoma:</a:t>
            </a:r>
          </a:p>
          <a:p>
            <a:pPr lvl="2" eaLnBrk="1" hangingPunct="1"/>
            <a:r>
              <a:rPr lang="en-US" dirty="0" smtClean="0">
                <a:latin typeface="Arial Narrow" pitchFamily="34" charset="0"/>
              </a:rPr>
              <a:t>Occur particularly in children.</a:t>
            </a:r>
          </a:p>
          <a:p>
            <a:pPr lvl="2" eaLnBrk="1" hangingPunct="1"/>
            <a:r>
              <a:rPr lang="en-US" dirty="0" smtClean="0">
                <a:latin typeface="Arial Narrow" pitchFamily="34" charset="0"/>
              </a:rPr>
              <a:t>Endemic in crowded, poor communities with poor hygiene, inadequate sanitation, and inferior medical care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300" b="1" i="1" dirty="0" smtClean="0">
                <a:solidFill>
                  <a:srgbClr val="FF0000"/>
                </a:solidFill>
                <a:latin typeface="Arial" pitchFamily="34" charset="0"/>
              </a:rPr>
              <a:t>Chlamydias trachomatis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72500" cy="492601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 smtClean="0">
                <a:latin typeface="Arial Narrow" pitchFamily="34" charset="0"/>
              </a:rPr>
              <a:t>Aerobic, Gram negative bacilli.</a:t>
            </a:r>
          </a:p>
          <a:p>
            <a:pPr algn="just" eaLnBrk="1" hangingPunct="1"/>
            <a:r>
              <a:rPr lang="en-US" dirty="0" smtClean="0">
                <a:latin typeface="Arial Narrow" pitchFamily="34" charset="0"/>
              </a:rPr>
              <a:t>Universal inhabitants of water.</a:t>
            </a:r>
          </a:p>
          <a:p>
            <a:pPr algn="just" eaLnBrk="1" hangingPunct="1"/>
            <a:r>
              <a:rPr lang="en-US" dirty="0" smtClean="0">
                <a:latin typeface="Arial Narrow" pitchFamily="34" charset="0"/>
              </a:rPr>
              <a:t>Humans acquire the disease by inhaling the bacteria in aerosols from various water sources.</a:t>
            </a:r>
          </a:p>
          <a:p>
            <a:pPr algn="just"/>
            <a:r>
              <a:rPr lang="en-US" dirty="0" smtClean="0">
                <a:latin typeface="Arial Narrow" pitchFamily="34" charset="0"/>
              </a:rPr>
              <a:t>Causes Legionnaires’ disease</a:t>
            </a:r>
          </a:p>
          <a:p>
            <a:pPr lvl="1" algn="just"/>
            <a:r>
              <a:rPr lang="en-US" dirty="0" smtClean="0">
                <a:latin typeface="Arial Narrow" pitchFamily="34" charset="0"/>
              </a:rPr>
              <a:t>Results in pneumonia</a:t>
            </a:r>
          </a:p>
          <a:p>
            <a:pPr lvl="1" algn="just"/>
            <a:r>
              <a:rPr lang="en-US" dirty="0" smtClean="0">
                <a:latin typeface="Arial Narrow" pitchFamily="34" charset="0"/>
              </a:rPr>
              <a:t>Immunocompromised individuals are more susceptible</a:t>
            </a:r>
          </a:p>
          <a:p>
            <a:pPr algn="just" eaLnBrk="1" hangingPunct="1"/>
            <a:endParaRPr lang="en-US" dirty="0" smtClean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300" b="1" i="1" dirty="0" smtClean="0">
                <a:solidFill>
                  <a:srgbClr val="FF0000"/>
                </a:solidFill>
                <a:latin typeface="Arial" pitchFamily="34" charset="0"/>
              </a:rPr>
              <a:t>Legionella pneumophila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480" y="642918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Gram-Negative Bacteria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06" y="2857496"/>
            <a:ext cx="28376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Comma Shaped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Vibrio cholera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Campylobacter jejuni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Helicobacter pylori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428992" y="3239532"/>
            <a:ext cx="237930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Spiral in Shape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marL="0" lvl="1" algn="ctr"/>
            <a:r>
              <a:rPr lang="en-US" sz="2800" i="1" dirty="0" smtClean="0">
                <a:latin typeface="Arial Narrow" pitchFamily="34" charset="0"/>
              </a:rPr>
              <a:t>Treponema</a:t>
            </a:r>
          </a:p>
          <a:p>
            <a:pPr marL="0" lvl="1" algn="ctr"/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i="1" dirty="0" smtClean="0">
                <a:latin typeface="Arial Narrow" pitchFamily="34" charset="0"/>
              </a:rPr>
              <a:t>Leptospira</a:t>
            </a:r>
          </a:p>
          <a:p>
            <a:pPr algn="ctr"/>
            <a:endParaRPr lang="en-US" sz="2800" dirty="0"/>
          </a:p>
        </p:txBody>
      </p:sp>
      <p:cxnSp>
        <p:nvCxnSpPr>
          <p:cNvPr id="35" name="Straight Arrow Connector 34"/>
          <p:cNvCxnSpPr>
            <a:stCxn id="5" idx="2"/>
            <a:endCxn id="17" idx="0"/>
          </p:cNvCxnSpPr>
          <p:nvPr/>
        </p:nvCxnSpPr>
        <p:spPr>
          <a:xfrm rot="5400000">
            <a:off x="2004458" y="651904"/>
            <a:ext cx="1691358" cy="27198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2"/>
          </p:cNvCxnSpPr>
          <p:nvPr/>
        </p:nvCxnSpPr>
        <p:spPr>
          <a:xfrm rot="16200000" flipH="1">
            <a:off x="3331032" y="2045156"/>
            <a:ext cx="1977110" cy="2190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143512"/>
            <a:ext cx="1837591" cy="68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00504"/>
            <a:ext cx="1255907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6144116"/>
            <a:ext cx="1559969" cy="7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025350"/>
            <a:ext cx="2216317" cy="61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>
            <a:stCxn id="5" idx="2"/>
          </p:cNvCxnSpPr>
          <p:nvPr/>
        </p:nvCxnSpPr>
        <p:spPr>
          <a:xfrm rot="16200000" flipH="1">
            <a:off x="4866949" y="509239"/>
            <a:ext cx="1619920" cy="29337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14976" y="2857496"/>
            <a:ext cx="34290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Obligate intracellular parasites</a:t>
            </a:r>
          </a:p>
          <a:p>
            <a:pPr algn="ctr">
              <a:buFontTx/>
              <a:buChar char="-"/>
            </a:pPr>
            <a:r>
              <a:rPr lang="en-US" sz="2800" i="1" dirty="0" smtClean="0"/>
              <a:t>Chlamydia</a:t>
            </a:r>
          </a:p>
          <a:p>
            <a:pPr algn="ctr">
              <a:buFontTx/>
              <a:buChar char="-"/>
            </a:pPr>
            <a:r>
              <a:rPr lang="en-US" sz="2800" i="1" dirty="0" smtClean="0"/>
              <a:t>Rickettsia</a:t>
            </a:r>
          </a:p>
          <a:p>
            <a:pPr algn="ctr"/>
            <a:r>
              <a:rPr lang="en-US" sz="2800" i="1" dirty="0" smtClean="0"/>
              <a:t>(h</a:t>
            </a:r>
            <a:r>
              <a:rPr lang="en-US" sz="2800" dirty="0" smtClean="0"/>
              <a:t>ighly pleomorphic )</a:t>
            </a:r>
          </a:p>
          <a:p>
            <a:pPr algn="ctr"/>
            <a:r>
              <a:rPr lang="en-US" sz="2800" i="1" dirty="0" smtClean="0"/>
              <a:t>-Coxiella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85860"/>
            <a:ext cx="3552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857364"/>
            <a:ext cx="431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333624"/>
            <a:ext cx="3000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285992"/>
            <a:ext cx="31718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357562"/>
            <a:ext cx="38481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4767" y="3857628"/>
            <a:ext cx="1400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1" y="4762514"/>
            <a:ext cx="135732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357562"/>
            <a:ext cx="3857620" cy="234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rgbClr val="0000FF"/>
                </a:solidFill>
                <a:latin typeface="Arial" pitchFamily="34" charset="0"/>
              </a:rPr>
              <a:t>Enterobacteriaceae and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838200"/>
            <a:ext cx="8839200" cy="57150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66FF"/>
                </a:solidFill>
                <a:latin typeface="Arial" pitchFamily="34" charset="0"/>
              </a:rPr>
              <a:t>Ubiquious (they are everywhere)</a:t>
            </a:r>
            <a:r>
              <a:rPr lang="en-US" sz="2800" dirty="0" smtClean="0">
                <a:solidFill>
                  <a:srgbClr val="0066FF"/>
                </a:solidFill>
                <a:latin typeface="Arial" pitchFamily="34" charset="0"/>
              </a:rPr>
              <a:t> - </a:t>
            </a:r>
            <a:r>
              <a:rPr lang="en-US" sz="2400" dirty="0" smtClean="0">
                <a:latin typeface="Arial" pitchFamily="34" charset="0"/>
              </a:rPr>
              <a:t>soil, water, vegetation, normal intestinal flora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000" dirty="0" smtClean="0">
                <a:latin typeface="Arial" pitchFamily="34" charset="0"/>
              </a:rPr>
              <a:t>~40 genera, 150 species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n-US" sz="2800" b="1" dirty="0" smtClean="0">
                <a:latin typeface="Arial" pitchFamily="34" charset="0"/>
              </a:rPr>
              <a:t>Oxidase negative </a:t>
            </a:r>
            <a:r>
              <a:rPr lang="en-US" sz="2800" dirty="0" smtClean="0">
                <a:latin typeface="Arial" pitchFamily="34" charset="0"/>
              </a:rPr>
              <a:t>- no cytochrome oxidase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Members of family commonly associated with human disease:</a:t>
            </a:r>
            <a:endParaRPr lang="en-US" sz="2800" i="1" dirty="0" smtClean="0">
              <a:latin typeface="Arial" pitchFamily="34" charset="0"/>
            </a:endParaRP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b="1" i="1" dirty="0" smtClean="0">
                <a:latin typeface="Arial" pitchFamily="34" charset="0"/>
              </a:rPr>
              <a:t> </a:t>
            </a:r>
            <a:r>
              <a:rPr lang="en-US" sz="2200" b="1" i="1" dirty="0" smtClean="0">
                <a:latin typeface="Arial" pitchFamily="34" charset="0"/>
              </a:rPr>
              <a:t>Escherichia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i="1" dirty="0" smtClean="0">
                <a:latin typeface="Arial" pitchFamily="34" charset="0"/>
              </a:rPr>
              <a:t> Salmonella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dirty="0" smtClean="0">
                <a:latin typeface="Arial" pitchFamily="34" charset="0"/>
              </a:rPr>
              <a:t> </a:t>
            </a:r>
            <a:r>
              <a:rPr lang="en-US" sz="2200" b="1" i="1" dirty="0" smtClean="0">
                <a:latin typeface="Arial" pitchFamily="34" charset="0"/>
              </a:rPr>
              <a:t>Shigella</a:t>
            </a:r>
            <a:r>
              <a:rPr lang="en-US" sz="2200" b="1" dirty="0" smtClean="0">
                <a:latin typeface="Arial" pitchFamily="34" charset="0"/>
              </a:rPr>
              <a:t> 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dirty="0" smtClean="0">
                <a:latin typeface="Arial" pitchFamily="34" charset="0"/>
              </a:rPr>
              <a:t> </a:t>
            </a:r>
            <a:r>
              <a:rPr lang="en-US" sz="2200" b="1" i="1" dirty="0" smtClean="0">
                <a:latin typeface="Arial" pitchFamily="34" charset="0"/>
              </a:rPr>
              <a:t>Yersinia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i="1" dirty="0" smtClean="0">
                <a:latin typeface="Arial" pitchFamily="34" charset="0"/>
              </a:rPr>
              <a:t> Klebsiella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i="1" dirty="0" smtClean="0">
                <a:latin typeface="Arial" pitchFamily="34" charset="0"/>
              </a:rPr>
              <a:t> Serratia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i="1" dirty="0" smtClean="0">
                <a:latin typeface="Arial" pitchFamily="34" charset="0"/>
              </a:rPr>
              <a:t> Proteus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329642" cy="71438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Enterobacteriaceae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905" name="Group 193"/>
          <p:cNvGraphicFramePr>
            <a:graphicFrameLocks noGrp="1"/>
          </p:cNvGraphicFramePr>
          <p:nvPr/>
        </p:nvGraphicFramePr>
        <p:xfrm>
          <a:off x="242918" y="3071810"/>
          <a:ext cx="8686800" cy="2255478"/>
        </p:xfrm>
        <a:graphic>
          <a:graphicData uri="http://schemas.openxmlformats.org/drawingml/2006/table">
            <a:tbl>
              <a:tblPr/>
              <a:tblGrid>
                <a:gridCol w="1524000"/>
                <a:gridCol w="2438400"/>
                <a:gridCol w="2286000"/>
                <a:gridCol w="2438400"/>
              </a:tblGrid>
              <a:tr h="225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 organisms: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V.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cholerae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coli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Salmonella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Campylobacter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Shigella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Invasive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coli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enteritidis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typhi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Y.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enterocolitica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2918" y="1071546"/>
          <a:ext cx="8686800" cy="457047"/>
        </p:xfrm>
        <a:graphic>
          <a:graphicData uri="http://schemas.openxmlformats.org/drawingml/2006/table">
            <a:tbl>
              <a:tblPr/>
              <a:tblGrid>
                <a:gridCol w="1524000"/>
                <a:gridCol w="2438400"/>
                <a:gridCol w="2286000"/>
                <a:gridCol w="2438400"/>
              </a:tblGrid>
              <a:tr h="457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2918" y="1557551"/>
          <a:ext cx="8686800" cy="657003"/>
        </p:xfrm>
        <a:graphic>
          <a:graphicData uri="http://schemas.openxmlformats.org/drawingml/2006/table">
            <a:tbl>
              <a:tblPr/>
              <a:tblGrid>
                <a:gridCol w="1524000"/>
                <a:gridCol w="2438400"/>
                <a:gridCol w="2286000"/>
                <a:gridCol w="2438400"/>
              </a:tblGrid>
              <a:tr h="657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Mechanism: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Non-inflammatory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(enterotoxin)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Inflammatory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(invasive,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cytotoxin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Penetrating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(invasive, spread)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2918" y="2200417"/>
          <a:ext cx="8686800" cy="442765"/>
        </p:xfrm>
        <a:graphic>
          <a:graphicData uri="http://schemas.openxmlformats.org/drawingml/2006/table">
            <a:tbl>
              <a:tblPr/>
              <a:tblGrid>
                <a:gridCol w="1524000"/>
                <a:gridCol w="2438400"/>
                <a:gridCol w="2286000"/>
                <a:gridCol w="2438400"/>
              </a:tblGrid>
              <a:tr h="442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Location: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proximal small bowel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colon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distal small bowel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2918" y="2614640"/>
          <a:ext cx="8686800" cy="457170"/>
        </p:xfrm>
        <a:graphic>
          <a:graphicData uri="http://schemas.openxmlformats.org/drawingml/2006/table">
            <a:tbl>
              <a:tblPr/>
              <a:tblGrid>
                <a:gridCol w="1524000"/>
                <a:gridCol w="2438400"/>
                <a:gridCol w="2286000"/>
                <a:gridCol w="2438400"/>
              </a:tblGrid>
              <a:tr h="457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Illness: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Diarrhea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Dysentery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Enteric fever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</a:rPr>
              <a:t>Common organisms associated with enteric infections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429264"/>
            <a:ext cx="264320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857628"/>
            <a:ext cx="10287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929066"/>
            <a:ext cx="13430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571876"/>
            <a:ext cx="359092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43" y="1142984"/>
            <a:ext cx="123788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1142984"/>
            <a:ext cx="1135674" cy="60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3025" y="1131994"/>
            <a:ext cx="2040545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1149948"/>
            <a:ext cx="1169745" cy="63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3271" y="1142984"/>
            <a:ext cx="1237885" cy="52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4500562" y="2571744"/>
            <a:ext cx="18573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072596" y="2570950"/>
            <a:ext cx="18573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428729" y="1357298"/>
            <a:ext cx="57150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43768" y="1357298"/>
            <a:ext cx="500066" cy="18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3143240" y="1357298"/>
            <a:ext cx="428628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5643570" y="1357299"/>
            <a:ext cx="500064" cy="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09665" y="2071678"/>
            <a:ext cx="297658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28" y="2071678"/>
            <a:ext cx="292895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i="1" dirty="0" smtClean="0">
                <a:solidFill>
                  <a:srgbClr val="FF0000"/>
                </a:solidFill>
                <a:latin typeface="Arial" pitchFamily="34" charset="0"/>
              </a:rPr>
              <a:t>Y. enterocolitica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</a:rPr>
              <a:t> transmission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</a:rPr>
              <a:t>Two major pathogenic species</a:t>
            </a:r>
          </a:p>
          <a:p>
            <a:pPr lvl="1" eaLnBrk="1" hangingPunct="1"/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</a:rPr>
              <a:t>N. gonorrheae:</a:t>
            </a:r>
          </a:p>
          <a:p>
            <a:pPr lvl="2"/>
            <a:r>
              <a:rPr lang="en-US" dirty="0" smtClean="0">
                <a:latin typeface="Arial" pitchFamily="34" charset="0"/>
              </a:rPr>
              <a:t>associated with </a:t>
            </a:r>
            <a:r>
              <a:rPr lang="en-US" dirty="0" smtClean="0"/>
              <a:t>Sexually Transmitted Diseases (STDs). </a:t>
            </a:r>
            <a:endParaRPr lang="en-US" dirty="0" smtClean="0">
              <a:latin typeface="Arial" pitchFamily="34" charset="0"/>
            </a:endParaRPr>
          </a:p>
          <a:p>
            <a:pPr lvl="1" eaLnBrk="1" hangingPunct="1"/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</a:rPr>
              <a:t>N. meningitidis:</a:t>
            </a:r>
          </a:p>
          <a:p>
            <a:pPr lvl="2" eaLnBrk="1" hangingPunct="1"/>
            <a:r>
              <a:rPr lang="en-US" dirty="0" smtClean="0">
                <a:latin typeface="Arial" pitchFamily="34" charset="0"/>
              </a:rPr>
              <a:t>associated with respiratory and CNS infections.</a:t>
            </a:r>
          </a:p>
          <a:p>
            <a:pPr eaLnBrk="1" hangingPunct="1"/>
            <a:endParaRPr lang="en-US" sz="3600" i="1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i="1" dirty="0" smtClean="0">
                <a:solidFill>
                  <a:srgbClr val="FF0000"/>
                </a:solidFill>
                <a:latin typeface="Arial" pitchFamily="34" charset="0"/>
              </a:rPr>
              <a:t> Neisseria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04800" y="1173163"/>
            <a:ext cx="88392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Gram-negative intracellular diplococcus (Kidney-shaped)</a:t>
            </a: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Evades host response through alteration of surface structures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727609"/>
            <a:ext cx="2286016" cy="18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i="1" dirty="0" smtClean="0">
                <a:solidFill>
                  <a:srgbClr val="FF0000"/>
                </a:solidFill>
                <a:latin typeface="Arial" pitchFamily="34" charset="0"/>
              </a:rPr>
              <a:t> Neisseria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799311"/>
            <a:ext cx="2714644" cy="191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5" y="3156237"/>
            <a:ext cx="478286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807</Words>
  <Application>Microsoft Office PowerPoint</Application>
  <PresentationFormat>On-screen Show (4:3)</PresentationFormat>
  <Paragraphs>185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Gram Negative Bacteria</vt:lpstr>
      <vt:lpstr>Slide 2</vt:lpstr>
      <vt:lpstr>Slide 3</vt:lpstr>
      <vt:lpstr>Enterobacteriaceae and disease</vt:lpstr>
      <vt:lpstr>Enterobacteriaceae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Gram Positive Bacilli of Medical Importance </dc:title>
  <dc:creator>frf</dc:creator>
  <cp:lastModifiedBy>frf</cp:lastModifiedBy>
  <cp:revision>139</cp:revision>
  <dcterms:created xsi:type="dcterms:W3CDTF">2018-09-26T05:12:10Z</dcterms:created>
  <dcterms:modified xsi:type="dcterms:W3CDTF">2019-10-14T19:29:01Z</dcterms:modified>
</cp:coreProperties>
</file>