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sldIdLst>
    <p:sldId id="256" r:id="rId5"/>
    <p:sldId id="299" r:id="rId6"/>
    <p:sldId id="310" r:id="rId7"/>
    <p:sldId id="300" r:id="rId8"/>
    <p:sldId id="301" r:id="rId9"/>
    <p:sldId id="302" r:id="rId10"/>
    <p:sldId id="305" r:id="rId11"/>
    <p:sldId id="303" r:id="rId12"/>
    <p:sldId id="304" r:id="rId13"/>
    <p:sldId id="307" r:id="rId14"/>
    <p:sldId id="308" r:id="rId15"/>
    <p:sldId id="309" r:id="rId16"/>
    <p:sldId id="323" r:id="rId17"/>
    <p:sldId id="322" r:id="rId18"/>
    <p:sldId id="321" r:id="rId19"/>
    <p:sldId id="324" r:id="rId20"/>
    <p:sldId id="315" r:id="rId21"/>
    <p:sldId id="316" r:id="rId22"/>
    <p:sldId id="317" r:id="rId23"/>
    <p:sldId id="318" r:id="rId24"/>
    <p:sldId id="319" r:id="rId25"/>
    <p:sldId id="320" r:id="rId26"/>
    <p:sldId id="314" r:id="rId27"/>
    <p:sldId id="313" r:id="rId28"/>
    <p:sldId id="311" r:id="rId29"/>
    <p:sldId id="31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 Type="http://schemas.openxmlformats.org/officeDocument/2006/relationships/customXml" Target="../customXml/item3.xml" /><Relationship Id="rId21" Type="http://schemas.openxmlformats.org/officeDocument/2006/relationships/slide" Target="slides/slide17.xml" /><Relationship Id="rId34" Type="http://schemas.openxmlformats.org/officeDocument/2006/relationships/tableStyles" Target="tableStyles.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theme" Target="theme/theme1.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slide" Target="slides/slide25.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viewProps" Target="viewProp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presProps" Target="presProps.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slide" Target="slides/slide26.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76136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73839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71520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99459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24091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80074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66034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32452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57297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04454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47339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3/29/2021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4523404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1340768"/>
            <a:ext cx="6172200" cy="1894362"/>
          </a:xfrm>
        </p:spPr>
        <p:txBody>
          <a:bodyPr/>
          <a:lstStyle/>
          <a:p>
            <a:r>
              <a:rPr lang="en-US"/>
              <a:t>STOMACH</a:t>
            </a:r>
          </a:p>
        </p:txBody>
      </p:sp>
      <p:pic>
        <p:nvPicPr>
          <p:cNvPr id="5" name="Picture 4"/>
          <p:cNvPicPr>
            <a:picLocks noChangeAspect="1"/>
          </p:cNvPicPr>
          <p:nvPr/>
        </p:nvPicPr>
        <p:blipFill rotWithShape="1">
          <a:blip r:embed="rId2"/>
          <a:srcRect l="53620" t="35615" r="19515" b="22573"/>
          <a:stretch/>
        </p:blipFill>
        <p:spPr>
          <a:xfrm>
            <a:off x="7062716" y="0"/>
            <a:ext cx="2081284" cy="2149523"/>
          </a:xfrm>
          <a:prstGeom prst="rect">
            <a:avLst/>
          </a:prstGeom>
        </p:spPr>
      </p:pic>
      <p:sp>
        <p:nvSpPr>
          <p:cNvPr id="6" name="Rectangle 5"/>
          <p:cNvSpPr/>
          <p:nvPr/>
        </p:nvSpPr>
        <p:spPr>
          <a:xfrm>
            <a:off x="3048000" y="3973912"/>
            <a:ext cx="6096000" cy="2215991"/>
          </a:xfrm>
          <a:prstGeom prst="rect">
            <a:avLst/>
          </a:prstGeom>
        </p:spPr>
        <p:txBody>
          <a:bodyPr>
            <a:spAutoFit/>
          </a:bodyPr>
          <a:lstStyle/>
          <a:p>
            <a:pPr algn="ctr"/>
            <a:r>
              <a:rPr lang="en-US" sz="2400" b="1"/>
              <a:t>Dr. </a:t>
            </a:r>
            <a:r>
              <a:rPr lang="en-US" sz="2400" b="1" err="1"/>
              <a:t>Bushra</a:t>
            </a:r>
            <a:r>
              <a:rPr lang="en-US" sz="2400" b="1"/>
              <a:t> </a:t>
            </a:r>
            <a:r>
              <a:rPr lang="en-US" sz="2400" b="1" err="1"/>
              <a:t>AlTarawneh</a:t>
            </a:r>
            <a:r>
              <a:rPr lang="en-US" sz="2400" b="1"/>
              <a:t>, MD</a:t>
            </a:r>
          </a:p>
          <a:p>
            <a:pPr algn="ctr"/>
            <a:r>
              <a:rPr lang="en-US" sz="2400" b="1"/>
              <a:t>Anatomical pathology </a:t>
            </a:r>
            <a:br>
              <a:rPr lang="en-US" sz="2400" b="1"/>
            </a:br>
            <a:r>
              <a:rPr lang="en-US" sz="2400" b="1"/>
              <a:t>Mutah University</a:t>
            </a:r>
            <a:br>
              <a:rPr lang="en-US" sz="2400" b="1"/>
            </a:br>
            <a:r>
              <a:rPr lang="en-US" sz="2400" b="1"/>
              <a:t>School of Medicine- Department of Laboratory medicine &amp; Pathology</a:t>
            </a:r>
            <a:br>
              <a:rPr lang="en-US"/>
            </a:br>
            <a:r>
              <a:rPr lang="en-US" b="1"/>
              <a:t>GIT lectures 2021</a:t>
            </a:r>
          </a:p>
        </p:txBody>
      </p:sp>
    </p:spTree>
    <p:extLst>
      <p:ext uri="{BB962C8B-B14F-4D97-AF65-F5344CB8AC3E}">
        <p14:creationId xmlns:p14="http://schemas.microsoft.com/office/powerpoint/2010/main" val="2607062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PATHOGENESIS</a:t>
            </a:r>
            <a:br>
              <a:rPr lang="en-US"/>
            </a:br>
            <a:endParaRPr lang="en-US"/>
          </a:p>
        </p:txBody>
      </p:sp>
      <p:sp>
        <p:nvSpPr>
          <p:cNvPr id="3" name="Content Placeholder 2"/>
          <p:cNvSpPr>
            <a:spLocks noGrp="1"/>
          </p:cNvSpPr>
          <p:nvPr>
            <p:ph idx="1"/>
          </p:nvPr>
        </p:nvSpPr>
        <p:spPr>
          <a:xfrm>
            <a:off x="179512" y="908720"/>
            <a:ext cx="8640960" cy="5565232"/>
          </a:xfrm>
        </p:spPr>
        <p:txBody>
          <a:bodyPr>
            <a:normAutofit/>
          </a:bodyPr>
          <a:lstStyle/>
          <a:p>
            <a:r>
              <a:rPr lang="en-US"/>
              <a:t>Autoimmune gastritis is associated with loss of parietal</a:t>
            </a:r>
          </a:p>
          <a:p>
            <a:pPr marL="0" indent="0">
              <a:buNone/>
            </a:pPr>
            <a:r>
              <a:rPr lang="en-US"/>
              <a:t>cells, which secrete acid and intrinsic factor. Deficient acid</a:t>
            </a:r>
          </a:p>
          <a:p>
            <a:pPr marL="0" indent="0">
              <a:buNone/>
            </a:pPr>
            <a:r>
              <a:rPr lang="en-US"/>
              <a:t>production stimulates gastrin release, resulting in  </a:t>
            </a:r>
            <a:r>
              <a:rPr lang="en-US" err="1"/>
              <a:t>hypergastrinemia</a:t>
            </a:r>
            <a:r>
              <a:rPr lang="en-US"/>
              <a:t> and hyperplasia of </a:t>
            </a:r>
            <a:r>
              <a:rPr lang="en-US" err="1"/>
              <a:t>antral</a:t>
            </a:r>
            <a:r>
              <a:rPr lang="en-US"/>
              <a:t> gastrin-producing G cells.</a:t>
            </a:r>
          </a:p>
          <a:p>
            <a:r>
              <a:rPr lang="en-US"/>
              <a:t>Lack of intrinsic factor disables </a:t>
            </a:r>
            <a:r>
              <a:rPr lang="en-US" err="1"/>
              <a:t>ileal</a:t>
            </a:r>
            <a:r>
              <a:rPr lang="en-US"/>
              <a:t> vitamin B12 absorption, leading to B12 deficiency and </a:t>
            </a:r>
            <a:r>
              <a:rPr lang="en-US" err="1"/>
              <a:t>megaloblastic</a:t>
            </a:r>
            <a:r>
              <a:rPr lang="en-US"/>
              <a:t> anemia </a:t>
            </a:r>
            <a:r>
              <a:rPr lang="en-US" b="1"/>
              <a:t>(pernicious anemia).</a:t>
            </a:r>
            <a:endParaRPr lang="en-US"/>
          </a:p>
          <a:p>
            <a:r>
              <a:rPr lang="en-US"/>
              <a:t>Although </a:t>
            </a:r>
            <a:r>
              <a:rPr lang="en-US" i="1"/>
              <a:t>H. pylori </a:t>
            </a:r>
            <a:r>
              <a:rPr lang="en-US"/>
              <a:t>can cause </a:t>
            </a:r>
            <a:r>
              <a:rPr lang="en-US" err="1"/>
              <a:t>hypochlorhydria</a:t>
            </a:r>
            <a:r>
              <a:rPr lang="en-US"/>
              <a:t>, it is not associated with </a:t>
            </a:r>
            <a:r>
              <a:rPr lang="en-US" err="1"/>
              <a:t>achlorhydria</a:t>
            </a:r>
            <a:r>
              <a:rPr lang="en-US"/>
              <a:t> or pernicious anemia, because the parietal and chief cell damage is not as severe as in autoimmune gastritis.</a:t>
            </a:r>
          </a:p>
        </p:txBody>
      </p:sp>
    </p:spTree>
    <p:extLst>
      <p:ext uri="{BB962C8B-B14F-4D97-AF65-F5344CB8AC3E}">
        <p14:creationId xmlns:p14="http://schemas.microsoft.com/office/powerpoint/2010/main" val="3514112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MORPHOLOGY</a:t>
            </a:r>
            <a:br>
              <a:rPr lang="en-US"/>
            </a:br>
            <a:endParaRPr lang="en-US"/>
          </a:p>
        </p:txBody>
      </p:sp>
      <p:sp>
        <p:nvSpPr>
          <p:cNvPr id="3" name="Content Placeholder 2"/>
          <p:cNvSpPr>
            <a:spLocks noGrp="1"/>
          </p:cNvSpPr>
          <p:nvPr>
            <p:ph idx="1"/>
          </p:nvPr>
        </p:nvSpPr>
        <p:spPr>
          <a:xfrm>
            <a:off x="107504" y="1124744"/>
            <a:ext cx="8686800" cy="4873752"/>
          </a:xfrm>
        </p:spPr>
        <p:txBody>
          <a:bodyPr>
            <a:normAutofit fontScale="92500"/>
          </a:bodyPr>
          <a:lstStyle/>
          <a:p>
            <a:r>
              <a:rPr lang="en-US"/>
              <a:t>Autoimmune gastritis is characterized by diffuse </a:t>
            </a:r>
            <a:r>
              <a:rPr lang="en-US" b="1"/>
              <a:t>damage of the oxyntic </a:t>
            </a:r>
            <a:r>
              <a:rPr lang="en-US"/>
              <a:t>(acid-producing) </a:t>
            </a:r>
            <a:r>
              <a:rPr lang="en-US" b="1"/>
              <a:t>mucosa </a:t>
            </a:r>
            <a:r>
              <a:rPr lang="en-US"/>
              <a:t>within the body and fundus.</a:t>
            </a:r>
          </a:p>
          <a:p>
            <a:endParaRPr lang="en-US"/>
          </a:p>
          <a:p>
            <a:r>
              <a:rPr lang="en-US"/>
              <a:t>With </a:t>
            </a:r>
            <a:r>
              <a:rPr lang="en-US" b="1"/>
              <a:t>diffuse atrophy, </a:t>
            </a:r>
            <a:r>
              <a:rPr lang="en-US"/>
              <a:t>the oxyntic mucosa of the body and fundus appears markedly thinned, and </a:t>
            </a:r>
            <a:r>
              <a:rPr lang="en-US" err="1"/>
              <a:t>rugal</a:t>
            </a:r>
            <a:r>
              <a:rPr lang="en-US"/>
              <a:t> folds are lost. </a:t>
            </a:r>
          </a:p>
          <a:p>
            <a:endParaRPr lang="en-US"/>
          </a:p>
          <a:p>
            <a:r>
              <a:rPr lang="en-US"/>
              <a:t>The inflammatory infiltrate more commonly is composed of lymphocytes, macrophages, and plasma cells; </a:t>
            </a:r>
          </a:p>
          <a:p>
            <a:endParaRPr lang="en-US"/>
          </a:p>
          <a:p>
            <a:r>
              <a:rPr lang="en-US"/>
              <a:t>In contrast with </a:t>
            </a:r>
            <a:r>
              <a:rPr lang="en-US" b="1" i="1"/>
              <a:t>H. pylori </a:t>
            </a:r>
            <a:r>
              <a:rPr lang="en-US" b="1"/>
              <a:t>gastritis,  </a:t>
            </a:r>
            <a:r>
              <a:rPr lang="en-US"/>
              <a:t>the inflammatory reaction most often is deep and centered on the gastric glands. </a:t>
            </a:r>
          </a:p>
        </p:txBody>
      </p:sp>
    </p:spTree>
    <p:extLst>
      <p:ext uri="{BB962C8B-B14F-4D97-AF65-F5344CB8AC3E}">
        <p14:creationId xmlns:p14="http://schemas.microsoft.com/office/powerpoint/2010/main" val="1072610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8964487"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2684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88" y="1484784"/>
            <a:ext cx="7467600" cy="1143000"/>
          </a:xfrm>
        </p:spPr>
        <p:txBody>
          <a:bodyPr/>
          <a:lstStyle/>
          <a:p>
            <a:r>
              <a:rPr lang="en-US"/>
              <a:t>Gastric adenomas</a:t>
            </a:r>
          </a:p>
        </p:txBody>
      </p:sp>
      <p:sp>
        <p:nvSpPr>
          <p:cNvPr id="3" name="Content Placeholder 2"/>
          <p:cNvSpPr>
            <a:spLocks noGrp="1"/>
          </p:cNvSpPr>
          <p:nvPr>
            <p:ph idx="1"/>
          </p:nvPr>
        </p:nvSpPr>
        <p:spPr>
          <a:xfrm>
            <a:off x="457200" y="2564904"/>
            <a:ext cx="8867328" cy="3909048"/>
          </a:xfrm>
        </p:spPr>
        <p:txBody>
          <a:bodyPr>
            <a:normAutofit fontScale="92500"/>
          </a:bodyPr>
          <a:lstStyle/>
          <a:p>
            <a:r>
              <a:rPr lang="en-US"/>
              <a:t>Gastric adenomas are most commonly located in the </a:t>
            </a:r>
            <a:r>
              <a:rPr lang="en-US" err="1"/>
              <a:t>antrum</a:t>
            </a:r>
            <a:r>
              <a:rPr lang="en-US"/>
              <a:t>.</a:t>
            </a:r>
          </a:p>
          <a:p>
            <a:r>
              <a:rPr lang="en-US"/>
              <a:t>By definition, all gastrointestinal adenomas exhibit</a:t>
            </a:r>
          </a:p>
          <a:p>
            <a:pPr marL="0" indent="0">
              <a:buNone/>
            </a:pPr>
            <a:r>
              <a:rPr lang="en-US"/>
              <a:t>epithelial dysplasia, which can be classified as low- or </a:t>
            </a:r>
            <a:r>
              <a:rPr lang="en-US" err="1"/>
              <a:t>highgrade</a:t>
            </a:r>
            <a:r>
              <a:rPr lang="en-US"/>
              <a:t>.</a:t>
            </a:r>
          </a:p>
          <a:p>
            <a:r>
              <a:rPr lang="en-US"/>
              <a:t>Both grades may include enlargement, elongation, and </a:t>
            </a:r>
            <a:r>
              <a:rPr lang="en-US" err="1"/>
              <a:t>hyperchromasia</a:t>
            </a:r>
            <a:r>
              <a:rPr lang="en-US"/>
              <a:t> of epithelial cell nuclei, epithelial crowding, and </a:t>
            </a:r>
            <a:r>
              <a:rPr lang="en-US" err="1"/>
              <a:t>pseudostratification</a:t>
            </a:r>
            <a:r>
              <a:rPr lang="en-US"/>
              <a:t>. </a:t>
            </a:r>
          </a:p>
          <a:p>
            <a:r>
              <a:rPr lang="en-US"/>
              <a:t>High-grade dysplasia is characterized by more severe </a:t>
            </a:r>
            <a:r>
              <a:rPr lang="en-US" err="1"/>
              <a:t>cytologic</a:t>
            </a:r>
            <a:r>
              <a:rPr lang="en-US"/>
              <a:t> </a:t>
            </a:r>
            <a:r>
              <a:rPr lang="en-US" err="1"/>
              <a:t>atypia</a:t>
            </a:r>
            <a:r>
              <a:rPr lang="en-US"/>
              <a:t> and irregular architecture, including glandular budding and gland-within-gland, or cribriform, structures.</a:t>
            </a:r>
          </a:p>
          <a:p>
            <a:endParaRPr lang="en-US"/>
          </a:p>
        </p:txBody>
      </p:sp>
      <p:sp>
        <p:nvSpPr>
          <p:cNvPr id="4" name="TextBox 3"/>
          <p:cNvSpPr txBox="1"/>
          <p:nvPr/>
        </p:nvSpPr>
        <p:spPr>
          <a:xfrm>
            <a:off x="251520" y="220961"/>
            <a:ext cx="7632848" cy="1754326"/>
          </a:xfrm>
          <a:prstGeom prst="rect">
            <a:avLst/>
          </a:prstGeom>
          <a:noFill/>
        </p:spPr>
        <p:txBody>
          <a:bodyPr wrap="square" rtlCol="0">
            <a:spAutoFit/>
          </a:bodyPr>
          <a:lstStyle/>
          <a:p>
            <a:r>
              <a:rPr lang="en-US" sz="3000" cap="small" err="1">
                <a:solidFill>
                  <a:schemeClr val="tx2"/>
                </a:solidFill>
                <a:latin typeface="+mj-lt"/>
                <a:ea typeface="+mj-ea"/>
                <a:cs typeface="+mj-cs"/>
              </a:rPr>
              <a:t>Fundic</a:t>
            </a:r>
            <a:r>
              <a:rPr lang="en-US" sz="3000" cap="small">
                <a:solidFill>
                  <a:schemeClr val="tx2"/>
                </a:solidFill>
                <a:latin typeface="+mj-lt"/>
                <a:ea typeface="+mj-ea"/>
                <a:cs typeface="+mj-cs"/>
              </a:rPr>
              <a:t> Gland Polyps.</a:t>
            </a:r>
          </a:p>
          <a:p>
            <a:endParaRPr lang="en-US" sz="3000" cap="small">
              <a:solidFill>
                <a:schemeClr val="tx2"/>
              </a:solidFill>
              <a:latin typeface="+mj-lt"/>
              <a:ea typeface="+mj-ea"/>
              <a:cs typeface="+mj-cs"/>
            </a:endParaRPr>
          </a:p>
          <a:p>
            <a:r>
              <a:rPr lang="en-US" sz="3000" cap="small" err="1">
                <a:solidFill>
                  <a:schemeClr val="tx2"/>
                </a:solidFill>
                <a:latin typeface="+mj-lt"/>
                <a:ea typeface="+mj-ea"/>
                <a:cs typeface="+mj-cs"/>
              </a:rPr>
              <a:t>flammatory</a:t>
            </a:r>
            <a:r>
              <a:rPr lang="en-US" sz="3000" cap="small">
                <a:solidFill>
                  <a:schemeClr val="tx2"/>
                </a:solidFill>
                <a:latin typeface="+mj-lt"/>
                <a:ea typeface="+mj-ea"/>
                <a:cs typeface="+mj-cs"/>
              </a:rPr>
              <a:t> and Hyperplastic Polyps.</a:t>
            </a:r>
          </a:p>
          <a:p>
            <a:endParaRPr lang="en-US"/>
          </a:p>
        </p:txBody>
      </p:sp>
    </p:spTree>
    <p:extLst>
      <p:ext uri="{BB962C8B-B14F-4D97-AF65-F5344CB8AC3E}">
        <p14:creationId xmlns:p14="http://schemas.microsoft.com/office/powerpoint/2010/main" val="2330542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Gastric cancer</a:t>
            </a:r>
          </a:p>
        </p:txBody>
      </p:sp>
      <p:sp>
        <p:nvSpPr>
          <p:cNvPr id="3" name="Content Placeholder 2"/>
          <p:cNvSpPr>
            <a:spLocks noGrp="1"/>
          </p:cNvSpPr>
          <p:nvPr>
            <p:ph idx="1"/>
          </p:nvPr>
        </p:nvSpPr>
        <p:spPr>
          <a:xfrm>
            <a:off x="457200" y="1412776"/>
            <a:ext cx="8686800" cy="6768752"/>
          </a:xfrm>
        </p:spPr>
        <p:txBody>
          <a:bodyPr>
            <a:noAutofit/>
          </a:bodyPr>
          <a:lstStyle/>
          <a:p>
            <a:r>
              <a:rPr lang="en-US"/>
              <a:t>Gastric cancer is more common in lower socioeconomic</a:t>
            </a:r>
          </a:p>
          <a:p>
            <a:pPr marL="0" indent="0">
              <a:buNone/>
            </a:pPr>
            <a:r>
              <a:rPr lang="en-US"/>
              <a:t>groups and in persons with </a:t>
            </a:r>
            <a:r>
              <a:rPr lang="en-US" i="1"/>
              <a:t>multifocal mucosal atrophy and</a:t>
            </a:r>
          </a:p>
          <a:p>
            <a:pPr marL="0" indent="0">
              <a:buNone/>
            </a:pPr>
            <a:r>
              <a:rPr lang="en-US" i="1"/>
              <a:t>intestinal metaplasia. </a:t>
            </a:r>
            <a:r>
              <a:rPr lang="en-US"/>
              <a:t>PUD does not impart an increased risk of gastric cancer.</a:t>
            </a:r>
          </a:p>
          <a:p>
            <a:pPr marL="0" indent="0">
              <a:buNone/>
            </a:pPr>
            <a:endParaRPr lang="en-US"/>
          </a:p>
          <a:p>
            <a:r>
              <a:rPr lang="en-US"/>
              <a:t>Gastric adenocarcinomas are classified according to their</a:t>
            </a:r>
          </a:p>
          <a:p>
            <a:pPr marL="0" indent="0">
              <a:buNone/>
            </a:pPr>
            <a:r>
              <a:rPr lang="en-US"/>
              <a:t>location in the stomach as well as gross and histologic morphology.</a:t>
            </a:r>
          </a:p>
          <a:p>
            <a:pPr marL="0" indent="0">
              <a:buNone/>
            </a:pPr>
            <a:endParaRPr lang="en-US"/>
          </a:p>
          <a:p>
            <a:r>
              <a:rPr lang="en-US"/>
              <a:t>The </a:t>
            </a:r>
            <a:r>
              <a:rPr lang="en-US" b="1"/>
              <a:t>Lauren classification </a:t>
            </a:r>
            <a:r>
              <a:rPr lang="en-US"/>
              <a:t>that separates gastric</a:t>
            </a:r>
          </a:p>
          <a:p>
            <a:pPr marL="0" indent="0">
              <a:buNone/>
            </a:pPr>
            <a:r>
              <a:rPr lang="en-US"/>
              <a:t>cancers into </a:t>
            </a:r>
            <a:r>
              <a:rPr lang="en-US" b="1"/>
              <a:t>intestinal </a:t>
            </a:r>
            <a:r>
              <a:rPr lang="en-US"/>
              <a:t>and </a:t>
            </a:r>
            <a:r>
              <a:rPr lang="en-US" b="1"/>
              <a:t>diffuse </a:t>
            </a:r>
            <a:r>
              <a:rPr lang="en-US"/>
              <a:t>types</a:t>
            </a:r>
          </a:p>
          <a:p>
            <a:pPr marL="0" indent="0">
              <a:buNone/>
            </a:pPr>
            <a:endParaRPr lang="en-US"/>
          </a:p>
          <a:p>
            <a:endParaRPr lang="en-US"/>
          </a:p>
        </p:txBody>
      </p:sp>
    </p:spTree>
    <p:extLst>
      <p:ext uri="{BB962C8B-B14F-4D97-AF65-F5344CB8AC3E}">
        <p14:creationId xmlns:p14="http://schemas.microsoft.com/office/powerpoint/2010/main" val="585046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02332"/>
            <a:ext cx="8496944" cy="6453336"/>
          </a:xfrm>
        </p:spPr>
        <p:txBody>
          <a:bodyPr>
            <a:noAutofit/>
          </a:bodyPr>
          <a:lstStyle/>
          <a:p>
            <a:r>
              <a:rPr lang="en-US" sz="2000"/>
              <a:t> Intestinal-type cancers tend to be bulky and are composed of glandular structures similar to esophageal and colonic adenocarcinoma. </a:t>
            </a:r>
          </a:p>
          <a:p>
            <a:endParaRPr lang="en-US" sz="2000"/>
          </a:p>
          <a:p>
            <a:r>
              <a:rPr lang="en-US" sz="2000"/>
              <a:t>They typically grow along broad cohesive fronts to form either an </a:t>
            </a:r>
            <a:r>
              <a:rPr lang="en-US" sz="2000" err="1"/>
              <a:t>exophytic</a:t>
            </a:r>
            <a:r>
              <a:rPr lang="en-US" sz="2000"/>
              <a:t> mass or an ulcerated tumor. </a:t>
            </a:r>
          </a:p>
          <a:p>
            <a:endParaRPr lang="en-US" sz="2000"/>
          </a:p>
          <a:p>
            <a:r>
              <a:rPr lang="en-US" sz="2000"/>
              <a:t>The neoplastic cells often contain apical </a:t>
            </a:r>
            <a:r>
              <a:rPr lang="en-US" sz="2000" err="1"/>
              <a:t>mucin</a:t>
            </a:r>
            <a:r>
              <a:rPr lang="en-US" sz="2000"/>
              <a:t> vacuoles, and abundant </a:t>
            </a:r>
            <a:r>
              <a:rPr lang="en-US" sz="2000" err="1"/>
              <a:t>mucin</a:t>
            </a:r>
            <a:r>
              <a:rPr lang="en-US" sz="2000"/>
              <a:t> may be present in gland </a:t>
            </a:r>
            <a:r>
              <a:rPr lang="en-US" sz="2000" err="1"/>
              <a:t>lumina</a:t>
            </a:r>
            <a:r>
              <a:rPr lang="en-US" sz="2000"/>
              <a:t>.</a:t>
            </a:r>
          </a:p>
          <a:p>
            <a:endParaRPr lang="en-US" sz="2000"/>
          </a:p>
          <a:p>
            <a:r>
              <a:rPr lang="en-US" sz="2000"/>
              <a:t>Diffuse gastric cancers display an infiltrative growth pattern and are composed of </a:t>
            </a:r>
            <a:r>
              <a:rPr lang="en-US" sz="2000" err="1"/>
              <a:t>discohesive</a:t>
            </a:r>
            <a:r>
              <a:rPr lang="en-US" sz="2000"/>
              <a:t> cells with large </a:t>
            </a:r>
            <a:r>
              <a:rPr lang="en-US" sz="2000" err="1"/>
              <a:t>mucin</a:t>
            </a:r>
            <a:r>
              <a:rPr lang="en-US" sz="2000"/>
              <a:t> vacuoles that expand the cytoplasm and push the nucleus to the periphery, creating a </a:t>
            </a:r>
            <a:r>
              <a:rPr lang="en-US" sz="2000" b="1"/>
              <a:t>signet ring cell </a:t>
            </a:r>
            <a:r>
              <a:rPr lang="en-US" sz="2000"/>
              <a:t>morphology.</a:t>
            </a:r>
          </a:p>
          <a:p>
            <a:pPr marL="0" indent="0">
              <a:buNone/>
            </a:pPr>
            <a:endParaRPr lang="en-US" sz="2000"/>
          </a:p>
          <a:p>
            <a:r>
              <a:rPr lang="en-US" sz="2000"/>
              <a:t>These infiltrative tumors often evoke a </a:t>
            </a:r>
            <a:r>
              <a:rPr lang="en-US" sz="2000" b="1" err="1"/>
              <a:t>desmoplastic</a:t>
            </a:r>
            <a:r>
              <a:rPr lang="en-US" sz="2000" b="1"/>
              <a:t> </a:t>
            </a:r>
            <a:r>
              <a:rPr lang="en-US" sz="2000"/>
              <a:t>reaction that stiffens the gastric wall and may cause diffuse </a:t>
            </a:r>
            <a:r>
              <a:rPr lang="en-US" sz="2000" err="1"/>
              <a:t>rugal</a:t>
            </a:r>
            <a:r>
              <a:rPr lang="en-US" sz="2000"/>
              <a:t> flattening and a rigid, thickened wall that imparts a “leather bottle” appearance termed </a:t>
            </a:r>
            <a:r>
              <a:rPr lang="en-US" sz="2000" b="1" err="1"/>
              <a:t>linitis</a:t>
            </a:r>
            <a:r>
              <a:rPr lang="en-US" sz="2000" b="1"/>
              <a:t> </a:t>
            </a:r>
            <a:r>
              <a:rPr lang="en-US" sz="2000" b="1" err="1"/>
              <a:t>plastica</a:t>
            </a:r>
            <a:r>
              <a:rPr lang="en-US" sz="2000" b="1"/>
              <a:t>.</a:t>
            </a:r>
            <a:endParaRPr lang="en-US" sz="2000"/>
          </a:p>
        </p:txBody>
      </p:sp>
    </p:spTree>
    <p:extLst>
      <p:ext uri="{BB962C8B-B14F-4D97-AF65-F5344CB8AC3E}">
        <p14:creationId xmlns:p14="http://schemas.microsoft.com/office/powerpoint/2010/main" val="961679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352928" cy="1863080"/>
          </a:xfrm>
        </p:spPr>
        <p:txBody>
          <a:bodyPr>
            <a:normAutofit fontScale="90000"/>
          </a:bodyPr>
          <a:lstStyle/>
          <a:p>
            <a:r>
              <a:rPr lang="en-US" sz="3200"/>
              <a:t>Intestinal-type adenocarcinoma consisting of an elevated mass with heaped-up  borders and</a:t>
            </a:r>
            <a:br>
              <a:rPr lang="en-US" sz="3200"/>
            </a:br>
            <a:r>
              <a:rPr lang="en-US" sz="3200"/>
              <a:t>central ulceration</a:t>
            </a:r>
            <a:endParaRPr lang="en-US"/>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14450" y="2291556"/>
            <a:ext cx="6515100"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7131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424936" cy="1228998"/>
          </a:xfrm>
        </p:spPr>
        <p:txBody>
          <a:bodyPr>
            <a:noAutofit/>
          </a:bodyPr>
          <a:lstStyle/>
          <a:p>
            <a:br>
              <a:rPr lang="en-US" sz="1600" b="1" i="1"/>
            </a:br>
            <a:r>
              <a:rPr lang="en-US" sz="1600" b="1"/>
              <a:t>A, </a:t>
            </a:r>
            <a:r>
              <a:rPr lang="en-US" sz="1600" b="1" err="1"/>
              <a:t>Linitis</a:t>
            </a:r>
            <a:r>
              <a:rPr lang="en-US" sz="1600" b="1"/>
              <a:t> </a:t>
            </a:r>
            <a:r>
              <a:rPr lang="en-US" sz="1600" b="1" err="1"/>
              <a:t>plastica</a:t>
            </a:r>
            <a:r>
              <a:rPr lang="en-US" sz="1600" b="1"/>
              <a:t>. The gastric wall is markedly thickened, and </a:t>
            </a:r>
            <a:r>
              <a:rPr lang="en-US" sz="1600" b="1" err="1"/>
              <a:t>rugal</a:t>
            </a:r>
            <a:r>
              <a:rPr lang="en-US" sz="1600" b="1"/>
              <a:t> folds are partially lost. B, Signet ring cells with large cytoplasmic </a:t>
            </a:r>
            <a:r>
              <a:rPr lang="en-US" sz="1600" b="1" err="1"/>
              <a:t>mucin</a:t>
            </a:r>
            <a:r>
              <a:rPr lang="en-US" sz="1600" b="1"/>
              <a:t> vacuoles and peripherally displaced, crescent-shaped nuclei.</a:t>
            </a:r>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070378"/>
            <a:ext cx="3009900" cy="483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844824"/>
            <a:ext cx="3409950" cy="483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8523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19256" cy="6285312"/>
          </a:xfrm>
        </p:spPr>
        <p:txBody>
          <a:bodyPr>
            <a:noAutofit/>
          </a:bodyPr>
          <a:lstStyle/>
          <a:p>
            <a:r>
              <a:rPr lang="en-US" sz="2000"/>
              <a:t>Clinical Features</a:t>
            </a:r>
          </a:p>
          <a:p>
            <a:r>
              <a:rPr lang="en-US" sz="2000"/>
              <a:t>The mean age at presentation of Intestinal-type gastric cancer : </a:t>
            </a:r>
          </a:p>
          <a:p>
            <a:pPr marL="0" indent="0">
              <a:buNone/>
            </a:pPr>
            <a:r>
              <a:rPr lang="en-US" sz="2000"/>
              <a:t> is 55 years, and the male-to-female ratio is 2 : 1. </a:t>
            </a:r>
          </a:p>
          <a:p>
            <a:endParaRPr lang="en-US" sz="2000"/>
          </a:p>
          <a:p>
            <a:r>
              <a:rPr lang="en-US" sz="2000"/>
              <a:t>By contrast, the incidence of diffuse gastric cancer is occurs at similar frequencies in males and females. </a:t>
            </a:r>
          </a:p>
          <a:p>
            <a:pPr marL="0" indent="0">
              <a:buNone/>
            </a:pPr>
            <a:endParaRPr lang="en-US" sz="2000"/>
          </a:p>
          <a:p>
            <a:r>
              <a:rPr lang="en-US" sz="2000" i="1"/>
              <a:t>The depth of invasion and the extent of nodal and distant metastasis at the time of diagnosis remain the most powerful prognostic indicators for gastric cancer. </a:t>
            </a:r>
          </a:p>
        </p:txBody>
      </p:sp>
    </p:spTree>
    <p:extLst>
      <p:ext uri="{BB962C8B-B14F-4D97-AF65-F5344CB8AC3E}">
        <p14:creationId xmlns:p14="http://schemas.microsoft.com/office/powerpoint/2010/main" val="3657942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Lymphoma</a:t>
            </a:r>
            <a:br>
              <a:rPr lang="en-US"/>
            </a:br>
            <a:endParaRPr lang="en-US"/>
          </a:p>
        </p:txBody>
      </p:sp>
      <p:sp>
        <p:nvSpPr>
          <p:cNvPr id="3" name="Content Placeholder 2"/>
          <p:cNvSpPr>
            <a:spLocks noGrp="1"/>
          </p:cNvSpPr>
          <p:nvPr>
            <p:ph idx="1"/>
          </p:nvPr>
        </p:nvSpPr>
        <p:spPr>
          <a:xfrm>
            <a:off x="107504" y="1600200"/>
            <a:ext cx="9036496" cy="4873752"/>
          </a:xfrm>
        </p:spPr>
        <p:txBody>
          <a:bodyPr>
            <a:normAutofit/>
          </a:bodyPr>
          <a:lstStyle/>
          <a:p>
            <a:r>
              <a:rPr lang="en-US"/>
              <a:t>Although </a:t>
            </a:r>
            <a:r>
              <a:rPr lang="en-US" err="1"/>
              <a:t>extranodal</a:t>
            </a:r>
            <a:r>
              <a:rPr lang="en-US"/>
              <a:t> lymphomas can arise in virtually any tissue, they do so most commonly in the gastrointestinal tract, particularly the stomach. </a:t>
            </a:r>
          </a:p>
          <a:p>
            <a:endParaRPr lang="en-US"/>
          </a:p>
          <a:p>
            <a:r>
              <a:rPr lang="en-US"/>
              <a:t>Nearly 5% of all gastric malignancies are primary lymphomas, the most common of which are indolent lymphomas of </a:t>
            </a:r>
            <a:r>
              <a:rPr lang="en-US" i="1"/>
              <a:t>mucosa-associated lymphoid tissue </a:t>
            </a:r>
            <a:r>
              <a:rPr lang="en-US"/>
              <a:t>(MALT), or </a:t>
            </a:r>
            <a:r>
              <a:rPr lang="en-US" i="1" err="1"/>
              <a:t>MALTomas</a:t>
            </a:r>
            <a:r>
              <a:rPr lang="en-US" i="1"/>
              <a:t>.</a:t>
            </a:r>
          </a:p>
        </p:txBody>
      </p:sp>
    </p:spTree>
    <p:extLst>
      <p:ext uri="{BB962C8B-B14F-4D97-AF65-F5344CB8AC3E}">
        <p14:creationId xmlns:p14="http://schemas.microsoft.com/office/powerpoint/2010/main" val="1038170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INFLAMMATORY DISEASE</a:t>
            </a:r>
            <a:br>
              <a:rPr lang="en-US"/>
            </a:br>
            <a:r>
              <a:rPr lang="en-US"/>
              <a:t>OF THE STOMACH</a:t>
            </a:r>
          </a:p>
        </p:txBody>
      </p:sp>
      <p:sp>
        <p:nvSpPr>
          <p:cNvPr id="3" name="Content Placeholder 2"/>
          <p:cNvSpPr>
            <a:spLocks noGrp="1"/>
          </p:cNvSpPr>
          <p:nvPr>
            <p:ph idx="1"/>
          </p:nvPr>
        </p:nvSpPr>
        <p:spPr>
          <a:xfrm>
            <a:off x="457200" y="1600200"/>
            <a:ext cx="8219256" cy="6365304"/>
          </a:xfrm>
        </p:spPr>
        <p:txBody>
          <a:bodyPr>
            <a:noAutofit/>
          </a:bodyPr>
          <a:lstStyle/>
          <a:p>
            <a:r>
              <a:rPr lang="en-US" sz="2000"/>
              <a:t>The gastric lumen is strongly acidic, with a pH close to  one more than a million times more acidic than the blood. </a:t>
            </a:r>
          </a:p>
          <a:p>
            <a:r>
              <a:rPr lang="en-US" sz="2000"/>
              <a:t>Multiple mechanisms have evolved to protect the gastric mucosa  and disruption of any of these protective mechanisms will lead to  Acute or chronic gastritis</a:t>
            </a:r>
          </a:p>
        </p:txBody>
      </p:sp>
    </p:spTree>
    <p:extLst>
      <p:ext uri="{BB962C8B-B14F-4D97-AF65-F5344CB8AC3E}">
        <p14:creationId xmlns:p14="http://schemas.microsoft.com/office/powerpoint/2010/main" val="1359610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Carcinoid Tumor</a:t>
            </a:r>
            <a:br>
              <a:rPr lang="en-US"/>
            </a:br>
            <a:endParaRPr lang="en-US"/>
          </a:p>
        </p:txBody>
      </p:sp>
      <p:sp>
        <p:nvSpPr>
          <p:cNvPr id="3" name="Content Placeholder 2"/>
          <p:cNvSpPr>
            <a:spLocks noGrp="1"/>
          </p:cNvSpPr>
          <p:nvPr>
            <p:ph idx="1"/>
          </p:nvPr>
        </p:nvSpPr>
        <p:spPr>
          <a:xfrm>
            <a:off x="0" y="1052736"/>
            <a:ext cx="8892480" cy="5421216"/>
          </a:xfrm>
        </p:spPr>
        <p:txBody>
          <a:bodyPr>
            <a:normAutofit fontScale="85000" lnSpcReduction="20000"/>
          </a:bodyPr>
          <a:lstStyle/>
          <a:p>
            <a:r>
              <a:rPr lang="en-US"/>
              <a:t>Carcinoid tumors arise from neuroendocrine organs (e.g.,</a:t>
            </a:r>
          </a:p>
          <a:p>
            <a:pPr marL="0" indent="0">
              <a:buNone/>
            </a:pPr>
            <a:r>
              <a:rPr lang="en-US"/>
              <a:t>the endocrine pancreas) and neuroendocrine-differentiated</a:t>
            </a:r>
          </a:p>
          <a:p>
            <a:pPr marL="0" indent="0">
              <a:buNone/>
            </a:pPr>
            <a:r>
              <a:rPr lang="en-US"/>
              <a:t>gastrointestinal epithelia (e.g., G-cells). </a:t>
            </a:r>
          </a:p>
          <a:p>
            <a:pPr marL="0" indent="0">
              <a:buNone/>
            </a:pPr>
            <a:endParaRPr lang="en-US"/>
          </a:p>
          <a:p>
            <a:r>
              <a:rPr lang="en-US"/>
              <a:t>A majority are found in the gastrointestinal tract, and more than 40% occur in the small intestine.</a:t>
            </a:r>
          </a:p>
          <a:p>
            <a:endParaRPr lang="en-US"/>
          </a:p>
          <a:p>
            <a:r>
              <a:rPr lang="en-US"/>
              <a:t> Gastric carcinoids may be associated with endocrine cell hyperplasia, chronic atrophic gastritis, and </a:t>
            </a:r>
            <a:r>
              <a:rPr lang="en-US" err="1"/>
              <a:t>Zollinger</a:t>
            </a:r>
            <a:r>
              <a:rPr lang="en-US"/>
              <a:t>-Ellison syndrome.</a:t>
            </a:r>
          </a:p>
          <a:p>
            <a:r>
              <a:rPr lang="en-US"/>
              <a:t>The most current WHO classification describes these as low- or intermediate grade neuroendocrine tumors. </a:t>
            </a:r>
          </a:p>
          <a:p>
            <a:endParaRPr lang="en-US"/>
          </a:p>
          <a:p>
            <a:r>
              <a:rPr lang="en-US"/>
              <a:t>It is important to recognize that site within the GI tract and</a:t>
            </a:r>
          </a:p>
          <a:p>
            <a:pPr marL="0" indent="0">
              <a:buNone/>
            </a:pPr>
            <a:r>
              <a:rPr lang="en-US"/>
              <a:t>extent of local invasion are also important prognostic indicators .</a:t>
            </a:r>
          </a:p>
          <a:p>
            <a:pPr marL="0" indent="0">
              <a:buNone/>
            </a:pPr>
            <a:endParaRPr lang="en-US"/>
          </a:p>
          <a:p>
            <a:r>
              <a:rPr lang="en-US"/>
              <a:t>High-grade neuroendocrine tumors, termed </a:t>
            </a:r>
            <a:r>
              <a:rPr lang="en-US" i="1"/>
              <a:t>neuroendocrine carcinoma</a:t>
            </a:r>
            <a:r>
              <a:rPr lang="en-US"/>
              <a:t>, frequently display necrosis and, in the GI tract, are most common in the jejunum.</a:t>
            </a:r>
          </a:p>
        </p:txBody>
      </p:sp>
    </p:spTree>
    <p:extLst>
      <p:ext uri="{BB962C8B-B14F-4D97-AF65-F5344CB8AC3E}">
        <p14:creationId xmlns:p14="http://schemas.microsoft.com/office/powerpoint/2010/main" val="113738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686800" cy="6213304"/>
          </a:xfrm>
        </p:spPr>
        <p:txBody>
          <a:bodyPr>
            <a:normAutofit lnSpcReduction="10000"/>
          </a:bodyPr>
          <a:lstStyle/>
          <a:p>
            <a:r>
              <a:rPr lang="en-US"/>
              <a:t>MORPHOLOGY</a:t>
            </a:r>
          </a:p>
          <a:p>
            <a:r>
              <a:rPr lang="en-US"/>
              <a:t>Carcinoid tumors are intramural or submucosal masses that create small polypoid lesions .</a:t>
            </a:r>
          </a:p>
          <a:p>
            <a:r>
              <a:rPr lang="en-US"/>
              <a:t>On histologic examination, carcinoid tumors are composed</a:t>
            </a:r>
          </a:p>
          <a:p>
            <a:pPr marL="0" indent="0">
              <a:buNone/>
            </a:pPr>
            <a:r>
              <a:rPr lang="en-US"/>
              <a:t>of islands, </a:t>
            </a:r>
            <a:r>
              <a:rPr lang="en-US" err="1"/>
              <a:t>trabeculae</a:t>
            </a:r>
            <a:r>
              <a:rPr lang="en-US"/>
              <a:t>, strands, glands, or sheets of</a:t>
            </a:r>
          </a:p>
          <a:p>
            <a:pPr marL="0" indent="0">
              <a:buNone/>
            </a:pPr>
            <a:r>
              <a:rPr lang="en-US"/>
              <a:t>uniform cells with scant, pink granular cytoplasm and a round to oval stippled nucleus.</a:t>
            </a:r>
          </a:p>
          <a:p>
            <a:pPr marL="0" indent="0">
              <a:buNone/>
            </a:pPr>
            <a:endParaRPr lang="en-US"/>
          </a:p>
          <a:p>
            <a:pPr marL="0" indent="0">
              <a:buNone/>
            </a:pPr>
            <a:r>
              <a:rPr lang="en-US" b="1"/>
              <a:t>Clinical Features</a:t>
            </a:r>
          </a:p>
          <a:p>
            <a:r>
              <a:rPr lang="en-US"/>
              <a:t>The peak incidence of carcinoid tumors is in the sixth decade.. Symptoms are  determined by the hormones produced. For example, the </a:t>
            </a:r>
            <a:r>
              <a:rPr lang="en-US" i="1"/>
              <a:t>carcinoid syndrome </a:t>
            </a:r>
            <a:r>
              <a:rPr lang="en-US"/>
              <a:t>is caused by vasoactive substances secreted by the tumor that cause cutaneous flushing, sweating, bronchospasm, colicky abdominal pain, diarrhea, and right-sided cardiac valvular fibrosis.</a:t>
            </a:r>
          </a:p>
        </p:txBody>
      </p:sp>
    </p:spTree>
    <p:extLst>
      <p:ext uri="{BB962C8B-B14F-4D97-AF65-F5344CB8AC3E}">
        <p14:creationId xmlns:p14="http://schemas.microsoft.com/office/powerpoint/2010/main" val="1542585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75240" cy="1844824"/>
          </a:xfrm>
        </p:spPr>
        <p:txBody>
          <a:bodyPr>
            <a:noAutofit/>
          </a:bodyPr>
          <a:lstStyle/>
          <a:p>
            <a:r>
              <a:rPr lang="en-US" sz="1400"/>
              <a:t>Gastrointestinal carcinoid tumor (neuroendocrine</a:t>
            </a:r>
            <a:br>
              <a:rPr lang="en-US" sz="1400"/>
            </a:br>
            <a:r>
              <a:rPr lang="en-US" sz="1400"/>
              <a:t>tumor). </a:t>
            </a:r>
            <a:r>
              <a:rPr lang="en-US" sz="1400" b="1"/>
              <a:t>A, </a:t>
            </a:r>
            <a:r>
              <a:rPr lang="en-US" sz="1400"/>
              <a:t>Carcinoid tumors often form a submucosal. B. Shows the bland cytology that typifies carcinoid tumors. The chromatin texture, with fine and coarse clumps, frequently assumes a </a:t>
            </a:r>
            <a:r>
              <a:rPr lang="en-US" sz="1400" b="1">
                <a:solidFill>
                  <a:srgbClr val="FF0000"/>
                </a:solidFill>
              </a:rPr>
              <a:t>“salt and pepper” pattern</a:t>
            </a:r>
            <a:r>
              <a:rPr lang="en-US" sz="1400"/>
              <a:t>. </a:t>
            </a:r>
            <a:br>
              <a:rPr lang="en-US" sz="1400"/>
            </a:br>
            <a:r>
              <a:rPr lang="en-US" sz="1400"/>
              <a:t>aggressive.</a:t>
            </a:r>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041" y="2133600"/>
            <a:ext cx="3381375"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456" y="1988840"/>
            <a:ext cx="3038475"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1682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a:t>The most important prognostic factor for gastrointestinal carcinoid</a:t>
            </a:r>
            <a:br>
              <a:rPr lang="en-US" i="1"/>
            </a:br>
            <a:r>
              <a:rPr lang="en-US" i="1"/>
              <a:t>tumors is location:</a:t>
            </a:r>
            <a:endParaRPr lang="en-US"/>
          </a:p>
        </p:txBody>
      </p:sp>
      <p:sp>
        <p:nvSpPr>
          <p:cNvPr id="3" name="Content Placeholder 2"/>
          <p:cNvSpPr>
            <a:spLocks noGrp="1"/>
          </p:cNvSpPr>
          <p:nvPr>
            <p:ph idx="1"/>
          </p:nvPr>
        </p:nvSpPr>
        <p:spPr>
          <a:xfrm>
            <a:off x="457200" y="1600200"/>
            <a:ext cx="8435280" cy="4873752"/>
          </a:xfrm>
        </p:spPr>
        <p:txBody>
          <a:bodyPr>
            <a:normAutofit fontScale="92500"/>
          </a:bodyPr>
          <a:lstStyle/>
          <a:p>
            <a:pPr marL="0" indent="0">
              <a:buNone/>
            </a:pPr>
            <a:r>
              <a:rPr lang="en-US" i="1"/>
              <a:t>. Foregut carcinoid tumors, </a:t>
            </a:r>
            <a:r>
              <a:rPr lang="en-US"/>
              <a:t>those found within the stomach, duodenum proximal to the ligament of </a:t>
            </a:r>
            <a:r>
              <a:rPr lang="en-US" err="1"/>
              <a:t>Treitz</a:t>
            </a:r>
            <a:r>
              <a:rPr lang="en-US"/>
              <a:t>, and esophagus, rarely metastasize and generally are cured</a:t>
            </a:r>
          </a:p>
          <a:p>
            <a:pPr marL="0" indent="0">
              <a:buNone/>
            </a:pPr>
            <a:r>
              <a:rPr lang="en-US"/>
              <a:t>by resection.</a:t>
            </a:r>
          </a:p>
          <a:p>
            <a:pPr marL="0" indent="0">
              <a:buNone/>
            </a:pPr>
            <a:endParaRPr lang="en-US"/>
          </a:p>
          <a:p>
            <a:pPr marL="0" indent="0">
              <a:buNone/>
            </a:pPr>
            <a:r>
              <a:rPr lang="en-US"/>
              <a:t>• </a:t>
            </a:r>
            <a:r>
              <a:rPr lang="en-US" i="1" err="1"/>
              <a:t>Midgut</a:t>
            </a:r>
            <a:r>
              <a:rPr lang="en-US" i="1"/>
              <a:t> carcinoid tumors </a:t>
            </a:r>
            <a:r>
              <a:rPr lang="en-US"/>
              <a:t>that arise in the jejunum and ileum often are multiple and tend to be aggressive. In these tumors, greater depth of local invasion, increased size, and presence of necrosis and mitosis are associated with poor outcome.</a:t>
            </a:r>
          </a:p>
          <a:p>
            <a:pPr marL="0" indent="0">
              <a:buNone/>
            </a:pPr>
            <a:endParaRPr lang="en-US"/>
          </a:p>
          <a:p>
            <a:pPr marL="0" indent="0">
              <a:buNone/>
            </a:pPr>
            <a:r>
              <a:rPr lang="en-US"/>
              <a:t>• </a:t>
            </a:r>
            <a:r>
              <a:rPr lang="en-US" i="1"/>
              <a:t>Hindgut carcinoids </a:t>
            </a:r>
            <a:r>
              <a:rPr lang="en-US"/>
              <a:t>arising in the appendix and </a:t>
            </a:r>
            <a:r>
              <a:rPr lang="en-US" err="1"/>
              <a:t>colorectum</a:t>
            </a:r>
            <a:r>
              <a:rPr lang="en-US"/>
              <a:t> typically are discovered incidentally. Those in the appendix occur at any age and are almost uniformly benign. </a:t>
            </a:r>
          </a:p>
        </p:txBody>
      </p:sp>
    </p:spTree>
    <p:extLst>
      <p:ext uri="{BB962C8B-B14F-4D97-AF65-F5344CB8AC3E}">
        <p14:creationId xmlns:p14="http://schemas.microsoft.com/office/powerpoint/2010/main" val="2115919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Gastrointestinal Stromal Tumor</a:t>
            </a:r>
          </a:p>
        </p:txBody>
      </p:sp>
      <p:sp>
        <p:nvSpPr>
          <p:cNvPr id="3" name="Content Placeholder 2"/>
          <p:cNvSpPr>
            <a:spLocks noGrp="1"/>
          </p:cNvSpPr>
          <p:nvPr>
            <p:ph idx="1"/>
          </p:nvPr>
        </p:nvSpPr>
        <p:spPr>
          <a:xfrm>
            <a:off x="251520" y="1600200"/>
            <a:ext cx="7992888" cy="4873752"/>
          </a:xfrm>
        </p:spPr>
        <p:txBody>
          <a:bodyPr>
            <a:normAutofit/>
          </a:bodyPr>
          <a:lstStyle/>
          <a:p>
            <a:r>
              <a:rPr lang="en-US"/>
              <a:t>The most common </a:t>
            </a:r>
            <a:r>
              <a:rPr lang="en-US" err="1"/>
              <a:t>mesenchymal</a:t>
            </a:r>
            <a:r>
              <a:rPr lang="en-US"/>
              <a:t> tumor of in the  stomach.</a:t>
            </a:r>
          </a:p>
          <a:p>
            <a:pPr marL="0" indent="0">
              <a:buNone/>
            </a:pPr>
            <a:endParaRPr lang="en-US"/>
          </a:p>
          <a:p>
            <a:r>
              <a:rPr lang="en-US"/>
              <a:t>Overall, GISTs are slightly more common in males. The peak incidence of gastric GIST is around 60 years of </a:t>
            </a:r>
            <a:r>
              <a:rPr lang="en-US" err="1"/>
              <a:t>age,with</a:t>
            </a:r>
            <a:r>
              <a:rPr lang="en-US"/>
              <a:t> less than 10% occurring in persons younger than 40 years of age.</a:t>
            </a:r>
          </a:p>
          <a:p>
            <a:pPr marL="0" indent="0">
              <a:buNone/>
            </a:pPr>
            <a:endParaRPr lang="en-US"/>
          </a:p>
          <a:p>
            <a:r>
              <a:rPr lang="en-US"/>
              <a:t>Approximately </a:t>
            </a:r>
            <a:r>
              <a:rPr lang="en-US" b="1"/>
              <a:t>75% to 80% of all GISTs have oncogenic, gain-of-function mutations of the gene encoding the tyrosine kinase c-KIT,</a:t>
            </a:r>
            <a:endParaRPr lang="en-US"/>
          </a:p>
        </p:txBody>
      </p:sp>
    </p:spTree>
    <p:extLst>
      <p:ext uri="{BB962C8B-B14F-4D97-AF65-F5344CB8AC3E}">
        <p14:creationId xmlns:p14="http://schemas.microsoft.com/office/powerpoint/2010/main" val="2000245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Clinical Features</a:t>
            </a:r>
            <a:br>
              <a:rPr lang="en-US"/>
            </a:br>
            <a:endParaRPr lang="en-US"/>
          </a:p>
        </p:txBody>
      </p:sp>
      <p:sp>
        <p:nvSpPr>
          <p:cNvPr id="3" name="Content Placeholder 2"/>
          <p:cNvSpPr>
            <a:spLocks noGrp="1"/>
          </p:cNvSpPr>
          <p:nvPr>
            <p:ph idx="1"/>
          </p:nvPr>
        </p:nvSpPr>
        <p:spPr>
          <a:xfrm>
            <a:off x="251520" y="1600200"/>
            <a:ext cx="8280920" cy="4873752"/>
          </a:xfrm>
        </p:spPr>
        <p:txBody>
          <a:bodyPr>
            <a:normAutofit/>
          </a:bodyPr>
          <a:lstStyle/>
          <a:p>
            <a:r>
              <a:rPr lang="en-US"/>
              <a:t>Symptoms of GISTs at presentation may be related to mass effects or mucosal ulceration. </a:t>
            </a:r>
          </a:p>
          <a:p>
            <a:r>
              <a:rPr lang="en-US"/>
              <a:t>Complete surgical resection is the primary treatment for localized gastric GIST. </a:t>
            </a:r>
          </a:p>
          <a:p>
            <a:r>
              <a:rPr lang="en-US"/>
              <a:t>The prognosis correlates with tumor size, mitotic index, and location, </a:t>
            </a:r>
          </a:p>
          <a:p>
            <a:r>
              <a:rPr lang="en-US"/>
              <a:t>Patients with </a:t>
            </a:r>
            <a:r>
              <a:rPr lang="en-US" err="1"/>
              <a:t>unresectable</a:t>
            </a:r>
            <a:r>
              <a:rPr lang="en-US"/>
              <a:t>, recurrent, or metastatic disease often respond to </a:t>
            </a:r>
            <a:r>
              <a:rPr lang="en-US" i="1" err="1">
                <a:solidFill>
                  <a:srgbClr val="FF0000"/>
                </a:solidFill>
              </a:rPr>
              <a:t>imatinib</a:t>
            </a:r>
            <a:r>
              <a:rPr lang="en-US" i="1"/>
              <a:t>, </a:t>
            </a:r>
            <a:r>
              <a:rPr lang="en-US"/>
              <a:t>an inhibitor of the tyrosine kinase activity of c-KIT and PDGFRA.</a:t>
            </a:r>
          </a:p>
        </p:txBody>
      </p:sp>
    </p:spTree>
    <p:extLst>
      <p:ext uri="{BB962C8B-B14F-4D97-AF65-F5344CB8AC3E}">
        <p14:creationId xmlns:p14="http://schemas.microsoft.com/office/powerpoint/2010/main" val="1408347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a:t>MORPHOLOGY</a:t>
            </a:r>
          </a:p>
          <a:p>
            <a:r>
              <a:rPr lang="en-US"/>
              <a:t>Primary gastric GISTs usually form a solitary, </a:t>
            </a:r>
            <a:r>
              <a:rPr lang="en-US" err="1"/>
              <a:t>wellcircumscribed</a:t>
            </a:r>
            <a:r>
              <a:rPr lang="en-US"/>
              <a:t>, fleshy, submucosal mass. </a:t>
            </a:r>
          </a:p>
          <a:p>
            <a:r>
              <a:rPr lang="en-US"/>
              <a:t>In GISTs can be composed of thin, elongated </a:t>
            </a:r>
            <a:r>
              <a:rPr lang="en-US" b="1"/>
              <a:t>spindle cells </a:t>
            </a:r>
            <a:r>
              <a:rPr lang="en-US"/>
              <a:t>or plumper </a:t>
            </a:r>
            <a:r>
              <a:rPr lang="en-US" b="1" err="1"/>
              <a:t>epithelioid</a:t>
            </a:r>
            <a:r>
              <a:rPr lang="en-US" b="1"/>
              <a:t> cells.</a:t>
            </a:r>
          </a:p>
          <a:p>
            <a:r>
              <a:rPr lang="en-US" b="1"/>
              <a:t> </a:t>
            </a:r>
            <a:r>
              <a:rPr lang="en-US"/>
              <a:t>The most useful diagnostic marker is c-KIT, consistent with the relationship between</a:t>
            </a:r>
          </a:p>
          <a:p>
            <a:r>
              <a:rPr lang="en-US"/>
              <a:t>GISTs and interstitial cells of </a:t>
            </a:r>
            <a:r>
              <a:rPr lang="en-US" err="1"/>
              <a:t>Cajal</a:t>
            </a:r>
            <a:r>
              <a:rPr lang="en-US"/>
              <a:t>, which is </a:t>
            </a:r>
            <a:r>
              <a:rPr lang="en-US" err="1"/>
              <a:t>immunohistochemically</a:t>
            </a:r>
            <a:r>
              <a:rPr lang="en-US"/>
              <a:t> detectable in 95% of these tumors.</a:t>
            </a:r>
          </a:p>
        </p:txBody>
      </p:sp>
    </p:spTree>
    <p:extLst>
      <p:ext uri="{BB962C8B-B14F-4D97-AF65-F5344CB8AC3E}">
        <p14:creationId xmlns:p14="http://schemas.microsoft.com/office/powerpoint/2010/main" val="1725754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688"/>
            <a:ext cx="8907102"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9070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Acute Gastritis</a:t>
            </a:r>
          </a:p>
        </p:txBody>
      </p:sp>
      <p:sp>
        <p:nvSpPr>
          <p:cNvPr id="3" name="Content Placeholder 2"/>
          <p:cNvSpPr>
            <a:spLocks noGrp="1"/>
          </p:cNvSpPr>
          <p:nvPr>
            <p:ph idx="1"/>
          </p:nvPr>
        </p:nvSpPr>
        <p:spPr/>
        <p:txBody>
          <a:bodyPr>
            <a:normAutofit/>
          </a:bodyPr>
          <a:lstStyle/>
          <a:p>
            <a:r>
              <a:rPr lang="en-US"/>
              <a:t>On histologic examination,. Lamina propria lymphocytes and plasma cells are prominent. The presence of neutrophils above the basement membrane—specifically, in direct contact with epithelial cells—is abnormal in all parts of the gastrointestinal tract and signifies </a:t>
            </a:r>
            <a:r>
              <a:rPr lang="en-US" b="1"/>
              <a:t>active inflammation.</a:t>
            </a:r>
            <a:endParaRPr lang="en-US"/>
          </a:p>
        </p:txBody>
      </p:sp>
    </p:spTree>
    <p:extLst>
      <p:ext uri="{BB962C8B-B14F-4D97-AF65-F5344CB8AC3E}">
        <p14:creationId xmlns:p14="http://schemas.microsoft.com/office/powerpoint/2010/main" val="1009654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Acute Peptic Ulceration</a:t>
            </a:r>
            <a:br>
              <a:rPr lang="en-US"/>
            </a:br>
            <a:endParaRPr lang="en-US"/>
          </a:p>
        </p:txBody>
      </p:sp>
      <p:sp>
        <p:nvSpPr>
          <p:cNvPr id="3" name="Content Placeholder 2"/>
          <p:cNvSpPr>
            <a:spLocks noGrp="1"/>
          </p:cNvSpPr>
          <p:nvPr>
            <p:ph idx="1"/>
          </p:nvPr>
        </p:nvSpPr>
        <p:spPr>
          <a:xfrm>
            <a:off x="457200" y="1124744"/>
            <a:ext cx="8507288" cy="5349208"/>
          </a:xfrm>
        </p:spPr>
        <p:txBody>
          <a:bodyPr>
            <a:normAutofit/>
          </a:bodyPr>
          <a:lstStyle/>
          <a:p>
            <a:pPr marL="0" indent="0">
              <a:buNone/>
            </a:pPr>
            <a:r>
              <a:rPr lang="en-US"/>
              <a:t>• </a:t>
            </a:r>
            <a:r>
              <a:rPr lang="en-US" i="1">
                <a:solidFill>
                  <a:srgbClr val="FF0000"/>
                </a:solidFill>
              </a:rPr>
              <a:t>Stress ulcers</a:t>
            </a:r>
            <a:r>
              <a:rPr lang="en-US" i="1"/>
              <a:t>, </a:t>
            </a:r>
            <a:r>
              <a:rPr lang="en-US"/>
              <a:t>most commonly affecting critically ill</a:t>
            </a:r>
          </a:p>
          <a:p>
            <a:pPr marL="0" indent="0">
              <a:buNone/>
            </a:pPr>
            <a:r>
              <a:rPr lang="en-US"/>
              <a:t>patients with shock, sepsis, or severe trauma.</a:t>
            </a:r>
          </a:p>
          <a:p>
            <a:pPr marL="0" indent="0">
              <a:buNone/>
            </a:pPr>
            <a:r>
              <a:rPr lang="en-US"/>
              <a:t>• </a:t>
            </a:r>
            <a:r>
              <a:rPr lang="en-US" i="1">
                <a:solidFill>
                  <a:srgbClr val="FF0000"/>
                </a:solidFill>
              </a:rPr>
              <a:t>Curling ulcers, </a:t>
            </a:r>
            <a:r>
              <a:rPr lang="en-US"/>
              <a:t>occurring in the proximal duodenum and associated with severe burns or trauma</a:t>
            </a:r>
          </a:p>
          <a:p>
            <a:pPr marL="0" indent="0">
              <a:buNone/>
            </a:pPr>
            <a:r>
              <a:rPr lang="en-US"/>
              <a:t>• </a:t>
            </a:r>
            <a:r>
              <a:rPr lang="en-US" i="1">
                <a:solidFill>
                  <a:srgbClr val="FF0000"/>
                </a:solidFill>
              </a:rPr>
              <a:t>Cushing ulcers, </a:t>
            </a:r>
            <a:r>
              <a:rPr lang="en-US"/>
              <a:t>arising in the stomach, duodenum, or esophagus of persons with intracranial disease, have a high incidence of perforation.</a:t>
            </a:r>
          </a:p>
          <a:p>
            <a:pPr marL="0" indent="0">
              <a:buNone/>
            </a:pPr>
            <a:endParaRPr lang="en-US"/>
          </a:p>
          <a:p>
            <a:pPr marL="0" indent="0">
              <a:buNone/>
            </a:pPr>
            <a:endParaRPr lang="en-US"/>
          </a:p>
          <a:p>
            <a:r>
              <a:rPr lang="en-US"/>
              <a:t>Symptoms of gastric ulcers include nausea, vomiting, and coffee-ground hematemesis.</a:t>
            </a:r>
          </a:p>
        </p:txBody>
      </p:sp>
    </p:spTree>
    <p:extLst>
      <p:ext uri="{BB962C8B-B14F-4D97-AF65-F5344CB8AC3E}">
        <p14:creationId xmlns:p14="http://schemas.microsoft.com/office/powerpoint/2010/main" val="2468632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Chronic Gastritis</a:t>
            </a:r>
            <a:br>
              <a:rPr lang="en-US"/>
            </a:br>
            <a:endParaRPr lang="en-US"/>
          </a:p>
        </p:txBody>
      </p:sp>
      <p:sp>
        <p:nvSpPr>
          <p:cNvPr id="3" name="Content Placeholder 2"/>
          <p:cNvSpPr>
            <a:spLocks noGrp="1"/>
          </p:cNvSpPr>
          <p:nvPr>
            <p:ph idx="1"/>
          </p:nvPr>
        </p:nvSpPr>
        <p:spPr>
          <a:xfrm>
            <a:off x="457200" y="980728"/>
            <a:ext cx="8795320" cy="5493224"/>
          </a:xfrm>
        </p:spPr>
        <p:txBody>
          <a:bodyPr>
            <a:noAutofit/>
          </a:bodyPr>
          <a:lstStyle/>
          <a:p>
            <a:pPr marL="0" indent="0">
              <a:buNone/>
            </a:pPr>
            <a:r>
              <a:rPr lang="en-US" sz="2000"/>
              <a:t>Helicobacter pylori </a:t>
            </a:r>
            <a:r>
              <a:rPr lang="en-US" sz="2000" i="1"/>
              <a:t>Gastritis</a:t>
            </a:r>
          </a:p>
          <a:p>
            <a:r>
              <a:rPr lang="en-US" sz="2000"/>
              <a:t>These spiral-shaped or curved bacilli are </a:t>
            </a:r>
            <a:r>
              <a:rPr lang="en-US" sz="2000" err="1"/>
              <a:t>presentin</a:t>
            </a:r>
            <a:r>
              <a:rPr lang="en-US" sz="2000"/>
              <a:t> gastric biopsy specimens .</a:t>
            </a:r>
          </a:p>
          <a:p>
            <a:r>
              <a:rPr lang="en-US" sz="2000"/>
              <a:t> </a:t>
            </a:r>
            <a:r>
              <a:rPr lang="en-US" sz="2000" i="1"/>
              <a:t>H. pylori </a:t>
            </a:r>
            <a:r>
              <a:rPr lang="en-US" sz="2000"/>
              <a:t>organisms are present in 90% of patients with chronic gastritis affecting the </a:t>
            </a:r>
            <a:r>
              <a:rPr lang="en-US" sz="2000" err="1"/>
              <a:t>antrum</a:t>
            </a:r>
            <a:r>
              <a:rPr lang="en-US" sz="2000"/>
              <a:t>. </a:t>
            </a:r>
          </a:p>
          <a:p>
            <a:r>
              <a:rPr lang="en-US" sz="2000"/>
              <a:t>In addition, the increased acid secretion that occurs in </a:t>
            </a:r>
            <a:r>
              <a:rPr lang="en-US" sz="2000" i="1"/>
              <a:t>H. pylori </a:t>
            </a:r>
            <a:r>
              <a:rPr lang="en-US" sz="2000"/>
              <a:t>gastritis may result in peptic ulcer disease of the stomach or duodenum; </a:t>
            </a:r>
            <a:r>
              <a:rPr lang="en-US" sz="2000" i="1"/>
              <a:t>H. pylori </a:t>
            </a:r>
            <a:r>
              <a:rPr lang="en-US" sz="2000"/>
              <a:t>infection also confers increased risk of gastric cancer.</a:t>
            </a:r>
          </a:p>
          <a:p>
            <a:r>
              <a:rPr lang="en-US" sz="2000"/>
              <a:t>The incidence of </a:t>
            </a:r>
            <a:r>
              <a:rPr lang="en-US" sz="2000" i="1"/>
              <a:t>H. pylori </a:t>
            </a:r>
            <a:r>
              <a:rPr lang="en-US" sz="2000"/>
              <a:t>infection correlates most closely with sanitation and hygiene during an individual’s childhood</a:t>
            </a:r>
          </a:p>
        </p:txBody>
      </p:sp>
    </p:spTree>
    <p:extLst>
      <p:ext uri="{BB962C8B-B14F-4D97-AF65-F5344CB8AC3E}">
        <p14:creationId xmlns:p14="http://schemas.microsoft.com/office/powerpoint/2010/main" val="2993544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MORPHOLOGY</a:t>
            </a:r>
            <a:br>
              <a:rPr lang="en-US"/>
            </a:br>
            <a:endParaRPr lang="en-US"/>
          </a:p>
        </p:txBody>
      </p:sp>
      <p:sp>
        <p:nvSpPr>
          <p:cNvPr id="3" name="Content Placeholder 2"/>
          <p:cNvSpPr>
            <a:spLocks noGrp="1"/>
          </p:cNvSpPr>
          <p:nvPr>
            <p:ph idx="1"/>
          </p:nvPr>
        </p:nvSpPr>
        <p:spPr>
          <a:xfrm>
            <a:off x="457200" y="1124744"/>
            <a:ext cx="8363272" cy="5349208"/>
          </a:xfrm>
        </p:spPr>
        <p:txBody>
          <a:bodyPr>
            <a:noAutofit/>
          </a:bodyPr>
          <a:lstStyle/>
          <a:p>
            <a:r>
              <a:rPr lang="en-US" sz="1800"/>
              <a:t>MORPHOLOGY</a:t>
            </a:r>
          </a:p>
          <a:p>
            <a:r>
              <a:rPr lang="en-US" sz="1800"/>
              <a:t>Gastric biopsy specimens generally demonstrate :</a:t>
            </a:r>
          </a:p>
          <a:p>
            <a:pPr marL="0" indent="0">
              <a:buNone/>
            </a:pPr>
            <a:r>
              <a:rPr lang="en-US" sz="1800" i="1"/>
              <a:t>1- H. </a:t>
            </a:r>
            <a:r>
              <a:rPr lang="en-US" sz="1800" i="1" err="1"/>
              <a:t>pylori</a:t>
            </a:r>
            <a:r>
              <a:rPr lang="en-US" sz="1800" err="1"/>
              <a:t>organism</a:t>
            </a:r>
            <a:r>
              <a:rPr lang="en-US" sz="1800"/>
              <a:t> is concentrated within the superficial mucus overlying -epithelial cells </a:t>
            </a:r>
            <a:r>
              <a:rPr lang="en-US" sz="1800" err="1"/>
              <a:t>inthe</a:t>
            </a:r>
            <a:r>
              <a:rPr lang="en-US" sz="1800"/>
              <a:t> surface and neck regions. </a:t>
            </a:r>
          </a:p>
          <a:p>
            <a:pPr marL="0" indent="0">
              <a:buNone/>
            </a:pPr>
            <a:r>
              <a:rPr lang="en-US" sz="1800"/>
              <a:t>2- The superficial lamina propria includes large numbers of plasma cells, neutrophils and lymphocytes.</a:t>
            </a:r>
          </a:p>
          <a:p>
            <a:pPr marL="0" indent="0">
              <a:buNone/>
            </a:pPr>
            <a:r>
              <a:rPr lang="en-US" sz="1800"/>
              <a:t>3- Lymphoid aggregates with germinal centers and represent an induced form of </a:t>
            </a:r>
            <a:r>
              <a:rPr lang="en-US" sz="1800" b="1"/>
              <a:t>mucosa-associated lymphoid tissue </a:t>
            </a:r>
            <a:r>
              <a:rPr lang="en-US" sz="1800"/>
              <a:t>(MALT) that has the potential to transform into lymphoma. </a:t>
            </a:r>
          </a:p>
          <a:p>
            <a:pPr marL="0" indent="0">
              <a:buNone/>
            </a:pPr>
            <a:r>
              <a:rPr lang="en-US" sz="1800" b="1"/>
              <a:t>4- Intestinal metaplasia, </a:t>
            </a:r>
            <a:r>
              <a:rPr lang="en-US" sz="1800"/>
              <a:t>characterized by the presence of goblet cells and columnar absorptive cells.</a:t>
            </a:r>
          </a:p>
        </p:txBody>
      </p:sp>
    </p:spTree>
    <p:extLst>
      <p:ext uri="{BB962C8B-B14F-4D97-AF65-F5344CB8AC3E}">
        <p14:creationId xmlns:p14="http://schemas.microsoft.com/office/powerpoint/2010/main" val="334098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a:t>A noninvasive serologic test for anti–</a:t>
            </a:r>
            <a:r>
              <a:rPr lang="en-US" i="1"/>
              <a:t>H. pylori </a:t>
            </a:r>
            <a:r>
              <a:rPr lang="en-US"/>
              <a:t>antibodies includes:</a:t>
            </a:r>
          </a:p>
          <a:p>
            <a:pPr marL="0" indent="0">
              <a:buNone/>
            </a:pPr>
            <a:r>
              <a:rPr lang="en-US"/>
              <a:t>1- Fecal bacterial detection.</a:t>
            </a:r>
          </a:p>
          <a:p>
            <a:pPr marL="0" indent="0">
              <a:buNone/>
            </a:pPr>
            <a:r>
              <a:rPr lang="en-US"/>
              <a:t>2- urea breath test based on the generation of ammonia by bacterial urease. </a:t>
            </a:r>
          </a:p>
          <a:p>
            <a:pPr marL="0" indent="0">
              <a:buNone/>
            </a:pPr>
            <a:r>
              <a:rPr lang="en-US"/>
              <a:t>3- Polymerase chain reaction (PCR)assay for bacterial DNA. </a:t>
            </a:r>
          </a:p>
          <a:p>
            <a:r>
              <a:rPr lang="en-US"/>
              <a:t>Effective treatments include combinations of antibiotics and proton pump inhibitors.</a:t>
            </a:r>
          </a:p>
        </p:txBody>
      </p:sp>
    </p:spTree>
    <p:extLst>
      <p:ext uri="{BB962C8B-B14F-4D97-AF65-F5344CB8AC3E}">
        <p14:creationId xmlns:p14="http://schemas.microsoft.com/office/powerpoint/2010/main" val="1741523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Autoimmune Gastritis</a:t>
            </a:r>
            <a:br>
              <a:rPr lang="en-US"/>
            </a:br>
            <a:endParaRPr lang="en-US"/>
          </a:p>
        </p:txBody>
      </p:sp>
      <p:sp>
        <p:nvSpPr>
          <p:cNvPr id="3" name="Content Placeholder 2"/>
          <p:cNvSpPr>
            <a:spLocks noGrp="1"/>
          </p:cNvSpPr>
          <p:nvPr>
            <p:ph idx="1"/>
          </p:nvPr>
        </p:nvSpPr>
        <p:spPr>
          <a:xfrm>
            <a:off x="457200" y="1600200"/>
            <a:ext cx="8435280" cy="4873752"/>
          </a:xfrm>
        </p:spPr>
        <p:txBody>
          <a:bodyPr>
            <a:normAutofit fontScale="85000" lnSpcReduction="10000"/>
          </a:bodyPr>
          <a:lstStyle/>
          <a:p>
            <a:r>
              <a:rPr lang="en-US" i="1"/>
              <a:t>Autoimmune gastritis </a:t>
            </a:r>
            <a:r>
              <a:rPr lang="en-US"/>
              <a:t>accounts for less than 10% of cases of chronic gastritis.</a:t>
            </a:r>
          </a:p>
          <a:p>
            <a:endParaRPr lang="en-US"/>
          </a:p>
          <a:p>
            <a:r>
              <a:rPr lang="en-US"/>
              <a:t> In contrast with that caused by </a:t>
            </a:r>
            <a:r>
              <a:rPr lang="en-US" i="1"/>
              <a:t>H. pylori, </a:t>
            </a:r>
            <a:r>
              <a:rPr lang="en-US"/>
              <a:t>Autoimmune gastritis typically spares the </a:t>
            </a:r>
            <a:r>
              <a:rPr lang="en-US" err="1"/>
              <a:t>antrum</a:t>
            </a:r>
            <a:r>
              <a:rPr lang="en-US"/>
              <a:t> and induces </a:t>
            </a:r>
            <a:r>
              <a:rPr lang="en-US" i="1" err="1"/>
              <a:t>hypergastrinemia</a:t>
            </a:r>
            <a:r>
              <a:rPr lang="en-US" i="1"/>
              <a:t> .</a:t>
            </a:r>
          </a:p>
          <a:p>
            <a:endParaRPr lang="en-US" i="1"/>
          </a:p>
          <a:p>
            <a:r>
              <a:rPr lang="en-US"/>
              <a:t>Autoimmune gastritis is characterized </a:t>
            </a:r>
            <a:r>
              <a:rPr lang="en-US" err="1"/>
              <a:t>byAntibodies</a:t>
            </a:r>
            <a:r>
              <a:rPr lang="en-US"/>
              <a:t> to parietal cells and intrinsic factor are present early in disease, but pernicious anemia develops in only a minority of patients. </a:t>
            </a:r>
          </a:p>
          <a:p>
            <a:endParaRPr lang="en-US"/>
          </a:p>
          <a:p>
            <a:r>
              <a:rPr lang="en-US"/>
              <a:t>The median age at diagnosis is 60 years, and there is a slight female predominance. </a:t>
            </a:r>
          </a:p>
          <a:p>
            <a:endParaRPr lang="en-US"/>
          </a:p>
          <a:p>
            <a:r>
              <a:rPr lang="en-US"/>
              <a:t>Autoimmune gastritis often is associated with other autoimmune diseases.</a:t>
            </a:r>
          </a:p>
          <a:p>
            <a:endParaRPr lang="en-US"/>
          </a:p>
        </p:txBody>
      </p:sp>
    </p:spTree>
    <p:extLst>
      <p:ext uri="{BB962C8B-B14F-4D97-AF65-F5344CB8AC3E}">
        <p14:creationId xmlns:p14="http://schemas.microsoft.com/office/powerpoint/2010/main" val="26155997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مستند" ma:contentTypeID="0x0101004E3F62F58E31954599AF5D7BF24514D4" ma:contentTypeVersion="2" ma:contentTypeDescription="إنشاء مستند جديد." ma:contentTypeScope="" ma:versionID="82b47cfbd103cc834f9c4c83d3ea4925">
  <xsd:schema xmlns:xsd="http://www.w3.org/2001/XMLSchema" xmlns:xs="http://www.w3.org/2001/XMLSchema" xmlns:p="http://schemas.microsoft.com/office/2006/metadata/properties" xmlns:ns2="d04b26b9-50b7-4329-ba0b-d0dc18387505" targetNamespace="http://schemas.microsoft.com/office/2006/metadata/properties" ma:root="true" ma:fieldsID="2617fb8f117924669a22166e7ae082fc" ns2:_="">
    <xsd:import namespace="d04b26b9-50b7-4329-ba0b-d0dc1838750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4b26b9-50b7-4329-ba0b-d0dc183875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C4274A-B857-4AEB-AE48-A72B86D7C68A}">
  <ds:schemaRefs>
    <ds:schemaRef ds:uri="http://schemas.microsoft.com/office/2006/metadata/properties"/>
    <ds:schemaRef ds:uri="http://www.w3.org/2000/xmlns/"/>
  </ds:schemaRefs>
</ds:datastoreItem>
</file>

<file path=customXml/itemProps2.xml><?xml version="1.0" encoding="utf-8"?>
<ds:datastoreItem xmlns:ds="http://schemas.openxmlformats.org/officeDocument/2006/customXml" ds:itemID="{21B00145-D03B-4B92-9B58-1688AB45DF16}">
  <ds:schemaRefs>
    <ds:schemaRef ds:uri="http://schemas.microsoft.com/sharepoint/v3/contenttype/forms"/>
  </ds:schemaRefs>
</ds:datastoreItem>
</file>

<file path=customXml/itemProps3.xml><?xml version="1.0" encoding="utf-8"?>
<ds:datastoreItem xmlns:ds="http://schemas.openxmlformats.org/officeDocument/2006/customXml" ds:itemID="{9F60EA3B-2A94-4662-9E6D-2CB427A9FAC7}">
  <ds:schemaRefs>
    <ds:schemaRef ds:uri="http://schemas.microsoft.com/office/2006/metadata/contentType"/>
    <ds:schemaRef ds:uri="http://schemas.microsoft.com/office/2006/metadata/properties/metaAttributes"/>
    <ds:schemaRef ds:uri="http://www.w3.org/2000/xmlns/"/>
    <ds:schemaRef ds:uri="http://www.w3.org/2001/XMLSchema"/>
    <ds:schemaRef ds:uri="d04b26b9-50b7-4329-ba0b-d0dc18387505"/>
  </ds:schemaRefs>
</ds:datastoreItem>
</file>

<file path=docProps/app.xml><?xml version="1.0" encoding="utf-8"?>
<Properties xmlns="http://schemas.openxmlformats.org/officeDocument/2006/extended-properties" xmlns:vt="http://schemas.openxmlformats.org/officeDocument/2006/docPropsVTypes">
  <Template>Oriel</Template>
  <Application>Microsoft Office PowerPoint</Application>
  <PresentationFormat>عرض على الشاشة (4:3)</PresentationFormat>
  <Slides>26</Slides>
  <Notes>0</Notes>
  <HiddenSlides>0</HiddenSlides>
  <ScaleCrop>false</ScaleCrop>
  <HeadingPairs>
    <vt:vector size="4" baseType="variant">
      <vt:variant>
        <vt:lpstr>نسق</vt:lpstr>
      </vt:variant>
      <vt:variant>
        <vt:i4>1</vt:i4>
      </vt:variant>
      <vt:variant>
        <vt:lpstr>عناوين الشرائح</vt:lpstr>
      </vt:variant>
      <vt:variant>
        <vt:i4>26</vt:i4>
      </vt:variant>
    </vt:vector>
  </HeadingPairs>
  <TitlesOfParts>
    <vt:vector size="27" baseType="lpstr">
      <vt:lpstr>Office Theme</vt:lpstr>
      <vt:lpstr>STOMACH</vt:lpstr>
      <vt:lpstr>INFLAMMATORY DISEASE OF THE STOMACH</vt:lpstr>
      <vt:lpstr>عرض تقديمي في PowerPoint</vt:lpstr>
      <vt:lpstr>Acute Gastritis</vt:lpstr>
      <vt:lpstr>Acute Peptic Ulceration </vt:lpstr>
      <vt:lpstr>Chronic Gastritis </vt:lpstr>
      <vt:lpstr>MORPHOLOGY </vt:lpstr>
      <vt:lpstr>عرض تقديمي في PowerPoint</vt:lpstr>
      <vt:lpstr>Autoimmune Gastritis </vt:lpstr>
      <vt:lpstr>PATHOGENESIS </vt:lpstr>
      <vt:lpstr>MORPHOLOGY </vt:lpstr>
      <vt:lpstr>عرض تقديمي في PowerPoint</vt:lpstr>
      <vt:lpstr>Gastric adenomas</vt:lpstr>
      <vt:lpstr>Gastric cancer</vt:lpstr>
      <vt:lpstr>عرض تقديمي في PowerPoint</vt:lpstr>
      <vt:lpstr>Intestinal-type adenocarcinoma consisting of an elevated mass with heaped-up  borders and central ulceration</vt:lpstr>
      <vt:lpstr> A, Linitis plastica. The gastric wall is markedly thickened, and rugal folds are partially lost. B, Signet ring cells with large cytoplasmic mucin vacuoles and peripherally displaced, crescent-shaped nuclei.</vt:lpstr>
      <vt:lpstr>عرض تقديمي في PowerPoint</vt:lpstr>
      <vt:lpstr>Lymphoma </vt:lpstr>
      <vt:lpstr>Carcinoid Tumor </vt:lpstr>
      <vt:lpstr>عرض تقديمي في PowerPoint</vt:lpstr>
      <vt:lpstr>Gastrointestinal carcinoid tumor (neuroendocrine tumor). A, Carcinoid tumors often form a submucosal. B. Shows the bland cytology that typifies carcinoid tumors. The chromatin texture, with fine and coarse clumps, frequently assumes a “salt and pepper” pattern.  aggressive.</vt:lpstr>
      <vt:lpstr>The most important prognostic factor for gastrointestinal carcinoid tumors is location:</vt:lpstr>
      <vt:lpstr>Gastrointestinal Stromal Tumor</vt:lpstr>
      <vt:lpstr>Clinical Features </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Ahmad Maaitah</cp:lastModifiedBy>
  <cp:revision>3</cp:revision>
  <dcterms:created xsi:type="dcterms:W3CDTF">2020-02-12T20:15:40Z</dcterms:created>
  <dcterms:modified xsi:type="dcterms:W3CDTF">2021-03-29T08:52:01Z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0x0101004E3F62F58E31954599AF5D7BF24514D4</vt:lpwstr>
  </property>
</Properties>
</file>