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6" r:id="rId2"/>
    <p:sldId id="257" r:id="rId3"/>
    <p:sldId id="272" r:id="rId4"/>
    <p:sldId id="273" r:id="rId5"/>
    <p:sldId id="274" r:id="rId6"/>
    <p:sldId id="258" r:id="rId7"/>
    <p:sldId id="259" r:id="rId8"/>
    <p:sldId id="275" r:id="rId9"/>
    <p:sldId id="260" r:id="rId10"/>
    <p:sldId id="261" r:id="rId11"/>
    <p:sldId id="262" r:id="rId12"/>
    <p:sldId id="263" r:id="rId13"/>
    <p:sldId id="264" r:id="rId14"/>
    <p:sldId id="267" r:id="rId15"/>
    <p:sldId id="269" r:id="rId16"/>
    <p:sldId id="270" r:id="rId17"/>
    <p:sldId id="271" r:id="rId18"/>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86559" autoAdjust="0"/>
  </p:normalViewPr>
  <p:slideViewPr>
    <p:cSldViewPr>
      <p:cViewPr varScale="1">
        <p:scale>
          <a:sx n="63" d="100"/>
          <a:sy n="63" d="100"/>
        </p:scale>
        <p:origin x="-15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B780C5E-B17D-41E0-AE7D-9E4146C378BA}" type="datetimeFigureOut">
              <a:rPr lang="ar-JO" smtClean="0"/>
              <a:pPr/>
              <a:t>18/12/1442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69C5F0-08C6-45D9-9E8D-15AA25741DAB}"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369C5F0-08C6-45D9-9E8D-15AA25741DAB}" type="slidenum">
              <a:rPr lang="ar-JO" smtClean="0"/>
              <a:pPr/>
              <a:t>2</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4369C5F0-08C6-45D9-9E8D-15AA25741DAB}" type="slidenum">
              <a:rPr lang="ar-JO" smtClean="0"/>
              <a:pPr/>
              <a:t>7</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More than one electrode is needed because EMG recordings display the potential difference (voltage difference) between two separate electrodes</a:t>
            </a:r>
            <a:endParaRPr lang="ar-JO" dirty="0"/>
          </a:p>
        </p:txBody>
      </p:sp>
      <p:sp>
        <p:nvSpPr>
          <p:cNvPr id="4" name="Slide Number Placeholder 3"/>
          <p:cNvSpPr>
            <a:spLocks noGrp="1"/>
          </p:cNvSpPr>
          <p:nvPr>
            <p:ph type="sldNum" sz="quarter" idx="10"/>
          </p:nvPr>
        </p:nvSpPr>
        <p:spPr/>
        <p:txBody>
          <a:bodyPr/>
          <a:lstStyle/>
          <a:p>
            <a:fld id="{4369C5F0-08C6-45D9-9E8D-15AA25741DAB}" type="slidenum">
              <a:rPr lang="ar-JO" smtClean="0"/>
              <a:pPr/>
              <a:t>9</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sz="1200" b="0" i="0" kern="1200" dirty="0" smtClean="0">
                <a:solidFill>
                  <a:schemeClr val="tx1"/>
                </a:solidFill>
                <a:latin typeface="+mn-lt"/>
                <a:ea typeface="+mn-ea"/>
                <a:cs typeface="+mn-cs"/>
              </a:rPr>
              <a:t>Morphology and parameters of a motor unit action potential (MUAP) measured during </a:t>
            </a:r>
            <a:r>
              <a:rPr lang="en-US" sz="1200" b="0" i="0" kern="1200" dirty="0" err="1" smtClean="0">
                <a:solidFill>
                  <a:schemeClr val="tx1"/>
                </a:solidFill>
                <a:latin typeface="+mn-lt"/>
                <a:ea typeface="+mn-ea"/>
                <a:cs typeface="+mn-cs"/>
              </a:rPr>
              <a:t>nEMG</a:t>
            </a:r>
            <a:r>
              <a:rPr lang="en-US" sz="1200" b="0" i="0" kern="1200" dirty="0" smtClean="0">
                <a:solidFill>
                  <a:schemeClr val="tx1"/>
                </a:solidFill>
                <a:latin typeface="+mn-lt"/>
                <a:ea typeface="+mn-ea"/>
                <a:cs typeface="+mn-cs"/>
              </a:rPr>
              <a:t> recording. A. A normal MUAP with three phases. B. A </a:t>
            </a:r>
            <a:r>
              <a:rPr lang="en-US" sz="1200" b="0" i="0" kern="1200" dirty="0" err="1" smtClean="0">
                <a:solidFill>
                  <a:schemeClr val="tx1"/>
                </a:solidFill>
                <a:latin typeface="+mn-lt"/>
                <a:ea typeface="+mn-ea"/>
                <a:cs typeface="+mn-cs"/>
              </a:rPr>
              <a:t>polyphasic</a:t>
            </a:r>
            <a:r>
              <a:rPr lang="en-US" sz="1200" b="0" i="0" kern="1200" dirty="0" smtClean="0">
                <a:solidFill>
                  <a:schemeClr val="tx1"/>
                </a:solidFill>
                <a:latin typeface="+mn-lt"/>
                <a:ea typeface="+mn-ea"/>
                <a:cs typeface="+mn-cs"/>
              </a:rPr>
              <a:t>, high amplitude and enlarged MUAP recorded in chronic neuropathy with </a:t>
            </a:r>
            <a:r>
              <a:rPr lang="en-US" sz="1200" b="0" i="0" kern="1200" dirty="0" err="1" smtClean="0">
                <a:solidFill>
                  <a:schemeClr val="tx1"/>
                </a:solidFill>
                <a:latin typeface="+mn-lt"/>
                <a:ea typeface="+mn-ea"/>
                <a:cs typeface="+mn-cs"/>
              </a:rPr>
              <a:t>reinnervation</a:t>
            </a:r>
            <a:r>
              <a:rPr lang="en-US" sz="1200" b="0" i="0" kern="1200" dirty="0" smtClean="0">
                <a:solidFill>
                  <a:schemeClr val="tx1"/>
                </a:solidFill>
                <a:latin typeface="+mn-lt"/>
                <a:ea typeface="+mn-ea"/>
                <a:cs typeface="+mn-cs"/>
              </a:rPr>
              <a:t>. C. In some </a:t>
            </a:r>
            <a:r>
              <a:rPr lang="en-US" sz="1200" b="0" i="0" kern="1200" dirty="0" err="1" smtClean="0">
                <a:solidFill>
                  <a:schemeClr val="tx1"/>
                </a:solidFill>
                <a:latin typeface="+mn-lt"/>
                <a:ea typeface="+mn-ea"/>
                <a:cs typeface="+mn-cs"/>
              </a:rPr>
              <a:t>myopathic</a:t>
            </a:r>
            <a:r>
              <a:rPr lang="en-US" sz="1200" b="0" i="0" kern="1200" dirty="0" smtClean="0">
                <a:solidFill>
                  <a:schemeClr val="tx1"/>
                </a:solidFill>
                <a:latin typeface="+mn-lt"/>
                <a:ea typeface="+mn-ea"/>
                <a:cs typeface="+mn-cs"/>
              </a:rPr>
              <a:t> and neuromuscular junctions (NMJ) disorders, the resulted MUAPs are of short duration, small amplitude and also </a:t>
            </a:r>
            <a:r>
              <a:rPr lang="en-US" sz="1200" b="0" i="0" kern="1200" dirty="0" err="1" smtClean="0">
                <a:solidFill>
                  <a:schemeClr val="tx1"/>
                </a:solidFill>
                <a:latin typeface="+mn-lt"/>
                <a:ea typeface="+mn-ea"/>
                <a:cs typeface="+mn-cs"/>
              </a:rPr>
              <a:t>polyphasic</a:t>
            </a:r>
            <a:r>
              <a:rPr lang="en-US" sz="1200" b="0" i="0" kern="1200" dirty="0" smtClean="0">
                <a:solidFill>
                  <a:schemeClr val="tx1"/>
                </a:solidFill>
                <a:latin typeface="+mn-lt"/>
                <a:ea typeface="+mn-ea"/>
                <a:cs typeface="+mn-cs"/>
              </a:rPr>
              <a:t>.</a:t>
            </a:r>
            <a:endParaRPr lang="ar-JO" dirty="0"/>
          </a:p>
        </p:txBody>
      </p:sp>
      <p:sp>
        <p:nvSpPr>
          <p:cNvPr id="4" name="Slide Number Placeholder 3"/>
          <p:cNvSpPr>
            <a:spLocks noGrp="1"/>
          </p:cNvSpPr>
          <p:nvPr>
            <p:ph type="sldNum" sz="quarter" idx="10"/>
          </p:nvPr>
        </p:nvSpPr>
        <p:spPr/>
        <p:txBody>
          <a:bodyPr/>
          <a:lstStyle/>
          <a:p>
            <a:fld id="{4369C5F0-08C6-45D9-9E8D-15AA25741DAB}" type="slidenum">
              <a:rPr lang="ar-JO" smtClean="0"/>
              <a:pPr/>
              <a:t>10</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66D129-FA1B-454E-B571-36282F6C2D82}"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C028F-3F44-4F73-90EF-46701C38420D}" type="datetimeFigureOut">
              <a:rPr lang="ar-JO" smtClean="0"/>
              <a:pPr/>
              <a:t>18/12/1442</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CA36BCB-B49A-48E0-9D8D-4B4F912A60F3}"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CC028F-3F44-4F73-90EF-46701C38420D}" type="datetimeFigureOut">
              <a:rPr lang="ar-JO" smtClean="0"/>
              <a:pPr/>
              <a:t>18/12/1442</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A36BCB-B49A-48E0-9D8D-4B4F912A60F3}"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3042" y="357166"/>
            <a:ext cx="5452134" cy="923330"/>
          </a:xfrm>
          <a:prstGeom prst="rect">
            <a:avLst/>
          </a:prstGeom>
          <a:noFill/>
        </p:spPr>
        <p:txBody>
          <a:bodyPr wrap="none" lIns="91440" tIns="45720" rIns="91440" bIns="45720">
            <a:spAutoFit/>
          </a:bodyPr>
          <a:lstStyle/>
          <a:p>
            <a:pPr algn="ctr"/>
            <a:r>
              <a:rPr lang="ar-JO"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بسم الله الرحمن الرحيم </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2000232" y="2714620"/>
            <a:ext cx="527439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dirty="0"/>
              <a:t>Electromyography</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0" y="4071942"/>
            <a:ext cx="9026830" cy="1446550"/>
          </a:xfrm>
          <a:prstGeom prst="rect">
            <a:avLst/>
          </a:prstGeom>
          <a:noFill/>
        </p:spPr>
        <p:txBody>
          <a:bodyPr wrap="none" lIns="91440" tIns="45720" rIns="91440" bIns="45720">
            <a:spAutoFit/>
          </a:bodyPr>
          <a:lstStyle/>
          <a:p>
            <a:pPr algn="ctr"/>
            <a:r>
              <a:rPr lang="en-US"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Done by: </a:t>
            </a:r>
            <a:r>
              <a:rPr lang="en-US" sz="44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Yanal</a:t>
            </a:r>
            <a:r>
              <a:rPr lang="en-US"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en-US" sz="44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Almahdy</a:t>
            </a:r>
            <a:endParaRPr lang="en-US"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Supervised by: Dr. Omar </a:t>
            </a:r>
            <a:r>
              <a:rPr lang="en-US" sz="44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Alrawashdeh</a:t>
            </a:r>
            <a:endPar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615827"/>
          </a:xfrm>
          <a:prstGeom prst="rect">
            <a:avLst/>
          </a:prstGeom>
        </p:spPr>
        <p:txBody>
          <a:bodyPr wrap="square">
            <a:spAutoFit/>
          </a:bodyPr>
          <a:lstStyle/>
          <a:p>
            <a:pPr algn="l" rtl="0"/>
            <a:r>
              <a:rPr lang="en-US" dirty="0" smtClean="0"/>
              <a:t> </a:t>
            </a:r>
            <a:r>
              <a:rPr lang="en-US" sz="2700" b="1" dirty="0" smtClean="0">
                <a:solidFill>
                  <a:schemeClr val="tx1">
                    <a:lumMod val="65000"/>
                    <a:lumOff val="35000"/>
                  </a:schemeClr>
                </a:solidFill>
              </a:rPr>
              <a:t>EMG study</a:t>
            </a:r>
          </a:p>
          <a:p>
            <a:pPr algn="l" rtl="0"/>
            <a:r>
              <a:rPr lang="en-US" sz="2400" dirty="0" smtClean="0"/>
              <a:t>Muscle voluntary contraction recording In depolarization, the summation of action potentials of the MUs (MUAPs) can be assessed by analysis of their parameters</a:t>
            </a:r>
            <a:endParaRPr lang="en-US" sz="2400" dirty="0"/>
          </a:p>
        </p:txBody>
      </p:sp>
      <p:pic>
        <p:nvPicPr>
          <p:cNvPr id="1026" name="Picture 2" descr="C:\Users\ahmadaser\Downloads\بهل1.jpeg"/>
          <p:cNvPicPr>
            <a:picLocks noChangeAspect="1" noChangeArrowheads="1"/>
          </p:cNvPicPr>
          <p:nvPr/>
        </p:nvPicPr>
        <p:blipFill>
          <a:blip r:embed="rId3"/>
          <a:srcRect/>
          <a:stretch>
            <a:fillRect/>
          </a:stretch>
        </p:blipFill>
        <p:spPr bwMode="auto">
          <a:xfrm>
            <a:off x="642910" y="1595772"/>
            <a:ext cx="7429553" cy="526222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l" rtl="0"/>
            <a:r>
              <a:rPr lang="en-US" sz="2800" b="1" i="1" dirty="0" smtClean="0">
                <a:solidFill>
                  <a:srgbClr val="FF0000"/>
                </a:solidFill>
              </a:rPr>
              <a:t>Duration</a:t>
            </a:r>
            <a:r>
              <a:rPr lang="en-US" sz="2800" i="1" dirty="0" smtClean="0"/>
              <a:t> </a:t>
            </a:r>
            <a:r>
              <a:rPr lang="en-US" sz="2800" dirty="0" smtClean="0"/>
              <a:t>is measured from the </a:t>
            </a:r>
            <a:r>
              <a:rPr lang="en-US" sz="2800" u="sng" dirty="0" smtClean="0"/>
              <a:t>initial deflection from baseline to the terminal deflection back to baseline</a:t>
            </a:r>
            <a:r>
              <a:rPr lang="en-US" sz="2800" dirty="0" smtClean="0"/>
              <a:t>; it reflexes the </a:t>
            </a:r>
            <a:r>
              <a:rPr lang="en-US" sz="2800" b="1" dirty="0" smtClean="0"/>
              <a:t>muscle fiber density </a:t>
            </a:r>
            <a:r>
              <a:rPr lang="en-US" sz="2800" dirty="0" smtClean="0"/>
              <a:t>in an MU. The average duration of MUAPs increases from infancy to adult , and even more during old age; the percentage depends on the specific muscle. </a:t>
            </a:r>
          </a:p>
          <a:p>
            <a:pPr algn="l" rtl="0"/>
            <a:r>
              <a:rPr lang="en-US" sz="2800" dirty="0" smtClean="0"/>
              <a:t>Abnormalities of MUAP duration can be shown in pathological conditions:</a:t>
            </a:r>
          </a:p>
          <a:p>
            <a:pPr algn="l" rtl="0">
              <a:buFont typeface="Arial" pitchFamily="34" charset="0"/>
              <a:buChar char="•"/>
            </a:pPr>
            <a:r>
              <a:rPr lang="en-US" sz="2800" dirty="0" smtClean="0"/>
              <a:t>Short-duration MUAPs are often detected in disorders with loss of muscle fibers.</a:t>
            </a:r>
          </a:p>
          <a:p>
            <a:pPr algn="l" rtl="0">
              <a:buFont typeface="Arial" pitchFamily="34" charset="0"/>
              <a:buChar char="•"/>
            </a:pPr>
            <a:r>
              <a:rPr lang="en-US" sz="2800" dirty="0" smtClean="0"/>
              <a:t>Long-duration MUAPs are typically found in chronic neuropathic disorders and </a:t>
            </a:r>
            <a:r>
              <a:rPr lang="en-US" sz="2800" dirty="0" err="1" smtClean="0"/>
              <a:t>polymyositis</a:t>
            </a:r>
            <a:r>
              <a:rPr lang="en-US" sz="2800" dirty="0" smtClean="0"/>
              <a:t>.</a:t>
            </a:r>
          </a:p>
          <a:p>
            <a:pPr algn="l" rtl="0">
              <a:buFont typeface="Arial" pitchFamily="34" charset="0"/>
              <a:buChar char="•"/>
            </a:pPr>
            <a:r>
              <a:rPr lang="en-US" sz="2800" dirty="0" smtClean="0"/>
              <a:t>A mixed pattern (coexisting MUAPs of long and short duration) can be observed in rapidly progressing motor neuron disease and chronic </a:t>
            </a:r>
            <a:r>
              <a:rPr lang="en-US" sz="2800" dirty="0" err="1" smtClean="0"/>
              <a:t>myositis</a:t>
            </a:r>
            <a:r>
              <a:rPr lang="en-US" sz="2800" dirty="0" smtClean="0"/>
              <a: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pPr algn="l" rtl="0"/>
            <a:r>
              <a:rPr lang="en-US" sz="3600" b="1" i="1" dirty="0" smtClean="0">
                <a:solidFill>
                  <a:srgbClr val="FF0000"/>
                </a:solidFill>
              </a:rPr>
              <a:t>Morphology(number of phases) </a:t>
            </a:r>
            <a:r>
              <a:rPr lang="en-US" sz="3600" dirty="0" smtClean="0"/>
              <a:t>is defined as </a:t>
            </a:r>
            <a:r>
              <a:rPr lang="en-US" sz="3600" u="sng" dirty="0" smtClean="0"/>
              <a:t>the number of baseline crossings of </a:t>
            </a:r>
            <a:r>
              <a:rPr lang="en-US" sz="3600" u="sng" dirty="0" smtClean="0"/>
              <a:t>a </a:t>
            </a:r>
            <a:r>
              <a:rPr lang="en-US" sz="3600" u="sng" dirty="0" smtClean="0"/>
              <a:t>MUAP </a:t>
            </a:r>
            <a:r>
              <a:rPr lang="en-US" sz="3600" dirty="0" smtClean="0"/>
              <a:t>and reflects the firing synchrony of the muscle fibers within </a:t>
            </a:r>
            <a:r>
              <a:rPr lang="en-US" sz="3600" dirty="0" smtClean="0"/>
              <a:t>a </a:t>
            </a:r>
            <a:r>
              <a:rPr lang="en-US" sz="3600" dirty="0" smtClean="0"/>
              <a:t>MU. Normally, </a:t>
            </a:r>
            <a:r>
              <a:rPr lang="en-US" sz="3600" dirty="0" smtClean="0"/>
              <a:t>a </a:t>
            </a:r>
            <a:r>
              <a:rPr lang="en-US" sz="3600" dirty="0" smtClean="0"/>
              <a:t>MUAP has two to four phases. A MUAP of more than four phases is named </a:t>
            </a:r>
            <a:r>
              <a:rPr lang="en-US" sz="3600" dirty="0" err="1" smtClean="0"/>
              <a:t>polyphasic</a:t>
            </a:r>
            <a:r>
              <a:rPr lang="en-US" sz="3600" dirty="0" smtClean="0"/>
              <a:t> potential. </a:t>
            </a:r>
          </a:p>
          <a:p>
            <a:pPr algn="l" rtl="0"/>
            <a:endParaRPr lang="en-US" sz="3600" dirty="0" smtClean="0"/>
          </a:p>
          <a:p>
            <a:pPr algn="l" rtl="0"/>
            <a:r>
              <a:rPr lang="en-US" sz="3600" dirty="0" smtClean="0"/>
              <a:t>MUAPs with abnormal morphology can be recorded in neuromuscular disorders:</a:t>
            </a:r>
          </a:p>
          <a:p>
            <a:pPr algn="l" rtl="0"/>
            <a:r>
              <a:rPr lang="en-US" sz="3600" dirty="0" smtClean="0"/>
              <a:t>An abnormally increased </a:t>
            </a:r>
            <a:r>
              <a:rPr lang="en-US" sz="3600" dirty="0" err="1" smtClean="0"/>
              <a:t>polyphasia</a:t>
            </a:r>
            <a:r>
              <a:rPr lang="en-US" sz="3600" dirty="0" smtClean="0"/>
              <a:t> is a</a:t>
            </a:r>
          </a:p>
          <a:p>
            <a:pPr algn="l" rtl="0"/>
            <a:r>
              <a:rPr lang="en-US" sz="3600" dirty="0" smtClean="0"/>
              <a:t>non-specific signal of both </a:t>
            </a:r>
            <a:r>
              <a:rPr lang="en-US" sz="3600" dirty="0" err="1" smtClean="0"/>
              <a:t>myopathic</a:t>
            </a:r>
            <a:r>
              <a:rPr lang="en-US" sz="3600" dirty="0" smtClean="0"/>
              <a:t> and neuropathic disorders </a:t>
            </a: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262979"/>
          </a:xfrm>
          <a:prstGeom prst="rect">
            <a:avLst/>
          </a:prstGeom>
        </p:spPr>
        <p:txBody>
          <a:bodyPr wrap="square">
            <a:spAutoFit/>
          </a:bodyPr>
          <a:lstStyle/>
          <a:p>
            <a:pPr algn="l" rtl="0"/>
            <a:r>
              <a:rPr lang="en-US" sz="2800" i="1" dirty="0" err="1" smtClean="0"/>
              <a:t>Amplitude</a:t>
            </a:r>
            <a:r>
              <a:rPr lang="en-US" sz="2800" dirty="0" err="1" smtClean="0"/>
              <a:t>is</a:t>
            </a:r>
            <a:r>
              <a:rPr lang="en-US" sz="2800" dirty="0" smtClean="0"/>
              <a:t> commonly measured from peak to peak.</a:t>
            </a:r>
          </a:p>
          <a:p>
            <a:pPr algn="l" rtl="0"/>
            <a:r>
              <a:rPr lang="en-US" sz="2800" dirty="0" smtClean="0"/>
              <a:t> provide a measure of the magnitude of muscle force</a:t>
            </a:r>
          </a:p>
          <a:p>
            <a:pPr algn="l" rtl="0"/>
            <a:r>
              <a:rPr lang="en-US" sz="2800" smtClean="0"/>
              <a:t>In other words, the stronger the muscle contraction and the higher the number of activated muscles, the higher the recorded voltage amplitude will be.</a:t>
            </a:r>
          </a:p>
          <a:p>
            <a:pPr algn="l" rtl="0"/>
            <a:endParaRPr lang="en-US" sz="2800" dirty="0" smtClean="0"/>
          </a:p>
          <a:p>
            <a:pPr algn="l" rtl="0"/>
            <a:r>
              <a:rPr lang="en-US" sz="2800" dirty="0" smtClean="0"/>
              <a:t>The progressive loss of MUs, results in MUAPs of smaller amplitude .This phenomenon is especially noticeable in </a:t>
            </a:r>
            <a:r>
              <a:rPr lang="en-US" sz="2800" u="sng" dirty="0" smtClean="0"/>
              <a:t>extensor </a:t>
            </a:r>
            <a:r>
              <a:rPr lang="en-US" sz="2800" u="sng" dirty="0" err="1" smtClean="0"/>
              <a:t>digitorum</a:t>
            </a:r>
            <a:r>
              <a:rPr lang="en-US" sz="2800" u="sng" dirty="0" smtClean="0"/>
              <a:t> </a:t>
            </a:r>
            <a:r>
              <a:rPr lang="en-US" sz="2800" u="sng" dirty="0" err="1" smtClean="0"/>
              <a:t>brevis</a:t>
            </a:r>
            <a:r>
              <a:rPr lang="en-US" sz="2800" u="sng" dirty="0" smtClean="0"/>
              <a:t> muscle</a:t>
            </a:r>
            <a:r>
              <a:rPr lang="en-US" sz="2800" dirty="0" smtClean="0"/>
              <a:t>. </a:t>
            </a:r>
          </a:p>
          <a:p>
            <a:pPr algn="l" rtl="0"/>
            <a:endParaRPr lang="en-US" sz="2800" dirty="0" smtClean="0"/>
          </a:p>
          <a:p>
            <a:pPr algn="l" rtl="0"/>
            <a:r>
              <a:rPr lang="en-US" sz="2800" dirty="0" smtClean="0"/>
              <a:t>In chronic neuropathies, the MUAP amplitude can be increased due to </a:t>
            </a:r>
            <a:r>
              <a:rPr lang="en-US" sz="2800" dirty="0" err="1" smtClean="0"/>
              <a:t>reinnervation</a:t>
            </a:r>
            <a:r>
              <a:rPr lang="en-US" sz="2800" dirty="0" smtClean="0"/>
              <a:t> process</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401205"/>
          </a:xfrm>
          <a:prstGeom prst="rect">
            <a:avLst/>
          </a:prstGeom>
        </p:spPr>
        <p:txBody>
          <a:bodyPr wrap="square">
            <a:spAutoFit/>
          </a:bodyPr>
          <a:lstStyle/>
          <a:p>
            <a:pPr algn="l" rtl="0"/>
            <a:r>
              <a:rPr lang="en-US" sz="2800" dirty="0" smtClean="0"/>
              <a:t>Resting state recording</a:t>
            </a:r>
          </a:p>
          <a:p>
            <a:pPr algn="l" rtl="0"/>
            <a:r>
              <a:rPr lang="en-US" sz="2800" dirty="0" smtClean="0"/>
              <a:t>At resting state, muscle activity can be recorded using either intramuscular (needle) or non-invasive (surface) detection systems.</a:t>
            </a:r>
          </a:p>
          <a:p>
            <a:pPr algn="l" rtl="0"/>
            <a:endParaRPr lang="en-US" sz="2800" dirty="0" smtClean="0"/>
          </a:p>
          <a:p>
            <a:pPr algn="l" rtl="0"/>
            <a:r>
              <a:rPr lang="en-US" sz="2800" dirty="0" smtClean="0"/>
              <a:t>In a healthy muscle at rest, spontaneous physiological activity can be recorded by means of </a:t>
            </a:r>
            <a:r>
              <a:rPr lang="en-US" sz="2800" dirty="0" err="1" smtClean="0"/>
              <a:t>nEMG</a:t>
            </a:r>
            <a:r>
              <a:rPr lang="en-US" sz="2800" dirty="0" smtClean="0"/>
              <a:t>:</a:t>
            </a:r>
          </a:p>
          <a:p>
            <a:pPr algn="l" rtl="0"/>
            <a:endParaRPr lang="en-US" sz="2800" dirty="0" smtClean="0"/>
          </a:p>
          <a:p>
            <a:pPr algn="l" rtl="0"/>
            <a:r>
              <a:rPr lang="en-US" sz="2800" dirty="0" err="1" smtClean="0"/>
              <a:t>Insertional</a:t>
            </a:r>
            <a:r>
              <a:rPr lang="en-US" sz="2800" dirty="0" smtClean="0"/>
              <a:t> activity: induced by mechanical depolarization of muscle fiber due to needle electrode insertion</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539430"/>
          </a:xfrm>
          <a:prstGeom prst="rect">
            <a:avLst/>
          </a:prstGeom>
        </p:spPr>
        <p:txBody>
          <a:bodyPr wrap="square">
            <a:spAutoFit/>
          </a:bodyPr>
          <a:lstStyle/>
          <a:p>
            <a:pPr algn="l" rtl="0"/>
            <a:r>
              <a:rPr lang="en-US" sz="2800" dirty="0" smtClean="0"/>
              <a:t>The most described abnormal spontaneous activities include:</a:t>
            </a:r>
          </a:p>
          <a:p>
            <a:pPr algn="l" rtl="0">
              <a:buFont typeface="Arial" pitchFamily="34" charset="0"/>
              <a:buChar char="•"/>
            </a:pPr>
            <a:r>
              <a:rPr lang="en-US" sz="2800" dirty="0" smtClean="0"/>
              <a:t>Fibrillation potentials, positive sharp waves, complex repetitive with an unstable membrane potential that fire individually without axonal stimulation.</a:t>
            </a:r>
          </a:p>
          <a:p>
            <a:pPr algn="l" rtl="0">
              <a:buFont typeface="Arial" pitchFamily="34" charset="0"/>
              <a:buChar char="•"/>
            </a:pPr>
            <a:r>
              <a:rPr lang="en-US" sz="2800" dirty="0" smtClean="0"/>
              <a:t>Fasciculation, </a:t>
            </a:r>
            <a:r>
              <a:rPr lang="en-US" sz="2800" b="1" dirty="0" smtClean="0"/>
              <a:t> spontaneous and continuous muscle </a:t>
            </a:r>
            <a:r>
              <a:rPr lang="en-US" sz="2800" b="1" dirty="0" err="1" smtClean="0"/>
              <a:t>fibre</a:t>
            </a:r>
            <a:r>
              <a:rPr lang="en-US" sz="2800" b="1" dirty="0" smtClean="0"/>
              <a:t> activity  </a:t>
            </a:r>
            <a:r>
              <a:rPr lang="en-US" sz="2800" dirty="0" smtClean="0"/>
              <a:t>generating from</a:t>
            </a:r>
          </a:p>
          <a:p>
            <a:pPr algn="l" rtl="0"/>
            <a:r>
              <a:rPr lang="en-US" sz="2800" dirty="0" smtClean="0"/>
              <a:t> disturbance of a group </a:t>
            </a:r>
          </a:p>
          <a:p>
            <a:pPr algn="l" rtl="0"/>
            <a:r>
              <a:rPr lang="en-US" sz="2800" dirty="0" smtClean="0"/>
              <a:t>of muscle fibers.</a:t>
            </a:r>
            <a:endParaRPr lang="en-US" sz="2800" dirty="0"/>
          </a:p>
        </p:txBody>
      </p:sp>
      <p:pic>
        <p:nvPicPr>
          <p:cNvPr id="3" name="Picture 2" descr="C:\Users\ahmadaser\Downloads\بهل2.png"/>
          <p:cNvPicPr>
            <a:picLocks noChangeAspect="1" noChangeArrowheads="1"/>
          </p:cNvPicPr>
          <p:nvPr/>
        </p:nvPicPr>
        <p:blipFill>
          <a:blip r:embed="rId2"/>
          <a:srcRect/>
          <a:stretch>
            <a:fillRect/>
          </a:stretch>
        </p:blipFill>
        <p:spPr bwMode="auto">
          <a:xfrm>
            <a:off x="3857620" y="2408461"/>
            <a:ext cx="5286380" cy="444953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1846659"/>
          </a:xfrm>
          <a:prstGeom prst="rect">
            <a:avLst/>
          </a:prstGeom>
        </p:spPr>
        <p:txBody>
          <a:bodyPr wrap="square">
            <a:spAutoFit/>
          </a:bodyPr>
          <a:lstStyle/>
          <a:p>
            <a:pPr algn="l"/>
            <a:r>
              <a:rPr lang="ar-JO" sz="3600" dirty="0" smtClean="0"/>
              <a:t> :</a:t>
            </a:r>
            <a:r>
              <a:rPr lang="en-US" sz="3600" dirty="0" smtClean="0"/>
              <a:t>EMG analysis</a:t>
            </a:r>
          </a:p>
          <a:p>
            <a:pPr algn="l"/>
            <a:r>
              <a:rPr lang="en-US" sz="2600" dirty="0" smtClean="0"/>
              <a:t>The analysis of MUAPs can be performed on a qualitative or quantitative basis. At least 20 samples from each studied muscle is widely accepted as representative</a:t>
            </a:r>
            <a:endParaRPr lang="en-US" sz="2600" dirty="0"/>
          </a:p>
        </p:txBody>
      </p:sp>
      <p:sp>
        <p:nvSpPr>
          <p:cNvPr id="3" name="Rectangle 2"/>
          <p:cNvSpPr/>
          <p:nvPr/>
        </p:nvSpPr>
        <p:spPr>
          <a:xfrm>
            <a:off x="0" y="2025908"/>
            <a:ext cx="9144000" cy="4832092"/>
          </a:xfrm>
          <a:prstGeom prst="rect">
            <a:avLst/>
          </a:prstGeom>
        </p:spPr>
        <p:txBody>
          <a:bodyPr wrap="square">
            <a:spAutoFit/>
          </a:bodyPr>
          <a:lstStyle/>
          <a:p>
            <a:pPr marL="514350" indent="-514350" algn="l" rtl="0"/>
            <a:r>
              <a:rPr lang="en-US" sz="2800" dirty="0" smtClean="0"/>
              <a:t>1.Qualitative analysis</a:t>
            </a:r>
          </a:p>
          <a:p>
            <a:pPr algn="l" rtl="0"/>
            <a:r>
              <a:rPr lang="en-US" sz="2800" dirty="0" smtClean="0"/>
              <a:t>Visual recognition only provides limited information. The effectiveness of this method depends on the experience of the performer</a:t>
            </a:r>
          </a:p>
          <a:p>
            <a:pPr algn="l" rtl="0"/>
            <a:endParaRPr lang="en-US" sz="2800" dirty="0" smtClean="0"/>
          </a:p>
          <a:p>
            <a:pPr marL="514350" indent="-514350" algn="l" rtl="0"/>
            <a:r>
              <a:rPr lang="en-US" sz="2800" dirty="0" smtClean="0"/>
              <a:t>2.Quantitative analysis</a:t>
            </a:r>
          </a:p>
          <a:p>
            <a:pPr algn="l" rtl="0"/>
            <a:r>
              <a:rPr lang="en-US" sz="2800" dirty="0" smtClean="0"/>
              <a:t>The parametric method establishes a comparison between sample mean values and reference intervals (standard deviation), while the nonparametric method considers both extremes of the samples (“outliers”)</a:t>
            </a:r>
          </a:p>
          <a:p>
            <a:pPr algn="l" rtl="0"/>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8860" y="2643182"/>
            <a:ext cx="4372928"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THANK YOU </a:t>
            </a: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sym typeface="Wingdings" pitchFamily="2" charset="2"/>
              </a:rPr>
              <a:t></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pPr algn="l"/>
            <a:r>
              <a:rPr lang="en-US" sz="3600" dirty="0" err="1" smtClean="0">
                <a:latin typeface="Shruti" pitchFamily="34" charset="0"/>
                <a:cs typeface="Shruti" pitchFamily="34" charset="0"/>
              </a:rPr>
              <a:t>Electromyogram</a:t>
            </a:r>
            <a:r>
              <a:rPr lang="en-US" sz="3600" dirty="0" smtClean="0">
                <a:latin typeface="Shruti" pitchFamily="34" charset="0"/>
                <a:cs typeface="Shruti" pitchFamily="34" charset="0"/>
              </a:rPr>
              <a:t>(EMG) is </a:t>
            </a:r>
            <a:r>
              <a:rPr lang="en-US" sz="3600" dirty="0" smtClean="0"/>
              <a:t>a </a:t>
            </a:r>
            <a:r>
              <a:rPr lang="en-US" sz="3600" dirty="0" err="1" smtClean="0"/>
              <a:t>neurophysiological</a:t>
            </a:r>
            <a:r>
              <a:rPr lang="en-US" sz="3600" dirty="0" smtClean="0"/>
              <a:t> technique for examining the electrical activity of </a:t>
            </a:r>
            <a:r>
              <a:rPr lang="en-US" sz="3600" u="sng" dirty="0" smtClean="0"/>
              <a:t>skeletal muscles</a:t>
            </a:r>
            <a:r>
              <a:rPr lang="en-US" sz="3600" dirty="0" smtClean="0">
                <a:latin typeface="Shruti" pitchFamily="34" charset="0"/>
                <a:cs typeface="Shruti" pitchFamily="34" charset="0"/>
              </a:rPr>
              <a:t>. </a:t>
            </a:r>
          </a:p>
          <a:p>
            <a:pPr algn="l"/>
            <a:r>
              <a:rPr lang="en-US" sz="3600" dirty="0" smtClean="0">
                <a:latin typeface="Shruti" pitchFamily="34" charset="0"/>
                <a:cs typeface="Shruti" pitchFamily="34" charset="0"/>
              </a:rPr>
              <a:t> </a:t>
            </a:r>
          </a:p>
          <a:p>
            <a:pPr algn="l"/>
            <a:r>
              <a:rPr lang="en-US" sz="3600" dirty="0" smtClean="0">
                <a:latin typeface="Shruti" pitchFamily="34" charset="0"/>
                <a:cs typeface="Shruti" pitchFamily="34" charset="0"/>
              </a:rPr>
              <a:t>EMG is performed by an </a:t>
            </a:r>
            <a:r>
              <a:rPr lang="en-US" sz="3600" dirty="0" err="1" smtClean="0">
                <a:latin typeface="Shruti" pitchFamily="34" charset="0"/>
                <a:cs typeface="Shruti" pitchFamily="34" charset="0"/>
              </a:rPr>
              <a:t>electromyograph</a:t>
            </a:r>
            <a:r>
              <a:rPr lang="en-US" sz="3600" dirty="0" smtClean="0">
                <a:latin typeface="Shruti" pitchFamily="34" charset="0"/>
                <a:cs typeface="Shruti" pitchFamily="34" charset="0"/>
              </a:rPr>
              <a:t>, which records the</a:t>
            </a:r>
            <a:r>
              <a:rPr lang="en-US" sz="3600" dirty="0" smtClean="0"/>
              <a:t> Electrical signals associated with the contraction of a muscle  (</a:t>
            </a:r>
            <a:r>
              <a:rPr lang="en-US" sz="3600" u="sng" dirty="0" err="1" smtClean="0"/>
              <a:t>electromyogram</a:t>
            </a:r>
            <a:r>
              <a:rPr lang="en-US" sz="3600" dirty="0" smtClean="0"/>
              <a:t>)</a:t>
            </a:r>
            <a:r>
              <a:rPr lang="en-US" sz="3600" dirty="0" smtClean="0">
                <a:latin typeface="Shruti" pitchFamily="34" charset="0"/>
                <a:cs typeface="Shruti" pitchFamily="34" charset="0"/>
              </a:rPr>
              <a:t>. </a:t>
            </a:r>
          </a:p>
          <a:p>
            <a:pPr algn="l"/>
            <a:r>
              <a:rPr lang="en-US" sz="3600" dirty="0" smtClean="0">
                <a:latin typeface="Shruti" pitchFamily="34" charset="0"/>
                <a:cs typeface="Shruti" pitchFamily="34" charset="0"/>
              </a:rPr>
              <a:t> </a:t>
            </a:r>
          </a:p>
          <a:p>
            <a:pPr algn="l"/>
            <a:r>
              <a:rPr lang="en-US" sz="3600" dirty="0" err="1" smtClean="0">
                <a:latin typeface="Shruti" pitchFamily="34" charset="0"/>
                <a:cs typeface="Shruti" pitchFamily="34" charset="0"/>
              </a:rPr>
              <a:t>Electromyograph</a:t>
            </a:r>
            <a:r>
              <a:rPr lang="en-US" sz="3600" dirty="0" smtClean="0">
                <a:latin typeface="Shruti" pitchFamily="34" charset="0"/>
                <a:cs typeface="Shruti" pitchFamily="34" charset="0"/>
              </a:rPr>
              <a:t> detects the electrical potential generated by muscle cells when </a:t>
            </a:r>
            <a:endParaRPr lang="ar-JO" sz="3600" dirty="0" smtClean="0">
              <a:latin typeface="Shruti" pitchFamily="34" charset="0"/>
              <a:cs typeface="Shruti" pitchFamily="34" charset="0"/>
            </a:endParaRPr>
          </a:p>
          <a:p>
            <a:pPr algn="l"/>
            <a:r>
              <a:rPr lang="en-US" sz="3600" dirty="0" smtClean="0">
                <a:latin typeface="Shruti" pitchFamily="34" charset="0"/>
                <a:cs typeface="Shruti" pitchFamily="34" charset="0"/>
              </a:rPr>
              <a:t>these cells contract and relax</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28596" y="0"/>
            <a:ext cx="8229600" cy="1143000"/>
          </a:xfrm>
        </p:spPr>
        <p:txBody>
          <a:bodyPr/>
          <a:lstStyle/>
          <a:p>
            <a:pPr eaLnBrk="1" hangingPunct="1"/>
            <a:r>
              <a:rPr lang="en-US" altLang="en-US" dirty="0" smtClean="0"/>
              <a:t>Action Potential (AP)</a:t>
            </a:r>
          </a:p>
        </p:txBody>
      </p:sp>
      <p:sp>
        <p:nvSpPr>
          <p:cNvPr id="5123" name="Rectangle 3"/>
          <p:cNvSpPr>
            <a:spLocks noGrp="1" noChangeArrowheads="1"/>
          </p:cNvSpPr>
          <p:nvPr>
            <p:ph type="body" sz="half" idx="1"/>
          </p:nvPr>
        </p:nvSpPr>
        <p:spPr>
          <a:xfrm>
            <a:off x="214282" y="928670"/>
            <a:ext cx="8929718" cy="5929330"/>
          </a:xfrm>
        </p:spPr>
        <p:txBody>
          <a:bodyPr>
            <a:normAutofit/>
          </a:bodyPr>
          <a:lstStyle/>
          <a:p>
            <a:pPr algn="l" rtl="0" eaLnBrk="1" hangingPunct="1"/>
            <a:r>
              <a:rPr lang="en-US" altLang="en-US" sz="2400" dirty="0" smtClean="0">
                <a:latin typeface="Shruti" pitchFamily="34" charset="0"/>
                <a:cs typeface="Shruti" pitchFamily="34" charset="0"/>
              </a:rPr>
              <a:t>Cell membrane separates intracellular from extracellular space, diffusion barrier which restricts ION flow. Concentration of ions different inside vs. outside of cell membrane, results in an electrical potential difference known as a MEMBRANE POTENTIAL. Typical magnitude of membrane potential is </a:t>
            </a:r>
            <a:r>
              <a:rPr lang="en-US" sz="2400" dirty="0" smtClean="0">
                <a:solidFill>
                  <a:schemeClr val="tx1"/>
                </a:solidFill>
                <a:latin typeface="Shruti" pitchFamily="34" charset="0"/>
                <a:cs typeface="Shruti" pitchFamily="34" charset="0"/>
              </a:rPr>
              <a:t>about −70 mV </a:t>
            </a:r>
            <a:r>
              <a:rPr lang="en-US" altLang="en-US" sz="2400" dirty="0" smtClean="0">
                <a:latin typeface="Shruti" pitchFamily="34" charset="0"/>
                <a:cs typeface="Shruti" pitchFamily="34" charset="0"/>
              </a:rPr>
              <a:t>(interior of cell is negatively charged compared to the outside) when the muscle cell is in resting state.</a:t>
            </a:r>
          </a:p>
          <a:p>
            <a:pPr algn="l" rtl="0" eaLnBrk="1" hangingPunct="1"/>
            <a:r>
              <a:rPr lang="en-US" altLang="en-US" sz="2400" dirty="0" smtClean="0">
                <a:latin typeface="Shruti" pitchFamily="34" charset="0"/>
                <a:cs typeface="Shruti" pitchFamily="34" charset="0"/>
              </a:rPr>
              <a:t>When sufficient neurotransmitters are deposited at the motor endplate, it opens up Na+ gates, causing an influx of Na+ ions, causing a rapid depolarization of the membrane near the motor end plate. The membrane potential can change to +20 to +50 mV at the motor endplate within a fractions of a second, which starts (all or none) a cascade of events.</a:t>
            </a:r>
          </a:p>
          <a:p>
            <a:pPr lvl="2" algn="l" rtl="0" eaLnBrk="1" hangingPunct="1">
              <a:buFontTx/>
              <a:buNone/>
            </a:pPr>
            <a:endParaRPr lang="en-US" altLang="en-US" dirty="0" smtClean="0">
              <a:latin typeface="Shruti" pitchFamily="34" charset="0"/>
              <a:cs typeface="Shrut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AP Continued</a:t>
            </a:r>
          </a:p>
        </p:txBody>
      </p:sp>
      <p:sp>
        <p:nvSpPr>
          <p:cNvPr id="7171" name="Rectangle 3"/>
          <p:cNvSpPr>
            <a:spLocks noGrp="1" noChangeArrowheads="1"/>
          </p:cNvSpPr>
          <p:nvPr>
            <p:ph type="body" sz="half" idx="1"/>
          </p:nvPr>
        </p:nvSpPr>
        <p:spPr>
          <a:xfrm>
            <a:off x="0" y="1142984"/>
            <a:ext cx="8077200" cy="4525963"/>
          </a:xfrm>
        </p:spPr>
        <p:txBody>
          <a:bodyPr>
            <a:normAutofit lnSpcReduction="10000"/>
          </a:bodyPr>
          <a:lstStyle/>
          <a:p>
            <a:pPr algn="l" rtl="0" eaLnBrk="1" hangingPunct="1"/>
            <a:r>
              <a:rPr lang="en-US" altLang="en-US" sz="2400" dirty="0" smtClean="0"/>
              <a:t>This changed potential, sets up local currents  in adjacent areas of membrane, which opens up more Na+ gates at the adjacent areas of the membrane, depolarizing those areas. The newly depolarized areas sets up electrical current with adjacent areas, and thus the depolarization wave propagates along the entire length of the muscle cell.</a:t>
            </a:r>
          </a:p>
          <a:p>
            <a:pPr algn="l" rtl="0" eaLnBrk="1" hangingPunct="1"/>
            <a:r>
              <a:rPr lang="en-US" altLang="en-US" sz="2400" dirty="0" smtClean="0"/>
              <a:t>Shortly after depolarization, the membrane is </a:t>
            </a:r>
          </a:p>
          <a:p>
            <a:pPr algn="l" rtl="0" eaLnBrk="1" hangingPunct="1">
              <a:buNone/>
            </a:pPr>
            <a:r>
              <a:rPr lang="en-US" altLang="en-US" sz="2400" dirty="0" smtClean="0"/>
              <a:t>again </a:t>
            </a:r>
            <a:r>
              <a:rPr lang="en-US" altLang="en-US" sz="2400" dirty="0" err="1" smtClean="0"/>
              <a:t>repolarized</a:t>
            </a:r>
            <a:r>
              <a:rPr lang="en-US" altLang="en-US" sz="2400" dirty="0" smtClean="0"/>
              <a:t>, by active transport </a:t>
            </a:r>
            <a:endParaRPr lang="en-US" altLang="en-US" sz="2400" dirty="0"/>
          </a:p>
          <a:p>
            <a:pPr algn="l" rtl="0" eaLnBrk="1" hangingPunct="1">
              <a:buNone/>
            </a:pPr>
            <a:r>
              <a:rPr lang="en-US" altLang="en-US" sz="2400" dirty="0" smtClean="0"/>
              <a:t> of ions across the membrane. As a result a </a:t>
            </a:r>
          </a:p>
          <a:p>
            <a:pPr algn="l" rtl="0" eaLnBrk="1" hangingPunct="1">
              <a:buNone/>
            </a:pPr>
            <a:r>
              <a:rPr lang="en-US" altLang="en-US" sz="2400" dirty="0" err="1" smtClean="0"/>
              <a:t>repolarization</a:t>
            </a:r>
            <a:r>
              <a:rPr lang="en-US" altLang="en-US" sz="2400" dirty="0" smtClean="0"/>
              <a:t> wave follows the</a:t>
            </a:r>
          </a:p>
          <a:p>
            <a:pPr algn="l" rtl="0" eaLnBrk="1" hangingPunct="1">
              <a:buNone/>
            </a:pPr>
            <a:r>
              <a:rPr lang="en-US" altLang="en-US" sz="2400" dirty="0" smtClean="0"/>
              <a:t> depolarization wave for the entire length of</a:t>
            </a:r>
          </a:p>
          <a:p>
            <a:pPr algn="l" rtl="0" eaLnBrk="1" hangingPunct="1">
              <a:buNone/>
            </a:pPr>
            <a:r>
              <a:rPr lang="en-US" altLang="en-US" sz="2400" dirty="0" smtClean="0"/>
              <a:t> the muscle.</a:t>
            </a:r>
          </a:p>
          <a:p>
            <a:pPr algn="l" rtl="0" eaLnBrk="1" hangingPunct="1"/>
            <a:endParaRPr lang="en-US" altLang="en-US" sz="1800" dirty="0" smtClean="0"/>
          </a:p>
          <a:p>
            <a:pPr algn="l" rtl="0" eaLnBrk="1" hangingPunct="1"/>
            <a:endParaRPr lang="en-US" altLang="en-US" sz="1800" dirty="0" smtClean="0"/>
          </a:p>
          <a:p>
            <a:pPr lvl="2" algn="l" rtl="0" eaLnBrk="1" hangingPunct="1">
              <a:buFontTx/>
              <a:buNone/>
            </a:pPr>
            <a:endParaRPr lang="en-US" altLang="en-US" sz="1800" dirty="0" smtClean="0"/>
          </a:p>
        </p:txBody>
      </p:sp>
      <p:pic>
        <p:nvPicPr>
          <p:cNvPr id="1026" name="Picture 2" descr="C:\Users\ahmadaser\Downloads\ap.jpg"/>
          <p:cNvPicPr>
            <a:picLocks noChangeAspect="1" noChangeArrowheads="1"/>
          </p:cNvPicPr>
          <p:nvPr/>
        </p:nvPicPr>
        <p:blipFill>
          <a:blip r:embed="rId2"/>
          <a:srcRect/>
          <a:stretch>
            <a:fillRect/>
          </a:stretch>
        </p:blipFill>
        <p:spPr bwMode="auto">
          <a:xfrm>
            <a:off x="5572133" y="3554101"/>
            <a:ext cx="3571868" cy="330389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3416320"/>
          </a:xfrm>
          <a:prstGeom prst="rect">
            <a:avLst/>
          </a:prstGeom>
        </p:spPr>
        <p:txBody>
          <a:bodyPr wrap="square">
            <a:spAutoFit/>
          </a:bodyPr>
          <a:lstStyle/>
          <a:p>
            <a:pPr algn="l" rtl="0"/>
            <a:r>
              <a:rPr lang="en-US" sz="3600" dirty="0" smtClean="0"/>
              <a:t> The muscle fibers innervated by the axonal branches of a motor neuron form a </a:t>
            </a:r>
            <a:r>
              <a:rPr lang="en-US" sz="3600" b="1" dirty="0" smtClean="0">
                <a:solidFill>
                  <a:srgbClr val="FF0000"/>
                </a:solidFill>
              </a:rPr>
              <a:t>motor unit (MU)</a:t>
            </a:r>
            <a:r>
              <a:rPr lang="en-US" sz="3600" dirty="0" smtClean="0"/>
              <a:t>. The muscle fibers of each motor unit are </a:t>
            </a:r>
            <a:r>
              <a:rPr lang="en-US" sz="3600" dirty="0" err="1" smtClean="0"/>
              <a:t>jonied</a:t>
            </a:r>
            <a:r>
              <a:rPr lang="en-US" sz="3600" dirty="0" smtClean="0"/>
              <a:t> with fibers of other </a:t>
            </a:r>
            <a:r>
              <a:rPr lang="en-US" sz="3600" dirty="0" err="1" smtClean="0"/>
              <a:t>MUs.</a:t>
            </a:r>
            <a:endParaRPr lang="en-US" sz="3600" dirty="0" smtClean="0"/>
          </a:p>
          <a:p>
            <a:pPr algn="l" rtl="0"/>
            <a:r>
              <a:rPr lang="en-US" sz="3600" dirty="0" smtClean="0"/>
              <a:t> The summation of action potentials of MUs is called </a:t>
            </a:r>
            <a:r>
              <a:rPr lang="en-US" sz="3600" b="1" dirty="0" smtClean="0">
                <a:solidFill>
                  <a:srgbClr val="FF0000"/>
                </a:solidFill>
              </a:rPr>
              <a:t>motor unit action potential (MUAP)</a:t>
            </a:r>
            <a:endParaRPr lang="ar-JO" sz="36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662541"/>
          </a:xfrm>
          <a:prstGeom prst="rect">
            <a:avLst/>
          </a:prstGeom>
        </p:spPr>
        <p:txBody>
          <a:bodyPr wrap="square">
            <a:spAutoFit/>
          </a:bodyPr>
          <a:lstStyle/>
          <a:p>
            <a:pPr algn="l" rtl="0"/>
            <a:r>
              <a:rPr lang="en-US" sz="4000" b="1" dirty="0" smtClean="0">
                <a:solidFill>
                  <a:schemeClr val="tx1">
                    <a:lumMod val="65000"/>
                    <a:lumOff val="35000"/>
                  </a:schemeClr>
                </a:solidFill>
              </a:rPr>
              <a:t>EMG PROCEDURE</a:t>
            </a:r>
            <a:endParaRPr lang="en-US" sz="3200" b="1" dirty="0" smtClean="0">
              <a:solidFill>
                <a:schemeClr val="tx1">
                  <a:lumMod val="65000"/>
                  <a:lumOff val="35000"/>
                </a:schemeClr>
              </a:solidFill>
            </a:endParaRPr>
          </a:p>
          <a:p>
            <a:pPr marL="742950" indent="-742950" algn="l" rtl="0">
              <a:buFont typeface="+mj-lt"/>
              <a:buAutoNum type="arabicPeriod"/>
            </a:pPr>
            <a:r>
              <a:rPr lang="en-US" sz="3200" dirty="0" smtClean="0"/>
              <a:t> Clean the site of application of electrode</a:t>
            </a:r>
          </a:p>
          <a:p>
            <a:pPr marL="742950" indent="-742950" algn="l" rtl="0">
              <a:buFont typeface="+mj-lt"/>
              <a:buAutoNum type="arabicPeriod"/>
            </a:pPr>
            <a:r>
              <a:rPr lang="en-US" sz="3200" dirty="0" smtClean="0"/>
              <a:t> Insert needle/place surface electrodes at muscle belly </a:t>
            </a:r>
          </a:p>
          <a:p>
            <a:pPr marL="742950" indent="-742950" algn="l" rtl="0">
              <a:buFont typeface="+mj-lt"/>
              <a:buAutoNum type="arabicPeriod"/>
            </a:pPr>
            <a:r>
              <a:rPr lang="en-US" sz="3200" dirty="0" smtClean="0"/>
              <a:t>Record muscle activity at rest</a:t>
            </a:r>
          </a:p>
          <a:p>
            <a:pPr marL="742950" indent="-742950" algn="l" rtl="0">
              <a:buFont typeface="+mj-lt"/>
              <a:buAutoNum type="arabicPeriod"/>
            </a:pPr>
            <a:r>
              <a:rPr lang="en-US" sz="3200" dirty="0" smtClean="0"/>
              <a:t> Record muscle activity upon voluntary contraction of the muscle.</a:t>
            </a:r>
            <a:endParaRPr lang="ar-JO" sz="3200" dirty="0"/>
          </a:p>
        </p:txBody>
      </p:sp>
      <p:pic>
        <p:nvPicPr>
          <p:cNvPr id="2050" name="Picture 2" descr="C:\Users\ahmadaser\Downloads\2488642_2_color-5bec92b6c9e77c0051913834.png"/>
          <p:cNvPicPr>
            <a:picLocks noChangeAspect="1" noChangeArrowheads="1"/>
          </p:cNvPicPr>
          <p:nvPr/>
        </p:nvPicPr>
        <p:blipFill>
          <a:blip r:embed="rId2"/>
          <a:srcRect/>
          <a:stretch>
            <a:fillRect/>
          </a:stretch>
        </p:blipFill>
        <p:spPr bwMode="auto">
          <a:xfrm>
            <a:off x="2071670" y="3476623"/>
            <a:ext cx="5072066" cy="338137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7109639"/>
          </a:xfrm>
          <a:prstGeom prst="rect">
            <a:avLst/>
          </a:prstGeom>
        </p:spPr>
        <p:txBody>
          <a:bodyPr wrap="square">
            <a:spAutoFit/>
          </a:bodyPr>
          <a:lstStyle/>
          <a:p>
            <a:pPr algn="l" rtl="0"/>
            <a:r>
              <a:rPr lang="en-US" sz="2400" dirty="0" smtClean="0"/>
              <a:t>Two types of electrodes have been used to acquire muscle signal:</a:t>
            </a:r>
          </a:p>
          <a:p>
            <a:pPr algn="l" rtl="0"/>
            <a:endParaRPr lang="en-US" sz="2400" dirty="0" smtClean="0"/>
          </a:p>
          <a:p>
            <a:pPr algn="l" rtl="0"/>
            <a:r>
              <a:rPr lang="en-US" sz="2400" b="1" dirty="0" smtClean="0">
                <a:solidFill>
                  <a:schemeClr val="tx1">
                    <a:lumMod val="65000"/>
                    <a:lumOff val="35000"/>
                  </a:schemeClr>
                </a:solidFill>
              </a:rPr>
              <a:t>1. Needle EMG (</a:t>
            </a:r>
            <a:r>
              <a:rPr lang="en-US" sz="2400" b="1" dirty="0" err="1" smtClean="0">
                <a:solidFill>
                  <a:schemeClr val="tx1">
                    <a:lumMod val="65000"/>
                    <a:lumOff val="35000"/>
                  </a:schemeClr>
                </a:solidFill>
              </a:rPr>
              <a:t>nEMG</a:t>
            </a:r>
            <a:r>
              <a:rPr lang="en-US" sz="2400" b="1" dirty="0" smtClean="0">
                <a:solidFill>
                  <a:schemeClr val="tx1">
                    <a:lumMod val="65000"/>
                    <a:lumOff val="35000"/>
                  </a:schemeClr>
                </a:solidFill>
              </a:rPr>
              <a:t>)</a:t>
            </a:r>
          </a:p>
          <a:p>
            <a:pPr algn="l" rtl="0"/>
            <a:r>
              <a:rPr lang="en-US" sz="2400" dirty="0" err="1" smtClean="0"/>
              <a:t>nEMG</a:t>
            </a:r>
            <a:r>
              <a:rPr lang="en-US" sz="2400" dirty="0" smtClean="0"/>
              <a:t> permits local recording from deep muscles by means of insertion of a needle electrode into the muscle tissue. </a:t>
            </a:r>
            <a:r>
              <a:rPr lang="en-US" sz="2400" dirty="0" err="1" smtClean="0"/>
              <a:t>nEMG</a:t>
            </a:r>
            <a:r>
              <a:rPr lang="en-US" sz="2400" dirty="0" smtClean="0"/>
              <a:t> can be used to assess individual MUs and has greater sensitivity and accuracy in the recording of signals .</a:t>
            </a:r>
          </a:p>
          <a:p>
            <a:pPr algn="l" rtl="0"/>
            <a:endParaRPr lang="en-US" sz="2400" dirty="0" smtClean="0"/>
          </a:p>
          <a:p>
            <a:pPr algn="l" rtl="0"/>
            <a:r>
              <a:rPr lang="en-US" sz="2400" dirty="0" smtClean="0"/>
              <a:t>However, </a:t>
            </a:r>
            <a:r>
              <a:rPr lang="en-US" sz="2400" dirty="0" err="1" smtClean="0"/>
              <a:t>nEMG</a:t>
            </a:r>
            <a:r>
              <a:rPr lang="en-US" sz="2400" dirty="0" smtClean="0"/>
              <a:t> has several limitations. First, it reflects the activity of only a small number of active MUs whose fibers are close to the position of the detection site (not representative of all the fibers in the MU, due to its small detection volume). An adequate sample is needed to ensure adequate power (sensitivity and specificity) of the analysis of MUAPs . Second, </a:t>
            </a:r>
            <a:r>
              <a:rPr lang="en-US" sz="2400" dirty="0" err="1" smtClean="0"/>
              <a:t>nEMG</a:t>
            </a:r>
            <a:r>
              <a:rPr lang="en-US" sz="2400" dirty="0" smtClean="0"/>
              <a:t> is painful especially during muscle activation, and prolonged </a:t>
            </a:r>
            <a:r>
              <a:rPr lang="en-US" sz="2400" dirty="0" err="1" smtClean="0"/>
              <a:t>nEMG</a:t>
            </a:r>
            <a:r>
              <a:rPr lang="en-US" sz="2400" dirty="0" smtClean="0"/>
              <a:t> recording is not possible. In rare cases, local trauma (e.g., </a:t>
            </a:r>
            <a:r>
              <a:rPr lang="en-US" sz="2400" dirty="0" err="1" smtClean="0"/>
              <a:t>pneumothorax</a:t>
            </a:r>
            <a:r>
              <a:rPr lang="en-US" sz="2400" dirty="0" smtClean="0"/>
              <a:t>) could occur during the examination of some delicate regions. </a:t>
            </a:r>
          </a:p>
          <a:p>
            <a:pPr algn="l" rtl="0"/>
            <a:r>
              <a:rPr lang="en-US" sz="2400" dirty="0" smtClean="0"/>
              <a:t> </a:t>
            </a:r>
            <a:br>
              <a:rPr lang="en-US" sz="2400" dirty="0" smtClean="0"/>
            </a:br>
            <a:endParaRPr lang="ar-JO"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246769"/>
          </a:xfrm>
          <a:prstGeom prst="rect">
            <a:avLst/>
          </a:prstGeom>
        </p:spPr>
        <p:txBody>
          <a:bodyPr wrap="square">
            <a:spAutoFit/>
          </a:bodyPr>
          <a:lstStyle/>
          <a:p>
            <a:pPr algn="l" rtl="0"/>
            <a:r>
              <a:rPr lang="en-US" sz="2800" dirty="0" smtClean="0"/>
              <a:t>Furthermore, </a:t>
            </a:r>
            <a:r>
              <a:rPr lang="en-US" sz="2800" dirty="0" err="1" smtClean="0"/>
              <a:t>nEMG</a:t>
            </a:r>
            <a:r>
              <a:rPr lang="en-US" sz="2800" dirty="0" smtClean="0"/>
              <a:t> is time and temperature sensitive. In this regard, the detected signal in </a:t>
            </a:r>
            <a:r>
              <a:rPr lang="en-US" sz="2800" dirty="0" err="1" smtClean="0"/>
              <a:t>nEMG</a:t>
            </a:r>
            <a:r>
              <a:rPr lang="en-US" sz="2800" dirty="0" smtClean="0"/>
              <a:t> may vary as a function elapsed time from the onset of the nerve injury . A low temperature at the examination area modifies the parameters and characteristics of the recorded signals .</a:t>
            </a:r>
            <a:endParaRPr lang="ar-JO"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algn="l" rtl="0"/>
            <a:r>
              <a:rPr lang="en-US" sz="2600" b="1" dirty="0" smtClean="0">
                <a:solidFill>
                  <a:schemeClr val="tx1">
                    <a:lumMod val="65000"/>
                    <a:lumOff val="35000"/>
                  </a:schemeClr>
                </a:solidFill>
              </a:rPr>
              <a:t>2. Surface EMG (</a:t>
            </a:r>
            <a:r>
              <a:rPr lang="en-US" sz="2600" b="1" dirty="0" err="1" smtClean="0">
                <a:solidFill>
                  <a:schemeClr val="tx1">
                    <a:lumMod val="65000"/>
                    <a:lumOff val="35000"/>
                  </a:schemeClr>
                </a:solidFill>
              </a:rPr>
              <a:t>sEMG</a:t>
            </a:r>
            <a:r>
              <a:rPr lang="en-US" sz="2600" b="1" dirty="0" smtClean="0">
                <a:solidFill>
                  <a:schemeClr val="tx1">
                    <a:lumMod val="65000"/>
                    <a:lumOff val="35000"/>
                  </a:schemeClr>
                </a:solidFill>
              </a:rPr>
              <a:t>)</a:t>
            </a:r>
          </a:p>
          <a:p>
            <a:pPr algn="l" rtl="0"/>
            <a:r>
              <a:rPr lang="en-US" sz="2600" dirty="0" err="1" smtClean="0"/>
              <a:t>sEMG</a:t>
            </a:r>
            <a:r>
              <a:rPr lang="en-US" sz="2600" dirty="0" smtClean="0"/>
              <a:t> is a technique to measure muscle activity noninvasively using surface electrodes placed on the skin overlying the muscle, and has several advantages. First, </a:t>
            </a:r>
            <a:r>
              <a:rPr lang="en-US" sz="2600" dirty="0" err="1" smtClean="0"/>
              <a:t>sEMG</a:t>
            </a:r>
            <a:r>
              <a:rPr lang="en-US" sz="2600" dirty="0" smtClean="0"/>
              <a:t> recording is painless, Quick and easy to apply . Furthermore, </a:t>
            </a:r>
            <a:r>
              <a:rPr lang="en-US" sz="2600" dirty="0" err="1" smtClean="0"/>
              <a:t>sEMG</a:t>
            </a:r>
            <a:r>
              <a:rPr lang="en-US" sz="2600" dirty="0" smtClean="0"/>
              <a:t> electrodes record from a wide area of muscle territory providing a more global view of </a:t>
            </a:r>
            <a:r>
              <a:rPr lang="en-US" sz="2600" dirty="0" err="1" smtClean="0"/>
              <a:t>MUs.</a:t>
            </a:r>
            <a:r>
              <a:rPr lang="en-US" sz="2600" dirty="0" smtClean="0"/>
              <a:t> Finally, it allows prolonged simultaneous recordings of muscle activity from multiple sites.</a:t>
            </a:r>
          </a:p>
          <a:p>
            <a:pPr algn="l" rtl="0"/>
            <a:endParaRPr lang="en-US" sz="2600" dirty="0" smtClean="0"/>
          </a:p>
          <a:p>
            <a:pPr algn="l" rtl="0"/>
            <a:r>
              <a:rPr lang="en-US" sz="2600" dirty="0" smtClean="0"/>
              <a:t>However, </a:t>
            </a:r>
            <a:r>
              <a:rPr lang="en-US" sz="2600" dirty="0" err="1" smtClean="0"/>
              <a:t>sEMG</a:t>
            </a:r>
            <a:r>
              <a:rPr lang="en-US" sz="2600" dirty="0" smtClean="0"/>
              <a:t> has a relatively low-signal resolution, is highly susceptible to movement artifacts. In addition, </a:t>
            </a:r>
            <a:r>
              <a:rPr lang="en-US" sz="2600" dirty="0" err="1" smtClean="0"/>
              <a:t>sEMG</a:t>
            </a:r>
            <a:r>
              <a:rPr lang="en-US" sz="2600" dirty="0" smtClean="0"/>
              <a:t> signals are dominated by the contributions of superficial MUs, while deeper MUs are not assessed; conditions that increase skin resistance subsequently disturb the </a:t>
            </a:r>
            <a:r>
              <a:rPr lang="en-US" sz="2600" dirty="0" err="1" smtClean="0"/>
              <a:t>sEMG</a:t>
            </a:r>
            <a:r>
              <a:rPr lang="en-US" sz="2600" dirty="0" smtClean="0"/>
              <a:t> signal (e.g. obesity and edema).</a:t>
            </a:r>
            <a:endParaRPr lang="en-US" sz="2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TotalTime>
  <Words>1251</Words>
  <Application>Microsoft Office PowerPoint</Application>
  <PresentationFormat>On-screen Show (4:3)</PresentationFormat>
  <Paragraphs>85</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Action Potential (AP)</vt:lpstr>
      <vt:lpstr>AP Continued</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ahmadaser</dc:creator>
  <cp:lastModifiedBy>ahmadaser</cp:lastModifiedBy>
  <cp:revision>53</cp:revision>
  <dcterms:created xsi:type="dcterms:W3CDTF">2021-07-24T10:33:35Z</dcterms:created>
  <dcterms:modified xsi:type="dcterms:W3CDTF">2021-07-27T04:58:11Z</dcterms:modified>
</cp:coreProperties>
</file>