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959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83" r:id="rId27"/>
  </p:sldIdLst>
  <p:sldSz cx="11064875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38" y="-96"/>
      </p:cViewPr>
      <p:guideLst>
        <p:guide orient="horz" pos="2160"/>
        <p:guide pos="34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E4DCD-CD9E-4152-AADA-181BF3CB261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>
          <a:defPPr/>
        </a:lstStyle>
        <a:p>
          <a:endParaRPr lang="en-US"/>
        </a:p>
      </dgm:t>
    </dgm:pt>
    <dgm:pt modelId="{7AFB57D7-95AE-4FD1-A74B-0E9691814408}" type="parTrans" cxnId="{942F57B2-B166-4586-BA6E-203D38CD8716}">
      <dgm:prSet/>
      <dgm:spPr/>
      <dgm:t>
        <a:bodyPr/>
        <a:lstStyle>
          <a:defPPr/>
        </a:lstStyle>
        <a:p>
          <a:endParaRPr lang="en-US"/>
        </a:p>
      </dgm:t>
    </dgm:pt>
    <dgm:pt modelId="{0B9CB15A-C553-4098-B028-60A406624F93}">
      <dgm:prSet phldrT="[Text]" phldr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>
          <a:defPPr/>
        </a:lstStyle>
        <a:p>
          <a:endParaRPr lang="en-US"/>
        </a:p>
      </dgm:t>
    </dgm:pt>
    <dgm:pt modelId="{940607BB-6FAC-43A8-8CEE-F588F05530A1}" type="parTrans" cxnId="{71276DCA-04D8-4AB1-B989-5204AD44A345}">
      <dgm:prSet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>
          <a:defPPr/>
        </a:lstStyle>
        <a:p>
          <a:endParaRPr lang="en-US"/>
        </a:p>
      </dgm:t>
    </dgm:pt>
    <dgm:pt modelId="{7DEC3E2C-04B4-4B80-A11C-A0B57F8313A7}">
      <dgm:prSet phldrT="[Text]" phldr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>
          <a:defPPr/>
        </a:lstStyle>
        <a:p>
          <a:endParaRPr lang="en-US"/>
        </a:p>
      </dgm:t>
    </dgm:pt>
    <dgm:pt modelId="{412C29F0-12D8-46A3-BF17-3765D434EE1F}" type="sibTrans" cxnId="{71276DCA-04D8-4AB1-B989-5204AD44A345}">
      <dgm:prSet/>
      <dgm:spPr/>
      <dgm:t>
        <a:bodyPr/>
        <a:lstStyle>
          <a:defPPr/>
        </a:lstStyle>
        <a:p>
          <a:endParaRPr lang="en-US"/>
        </a:p>
      </dgm:t>
    </dgm:pt>
    <dgm:pt modelId="{8DF17A4E-613F-4499-9971-6271808A3BDA}" type="parTrans" cxnId="{7A270CD2-9798-4098-8D02-4F0B375B8421}">
      <dgm:prSet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>
          <a:defPPr/>
        </a:lstStyle>
        <a:p>
          <a:endParaRPr lang="en-US"/>
        </a:p>
      </dgm:t>
    </dgm:pt>
    <dgm:pt modelId="{F65567B5-CA04-4B5B-976E-48E3212E411C}">
      <dgm:prSet phldrT="[Text]" phldr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>
          <a:defPPr/>
        </a:lstStyle>
        <a:p>
          <a:endParaRPr lang="en-US"/>
        </a:p>
      </dgm:t>
    </dgm:pt>
    <dgm:pt modelId="{DEE36526-9BCB-4E51-937A-A4A223C48EB5}" type="sibTrans" cxnId="{7A270CD2-9798-4098-8D02-4F0B375B8421}">
      <dgm:prSet/>
      <dgm:spPr/>
      <dgm:t>
        <a:bodyPr/>
        <a:lstStyle>
          <a:defPPr/>
        </a:lstStyle>
        <a:p>
          <a:endParaRPr lang="en-US"/>
        </a:p>
      </dgm:t>
    </dgm:pt>
    <dgm:pt modelId="{4B26CACA-8C94-4DDB-9F59-C9708024F976}" type="parTrans" cxnId="{6486E930-851C-41F5-95B5-EE33853EBF3F}">
      <dgm:prSet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>
          <a:defPPr/>
        </a:lstStyle>
        <a:p>
          <a:endParaRPr lang="en-US"/>
        </a:p>
      </dgm:t>
    </dgm:pt>
    <dgm:pt modelId="{221E828F-18E4-443E-9679-7FE7E380F1EE}">
      <dgm:prSet phldrT="[Text]" phldr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>
          <a:defPPr/>
        </a:lstStyle>
        <a:p>
          <a:endParaRPr lang="en-US"/>
        </a:p>
      </dgm:t>
    </dgm:pt>
    <dgm:pt modelId="{96C5BA88-C5E4-43E5-B4FB-6868F83E1518}" type="sibTrans" cxnId="{6486E930-851C-41F5-95B5-EE33853EBF3F}">
      <dgm:prSet/>
      <dgm:spPr/>
      <dgm:t>
        <a:bodyPr/>
        <a:lstStyle>
          <a:defPPr/>
        </a:lstStyle>
        <a:p>
          <a:endParaRPr lang="en-US"/>
        </a:p>
      </dgm:t>
    </dgm:pt>
    <dgm:pt modelId="{A5D808A9-6B1D-4B00-A73A-2F31D0F47FE5}" type="sibTrans" cxnId="{942F57B2-B166-4586-BA6E-203D38CD8716}">
      <dgm:prSet/>
      <dgm:spPr/>
      <dgm:t>
        <a:bodyPr/>
        <a:lstStyle>
          <a:defPPr/>
        </a:lstStyle>
        <a:p>
          <a:endParaRPr lang="en-US"/>
        </a:p>
      </dgm:t>
    </dgm:pt>
    <dgm:pt modelId="{9939EB8F-5A4D-488C-90D9-75A22C8E6923}" type="pres">
      <dgm:prSet presAssocID="{D91E4DCD-CD9E-4152-AADA-181BF3CB261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>
          <a:defPPr/>
        </a:lstStyle>
        <a:p>
          <a:endParaRPr/>
        </a:p>
      </dgm:t>
    </dgm:pt>
    <dgm:pt modelId="{D7829460-FF72-4DB5-9B09-E83C24A3D82E}" type="pres">
      <dgm:prSet presAssocID="{0B9CB15A-C553-4098-B028-60A406624F93}" presName="singleCycle" presStyleCnt="0"/>
      <dgm:spPr/>
      <dgm:t>
        <a:bodyPr/>
        <a:lstStyle>
          <a:defPPr/>
        </a:lstStyle>
        <a:p>
          <a:endParaRPr/>
        </a:p>
      </dgm:t>
    </dgm:pt>
    <dgm:pt modelId="{C5045BD7-6609-423D-9495-05650BD38278}" type="pres">
      <dgm:prSet presAssocID="{0B9CB15A-C553-4098-B028-60A406624F93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>
          <a:defPPr/>
        </a:lstStyle>
        <a:p>
          <a:endParaRPr/>
        </a:p>
      </dgm:t>
    </dgm:pt>
    <dgm:pt modelId="{C70F64A2-CE7A-4F6E-950E-2E5ADB0925CD}" type="pres">
      <dgm:prSet presAssocID="{940607BB-6FAC-43A8-8CEE-F588F05530A1}" presName="Name56" presStyleLbl="parChTrans1D2" presStyleIdx="0" presStyleCnt="3"/>
      <dgm:spPr/>
      <dgm:t>
        <a:bodyPr/>
        <a:lstStyle>
          <a:defPPr/>
        </a:lstStyle>
        <a:p>
          <a:endParaRPr/>
        </a:p>
      </dgm:t>
    </dgm:pt>
    <dgm:pt modelId="{F2A10934-11B9-4ADE-81E1-9D66D57B7FF8}" type="pres">
      <dgm:prSet presAssocID="{7DEC3E2C-04B4-4B80-A11C-A0B57F8313A7}" presName="text0" presStyleLbl="node1" presStyleIdx="1" presStyleCnt="4">
        <dgm:presLayoutVars>
          <dgm:bulletEnabled val="1"/>
        </dgm:presLayoutVars>
      </dgm:prSet>
      <dgm:spPr/>
      <dgm:t>
        <a:bodyPr/>
        <a:lstStyle>
          <a:defPPr/>
        </a:lstStyle>
        <a:p>
          <a:endParaRPr/>
        </a:p>
      </dgm:t>
    </dgm:pt>
    <dgm:pt modelId="{D234A9D4-EB83-4C41-85C7-C3F5D4BF5336}" type="pres">
      <dgm:prSet presAssocID="{8DF17A4E-613F-4499-9971-6271808A3BDA}" presName="Name56" presStyleLbl="parChTrans1D2" presStyleIdx="1" presStyleCnt="3"/>
      <dgm:spPr/>
      <dgm:t>
        <a:bodyPr/>
        <a:lstStyle>
          <a:defPPr/>
        </a:lstStyle>
        <a:p>
          <a:endParaRPr/>
        </a:p>
      </dgm:t>
    </dgm:pt>
    <dgm:pt modelId="{27A929AF-94A7-49D2-9583-1A4432AEFA5B}" type="pres">
      <dgm:prSet presAssocID="{F65567B5-CA04-4B5B-976E-48E3212E411C}" presName="text0" presStyleLbl="node1" presStyleIdx="2" presStyleCnt="4">
        <dgm:presLayoutVars>
          <dgm:bulletEnabled val="1"/>
        </dgm:presLayoutVars>
      </dgm:prSet>
      <dgm:spPr/>
      <dgm:t>
        <a:bodyPr/>
        <a:lstStyle>
          <a:defPPr/>
        </a:lstStyle>
        <a:p>
          <a:endParaRPr/>
        </a:p>
      </dgm:t>
    </dgm:pt>
    <dgm:pt modelId="{D50BD738-8DB0-45F7-87C1-142BE02A7279}" type="pres">
      <dgm:prSet presAssocID="{4B26CACA-8C94-4DDB-9F59-C9708024F976}" presName="Name56" presStyleLbl="parChTrans1D2" presStyleIdx="2" presStyleCnt="3"/>
      <dgm:spPr/>
      <dgm:t>
        <a:bodyPr/>
        <a:lstStyle>
          <a:defPPr/>
        </a:lstStyle>
        <a:p>
          <a:endParaRPr/>
        </a:p>
      </dgm:t>
    </dgm:pt>
    <dgm:pt modelId="{68DF6B38-120F-40A6-8985-A254E1B94EB9}" type="pres">
      <dgm:prSet presAssocID="{221E828F-18E4-443E-9679-7FE7E380F1EE}" presName="text0" presStyleLbl="node1" presStyleIdx="3" presStyleCnt="4">
        <dgm:presLayoutVars>
          <dgm:bulletEnabled val="1"/>
        </dgm:presLayoutVars>
      </dgm:prSet>
      <dgm:spPr/>
      <dgm:t>
        <a:bodyPr/>
        <a:lstStyle>
          <a:defPPr/>
        </a:lstStyle>
        <a:p>
          <a:endParaRPr/>
        </a:p>
      </dgm:t>
    </dgm:pt>
  </dgm:ptLst>
  <dgm:cxnLst>
    <dgm:cxn modelId="{AC36289B-E2B4-4BA6-8FBB-B7CA03472187}" type="presOf" srcId="{F65567B5-CA04-4B5B-976E-48E3212E411C}" destId="{27A929AF-94A7-49D2-9583-1A4432AEFA5B}" srcOrd="0" destOrd="0" presId="urn:microsoft.com/office/officeart/2008/layout/RadialCluster"/>
    <dgm:cxn modelId="{ED322D21-6E17-4BC4-A0BA-0B40588B61ED}" type="presOf" srcId="{8DF17A4E-613F-4499-9971-6271808A3BDA}" destId="{D234A9D4-EB83-4C41-85C7-C3F5D4BF5336}" srcOrd="0" destOrd="0" presId="urn:microsoft.com/office/officeart/2008/layout/RadialCluster"/>
    <dgm:cxn modelId="{42CD54C2-D9D0-4E5F-AC7C-4880E4AAF3D3}" type="presOf" srcId="{4B26CACA-8C94-4DDB-9F59-C9708024F976}" destId="{D50BD738-8DB0-45F7-87C1-142BE02A7279}" srcOrd="0" destOrd="0" presId="urn:microsoft.com/office/officeart/2008/layout/RadialCluster"/>
    <dgm:cxn modelId="{7A270CD2-9798-4098-8D02-4F0B375B8421}" srcId="{0B9CB15A-C553-4098-B028-60A406624F93}" destId="{F65567B5-CA04-4B5B-976E-48E3212E411C}" srcOrd="1" destOrd="0" parTransId="{8DF17A4E-613F-4499-9971-6271808A3BDA}" sibTransId="{DEE36526-9BCB-4E51-937A-A4A223C48EB5}"/>
    <dgm:cxn modelId="{942F57B2-B166-4586-BA6E-203D38CD8716}" srcId="{D91E4DCD-CD9E-4152-AADA-181BF3CB2616}" destId="{0B9CB15A-C553-4098-B028-60A406624F93}" srcOrd="0" destOrd="0" parTransId="{7AFB57D7-95AE-4FD1-A74B-0E9691814408}" sibTransId="{A5D808A9-6B1D-4B00-A73A-2F31D0F47FE5}"/>
    <dgm:cxn modelId="{6486E930-851C-41F5-95B5-EE33853EBF3F}" srcId="{0B9CB15A-C553-4098-B028-60A406624F93}" destId="{221E828F-18E4-443E-9679-7FE7E380F1EE}" srcOrd="2" destOrd="0" parTransId="{4B26CACA-8C94-4DDB-9F59-C9708024F976}" sibTransId="{96C5BA88-C5E4-43E5-B4FB-6868F83E1518}"/>
    <dgm:cxn modelId="{385D34DC-3535-4A82-8764-93FA678DE622}" type="presOf" srcId="{940607BB-6FAC-43A8-8CEE-F588F05530A1}" destId="{C70F64A2-CE7A-4F6E-950E-2E5ADB0925CD}" srcOrd="0" destOrd="0" presId="urn:microsoft.com/office/officeart/2008/layout/RadialCluster"/>
    <dgm:cxn modelId="{BCC979C0-C50E-477F-8174-359D5893D3D5}" type="presOf" srcId="{0B9CB15A-C553-4098-B028-60A406624F93}" destId="{C5045BD7-6609-423D-9495-05650BD38278}" srcOrd="0" destOrd="0" presId="urn:microsoft.com/office/officeart/2008/layout/RadialCluster"/>
    <dgm:cxn modelId="{987EE658-5E22-4E99-B3AF-0739A763611F}" type="presOf" srcId="{221E828F-18E4-443E-9679-7FE7E380F1EE}" destId="{68DF6B38-120F-40A6-8985-A254E1B94EB9}" srcOrd="0" destOrd="0" presId="urn:microsoft.com/office/officeart/2008/layout/RadialCluster"/>
    <dgm:cxn modelId="{2BC8A5DD-D8AE-4F1C-B4C2-6909CE0D2552}" type="presOf" srcId="{7DEC3E2C-04B4-4B80-A11C-A0B57F8313A7}" destId="{F2A10934-11B9-4ADE-81E1-9D66D57B7FF8}" srcOrd="0" destOrd="0" presId="urn:microsoft.com/office/officeart/2008/layout/RadialCluster"/>
    <dgm:cxn modelId="{71276DCA-04D8-4AB1-B989-5204AD44A345}" srcId="{0B9CB15A-C553-4098-B028-60A406624F93}" destId="{7DEC3E2C-04B4-4B80-A11C-A0B57F8313A7}" srcOrd="0" destOrd="0" parTransId="{940607BB-6FAC-43A8-8CEE-F588F05530A1}" sibTransId="{412C29F0-12D8-46A3-BF17-3765D434EE1F}"/>
    <dgm:cxn modelId="{56DFE234-B24E-4680-9532-6447C5FE06A5}" type="presOf" srcId="{D91E4DCD-CD9E-4152-AADA-181BF3CB2616}" destId="{9939EB8F-5A4D-488C-90D9-75A22C8E6923}" srcOrd="0" destOrd="0" presId="urn:microsoft.com/office/officeart/2008/layout/RadialCluster"/>
    <dgm:cxn modelId="{B9ED0AC8-9EA2-4142-9927-6CB57A87219B}" type="presParOf" srcId="{9939EB8F-5A4D-488C-90D9-75A22C8E6923}" destId="{D7829460-FF72-4DB5-9B09-E83C24A3D82E}" srcOrd="0" destOrd="0" presId="urn:microsoft.com/office/officeart/2008/layout/RadialCluster"/>
    <dgm:cxn modelId="{D9C14322-E2E3-42CC-AEF8-F2E3BEA735EF}" type="presParOf" srcId="{D7829460-FF72-4DB5-9B09-E83C24A3D82E}" destId="{C5045BD7-6609-423D-9495-05650BD38278}" srcOrd="0" destOrd="0" presId="urn:microsoft.com/office/officeart/2008/layout/RadialCluster"/>
    <dgm:cxn modelId="{B05602B7-6EF9-44D0-B5AB-E8706F46917C}" type="presParOf" srcId="{D7829460-FF72-4DB5-9B09-E83C24A3D82E}" destId="{C70F64A2-CE7A-4F6E-950E-2E5ADB0925CD}" srcOrd="1" destOrd="0" presId="urn:microsoft.com/office/officeart/2008/layout/RadialCluster"/>
    <dgm:cxn modelId="{E9700124-1926-4E60-A94F-30B4802B7C5D}" type="presParOf" srcId="{D7829460-FF72-4DB5-9B09-E83C24A3D82E}" destId="{F2A10934-11B9-4ADE-81E1-9D66D57B7FF8}" srcOrd="2" destOrd="0" presId="urn:microsoft.com/office/officeart/2008/layout/RadialCluster"/>
    <dgm:cxn modelId="{6F1A0867-63D9-47C2-A2DA-64346FB2F395}" type="presParOf" srcId="{D7829460-FF72-4DB5-9B09-E83C24A3D82E}" destId="{D234A9D4-EB83-4C41-85C7-C3F5D4BF5336}" srcOrd="3" destOrd="0" presId="urn:microsoft.com/office/officeart/2008/layout/RadialCluster"/>
    <dgm:cxn modelId="{804BC7AE-D98C-4645-9DF5-DEC5616AB465}" type="presParOf" srcId="{D7829460-FF72-4DB5-9B09-E83C24A3D82E}" destId="{27A929AF-94A7-49D2-9583-1A4432AEFA5B}" srcOrd="4" destOrd="0" presId="urn:microsoft.com/office/officeart/2008/layout/RadialCluster"/>
    <dgm:cxn modelId="{F0FA2234-A3BE-47CE-9372-A3BFED7B8612}" type="presParOf" srcId="{D7829460-FF72-4DB5-9B09-E83C24A3D82E}" destId="{D50BD738-8DB0-45F7-87C1-142BE02A7279}" srcOrd="5" destOrd="0" presId="urn:microsoft.com/office/officeart/2008/layout/RadialCluster"/>
    <dgm:cxn modelId="{F80142DF-A8C8-4CB5-ABBF-1C16444F6188}" type="presParOf" srcId="{D7829460-FF72-4DB5-9B09-E83C24A3D82E}" destId="{68DF6B38-120F-40A6-8985-A254E1B94EB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r="http://schemas.openxmlformats.org/officeDocument/2006/relationships" xmlns="" relId="rId2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820B1-9657-4870-B8B2-957F696FB9DD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>
          <a:defPPr/>
        </a:lstStyle>
        <a:p>
          <a:endParaRPr lang="en-US"/>
        </a:p>
      </dgm:t>
    </dgm:pt>
    <dgm:pt modelId="{3B547755-633F-4DED-A80B-EB037764C213}" type="parTrans" cxnId="{891E5CD8-AE0A-4D24-BA96-09D839317896}">
      <dgm:prSet/>
      <dgm:spPr/>
      <dgm:t>
        <a:bodyPr/>
        <a:lstStyle>
          <a:defPPr/>
        </a:lstStyle>
        <a:p>
          <a:endParaRPr lang="en-US"/>
        </a:p>
      </dgm:t>
    </dgm:pt>
    <dgm:pt modelId="{930929CF-1ADC-408C-AACD-EBB4630C8E02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>
          <a:defPPr/>
        </a:lstStyle>
        <a:p>
          <a:r>
            <a:rPr lang="en-US" sz="2400" b="1"/>
            <a:t>Acute</a:t>
          </a:r>
          <a:endParaRPr lang="en-US" sz="2200" b="1"/>
        </a:p>
      </dgm:t>
    </dgm:pt>
    <dgm:pt modelId="{B76245A3-DA2B-4B88-8D24-B73E8047BE56}" type="parTrans" cxnId="{A5F41443-FF04-49E9-8857-3DC26A531657}">
      <dgm:prSet/>
      <dgm:spPr/>
      <dgm:t>
        <a:bodyPr/>
        <a:lstStyle>
          <a:defPPr/>
        </a:lstStyle>
        <a:p>
          <a:endParaRPr lang="en-US"/>
        </a:p>
      </dgm:t>
    </dgm:pt>
    <dgm:pt modelId="{8086B764-68FC-47BF-B013-71DC14C68A53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>
          <a:defPPr/>
        </a:lstStyle>
        <a:p>
          <a:r>
            <a:rPr lang="en-US" sz="1600" b="1">
              <a:solidFill>
                <a:schemeClr val="accent2">
                  <a:lumMod val="75000"/>
                </a:schemeClr>
              </a:solidFill>
            </a:rPr>
            <a:t>Path</a:t>
          </a:r>
          <a:r>
            <a:rPr lang="en-US" sz="1300"/>
            <a:t>: </a:t>
          </a:r>
          <a:r>
            <a:rPr lang="en-US" sz="1600" b="1"/>
            <a:t>Staph. Aureus</a:t>
          </a:r>
        </a:p>
        <a:p>
          <a:r>
            <a:rPr lang="en-US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≤ 6 weeks </a:t>
          </a:r>
          <a:endParaRPr lang="en-US" sz="1600" b="1"/>
        </a:p>
      </dgm:t>
    </dgm:pt>
    <dgm:pt modelId="{E01A0962-7A3A-4265-B77D-F5762B098033}" type="sibTrans" cxnId="{A5F41443-FF04-49E9-8857-3DC26A531657}">
      <dgm:prSet/>
      <dgm:spPr/>
      <dgm:t>
        <a:bodyPr/>
        <a:lstStyle>
          <a:defPPr/>
        </a:lstStyle>
        <a:p>
          <a:endParaRPr lang="en-US"/>
        </a:p>
      </dgm:t>
    </dgm:pt>
    <dgm:pt modelId="{6879DF08-2301-438F-9B77-BEB6A5538A3F}" type="parTrans" cxnId="{79E1A3E5-6DFC-43F4-8CEC-B97828619D79}">
      <dgm:prSet/>
      <dgm:spPr/>
      <dgm:t>
        <a:bodyPr/>
        <a:lstStyle>
          <a:defPPr/>
        </a:lstStyle>
        <a:p>
          <a:endParaRPr lang="en-US"/>
        </a:p>
      </dgm:t>
    </dgm:pt>
    <dgm:pt modelId="{BF6744E2-FBAB-4260-88C8-BB51314B972A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>
          <a:defPPr/>
        </a:lstStyle>
        <a:p>
          <a:r>
            <a:rPr lang="en-US" sz="1600" b="1">
              <a:solidFill>
                <a:schemeClr val="accent2">
                  <a:lumMod val="75000"/>
                </a:schemeClr>
              </a:solidFill>
            </a:rPr>
            <a:t>Pt</a:t>
          </a:r>
          <a:r>
            <a:rPr lang="en-US" sz="1600" b="1"/>
            <a:t>: CHF+ Bacteremia+</a:t>
          </a:r>
        </a:p>
        <a:p>
          <a:r>
            <a:rPr lang="en-US" sz="1600" b="1"/>
            <a:t>High grade Fever </a:t>
          </a:r>
        </a:p>
        <a:p>
          <a:r>
            <a:rPr lang="en-US" sz="1600" b="1"/>
            <a:t>Toxic+ (-ve)</a:t>
          </a:r>
          <a:endParaRPr lang="en-US" sz="1300" b="1"/>
        </a:p>
      </dgm:t>
    </dgm:pt>
    <dgm:pt modelId="{82C348BF-41EE-4B0C-8D49-7842F739E01F}" type="sibTrans" cxnId="{79E1A3E5-6DFC-43F4-8CEC-B97828619D79}">
      <dgm:prSet/>
      <dgm:spPr/>
      <dgm:t>
        <a:bodyPr/>
        <a:lstStyle>
          <a:defPPr/>
        </a:lstStyle>
        <a:p>
          <a:endParaRPr lang="en-US"/>
        </a:p>
      </dgm:t>
    </dgm:pt>
    <dgm:pt modelId="{63EA7C4C-728E-450B-BFDC-8EB9EAF283F5}" type="parTrans" cxnId="{140B5423-2128-415A-AFA4-B54987F7E82E}">
      <dgm:prSet/>
      <dgm:spPr/>
      <dgm:t>
        <a:bodyPr/>
        <a:lstStyle>
          <a:defPPr/>
        </a:lstStyle>
        <a:p>
          <a:endParaRPr lang="en-US"/>
        </a:p>
      </dgm:t>
    </dgm:pt>
    <dgm:pt modelId="{6026E4A3-0ABB-48FE-B63B-FEE54FFCB4E0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>
          <a:defPPr/>
        </a:lstStyle>
        <a:p>
          <a:r>
            <a:rPr lang="en-US" sz="1600" b="1">
              <a:solidFill>
                <a:schemeClr val="accent2">
                  <a:lumMod val="75000"/>
                </a:schemeClr>
              </a:solidFill>
            </a:rPr>
            <a:t>Dx</a:t>
          </a:r>
          <a:r>
            <a:rPr lang="en-US" sz="1600" b="1"/>
            <a:t>: blood culture</a:t>
          </a:r>
        </a:p>
        <a:p>
          <a:r>
            <a:rPr lang="en-US" sz="1600" b="1"/>
            <a:t>Empirical till </a:t>
          </a:r>
        </a:p>
      </dgm:t>
    </dgm:pt>
    <dgm:pt modelId="{26F90A06-CD0B-49E7-BBD5-CA0795A1520C}" type="sibTrans" cxnId="{140B5423-2128-415A-AFA4-B54987F7E82E}">
      <dgm:prSet/>
      <dgm:spPr/>
      <dgm:t>
        <a:bodyPr/>
        <a:lstStyle>
          <a:defPPr/>
        </a:lstStyle>
        <a:p>
          <a:endParaRPr lang="en-US"/>
        </a:p>
      </dgm:t>
    </dgm:pt>
    <dgm:pt modelId="{0F69CBCA-0664-44A8-9114-6A6F243EEB27}" type="sibTrans" cxnId="{891E5CD8-AE0A-4D24-BA96-09D839317896}">
      <dgm:prSet/>
      <dgm:spPr/>
      <dgm:t>
        <a:bodyPr/>
        <a:lstStyle>
          <a:defPPr/>
        </a:lstStyle>
        <a:p>
          <a:endParaRPr lang="en-US"/>
        </a:p>
      </dgm:t>
    </dgm:pt>
    <dgm:pt modelId="{0A9FF10E-11D3-4DAA-8F98-D922ACD74327}" type="parTrans" cxnId="{8BEF2B46-8858-4420-BD80-35C36DA6C821}">
      <dgm:prSet/>
      <dgm:spPr/>
      <dgm:t>
        <a:bodyPr/>
        <a:lstStyle>
          <a:defPPr/>
        </a:lstStyle>
        <a:p>
          <a:endParaRPr lang="en-US"/>
        </a:p>
      </dgm:t>
    </dgm:pt>
    <dgm:pt modelId="{71B955F8-C9F5-42E3-BF15-53456C247033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>
          <a:defPPr/>
        </a:lstStyle>
        <a:p>
          <a:r>
            <a:rPr lang="en-US" sz="2400" b="1"/>
            <a:t>Sub-acute</a:t>
          </a:r>
          <a:endParaRPr lang="en-US" sz="1700" b="1"/>
        </a:p>
      </dgm:t>
    </dgm:pt>
    <dgm:pt modelId="{9256E79C-926E-4635-8A2C-55453389D567}" type="parTrans" cxnId="{6D0B6D22-11C9-4057-A7C0-E2D9BC4E8215}">
      <dgm:prSet/>
      <dgm:spPr/>
      <dgm:t>
        <a:bodyPr/>
        <a:lstStyle>
          <a:defPPr/>
        </a:lstStyle>
        <a:p>
          <a:endParaRPr lang="en-US"/>
        </a:p>
      </dgm:t>
    </dgm:pt>
    <dgm:pt modelId="{C736410C-1D1B-4962-951F-526C8D1ED696}">
      <dgm:prSet phldrT="[Text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>
          <a:defPPr/>
        </a:lstStyle>
        <a:p>
          <a:r>
            <a:rPr lang="en-US" sz="1600" b="1">
              <a:solidFill>
                <a:schemeClr val="accent2">
                  <a:lumMod val="75000"/>
                </a:schemeClr>
              </a:solidFill>
            </a:rPr>
            <a:t>Path</a:t>
          </a:r>
          <a:r>
            <a:rPr lang="en-US" sz="1400" b="1">
              <a:solidFill>
                <a:schemeClr val="accent2">
                  <a:lumMod val="75000"/>
                </a:schemeClr>
              </a:solidFill>
            </a:rPr>
            <a:t>: </a:t>
          </a:r>
          <a:r>
            <a:rPr lang="en-US" sz="1600" b="1" err="1">
              <a:solidFill>
                <a:schemeClr val="tx1"/>
              </a:solidFill>
            </a:rPr>
            <a:t>Strepto .</a:t>
          </a:r>
        </a:p>
        <a:p>
          <a:r>
            <a:rPr lang="en-US" sz="1600" b="1">
              <a:solidFill>
                <a:schemeClr val="tx1"/>
              </a:solidFill>
            </a:rPr>
            <a:t>Viridines</a:t>
          </a:r>
        </a:p>
        <a:p>
          <a:r>
            <a:rPr lang="en-US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≥ 6 weeks </a:t>
          </a:r>
          <a:endParaRPr lang="en-US" sz="1400" b="1"/>
        </a:p>
      </dgm:t>
    </dgm:pt>
    <dgm:pt modelId="{2AE60B64-2967-4FD5-A40F-0F98967D3716}" type="sibTrans" cxnId="{6D0B6D22-11C9-4057-A7C0-E2D9BC4E8215}">
      <dgm:prSet/>
      <dgm:spPr/>
      <dgm:t>
        <a:bodyPr/>
        <a:lstStyle>
          <a:defPPr/>
        </a:lstStyle>
        <a:p>
          <a:endParaRPr lang="en-US"/>
        </a:p>
      </dgm:t>
    </dgm:pt>
    <dgm:pt modelId="{B40C6B5B-0FA2-4531-B231-A0778840AE59}" type="parTrans" cxnId="{5443B454-C393-49B4-A9FD-C1B8FFE76374}">
      <dgm:prSet/>
      <dgm:spPr/>
      <dgm:t>
        <a:bodyPr/>
        <a:lstStyle>
          <a:defPPr/>
        </a:lstStyle>
        <a:p>
          <a:endParaRPr lang="en-US"/>
        </a:p>
      </dgm:t>
    </dgm:pt>
    <dgm:pt modelId="{642C0F97-3EAD-4173-B7FD-53B24A1CEB7C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>
          <a:defPPr/>
        </a:lstStyle>
        <a:p>
          <a:r>
            <a:rPr lang="en-US" sz="1600" b="1">
              <a:solidFill>
                <a:schemeClr val="accent2">
                  <a:lumMod val="75000"/>
                </a:schemeClr>
              </a:solidFill>
            </a:rPr>
            <a:t>Pt: </a:t>
          </a:r>
          <a:r>
            <a:rPr lang="en-US" sz="1600" b="1">
              <a:solidFill>
                <a:schemeClr val="tx1"/>
              </a:solidFill>
            </a:rPr>
            <a:t>low grade </a:t>
          </a:r>
          <a:r>
            <a:rPr lang="en-US" sz="1600" b="1"/>
            <a:t>Fever</a:t>
          </a:r>
        </a:p>
        <a:p>
          <a:r>
            <a:rPr lang="en-US" sz="1600" b="1"/>
            <a:t>non toxic</a:t>
          </a:r>
        </a:p>
        <a:p>
          <a:r>
            <a:rPr lang="en-US" sz="1600" b="1"/>
            <a:t>(+ve)</a:t>
          </a:r>
        </a:p>
      </dgm:t>
    </dgm:pt>
    <dgm:pt modelId="{2BEE37AE-053C-4210-BE35-E1FEFFE789FE}" type="sibTrans" cxnId="{5443B454-C393-49B4-A9FD-C1B8FFE76374}">
      <dgm:prSet/>
      <dgm:spPr/>
      <dgm:t>
        <a:bodyPr/>
        <a:lstStyle>
          <a:defPPr/>
        </a:lstStyle>
        <a:p>
          <a:endParaRPr lang="en-US"/>
        </a:p>
      </dgm:t>
    </dgm:pt>
    <dgm:pt modelId="{9530D377-7537-49AD-A01B-A72D46F138B4}" type="parTrans" cxnId="{6B9A6A29-44CD-433B-BE2A-AFD841858B6C}">
      <dgm:prSet/>
      <dgm:spPr/>
      <dgm:t>
        <a:bodyPr/>
        <a:lstStyle>
          <a:defPPr/>
        </a:lstStyle>
        <a:p>
          <a:endParaRPr lang="en-US"/>
        </a:p>
      </dgm:t>
    </dgm:pt>
    <dgm:pt modelId="{723245DE-300E-499C-8482-F91A7F50928A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>
          <a:defPPr/>
        </a:lstStyle>
        <a:p>
          <a:r>
            <a:rPr lang="en-US" sz="1600" b="1">
              <a:solidFill>
                <a:schemeClr val="accent2">
                  <a:lumMod val="75000"/>
                </a:schemeClr>
              </a:solidFill>
            </a:rPr>
            <a:t>Dx</a:t>
          </a:r>
          <a:r>
            <a:rPr lang="en-US" sz="1600" b="1"/>
            <a:t>: blood culture</a:t>
          </a:r>
        </a:p>
        <a:p>
          <a:r>
            <a:rPr lang="en-US" sz="1600" b="1"/>
            <a:t>No empirical till</a:t>
          </a:r>
        </a:p>
      </dgm:t>
    </dgm:pt>
    <dgm:pt modelId="{AE01B6E4-361B-4E88-B753-1AEE745CD09C}" type="sibTrans" cxnId="{6B9A6A29-44CD-433B-BE2A-AFD841858B6C}">
      <dgm:prSet/>
      <dgm:spPr/>
      <dgm:t>
        <a:bodyPr/>
        <a:lstStyle>
          <a:defPPr/>
        </a:lstStyle>
        <a:p>
          <a:endParaRPr lang="en-US"/>
        </a:p>
      </dgm:t>
    </dgm:pt>
    <dgm:pt modelId="{9D4C75C7-F8ED-4D44-970E-36F5C417D9D3}" type="sibTrans" cxnId="{8BEF2B46-8858-4420-BD80-35C36DA6C821}">
      <dgm:prSet/>
      <dgm:spPr/>
      <dgm:t>
        <a:bodyPr/>
        <a:lstStyle>
          <a:defPPr/>
        </a:lstStyle>
        <a:p>
          <a:endParaRPr lang="en-US"/>
        </a:p>
      </dgm:t>
    </dgm:pt>
    <dgm:pt modelId="{13F83A81-2ED5-4C39-96D2-F85E0DF9FAEA}" type="pres">
      <dgm:prSet presAssocID="{D8B820B1-9657-4870-B8B2-957F696FB9DD}" presName="list" presStyleCnt="0">
        <dgm:presLayoutVars>
          <dgm:dir/>
          <dgm:animLvl val="lvl"/>
        </dgm:presLayoutVars>
      </dgm:prSet>
      <dgm:spPr/>
      <dgm:t>
        <a:bodyPr/>
        <a:lstStyle>
          <a:defPPr/>
        </a:lstStyle>
        <a:p>
          <a:endParaRPr/>
        </a:p>
      </dgm:t>
    </dgm:pt>
    <dgm:pt modelId="{A53A785D-D299-4666-9358-F078433CEA4E}" type="pres">
      <dgm:prSet presAssocID="{930929CF-1ADC-408C-AACD-EBB4630C8E02}" presName="posSpace" presStyleCnt="0"/>
      <dgm:spPr/>
      <dgm:t>
        <a:bodyPr/>
        <a:lstStyle>
          <a:defPPr/>
        </a:lstStyle>
        <a:p>
          <a:endParaRPr/>
        </a:p>
      </dgm:t>
    </dgm:pt>
    <dgm:pt modelId="{00997ED2-2D61-42CC-A711-B2AF42C108F1}" type="pres">
      <dgm:prSet presAssocID="{930929CF-1ADC-408C-AACD-EBB4630C8E02}" presName="vertFlow" presStyleCnt="0"/>
      <dgm:spPr/>
      <dgm:t>
        <a:bodyPr/>
        <a:lstStyle>
          <a:defPPr/>
        </a:lstStyle>
        <a:p>
          <a:endParaRPr/>
        </a:p>
      </dgm:t>
    </dgm:pt>
    <dgm:pt modelId="{AB9A7F80-1B7D-40A5-A9E7-3942BA5C227C}" type="pres">
      <dgm:prSet presAssocID="{930929CF-1ADC-408C-AACD-EBB4630C8E02}" presName="topSpace" presStyleCnt="0"/>
      <dgm:spPr/>
      <dgm:t>
        <a:bodyPr/>
        <a:lstStyle>
          <a:defPPr/>
        </a:lstStyle>
        <a:p>
          <a:endParaRPr/>
        </a:p>
      </dgm:t>
    </dgm:pt>
    <dgm:pt modelId="{1C3472B1-88A0-485D-8A7F-F2DDC7BC483B}" type="pres">
      <dgm:prSet presAssocID="{930929CF-1ADC-408C-AACD-EBB4630C8E02}" presName="firstComp" presStyleCnt="0"/>
      <dgm:spPr/>
      <dgm:t>
        <a:bodyPr/>
        <a:lstStyle>
          <a:defPPr/>
        </a:lstStyle>
        <a:p>
          <a:endParaRPr/>
        </a:p>
      </dgm:t>
    </dgm:pt>
    <dgm:pt modelId="{1E0B2638-A39D-43CC-8AE4-1BE374BC0D08}" type="pres">
      <dgm:prSet presAssocID="{930929CF-1ADC-408C-AACD-EBB4630C8E02}" presName="firstChild" presStyleLbl="bgAccFollowNode1" presStyleIdx="0" presStyleCnt="6"/>
      <dgm:spPr/>
      <dgm:t>
        <a:bodyPr/>
        <a:lstStyle>
          <a:defPPr/>
        </a:lstStyle>
        <a:p>
          <a:endParaRPr/>
        </a:p>
      </dgm:t>
    </dgm:pt>
    <dgm:pt modelId="{672EFFD1-9824-44A8-ADB2-723A657FE5F4}" type="pres">
      <dgm:prSet presAssocID="{930929CF-1ADC-408C-AACD-EBB4630C8E02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endParaRPr/>
        </a:p>
      </dgm:t>
    </dgm:pt>
    <dgm:pt modelId="{DA14B09C-4632-4FAB-9DE9-8D204893F1B8}" type="pres">
      <dgm:prSet presAssocID="{BF6744E2-FBAB-4260-88C8-BB51314B972A}" presName="comp" presStyleCnt="0"/>
      <dgm:spPr/>
      <dgm:t>
        <a:bodyPr/>
        <a:lstStyle>
          <a:defPPr/>
        </a:lstStyle>
        <a:p>
          <a:endParaRPr/>
        </a:p>
      </dgm:t>
    </dgm:pt>
    <dgm:pt modelId="{FD108A61-93D4-4DD8-BE0B-D4A119076FB8}" type="pres">
      <dgm:prSet presAssocID="{BF6744E2-FBAB-4260-88C8-BB51314B972A}" presName="child" presStyleLbl="bgAccFollowNode1" presStyleIdx="1" presStyleCnt="6"/>
      <dgm:spPr/>
      <dgm:t>
        <a:bodyPr/>
        <a:lstStyle>
          <a:defPPr/>
        </a:lstStyle>
        <a:p>
          <a:endParaRPr/>
        </a:p>
      </dgm:t>
    </dgm:pt>
    <dgm:pt modelId="{A680BE4E-7B15-4618-9D48-77CD256ACF98}" type="pres">
      <dgm:prSet presAssocID="{BF6744E2-FBAB-4260-88C8-BB51314B972A}" presName="childTx" presStyleLbl="bgAccFollowNode1" presStyleIdx="1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endParaRPr/>
        </a:p>
      </dgm:t>
    </dgm:pt>
    <dgm:pt modelId="{7CDFCD00-94A5-4EEF-974E-87F52F794529}" type="pres">
      <dgm:prSet presAssocID="{6026E4A3-0ABB-48FE-B63B-FEE54FFCB4E0}" presName="comp" presStyleCnt="0"/>
      <dgm:spPr/>
      <dgm:t>
        <a:bodyPr/>
        <a:lstStyle>
          <a:defPPr/>
        </a:lstStyle>
        <a:p>
          <a:endParaRPr/>
        </a:p>
      </dgm:t>
    </dgm:pt>
    <dgm:pt modelId="{BCF59BB9-37AF-48E2-B071-937A34DD7B6E}" type="pres">
      <dgm:prSet presAssocID="{6026E4A3-0ABB-48FE-B63B-FEE54FFCB4E0}" presName="child" presStyleLbl="bgAccFollowNode1" presStyleIdx="2" presStyleCnt="6"/>
      <dgm:spPr/>
      <dgm:t>
        <a:bodyPr/>
        <a:lstStyle>
          <a:defPPr/>
        </a:lstStyle>
        <a:p>
          <a:endParaRPr/>
        </a:p>
      </dgm:t>
    </dgm:pt>
    <dgm:pt modelId="{695C84EE-A18D-42B2-ACFD-2963FE70795F}" type="pres">
      <dgm:prSet presAssocID="{6026E4A3-0ABB-48FE-B63B-FEE54FFCB4E0}" presName="childTx" presStyleLbl="bgAccFollowNode1" presStyleIdx="2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endParaRPr/>
        </a:p>
      </dgm:t>
    </dgm:pt>
    <dgm:pt modelId="{59193B32-15AF-48DD-8D0F-38AB5E29CCBD}" type="pres">
      <dgm:prSet presAssocID="{930929CF-1ADC-408C-AACD-EBB4630C8E02}" presName="negSpace" presStyleCnt="0"/>
      <dgm:spPr/>
      <dgm:t>
        <a:bodyPr/>
        <a:lstStyle>
          <a:defPPr/>
        </a:lstStyle>
        <a:p>
          <a:endParaRPr/>
        </a:p>
      </dgm:t>
    </dgm:pt>
    <dgm:pt modelId="{BBA6F672-27A1-402F-8241-E00D55BF9141}" type="pres">
      <dgm:prSet presAssocID="{930929CF-1ADC-408C-AACD-EBB4630C8E02}" presName="circle" presStyleLbl="node1" presStyleIdx="0" presStyleCnt="2"/>
      <dgm:spPr/>
      <dgm:t>
        <a:bodyPr/>
        <a:lstStyle>
          <a:defPPr/>
        </a:lstStyle>
        <a:p>
          <a:endParaRPr/>
        </a:p>
      </dgm:t>
    </dgm:pt>
    <dgm:pt modelId="{100DD4BD-4430-4FDA-BC33-D8B80D96C1B9}" type="pres">
      <dgm:prSet presAssocID="{0F69CBCA-0664-44A8-9114-6A6F243EEB27}" presName="transSpace" presStyleCnt="0"/>
      <dgm:spPr/>
      <dgm:t>
        <a:bodyPr/>
        <a:lstStyle>
          <a:defPPr/>
        </a:lstStyle>
        <a:p>
          <a:endParaRPr/>
        </a:p>
      </dgm:t>
    </dgm:pt>
    <dgm:pt modelId="{207AC34B-2476-468C-959E-6D94A94C0A96}" type="pres">
      <dgm:prSet presAssocID="{71B955F8-C9F5-42E3-BF15-53456C247033}" presName="posSpace" presStyleCnt="0"/>
      <dgm:spPr/>
      <dgm:t>
        <a:bodyPr/>
        <a:lstStyle>
          <a:defPPr/>
        </a:lstStyle>
        <a:p>
          <a:endParaRPr/>
        </a:p>
      </dgm:t>
    </dgm:pt>
    <dgm:pt modelId="{9BF9D912-02BD-481A-AB14-9A4632901ABF}" type="pres">
      <dgm:prSet presAssocID="{71B955F8-C9F5-42E3-BF15-53456C247033}" presName="vertFlow" presStyleCnt="0"/>
      <dgm:spPr/>
      <dgm:t>
        <a:bodyPr/>
        <a:lstStyle>
          <a:defPPr/>
        </a:lstStyle>
        <a:p>
          <a:endParaRPr/>
        </a:p>
      </dgm:t>
    </dgm:pt>
    <dgm:pt modelId="{4116DE28-D9A9-4FA7-9811-D9C8E016E6B0}" type="pres">
      <dgm:prSet presAssocID="{71B955F8-C9F5-42E3-BF15-53456C247033}" presName="topSpace" presStyleCnt="0"/>
      <dgm:spPr/>
      <dgm:t>
        <a:bodyPr/>
        <a:lstStyle>
          <a:defPPr/>
        </a:lstStyle>
        <a:p>
          <a:endParaRPr/>
        </a:p>
      </dgm:t>
    </dgm:pt>
    <dgm:pt modelId="{C2401615-D4E6-4401-9AF8-6B492B07EDA8}" type="pres">
      <dgm:prSet presAssocID="{71B955F8-C9F5-42E3-BF15-53456C247033}" presName="firstComp" presStyleCnt="0"/>
      <dgm:spPr/>
      <dgm:t>
        <a:bodyPr/>
        <a:lstStyle>
          <a:defPPr/>
        </a:lstStyle>
        <a:p>
          <a:endParaRPr/>
        </a:p>
      </dgm:t>
    </dgm:pt>
    <dgm:pt modelId="{A9279133-053B-42ED-AD53-20B6514CDE5B}" type="pres">
      <dgm:prSet presAssocID="{71B955F8-C9F5-42E3-BF15-53456C247033}" presName="firstChild" presStyleLbl="bgAccFollowNode1" presStyleIdx="3" presStyleCnt="6"/>
      <dgm:spPr/>
      <dgm:t>
        <a:bodyPr/>
        <a:lstStyle>
          <a:defPPr/>
        </a:lstStyle>
        <a:p>
          <a:endParaRPr/>
        </a:p>
      </dgm:t>
    </dgm:pt>
    <dgm:pt modelId="{08FE5ABD-4DCB-49C6-AE13-86F90515F349}" type="pres">
      <dgm:prSet presAssocID="{71B955F8-C9F5-42E3-BF15-53456C247033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endParaRPr/>
        </a:p>
      </dgm:t>
    </dgm:pt>
    <dgm:pt modelId="{646DF7C6-E11D-4118-BF9D-56102598FB2E}" type="pres">
      <dgm:prSet presAssocID="{642C0F97-3EAD-4173-B7FD-53B24A1CEB7C}" presName="comp" presStyleCnt="0"/>
      <dgm:spPr/>
      <dgm:t>
        <a:bodyPr/>
        <a:lstStyle>
          <a:defPPr/>
        </a:lstStyle>
        <a:p>
          <a:endParaRPr/>
        </a:p>
      </dgm:t>
    </dgm:pt>
    <dgm:pt modelId="{2FB54C27-1DD7-4448-8B52-77A6764826F7}" type="pres">
      <dgm:prSet presAssocID="{642C0F97-3EAD-4173-B7FD-53B24A1CEB7C}" presName="child" presStyleLbl="bgAccFollowNode1" presStyleIdx="4" presStyleCnt="6"/>
      <dgm:spPr/>
      <dgm:t>
        <a:bodyPr/>
        <a:lstStyle>
          <a:defPPr/>
        </a:lstStyle>
        <a:p>
          <a:endParaRPr/>
        </a:p>
      </dgm:t>
    </dgm:pt>
    <dgm:pt modelId="{72D04359-9AA8-41AE-A0A3-BF5138FF7916}" type="pres">
      <dgm:prSet presAssocID="{642C0F97-3EAD-4173-B7FD-53B24A1CEB7C}" presName="childTx" presStyleLbl="bgAccFollowNode1" presStyleIdx="4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endParaRPr/>
        </a:p>
      </dgm:t>
    </dgm:pt>
    <dgm:pt modelId="{5E254E4E-34CF-4B5B-A56D-237A18B81F8B}" type="pres">
      <dgm:prSet presAssocID="{723245DE-300E-499C-8482-F91A7F50928A}" presName="comp" presStyleCnt="0"/>
      <dgm:spPr/>
      <dgm:t>
        <a:bodyPr/>
        <a:lstStyle>
          <a:defPPr/>
        </a:lstStyle>
        <a:p>
          <a:endParaRPr/>
        </a:p>
      </dgm:t>
    </dgm:pt>
    <dgm:pt modelId="{5B52E49E-2444-4AD7-B9FB-1FB09E88FFF4}" type="pres">
      <dgm:prSet presAssocID="{723245DE-300E-499C-8482-F91A7F50928A}" presName="child" presStyleLbl="bgAccFollowNode1" presStyleIdx="5" presStyleCnt="6"/>
      <dgm:spPr/>
      <dgm:t>
        <a:bodyPr/>
        <a:lstStyle>
          <a:defPPr/>
        </a:lstStyle>
        <a:p>
          <a:endParaRPr/>
        </a:p>
      </dgm:t>
    </dgm:pt>
    <dgm:pt modelId="{D3EDF7CA-467A-411D-9F56-79C9A824F4A3}" type="pres">
      <dgm:prSet presAssocID="{723245DE-300E-499C-8482-F91A7F50928A}" presName="childTx" presStyleLbl="bgAccFollowNode1" presStyleIdx="5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endParaRPr/>
        </a:p>
      </dgm:t>
    </dgm:pt>
    <dgm:pt modelId="{7E6E39AA-693C-4AFE-9247-E05B0E780075}" type="pres">
      <dgm:prSet presAssocID="{71B955F8-C9F5-42E3-BF15-53456C247033}" presName="negSpace" presStyleCnt="0"/>
      <dgm:spPr/>
      <dgm:t>
        <a:bodyPr/>
        <a:lstStyle>
          <a:defPPr/>
        </a:lstStyle>
        <a:p>
          <a:endParaRPr/>
        </a:p>
      </dgm:t>
    </dgm:pt>
    <dgm:pt modelId="{7D2435E5-2F4A-4929-9F85-36EDD5342C2F}" type="pres">
      <dgm:prSet presAssocID="{71B955F8-C9F5-42E3-BF15-53456C247033}" presName="circle" presStyleLbl="node1" presStyleIdx="1" presStyleCnt="2"/>
      <dgm:spPr/>
      <dgm:t>
        <a:bodyPr/>
        <a:lstStyle>
          <a:defPPr/>
        </a:lstStyle>
        <a:p>
          <a:endParaRPr/>
        </a:p>
      </dgm:t>
    </dgm:pt>
  </dgm:ptLst>
  <dgm:cxnLst>
    <dgm:cxn modelId="{A5F41443-FF04-49E9-8857-3DC26A531657}" srcId="{930929CF-1ADC-408C-AACD-EBB4630C8E02}" destId="{8086B764-68FC-47BF-B013-71DC14C68A53}" srcOrd="0" destOrd="0" parTransId="{B76245A3-DA2B-4B88-8D24-B73E8047BE56}" sibTransId="{E01A0962-7A3A-4265-B77D-F5762B098033}"/>
    <dgm:cxn modelId="{B2E64DEF-EAC3-4FC5-92FD-7ADD4FC89B38}" type="presOf" srcId="{723245DE-300E-499C-8482-F91A7F50928A}" destId="{D3EDF7CA-467A-411D-9F56-79C9A824F4A3}" srcOrd="1" destOrd="0" presId="urn:microsoft.com/office/officeart/2005/8/layout/hList9"/>
    <dgm:cxn modelId="{6B18A44E-2897-478B-9F77-43C9BDCE205F}" type="presOf" srcId="{8086B764-68FC-47BF-B013-71DC14C68A53}" destId="{672EFFD1-9824-44A8-ADB2-723A657FE5F4}" srcOrd="1" destOrd="0" presId="urn:microsoft.com/office/officeart/2005/8/layout/hList9"/>
    <dgm:cxn modelId="{513E9BF8-6CDD-45D2-965C-911B6F3B81B2}" type="presOf" srcId="{930929CF-1ADC-408C-AACD-EBB4630C8E02}" destId="{BBA6F672-27A1-402F-8241-E00D55BF9141}" srcOrd="0" destOrd="0" presId="urn:microsoft.com/office/officeart/2005/8/layout/hList9"/>
    <dgm:cxn modelId="{6B9A6A29-44CD-433B-BE2A-AFD841858B6C}" srcId="{71B955F8-C9F5-42E3-BF15-53456C247033}" destId="{723245DE-300E-499C-8482-F91A7F50928A}" srcOrd="2" destOrd="0" parTransId="{9530D377-7537-49AD-A01B-A72D46F138B4}" sibTransId="{AE01B6E4-361B-4E88-B753-1AEE745CD09C}"/>
    <dgm:cxn modelId="{F389EDE5-F654-4447-83FE-8E9E6520489F}" type="presOf" srcId="{6026E4A3-0ABB-48FE-B63B-FEE54FFCB4E0}" destId="{BCF59BB9-37AF-48E2-B071-937A34DD7B6E}" srcOrd="0" destOrd="0" presId="urn:microsoft.com/office/officeart/2005/8/layout/hList9"/>
    <dgm:cxn modelId="{60F329AC-F784-42E9-B0CA-A46FA5210A9F}" type="presOf" srcId="{BF6744E2-FBAB-4260-88C8-BB51314B972A}" destId="{A680BE4E-7B15-4618-9D48-77CD256ACF98}" srcOrd="1" destOrd="0" presId="urn:microsoft.com/office/officeart/2005/8/layout/hList9"/>
    <dgm:cxn modelId="{EDA383F5-38E7-4CE8-9B9F-9B5DFE473FC8}" type="presOf" srcId="{C736410C-1D1B-4962-951F-526C8D1ED696}" destId="{08FE5ABD-4DCB-49C6-AE13-86F90515F349}" srcOrd="1" destOrd="0" presId="urn:microsoft.com/office/officeart/2005/8/layout/hList9"/>
    <dgm:cxn modelId="{79E1A3E5-6DFC-43F4-8CEC-B97828619D79}" srcId="{930929CF-1ADC-408C-AACD-EBB4630C8E02}" destId="{BF6744E2-FBAB-4260-88C8-BB51314B972A}" srcOrd="1" destOrd="0" parTransId="{6879DF08-2301-438F-9B77-BEB6A5538A3F}" sibTransId="{82C348BF-41EE-4B0C-8D49-7842F739E01F}"/>
    <dgm:cxn modelId="{BCC780C3-91D7-4DF2-AEC9-DC7C8FF0C1F0}" type="presOf" srcId="{6026E4A3-0ABB-48FE-B63B-FEE54FFCB4E0}" destId="{695C84EE-A18D-42B2-ACFD-2963FE70795F}" srcOrd="1" destOrd="0" presId="urn:microsoft.com/office/officeart/2005/8/layout/hList9"/>
    <dgm:cxn modelId="{F254B627-E5BD-4E17-A3E7-D5E41788B4BA}" type="presOf" srcId="{642C0F97-3EAD-4173-B7FD-53B24A1CEB7C}" destId="{2FB54C27-1DD7-4448-8B52-77A6764826F7}" srcOrd="0" destOrd="0" presId="urn:microsoft.com/office/officeart/2005/8/layout/hList9"/>
    <dgm:cxn modelId="{6E287C01-E6FC-44BA-87DF-905EEAED83FE}" type="presOf" srcId="{642C0F97-3EAD-4173-B7FD-53B24A1CEB7C}" destId="{72D04359-9AA8-41AE-A0A3-BF5138FF7916}" srcOrd="1" destOrd="0" presId="urn:microsoft.com/office/officeart/2005/8/layout/hList9"/>
    <dgm:cxn modelId="{5443B454-C393-49B4-A9FD-C1B8FFE76374}" srcId="{71B955F8-C9F5-42E3-BF15-53456C247033}" destId="{642C0F97-3EAD-4173-B7FD-53B24A1CEB7C}" srcOrd="1" destOrd="0" parTransId="{B40C6B5B-0FA2-4531-B231-A0778840AE59}" sibTransId="{2BEE37AE-053C-4210-BE35-E1FEFFE789FE}"/>
    <dgm:cxn modelId="{74C2F902-A280-4A6B-BECD-182C6272CC71}" type="presOf" srcId="{723245DE-300E-499C-8482-F91A7F50928A}" destId="{5B52E49E-2444-4AD7-B9FB-1FB09E88FFF4}" srcOrd="0" destOrd="0" presId="urn:microsoft.com/office/officeart/2005/8/layout/hList9"/>
    <dgm:cxn modelId="{140B5423-2128-415A-AFA4-B54987F7E82E}" srcId="{930929CF-1ADC-408C-AACD-EBB4630C8E02}" destId="{6026E4A3-0ABB-48FE-B63B-FEE54FFCB4E0}" srcOrd="2" destOrd="0" parTransId="{63EA7C4C-728E-450B-BFDC-8EB9EAF283F5}" sibTransId="{26F90A06-CD0B-49E7-BBD5-CA0795A1520C}"/>
    <dgm:cxn modelId="{891E5CD8-AE0A-4D24-BA96-09D839317896}" srcId="{D8B820B1-9657-4870-B8B2-957F696FB9DD}" destId="{930929CF-1ADC-408C-AACD-EBB4630C8E02}" srcOrd="0" destOrd="0" parTransId="{3B547755-633F-4DED-A80B-EB037764C213}" sibTransId="{0F69CBCA-0664-44A8-9114-6A6F243EEB27}"/>
    <dgm:cxn modelId="{7710CF12-469A-4CA6-8636-F4D9C62A6451}" type="presOf" srcId="{8086B764-68FC-47BF-B013-71DC14C68A53}" destId="{1E0B2638-A39D-43CC-8AE4-1BE374BC0D08}" srcOrd="0" destOrd="0" presId="urn:microsoft.com/office/officeart/2005/8/layout/hList9"/>
    <dgm:cxn modelId="{8BEF2B46-8858-4420-BD80-35C36DA6C821}" srcId="{D8B820B1-9657-4870-B8B2-957F696FB9DD}" destId="{71B955F8-C9F5-42E3-BF15-53456C247033}" srcOrd="1" destOrd="0" parTransId="{0A9FF10E-11D3-4DAA-8F98-D922ACD74327}" sibTransId="{9D4C75C7-F8ED-4D44-970E-36F5C417D9D3}"/>
    <dgm:cxn modelId="{2E76CECF-0301-428C-9B53-6503362799C7}" type="presOf" srcId="{71B955F8-C9F5-42E3-BF15-53456C247033}" destId="{7D2435E5-2F4A-4929-9F85-36EDD5342C2F}" srcOrd="0" destOrd="0" presId="urn:microsoft.com/office/officeart/2005/8/layout/hList9"/>
    <dgm:cxn modelId="{6D0B6D22-11C9-4057-A7C0-E2D9BC4E8215}" srcId="{71B955F8-C9F5-42E3-BF15-53456C247033}" destId="{C736410C-1D1B-4962-951F-526C8D1ED696}" srcOrd="0" destOrd="0" parTransId="{9256E79C-926E-4635-8A2C-55453389D567}" sibTransId="{2AE60B64-2967-4FD5-A40F-0F98967D3716}"/>
    <dgm:cxn modelId="{36086F37-12D1-4463-B847-295267B35A50}" type="presOf" srcId="{C736410C-1D1B-4962-951F-526C8D1ED696}" destId="{A9279133-053B-42ED-AD53-20B6514CDE5B}" srcOrd="0" destOrd="0" presId="urn:microsoft.com/office/officeart/2005/8/layout/hList9"/>
    <dgm:cxn modelId="{B6921186-D4EF-4527-8868-4EA0E4FCCA36}" type="presOf" srcId="{D8B820B1-9657-4870-B8B2-957F696FB9DD}" destId="{13F83A81-2ED5-4C39-96D2-F85E0DF9FAEA}" srcOrd="0" destOrd="0" presId="urn:microsoft.com/office/officeart/2005/8/layout/hList9"/>
    <dgm:cxn modelId="{63861944-3875-4F55-8C0C-23CE22D25960}" type="presOf" srcId="{BF6744E2-FBAB-4260-88C8-BB51314B972A}" destId="{FD108A61-93D4-4DD8-BE0B-D4A119076FB8}" srcOrd="0" destOrd="0" presId="urn:microsoft.com/office/officeart/2005/8/layout/hList9"/>
    <dgm:cxn modelId="{DB9EBD74-D052-4A14-866E-F3A6DBFA1636}" type="presParOf" srcId="{13F83A81-2ED5-4C39-96D2-F85E0DF9FAEA}" destId="{A53A785D-D299-4666-9358-F078433CEA4E}" srcOrd="0" destOrd="0" presId="urn:microsoft.com/office/officeart/2005/8/layout/hList9"/>
    <dgm:cxn modelId="{C3DFCDF6-F596-4C59-B707-67CC48681D84}" type="presParOf" srcId="{13F83A81-2ED5-4C39-96D2-F85E0DF9FAEA}" destId="{00997ED2-2D61-42CC-A711-B2AF42C108F1}" srcOrd="1" destOrd="0" presId="urn:microsoft.com/office/officeart/2005/8/layout/hList9"/>
    <dgm:cxn modelId="{5E03AE80-F7DB-4A46-8006-DAAC4A736919}" type="presParOf" srcId="{00997ED2-2D61-42CC-A711-B2AF42C108F1}" destId="{AB9A7F80-1B7D-40A5-A9E7-3942BA5C227C}" srcOrd="0" destOrd="0" presId="urn:microsoft.com/office/officeart/2005/8/layout/hList9"/>
    <dgm:cxn modelId="{28DA04FB-FE8F-4EA5-B7C3-231EE527F7F3}" type="presParOf" srcId="{00997ED2-2D61-42CC-A711-B2AF42C108F1}" destId="{1C3472B1-88A0-485D-8A7F-F2DDC7BC483B}" srcOrd="1" destOrd="0" presId="urn:microsoft.com/office/officeart/2005/8/layout/hList9"/>
    <dgm:cxn modelId="{9994D1E4-4781-4AC2-B805-2347DF26E800}" type="presParOf" srcId="{1C3472B1-88A0-485D-8A7F-F2DDC7BC483B}" destId="{1E0B2638-A39D-43CC-8AE4-1BE374BC0D08}" srcOrd="0" destOrd="0" presId="urn:microsoft.com/office/officeart/2005/8/layout/hList9"/>
    <dgm:cxn modelId="{1A361263-C9C6-49F2-AF90-98BA8083A190}" type="presParOf" srcId="{1C3472B1-88A0-485D-8A7F-F2DDC7BC483B}" destId="{672EFFD1-9824-44A8-ADB2-723A657FE5F4}" srcOrd="1" destOrd="0" presId="urn:microsoft.com/office/officeart/2005/8/layout/hList9"/>
    <dgm:cxn modelId="{FF0F0318-D63E-4819-8860-37F10BF749C8}" type="presParOf" srcId="{00997ED2-2D61-42CC-A711-B2AF42C108F1}" destId="{DA14B09C-4632-4FAB-9DE9-8D204893F1B8}" srcOrd="2" destOrd="0" presId="urn:microsoft.com/office/officeart/2005/8/layout/hList9"/>
    <dgm:cxn modelId="{D1C31D5A-D221-4212-A3E1-2AB3E54C3185}" type="presParOf" srcId="{DA14B09C-4632-4FAB-9DE9-8D204893F1B8}" destId="{FD108A61-93D4-4DD8-BE0B-D4A119076FB8}" srcOrd="0" destOrd="0" presId="urn:microsoft.com/office/officeart/2005/8/layout/hList9"/>
    <dgm:cxn modelId="{84DD3A93-18E8-43C9-9204-6BB2194F47BB}" type="presParOf" srcId="{DA14B09C-4632-4FAB-9DE9-8D204893F1B8}" destId="{A680BE4E-7B15-4618-9D48-77CD256ACF98}" srcOrd="1" destOrd="0" presId="urn:microsoft.com/office/officeart/2005/8/layout/hList9"/>
    <dgm:cxn modelId="{3577E79F-1024-400D-98F6-B5C9B9259B3D}" type="presParOf" srcId="{00997ED2-2D61-42CC-A711-B2AF42C108F1}" destId="{7CDFCD00-94A5-4EEF-974E-87F52F794529}" srcOrd="3" destOrd="0" presId="urn:microsoft.com/office/officeart/2005/8/layout/hList9"/>
    <dgm:cxn modelId="{07281136-C39B-4CDE-8BA0-68D82AA0F99D}" type="presParOf" srcId="{7CDFCD00-94A5-4EEF-974E-87F52F794529}" destId="{BCF59BB9-37AF-48E2-B071-937A34DD7B6E}" srcOrd="0" destOrd="0" presId="urn:microsoft.com/office/officeart/2005/8/layout/hList9"/>
    <dgm:cxn modelId="{3C127096-DB42-4962-8D22-4D8275A4CD51}" type="presParOf" srcId="{7CDFCD00-94A5-4EEF-974E-87F52F794529}" destId="{695C84EE-A18D-42B2-ACFD-2963FE70795F}" srcOrd="1" destOrd="0" presId="urn:microsoft.com/office/officeart/2005/8/layout/hList9"/>
    <dgm:cxn modelId="{0AE1DD09-9F14-43AF-B8A7-5CEF12D490F6}" type="presParOf" srcId="{13F83A81-2ED5-4C39-96D2-F85E0DF9FAEA}" destId="{59193B32-15AF-48DD-8D0F-38AB5E29CCBD}" srcOrd="2" destOrd="0" presId="urn:microsoft.com/office/officeart/2005/8/layout/hList9"/>
    <dgm:cxn modelId="{FDCD2822-ACB1-4CF8-BC14-C66B9588A489}" type="presParOf" srcId="{13F83A81-2ED5-4C39-96D2-F85E0DF9FAEA}" destId="{BBA6F672-27A1-402F-8241-E00D55BF9141}" srcOrd="3" destOrd="0" presId="urn:microsoft.com/office/officeart/2005/8/layout/hList9"/>
    <dgm:cxn modelId="{CB7C4E03-0078-4623-A6FB-86B6A3CB5453}" type="presParOf" srcId="{13F83A81-2ED5-4C39-96D2-F85E0DF9FAEA}" destId="{100DD4BD-4430-4FDA-BC33-D8B80D96C1B9}" srcOrd="4" destOrd="0" presId="urn:microsoft.com/office/officeart/2005/8/layout/hList9"/>
    <dgm:cxn modelId="{3D446544-0920-438F-8281-0828603C3B83}" type="presParOf" srcId="{13F83A81-2ED5-4C39-96D2-F85E0DF9FAEA}" destId="{207AC34B-2476-468C-959E-6D94A94C0A96}" srcOrd="5" destOrd="0" presId="urn:microsoft.com/office/officeart/2005/8/layout/hList9"/>
    <dgm:cxn modelId="{A61EC0C9-7943-4992-BCA6-3A9913B053B9}" type="presParOf" srcId="{13F83A81-2ED5-4C39-96D2-F85E0DF9FAEA}" destId="{9BF9D912-02BD-481A-AB14-9A4632901ABF}" srcOrd="6" destOrd="0" presId="urn:microsoft.com/office/officeart/2005/8/layout/hList9"/>
    <dgm:cxn modelId="{1E7BA2F4-4CF9-4461-AA41-B21288A2CFB2}" type="presParOf" srcId="{9BF9D912-02BD-481A-AB14-9A4632901ABF}" destId="{4116DE28-D9A9-4FA7-9811-D9C8E016E6B0}" srcOrd="0" destOrd="0" presId="urn:microsoft.com/office/officeart/2005/8/layout/hList9"/>
    <dgm:cxn modelId="{4BB534E4-899E-4A16-B814-35F0DAD664BD}" type="presParOf" srcId="{9BF9D912-02BD-481A-AB14-9A4632901ABF}" destId="{C2401615-D4E6-4401-9AF8-6B492B07EDA8}" srcOrd="1" destOrd="0" presId="urn:microsoft.com/office/officeart/2005/8/layout/hList9"/>
    <dgm:cxn modelId="{37E4EEFE-21B2-4AC5-A744-CFF68C8240EB}" type="presParOf" srcId="{C2401615-D4E6-4401-9AF8-6B492B07EDA8}" destId="{A9279133-053B-42ED-AD53-20B6514CDE5B}" srcOrd="0" destOrd="0" presId="urn:microsoft.com/office/officeart/2005/8/layout/hList9"/>
    <dgm:cxn modelId="{16523F6B-7C48-4BE0-9B4B-30C1CAF6EC1B}" type="presParOf" srcId="{C2401615-D4E6-4401-9AF8-6B492B07EDA8}" destId="{08FE5ABD-4DCB-49C6-AE13-86F90515F349}" srcOrd="1" destOrd="0" presId="urn:microsoft.com/office/officeart/2005/8/layout/hList9"/>
    <dgm:cxn modelId="{831758EE-9B07-435F-8D1C-0D9DC3617CE5}" type="presParOf" srcId="{9BF9D912-02BD-481A-AB14-9A4632901ABF}" destId="{646DF7C6-E11D-4118-BF9D-56102598FB2E}" srcOrd="2" destOrd="0" presId="urn:microsoft.com/office/officeart/2005/8/layout/hList9"/>
    <dgm:cxn modelId="{39E14F11-6F69-4380-8840-B2899A31CECA}" type="presParOf" srcId="{646DF7C6-E11D-4118-BF9D-56102598FB2E}" destId="{2FB54C27-1DD7-4448-8B52-77A6764826F7}" srcOrd="0" destOrd="0" presId="urn:microsoft.com/office/officeart/2005/8/layout/hList9"/>
    <dgm:cxn modelId="{247B641C-1E82-44FA-A03F-F90B4BC83ED6}" type="presParOf" srcId="{646DF7C6-E11D-4118-BF9D-56102598FB2E}" destId="{72D04359-9AA8-41AE-A0A3-BF5138FF7916}" srcOrd="1" destOrd="0" presId="urn:microsoft.com/office/officeart/2005/8/layout/hList9"/>
    <dgm:cxn modelId="{D4CA2503-6E60-4F4B-B513-0AAE853FA1F6}" type="presParOf" srcId="{9BF9D912-02BD-481A-AB14-9A4632901ABF}" destId="{5E254E4E-34CF-4B5B-A56D-237A18B81F8B}" srcOrd="3" destOrd="0" presId="urn:microsoft.com/office/officeart/2005/8/layout/hList9"/>
    <dgm:cxn modelId="{E74E4DEB-0C66-4D01-9E5A-452F887F5545}" type="presParOf" srcId="{5E254E4E-34CF-4B5B-A56D-237A18B81F8B}" destId="{5B52E49E-2444-4AD7-B9FB-1FB09E88FFF4}" srcOrd="0" destOrd="0" presId="urn:microsoft.com/office/officeart/2005/8/layout/hList9"/>
    <dgm:cxn modelId="{32A5BC70-18E9-4314-A44C-25B5E0F52F31}" type="presParOf" srcId="{5E254E4E-34CF-4B5B-A56D-237A18B81F8B}" destId="{D3EDF7CA-467A-411D-9F56-79C9A824F4A3}" srcOrd="1" destOrd="0" presId="urn:microsoft.com/office/officeart/2005/8/layout/hList9"/>
    <dgm:cxn modelId="{660D5DBF-54B8-4625-8249-B5EC6BB227F8}" type="presParOf" srcId="{13F83A81-2ED5-4C39-96D2-F85E0DF9FAEA}" destId="{7E6E39AA-693C-4AFE-9247-E05B0E780075}" srcOrd="7" destOrd="0" presId="urn:microsoft.com/office/officeart/2005/8/layout/hList9"/>
    <dgm:cxn modelId="{80103420-3EB2-43B8-9519-CF6435BC2D33}" type="presParOf" srcId="{13F83A81-2ED5-4C39-96D2-F85E0DF9FAEA}" destId="{7D2435E5-2F4A-4929-9F85-36EDD5342C2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r="http://schemas.openxmlformats.org/officeDocument/2006/relationships" xmlns="" relId="rId9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5" name=""/>
      <dsp:cNvGrpSpPr/>
    </dsp:nvGrpSpPr>
    <dsp:grpSpPr/>
    <dsp:sp modelId="{C5045BD7-6609-423D-9495-05650BD38278}">
      <dsp:nvSpPr>
        <dsp:cNvPr id="26" name=""/>
        <dsp:cNvSpPr/>
      </dsp:nvSpPr>
      <dsp:spPr>
        <a:xfrm>
          <a:off x="4605099" y="2024392"/>
          <a:ext cx="1305401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>
          <a:defPPr/>
        </a:lstStyle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668823" y="2088116"/>
        <a:ext cx="1177953" cy="1177953"/>
      </dsp:txXfrm>
    </dsp:sp>
    <dsp:sp modelId="{C70F64A2-CE7A-4F6E-950E-2E5ADB0925CD}">
      <dsp:nvSpPr>
        <dsp:cNvPr id="27" name=""/>
        <dsp:cNvSpPr/>
      </dsp:nvSpPr>
      <dsp:spPr>
        <a:xfrm rot="16200000">
          <a:off x="4799957" y="1566549"/>
          <a:ext cx="915684" cy="0"/>
        </a:xfrm>
        <a:custGeom>
          <a:rect l="0" t="0" r="0" b="0"/>
          <a:pathLst>
            <a:path>
              <a:moveTo>
                <a:pt x="0" y="0"/>
              </a:moveTo>
              <a:lnTo>
                <a:pt x="91568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F2A10934-11B9-4ADE-81E1-9D66D57B7FF8}">
      <dsp:nvSpPr>
        <dsp:cNvPr id="28" name=""/>
        <dsp:cNvSpPr/>
      </dsp:nvSpPr>
      <dsp:spPr>
        <a:xfrm>
          <a:off x="4820490" y="234088"/>
          <a:ext cx="874618" cy="874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>
          <a:defPPr/>
        </a:lstStyle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863185" y="276783"/>
        <a:ext cx="789228" cy="789228"/>
      </dsp:txXfrm>
    </dsp:sp>
    <dsp:sp modelId="{D234A9D4-EB83-4C41-85C7-C3F5D4BF5336}">
      <dsp:nvSpPr>
        <dsp:cNvPr id="29" name=""/>
        <dsp:cNvSpPr/>
      </dsp:nvSpPr>
      <dsp:spPr>
        <a:xfrm rot="1800000">
          <a:off x="5860457" y="3240694"/>
          <a:ext cx="747059" cy="0"/>
        </a:xfrm>
        <a:custGeom>
          <a:rect l="0" t="0" r="0" b="0"/>
          <a:pathLst>
            <a:path>
              <a:moveTo>
                <a:pt x="0" y="0"/>
              </a:moveTo>
              <a:lnTo>
                <a:pt x="7470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27A929AF-94A7-49D2-9583-1A4432AEFA5B}">
      <dsp:nvSpPr>
        <dsp:cNvPr id="30" name=""/>
        <dsp:cNvSpPr/>
      </dsp:nvSpPr>
      <dsp:spPr>
        <a:xfrm>
          <a:off x="6557473" y="3242630"/>
          <a:ext cx="874618" cy="874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>
          <a:defPPr/>
        </a:lstStyle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600168" y="3285325"/>
        <a:ext cx="789228" cy="789228"/>
      </dsp:txXfrm>
    </dsp:sp>
    <dsp:sp modelId="{D50BD738-8DB0-45F7-87C1-142BE02A7279}">
      <dsp:nvSpPr>
        <dsp:cNvPr id="31" name=""/>
        <dsp:cNvSpPr/>
      </dsp:nvSpPr>
      <dsp:spPr>
        <a:xfrm rot="9000000">
          <a:off x="3908083" y="3240694"/>
          <a:ext cx="747059" cy="0"/>
        </a:xfrm>
        <a:custGeom>
          <a:rect l="0" t="0" r="0" b="0"/>
          <a:pathLst>
            <a:path>
              <a:moveTo>
                <a:pt x="0" y="0"/>
              </a:moveTo>
              <a:lnTo>
                <a:pt x="7470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68DF6B38-120F-40A6-8985-A254E1B94EB9}">
      <dsp:nvSpPr>
        <dsp:cNvPr id="32" name=""/>
        <dsp:cNvSpPr/>
      </dsp:nvSpPr>
      <dsp:spPr>
        <a:xfrm>
          <a:off x="3083507" y="3242630"/>
          <a:ext cx="874618" cy="874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>
          <a:defPPr/>
        </a:lstStyle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126202" y="3285325"/>
        <a:ext cx="789228" cy="789228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3" name=""/>
      <dsp:cNvGrpSpPr/>
    </dsp:nvGrpSpPr>
    <dsp:grpSpPr/>
    <dsp:sp modelId="{1E0B2638-A39D-43CC-8AE4-1BE374BC0D08}">
      <dsp:nvSpPr>
        <dsp:cNvPr id="34" name=""/>
        <dsp:cNvSpPr/>
      </dsp:nvSpPr>
      <dsp:spPr>
        <a:xfrm>
          <a:off x="969822" y="523144"/>
          <a:ext cx="1816287" cy="1211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>
          <a:defPPr/>
        </a:lstStyle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accent2">
                  <a:lumMod val="75000"/>
                </a:schemeClr>
              </a:solidFill>
            </a:rPr>
            <a:t>Path</a:t>
          </a:r>
          <a:r>
            <a:rPr lang="en-US" sz="1300" kern="1200"/>
            <a:t>: </a:t>
          </a:r>
          <a:r>
            <a:rPr lang="en-US" sz="1600" b="1" kern="1200"/>
            <a:t>Staph. Aureus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≤ 6 weeks </a:t>
          </a:r>
          <a:endParaRPr lang="en-US" sz="1600" b="1" kern="1200"/>
        </a:p>
      </dsp:txBody>
      <dsp:txXfrm>
        <a:off x="1260428" y="523144"/>
        <a:ext cx="1525681" cy="1211463"/>
      </dsp:txXfrm>
    </dsp:sp>
    <dsp:sp modelId="{FD108A61-93D4-4DD8-BE0B-D4A119076FB8}">
      <dsp:nvSpPr>
        <dsp:cNvPr id="35" name=""/>
        <dsp:cNvSpPr/>
      </dsp:nvSpPr>
      <dsp:spPr>
        <a:xfrm>
          <a:off x="969822" y="1734608"/>
          <a:ext cx="1816287" cy="1211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>
          <a:defPPr/>
        </a:lstStyle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accent2">
                  <a:lumMod val="75000"/>
                </a:schemeClr>
              </a:solidFill>
            </a:rPr>
            <a:t>Pt</a:t>
          </a:r>
          <a:r>
            <a:rPr lang="en-US" sz="1600" b="1" kern="1200"/>
            <a:t>: CHF+ Bacteremia+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High grade Fever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Toxic+ (-ve)</a:t>
          </a:r>
          <a:endParaRPr lang="en-US" sz="1300" b="1" kern="1200"/>
        </a:p>
      </dsp:txBody>
      <dsp:txXfrm>
        <a:off x="1260428" y="1734608"/>
        <a:ext cx="1525681" cy="1211463"/>
      </dsp:txXfrm>
    </dsp:sp>
    <dsp:sp modelId="{BCF59BB9-37AF-48E2-B071-937A34DD7B6E}">
      <dsp:nvSpPr>
        <dsp:cNvPr id="36" name=""/>
        <dsp:cNvSpPr/>
      </dsp:nvSpPr>
      <dsp:spPr>
        <a:xfrm>
          <a:off x="969822" y="2946071"/>
          <a:ext cx="1816287" cy="1211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>
          <a:defPPr/>
        </a:lstStyle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accent2">
                  <a:lumMod val="75000"/>
                </a:schemeClr>
              </a:solidFill>
            </a:rPr>
            <a:t>Dx</a:t>
          </a:r>
          <a:r>
            <a:rPr lang="en-US" sz="1600" b="1" kern="1200"/>
            <a:t>: blood culture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Empirical till </a:t>
          </a:r>
        </a:p>
      </dsp:txBody>
      <dsp:txXfrm>
        <a:off x="1260428" y="2946071"/>
        <a:ext cx="1525681" cy="1211463"/>
      </dsp:txXfrm>
    </dsp:sp>
    <dsp:sp modelId="{BBA6F672-27A1-402F-8241-E00D55BF9141}">
      <dsp:nvSpPr>
        <dsp:cNvPr id="37" name=""/>
        <dsp:cNvSpPr/>
      </dsp:nvSpPr>
      <dsp:spPr>
        <a:xfrm>
          <a:off x="1135" y="38801"/>
          <a:ext cx="1210858" cy="12108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>
          <a:defPPr/>
        </a:lstStyle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Acute</a:t>
          </a:r>
          <a:endParaRPr lang="en-US" sz="2200" b="1" kern="1200"/>
        </a:p>
      </dsp:txBody>
      <dsp:txXfrm>
        <a:off x="178461" y="216127"/>
        <a:ext cx="856206" cy="856206"/>
      </dsp:txXfrm>
    </dsp:sp>
    <dsp:sp modelId="{A9279133-053B-42ED-AD53-20B6514CDE5B}">
      <dsp:nvSpPr>
        <dsp:cNvPr id="38" name=""/>
        <dsp:cNvSpPr/>
      </dsp:nvSpPr>
      <dsp:spPr>
        <a:xfrm>
          <a:off x="3996967" y="523144"/>
          <a:ext cx="1816287" cy="1211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>
          <a:defPPr/>
        </a:lstStyle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accent2">
                  <a:lumMod val="75000"/>
                </a:schemeClr>
              </a:solidFill>
            </a:rPr>
            <a:t>Path</a:t>
          </a:r>
          <a:r>
            <a:rPr lang="en-US" sz="1400" b="1" kern="1200">
              <a:solidFill>
                <a:schemeClr val="accent2">
                  <a:lumMod val="75000"/>
                </a:schemeClr>
              </a:solidFill>
            </a:rPr>
            <a:t>: </a:t>
          </a:r>
          <a:r>
            <a:rPr lang="en-US" sz="1600" b="1" kern="1200" err="1">
              <a:solidFill>
                <a:schemeClr val="tx1"/>
              </a:solidFill>
            </a:rPr>
            <a:t>Strepto 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Viridines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≥ 6 weeks </a:t>
          </a:r>
          <a:endParaRPr lang="en-US" sz="1400" b="1" kern="1200"/>
        </a:p>
      </dsp:txBody>
      <dsp:txXfrm>
        <a:off x="4287573" y="523144"/>
        <a:ext cx="1525681" cy="1211463"/>
      </dsp:txXfrm>
    </dsp:sp>
    <dsp:sp modelId="{2FB54C27-1DD7-4448-8B52-77A6764826F7}">
      <dsp:nvSpPr>
        <dsp:cNvPr id="39" name=""/>
        <dsp:cNvSpPr/>
      </dsp:nvSpPr>
      <dsp:spPr>
        <a:xfrm>
          <a:off x="3996967" y="1734608"/>
          <a:ext cx="1816287" cy="1211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>
          <a:defPPr/>
        </a:lstStyle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accent2">
                  <a:lumMod val="75000"/>
                </a:schemeClr>
              </a:solidFill>
            </a:rPr>
            <a:t>Pt: </a:t>
          </a:r>
          <a:r>
            <a:rPr lang="en-US" sz="1600" b="1" kern="1200">
              <a:solidFill>
                <a:schemeClr val="tx1"/>
              </a:solidFill>
            </a:rPr>
            <a:t>low grade </a:t>
          </a:r>
          <a:r>
            <a:rPr lang="en-US" sz="1600" b="1" kern="1200"/>
            <a:t>Fever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non toxic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(+ve)</a:t>
          </a:r>
        </a:p>
      </dsp:txBody>
      <dsp:txXfrm>
        <a:off x="4287573" y="1734608"/>
        <a:ext cx="1525681" cy="1211463"/>
      </dsp:txXfrm>
    </dsp:sp>
    <dsp:sp modelId="{5B52E49E-2444-4AD7-B9FB-1FB09E88FFF4}">
      <dsp:nvSpPr>
        <dsp:cNvPr id="40" name=""/>
        <dsp:cNvSpPr/>
      </dsp:nvSpPr>
      <dsp:spPr>
        <a:xfrm>
          <a:off x="3996967" y="2946071"/>
          <a:ext cx="1816287" cy="1211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>
          <a:defPPr/>
        </a:lstStyle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accent2">
                  <a:lumMod val="75000"/>
                </a:schemeClr>
              </a:solidFill>
            </a:rPr>
            <a:t>Dx</a:t>
          </a:r>
          <a:r>
            <a:rPr lang="en-US" sz="1600" b="1" kern="1200"/>
            <a:t>: blood culture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No empirical till</a:t>
          </a:r>
        </a:p>
      </dsp:txBody>
      <dsp:txXfrm>
        <a:off x="4287573" y="2946071"/>
        <a:ext cx="1525681" cy="1211463"/>
      </dsp:txXfrm>
    </dsp:sp>
    <dsp:sp modelId="{7D2435E5-2F4A-4929-9F85-36EDD5342C2F}">
      <dsp:nvSpPr>
        <dsp:cNvPr id="41" name=""/>
        <dsp:cNvSpPr/>
      </dsp:nvSpPr>
      <dsp:spPr>
        <a:xfrm>
          <a:off x="3028280" y="38801"/>
          <a:ext cx="1210858" cy="12108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>
          <a:defPPr/>
        </a:lstStyle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Sub-acute</a:t>
          </a:r>
          <a:endParaRPr lang="en-US" sz="1700" b="1" kern="1200"/>
        </a:p>
      </dsp:txBody>
      <dsp:txXfrm>
        <a:off x="3205606" y="216127"/>
        <a:ext cx="856206" cy="85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CB48D959-9F35-4C05-BE42-EB316835DF74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1143000"/>
            <a:ext cx="4978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060BD440-3172-4BD5-94B0-0DD2F715E8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258099521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1143000"/>
            <a:ext cx="4978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r>
              <a:rPr lang="ar-AE"/>
              <a:t>قابل للحذف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060BD440-3172-4BD5-94B0-0DD2F715E8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2080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1143000"/>
            <a:ext cx="4978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r>
              <a:rPr lang="ar-AE"/>
              <a:t>تعدييييييييل يا مدير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060BD440-3172-4BD5-94B0-0DD2F715E8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95861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12C556-FFBA-4515-AB2D-A0C4D7404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110" y="1122363"/>
            <a:ext cx="8298656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D6BA3C-F76D-4F11-9A0C-C419296A2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110" y="3602038"/>
            <a:ext cx="8298656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3DD090C-CC9F-44E0-B8C9-645DC46D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0C486E3B-F11A-4912-B82D-1DFC4F092540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6686EF4-6039-4461-9775-4A3FE683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8B311E-AAAA-4447-BC3E-3D017924A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CEB33FF4-A470-41E2-B44C-DFA187FF4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4226091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CAC5E6B-0088-4D7C-AA02-A26E6482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90AEA17-292A-453E-8506-E5ED89088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91B0F65-65D1-4EF3-9A3C-21DCFC1E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0C486E3B-F11A-4912-B82D-1DFC4F092540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ACE7A92-320F-4F8F-BF35-B86F22E8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505B815-C32F-411C-80A3-50649B6F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CEB33FF4-A470-41E2-B44C-DFA187FF4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4182452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BFCA066-14A1-4509-8207-98984A0A0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18301" y="365125"/>
            <a:ext cx="2385864" cy="5811838"/>
          </a:xfrm>
        </p:spPr>
        <p:txBody>
          <a:bodyPr vert="eaVert"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346B47A-9A7B-4639-B806-D6EBD3C9F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0710" y="365125"/>
            <a:ext cx="7019280" cy="5811838"/>
          </a:xfrm>
        </p:spPr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E867721-85F4-41BF-A169-32B35C78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0C486E3B-F11A-4912-B82D-1DFC4F092540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073A0BE-1BF3-4577-8491-1E85728D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0956B91-90A7-4C67-BE17-5F117602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CEB33FF4-A470-41E2-B44C-DFA187FF4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0939425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22399" y="5349903"/>
            <a:ext cx="1044247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61037" y="4853412"/>
            <a:ext cx="10235009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61037" y="3886200"/>
            <a:ext cx="10235009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411-04F2-486F-A0C3-B7A21D579EC5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958387" y="6473952"/>
            <a:ext cx="918385" cy="246888"/>
          </a:xfrm>
        </p:spPr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1F46-0560-432D-ADE2-C823A91C0936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33743" y="76201"/>
            <a:ext cx="3503877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958387" y="6473952"/>
            <a:ext cx="918385" cy="246888"/>
          </a:xfrm>
        </p:spPr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22399" y="3444903"/>
            <a:ext cx="1044247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1037" y="1676400"/>
            <a:ext cx="10235009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C514-0C8A-4797-A72F-584D68B7DF59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8387" y="2947086"/>
            <a:ext cx="10511631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65141" y="457200"/>
            <a:ext cx="10511631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68829" y="1600200"/>
            <a:ext cx="5071401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624645" y="1600200"/>
            <a:ext cx="5255816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82DF-F41A-49C1-9F29-CDA5A01E8294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68829" y="5410200"/>
            <a:ext cx="10419424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0567" y="666750"/>
            <a:ext cx="519187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620803" y="666750"/>
            <a:ext cx="5193910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0567" y="1316038"/>
            <a:ext cx="519187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625286" y="1316038"/>
            <a:ext cx="518942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FF34-214D-477C-A329-FBC044E22D74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58387" y="6477000"/>
            <a:ext cx="922073" cy="246888"/>
          </a:xfrm>
        </p:spPr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22399" y="6019801"/>
            <a:ext cx="1044247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65141" y="457200"/>
            <a:ext cx="10511631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269C-7C19-4B83-AB20-163653CF5806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8DF8-9D02-41BD-BB92-CB72803DF1CF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2399" y="5849118"/>
            <a:ext cx="1044247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3244" y="5486400"/>
            <a:ext cx="10235009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53244" y="609600"/>
            <a:ext cx="3640268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326059" y="609600"/>
            <a:ext cx="6462194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2070-26EF-4A00-9E8C-368C35DD08FF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D3B73C0-D927-434C-8D0F-F190BEC6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70EAE55-0687-4791-90E2-03E4C71B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DCFE2DA-E6CA-4690-9A01-FFC60DA4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0C486E3B-F11A-4912-B82D-1DFC4F092540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A98AD8D-CEB7-4781-ACAF-BBF05C81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0351C6D-097C-454C-9AE9-C3A3D1F9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CEB33FF4-A470-41E2-B44C-DFA187FF4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7716193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241536" y="616634"/>
            <a:ext cx="6085681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0907-98E3-4FCE-ADD7-33397DF3C5FE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61037" y="4993760"/>
            <a:ext cx="7099961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61037" y="5533218"/>
            <a:ext cx="7099961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FDE6-6D61-4C59-AD19-FF07717B7741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98656" y="549277"/>
            <a:ext cx="2212975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244" y="549277"/>
            <a:ext cx="7560998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A86F-C9AC-4F53-B0DC-1BA53E255B86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56E9266-1DA3-45E5-8013-F8AF4146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47" y="1709739"/>
            <a:ext cx="9543455" cy="2852737"/>
          </a:xfrm>
        </p:spPr>
        <p:txBody>
          <a:bodyPr anchor="b"/>
          <a:lstStyle>
            <a:defPPr/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41395D-FFA7-450A-B927-BF509FAF1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947" y="4589464"/>
            <a:ext cx="9543455" cy="1500187"/>
          </a:xfrm>
        </p:spPr>
        <p:txBody>
          <a:bodyPr/>
          <a:lstStyle>
            <a:defPPr/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A931978-3E16-4988-81E7-360F22EA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0C486E3B-F11A-4912-B82D-1DFC4F092540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FF32EF5-49CB-4D2B-84BD-AC1A1F45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5123F82-F74B-47A1-8E90-291C1B96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CEB33FF4-A470-41E2-B44C-DFA187FF4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1909587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958AA7-88A3-4610-92B1-DB38B919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FE997D7-8F9C-4D30-9ADB-1834A087E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710" y="1825625"/>
            <a:ext cx="4702572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3BFE06D-7948-4C75-A502-AC3AA42E9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1593" y="1825625"/>
            <a:ext cx="4702572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F089A7B-D984-4CB7-BE8F-FFF33C10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0C486E3B-F11A-4912-B82D-1DFC4F092540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27E5FC8-52D3-44BB-97B4-F800E42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663BB06-D02C-4AA4-829D-247559D3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CEB33FF4-A470-41E2-B44C-DFA187FF4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3462034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CD6162B-AC39-4DA6-A181-65D79DB8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51" y="365126"/>
            <a:ext cx="9543455" cy="1325563"/>
          </a:xfrm>
        </p:spPr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C636466-37D1-46A1-B5D1-23B76868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152" y="1681163"/>
            <a:ext cx="4680960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B81BFEA-3816-45C0-8ED9-2AA0E93BB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152" y="2505075"/>
            <a:ext cx="4680960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BDD8DCB-6842-478F-A0A9-F837F88D6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01593" y="1681163"/>
            <a:ext cx="4704013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D87BFED-5351-4D50-A4E4-97CFB7BFA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01593" y="2505075"/>
            <a:ext cx="4704013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FA87701-DA8C-463D-A9DC-D22EAA50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0C486E3B-F11A-4912-B82D-1DFC4F092540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9C61BD2-E43D-4A05-8A8D-D15E071C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2C05CE-13D8-404E-87C0-E0782CB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CEB33FF4-A470-41E2-B44C-DFA187FF4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6791457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F0BD29-1AD3-438E-825E-1102113A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644AD8-BBB4-4FBF-BC8D-70758B9F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0C486E3B-F11A-4912-B82D-1DFC4F092540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679A82B-D642-443E-8836-E970E274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7536EFA-4E08-408A-9059-A25CA056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CEB33FF4-A470-41E2-B44C-DFA187FF4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3670105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D2985FF-A801-419F-AB57-BD6AE472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0C486E3B-F11A-4912-B82D-1DFC4F092540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4DB4C76-2333-49E4-8769-88358D05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E41CB7-E5A5-49F2-B409-5FCF10E2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CEB33FF4-A470-41E2-B44C-DFA187FF4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0082409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5310249-64B0-4ED8-93BC-84833063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52" y="457200"/>
            <a:ext cx="3568710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19BBEE2-AE44-41F9-8613-C740D5BA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013" y="987426"/>
            <a:ext cx="5601593" cy="4873625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FA152BF-8C92-42AC-9846-D84ED62CD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152" y="2057400"/>
            <a:ext cx="3568710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65B8426-1CA6-4AF5-B695-ABADA272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0C486E3B-F11A-4912-B82D-1DFC4F092540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8C9F9B2-D6A0-4AC8-970F-8DBA4FEF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9F2598C-5ECD-461B-BFE1-DFDC0AEC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CEB33FF4-A470-41E2-B44C-DFA187FF4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0237901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3CF7A4D-9740-4B10-BAE4-0A8C7CE3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52" y="457200"/>
            <a:ext cx="3568710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E3C7DD-07DD-4066-92F7-8E59E9A02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04013" y="987426"/>
            <a:ext cx="5601593" cy="4873625"/>
          </a:xfrm>
        </p:spPr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48850ED-9613-43FB-920D-F15E81FA2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152" y="2057400"/>
            <a:ext cx="3568710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9FFE771-C483-42F9-92B2-4EC4D278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0C486E3B-F11A-4912-B82D-1DFC4F092540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759C5F1-C879-4A9D-917B-C335F26E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C46A9E-9422-4DE0-B536-812CB8FC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CEB33FF4-A470-41E2-B44C-DFA187FF4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6146486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25E920B-F83E-4B50-A47E-ED035C8A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10" y="365126"/>
            <a:ext cx="9543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ABCB9F6-8ACC-4A5A-AC93-97DADF78E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710" y="1825625"/>
            <a:ext cx="95434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F6F68D5-A1BE-43B2-9DC9-862F923E7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710" y="6356351"/>
            <a:ext cx="2489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86E3B-F11A-4912-B82D-1DFC4F092540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629EA34-5BCB-4C87-AF11-69F085262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65240" y="6356351"/>
            <a:ext cx="3734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58AD27A-5540-4F37-9C35-109528D18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4568" y="6356351"/>
            <a:ext cx="2489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B33FF4-A470-41E2-B44C-DFA187FF4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60590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22399" y="1050899"/>
            <a:ext cx="1044247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8829" y="1554163"/>
            <a:ext cx="10511631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837620" y="76201"/>
            <a:ext cx="3042841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486E3B-F11A-4912-B82D-1DFC4F092540}" type="datetimeFigureOut">
              <a:rPr lang="en-US" smtClean="0"/>
              <a:pPr/>
              <a:t>19/2/2022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780499" y="76201"/>
            <a:ext cx="4057121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958387" y="6477001"/>
            <a:ext cx="922073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B33FF4-A470-41E2-B44C-DFA187FF4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68829" y="457200"/>
            <a:ext cx="10511631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22399" y="1050899"/>
            <a:ext cx="1044247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22399" y="1057987"/>
            <a:ext cx="1044247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0CB5BE4-1077-4FEB-8224-6FD47498A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rcRect b="40220"/>
          <a:stretch>
            <a:fillRect/>
          </a:stretch>
        </p:blipFill>
        <p:spPr>
          <a:xfrm>
            <a:off x="207467" y="1447800"/>
            <a:ext cx="4389868" cy="204355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F0689F-6680-4791-8FF7-41F1954FB6C7}"/>
              </a:ext>
            </a:extLst>
          </p:cNvPr>
          <p:cNvSpPr txBox="1"/>
          <p:nvPr/>
        </p:nvSpPr>
        <p:spPr>
          <a:xfrm>
            <a:off x="1037332" y="4191000"/>
            <a:ext cx="9089434" cy="2123658"/>
          </a:xfrm>
          <a:prstGeom prst="rect">
            <a:avLst/>
          </a:prstGeom>
          <a:noFill/>
          <a:ln w="9525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/>
              <a:t>Fever of Unknown Origin</a:t>
            </a:r>
          </a:p>
          <a:p>
            <a:pPr algn="ctr"/>
            <a:r>
              <a:rPr lang="en-US" sz="4400" b="1" dirty="0"/>
              <a:t>FUO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8D9CE04-7D0B-4F4A-A44D-3235E6BC790E}"/>
              </a:ext>
            </a:extLst>
          </p:cNvPr>
          <p:cNvSpPr txBox="1"/>
          <p:nvPr/>
        </p:nvSpPr>
        <p:spPr>
          <a:xfrm>
            <a:off x="5324971" y="1752600"/>
            <a:ext cx="4664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Done by </a:t>
            </a:r>
            <a:r>
              <a:rPr lang="en-US" sz="2800" i="1" dirty="0" smtClean="0"/>
              <a:t>:</a:t>
            </a:r>
          </a:p>
          <a:p>
            <a:r>
              <a:rPr lang="en-US" sz="2800" i="1" dirty="0" err="1" smtClean="0"/>
              <a:t>Eman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Alhawatmeh</a:t>
            </a:r>
            <a:endParaRPr lang="en-US" sz="2800" i="1" dirty="0" smtClean="0"/>
          </a:p>
          <a:p>
            <a:r>
              <a:rPr lang="en-US" sz="2800" i="1" dirty="0" err="1" smtClean="0"/>
              <a:t>Afnan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Alkhisiat</a:t>
            </a:r>
            <a:endParaRPr lang="en-US" sz="2800" i="1" dirty="0"/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8634314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DEE2C4E-58E5-4072-B491-FCB66CA32379}"/>
              </a:ext>
            </a:extLst>
          </p:cNvPr>
          <p:cNvSpPr/>
          <p:nvPr/>
        </p:nvSpPr>
        <p:spPr>
          <a:xfrm>
            <a:off x="760710" y="1027906"/>
            <a:ext cx="9269840" cy="2401094"/>
          </a:xfrm>
          <a:prstGeom prst="roundRect">
            <a:avLst/>
          </a:prstGeom>
          <a:noFill/>
          <a:ln w="38100">
            <a:solidFill>
              <a:srgbClr val="B01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8EDC4E9-5542-484E-99F2-197C8307AD6C}"/>
              </a:ext>
            </a:extLst>
          </p:cNvPr>
          <p:cNvSpPr/>
          <p:nvPr/>
        </p:nvSpPr>
        <p:spPr>
          <a:xfrm>
            <a:off x="760710" y="3724732"/>
            <a:ext cx="9269840" cy="2677656"/>
          </a:xfrm>
          <a:prstGeom prst="roundRect">
            <a:avLst/>
          </a:prstGeom>
          <a:noFill/>
          <a:ln w="38100">
            <a:solidFill>
              <a:srgbClr val="B01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27ABE47-3545-457F-9780-FD7182F1A70A}"/>
              </a:ext>
            </a:extLst>
          </p:cNvPr>
          <p:cNvSpPr txBox="1"/>
          <p:nvPr/>
        </p:nvSpPr>
        <p:spPr>
          <a:xfrm>
            <a:off x="640440" y="321692"/>
            <a:ext cx="398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>
                <a:effectLst/>
                <a:latin typeface="arial" panose="020B0604020202020204" pitchFamily="34" charset="0"/>
              </a:rPr>
              <a:t>Tuberculosis</a:t>
            </a:r>
            <a:r>
              <a:rPr lang="en-US" sz="2800" b="0" i="0">
                <a:effectLst/>
                <a:latin typeface="arial" panose="020B0604020202020204" pitchFamily="34" charset="0"/>
              </a:rPr>
              <a:t> (TB) </a:t>
            </a:r>
            <a:endParaRPr lang="en-US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B9B81F2-53AD-46BF-8018-FC32380BE0C6}"/>
              </a:ext>
            </a:extLst>
          </p:cNvPr>
          <p:cNvSpPr txBox="1"/>
          <p:nvPr/>
        </p:nvSpPr>
        <p:spPr>
          <a:xfrm>
            <a:off x="3644193" y="1212507"/>
            <a:ext cx="6386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Usually extrapulmonary</a:t>
            </a:r>
            <a:endParaRPr lang="ar-AE" sz="2400"/>
          </a:p>
          <a:p>
            <a:endParaRPr lang="en-US" sz="2400"/>
          </a:p>
          <a:p>
            <a:r>
              <a:rPr lang="en-US" sz="2400" b="1"/>
              <a:t>History</a:t>
            </a:r>
          </a:p>
          <a:p>
            <a:r>
              <a:rPr lang="en-US" sz="2400"/>
              <a:t>Immunosuppression ,Cancer , Transplantation , HIV , Malnutrition , Diabetes or Silicosis, travel Hx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9C8354-D37D-4006-8E41-10BC7F656A7A}"/>
              </a:ext>
            </a:extLst>
          </p:cNvPr>
          <p:cNvSpPr txBox="1"/>
          <p:nvPr/>
        </p:nvSpPr>
        <p:spPr>
          <a:xfrm>
            <a:off x="3468297" y="3735679"/>
            <a:ext cx="66990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Presentation</a:t>
            </a:r>
            <a:r>
              <a:rPr lang="en-US" sz="2400"/>
              <a:t>:</a:t>
            </a:r>
          </a:p>
          <a:p>
            <a:r>
              <a:rPr lang="en-US" sz="2400"/>
              <a:t> Weakness and fatigue (90%)</a:t>
            </a:r>
          </a:p>
          <a:p>
            <a:r>
              <a:rPr lang="en-US" sz="2400"/>
              <a:t>Fever and weight loss (80%)</a:t>
            </a:r>
          </a:p>
          <a:p>
            <a:r>
              <a:rPr lang="en-US" sz="2400"/>
              <a:t>Chills, night sweats are common</a:t>
            </a:r>
          </a:p>
          <a:p>
            <a:r>
              <a:rPr lang="en-US" sz="2400"/>
              <a:t>Cough, Hemoptysis,Anorexia</a:t>
            </a:r>
          </a:p>
          <a:p>
            <a:r>
              <a:rPr lang="en-US" sz="2400"/>
              <a:t>• Hepatomegaly and lymphadenopathy are common</a:t>
            </a:r>
          </a:p>
          <a:p>
            <a:r>
              <a:rPr lang="en-US" sz="2400"/>
              <a:t>• Pott’s disease, meningitis or CNS tuberculoma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F516FAB-151A-4179-9DE6-D9793CA74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>
          <a:xfrm>
            <a:off x="1034325" y="3976255"/>
            <a:ext cx="2378911" cy="213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538FF72-6377-4537-9A61-479BBB76F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>
          <a:xfrm>
            <a:off x="1034325" y="1271179"/>
            <a:ext cx="2396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8648835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F750E73-95AB-418A-B0BE-A16354B8512F}"/>
              </a:ext>
            </a:extLst>
          </p:cNvPr>
          <p:cNvSpPr/>
          <p:nvPr/>
        </p:nvSpPr>
        <p:spPr>
          <a:xfrm>
            <a:off x="760711" y="4591666"/>
            <a:ext cx="9786614" cy="2112797"/>
          </a:xfrm>
          <a:prstGeom prst="roundRect">
            <a:avLst/>
          </a:prstGeom>
          <a:noFill/>
          <a:ln w="38100">
            <a:solidFill>
              <a:srgbClr val="B01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6ECD45-48EF-4C55-9086-7997C9810655}"/>
              </a:ext>
            </a:extLst>
          </p:cNvPr>
          <p:cNvSpPr/>
          <p:nvPr/>
        </p:nvSpPr>
        <p:spPr>
          <a:xfrm>
            <a:off x="760711" y="459940"/>
            <a:ext cx="9786614" cy="3914998"/>
          </a:xfrm>
          <a:prstGeom prst="roundRect">
            <a:avLst/>
          </a:prstGeom>
          <a:noFill/>
          <a:ln w="38100">
            <a:solidFill>
              <a:srgbClr val="B01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4506017-9833-436D-9618-11331AA427CC}"/>
              </a:ext>
            </a:extLst>
          </p:cNvPr>
          <p:cNvSpPr txBox="1"/>
          <p:nvPr/>
        </p:nvSpPr>
        <p:spPr>
          <a:xfrm>
            <a:off x="1114005" y="518829"/>
            <a:ext cx="81543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Lab investigation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800"/>
              <a:t>Tuberculin test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800"/>
              <a:t>CXR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800"/>
              <a:t>Sputum smear examination with Z-X stain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800"/>
              <a:t>Direct florescence studies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Cultures for mycobacteria</a:t>
            </a:r>
            <a:endParaRPr lang="en-US" sz="2800"/>
          </a:p>
          <a:p>
            <a:r>
              <a:rPr lang="en-US" sz="2400"/>
              <a:t>•ESR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2A26553-A570-4D4E-86FC-55F562A8F5A1}"/>
              </a:ext>
            </a:extLst>
          </p:cNvPr>
          <p:cNvSpPr txBox="1"/>
          <p:nvPr/>
        </p:nvSpPr>
        <p:spPr>
          <a:xfrm>
            <a:off x="1112837" y="3581400"/>
            <a:ext cx="8916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CXR</a:t>
            </a:r>
            <a:r>
              <a:rPr lang="en-US" b="1" dirty="0">
                <a:solidFill>
                  <a:srgbClr val="FF0000"/>
                </a:solidFill>
              </a:rPr>
              <a:t>           </a:t>
            </a:r>
            <a:r>
              <a:rPr lang="en-US" sz="2400" dirty="0"/>
              <a:t>classic findings are </a:t>
            </a:r>
            <a:r>
              <a:rPr lang="en-US" sz="2400" b="1" dirty="0"/>
              <a:t>upper lobe infiltrate with cavitations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85E5C55-EE50-437B-8981-7D18FC5DEE30}"/>
              </a:ext>
            </a:extLst>
          </p:cNvPr>
          <p:cNvSpPr txBox="1"/>
          <p:nvPr/>
        </p:nvSpPr>
        <p:spPr>
          <a:xfrm>
            <a:off x="929089" y="5075913"/>
            <a:ext cx="1003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Other possible finding :</a:t>
            </a:r>
          </a:p>
          <a:p>
            <a:r>
              <a:rPr lang="en-US" sz="2400" dirty="0"/>
              <a:t>         - pleural effusions </a:t>
            </a:r>
          </a:p>
          <a:p>
            <a:r>
              <a:rPr lang="en-US" sz="2400" dirty="0"/>
              <a:t>         - </a:t>
            </a:r>
            <a:r>
              <a:rPr lang="en-US" sz="2400" dirty="0" err="1"/>
              <a:t>Ghon</a:t>
            </a:r>
            <a:r>
              <a:rPr lang="en-US" sz="2400" dirty="0"/>
              <a:t> complex and Ranke complex  </a:t>
            </a:r>
          </a:p>
          <a:p>
            <a:r>
              <a:rPr lang="en-US" sz="2400" dirty="0"/>
              <a:t>         - Atypical findings common in </a:t>
            </a:r>
            <a:r>
              <a:rPr lang="en-US" sz="2400" dirty="0" err="1"/>
              <a:t>immunocompromised</a:t>
            </a:r>
            <a:r>
              <a:rPr lang="en-US" sz="2400" dirty="0"/>
              <a:t> PT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DBCFCEF-59E3-45D9-85B3-F44B5F782D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43" t="18474" r="20047" b="12165"/>
          <a:stretch>
            <a:fillRect/>
          </a:stretch>
        </p:blipFill>
        <p:spPr>
          <a:xfrm>
            <a:off x="6921561" y="1027906"/>
            <a:ext cx="3382604" cy="25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2167407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1ECEBC8-50DD-4E6E-A609-734826E32B96}"/>
              </a:ext>
            </a:extLst>
          </p:cNvPr>
          <p:cNvSpPr/>
          <p:nvPr/>
        </p:nvSpPr>
        <p:spPr>
          <a:xfrm>
            <a:off x="760710" y="1027906"/>
            <a:ext cx="9269840" cy="2401094"/>
          </a:xfrm>
          <a:prstGeom prst="roundRect">
            <a:avLst/>
          </a:prstGeom>
          <a:noFill/>
          <a:ln w="38100">
            <a:solidFill>
              <a:srgbClr val="B01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113D8A-9593-422C-8D5F-48D13979FFAB}"/>
              </a:ext>
            </a:extLst>
          </p:cNvPr>
          <p:cNvSpPr/>
          <p:nvPr/>
        </p:nvSpPr>
        <p:spPr>
          <a:xfrm>
            <a:off x="760709" y="3910806"/>
            <a:ext cx="9269840" cy="2401094"/>
          </a:xfrm>
          <a:prstGeom prst="roundRect">
            <a:avLst/>
          </a:prstGeom>
          <a:noFill/>
          <a:ln w="38100">
            <a:solidFill>
              <a:srgbClr val="B01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565CF84-9E02-475A-89F9-91DFB5C6BACF}"/>
              </a:ext>
            </a:extLst>
          </p:cNvPr>
          <p:cNvSpPr txBox="1"/>
          <p:nvPr/>
        </p:nvSpPr>
        <p:spPr>
          <a:xfrm>
            <a:off x="1034326" y="1115983"/>
            <a:ext cx="58210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Chest CT scanning</a:t>
            </a:r>
            <a:endParaRPr lang="en-US" b="1"/>
          </a:p>
          <a:p>
            <a:r>
              <a:rPr lang="en-US"/>
              <a:t> </a:t>
            </a:r>
            <a:r>
              <a:rPr lang="en-US" sz="2400"/>
              <a:t>has higher sensitivity and</a:t>
            </a:r>
          </a:p>
          <a:p>
            <a:r>
              <a:rPr lang="en-US" sz="2400"/>
              <a:t>specificity than chest radiography in displaying well-defined randomly distributed nodules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62391BF-A84C-4E97-BF99-680794F2B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rcRect l="22065" t="14971" r="22718" b="14972"/>
          <a:stretch>
            <a:fillRect/>
          </a:stretch>
        </p:blipFill>
        <p:spPr>
          <a:xfrm>
            <a:off x="6917053" y="1119591"/>
            <a:ext cx="2856420" cy="22451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1F224C5-24B1-4CCE-9B82-A6023F5F8CD2}"/>
              </a:ext>
            </a:extLst>
          </p:cNvPr>
          <p:cNvSpPr txBox="1"/>
          <p:nvPr/>
        </p:nvSpPr>
        <p:spPr>
          <a:xfrm>
            <a:off x="1134810" y="4091781"/>
            <a:ext cx="66641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Therapy</a:t>
            </a:r>
            <a:endParaRPr lang="en-US"/>
          </a:p>
          <a:p>
            <a:r>
              <a:rPr lang="en-US" sz="2400"/>
              <a:t>RIPE ( </a:t>
            </a:r>
            <a:r>
              <a:rPr lang="en-US" sz="2400" err="1">
                <a:solidFill>
                  <a:srgbClr val="FF0000"/>
                </a:solidFill>
              </a:rPr>
              <a:t>R</a:t>
            </a:r>
            <a:r>
              <a:rPr lang="en-US" sz="2400" err="1"/>
              <a:t>ifampcin , </a:t>
            </a:r>
            <a:r>
              <a:rPr lang="en-US" sz="2400" err="1">
                <a:solidFill>
                  <a:srgbClr val="FF0000"/>
                </a:solidFill>
              </a:rPr>
              <a:t>I</a:t>
            </a:r>
            <a:r>
              <a:rPr lang="en-US" sz="2400" err="1"/>
              <a:t>sonizaid , </a:t>
            </a:r>
            <a:r>
              <a:rPr lang="en-US" sz="2400" err="1">
                <a:solidFill>
                  <a:srgbClr val="FF0000"/>
                </a:solidFill>
              </a:rPr>
              <a:t>P</a:t>
            </a:r>
            <a:r>
              <a:rPr lang="en-US" sz="2400" err="1"/>
              <a:t>yarzinamide , </a:t>
            </a:r>
            <a:r>
              <a:rPr lang="en-US" sz="2400" err="1">
                <a:solidFill>
                  <a:srgbClr val="FF0000"/>
                </a:solidFill>
              </a:rPr>
              <a:t>E</a:t>
            </a:r>
            <a:r>
              <a:rPr lang="en-US" sz="2400" err="1"/>
              <a:t>thionomid </a:t>
            </a:r>
          </a:p>
          <a:p>
            <a:r>
              <a:rPr lang="en-US" sz="2400"/>
              <a:t>• Treatment may continue for 6-9 months</a:t>
            </a:r>
          </a:p>
          <a:p>
            <a:r>
              <a:rPr lang="en-US" sz="2400"/>
              <a:t>• 9-12 months with meningeal involvement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6448574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E711A99-1557-4BBB-92D4-75E031D06B7C}"/>
              </a:ext>
            </a:extLst>
          </p:cNvPr>
          <p:cNvSpPr txBox="1"/>
          <p:nvPr/>
        </p:nvSpPr>
        <p:spPr>
          <a:xfrm>
            <a:off x="844899" y="1026909"/>
            <a:ext cx="7580040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 b="1">
                <a:latin typeface="Times New Roman" panose="02020603050405020304" pitchFamily="18" charset="0"/>
              </a:rPr>
              <a:t>Most</a:t>
            </a:r>
            <a:r>
              <a:rPr lang="hu-HU" altLang="en-US" b="1">
                <a:latin typeface="Times New Roman" panose="02020603050405020304" pitchFamily="18" charset="0"/>
              </a:rPr>
              <a:t> </a:t>
            </a:r>
            <a:r>
              <a:rPr lang="hu-HU" altLang="en-US" sz="2400" b="1">
                <a:latin typeface="Times New Roman" panose="02020603050405020304" pitchFamily="18" charset="0"/>
              </a:rPr>
              <a:t>common</a:t>
            </a:r>
            <a:r>
              <a:rPr lang="hu-HU" altLang="en-US">
                <a:latin typeface="Times New Roman" panose="02020603050405020304" pitchFamily="18" charset="0"/>
              </a:rPr>
              <a:t>: </a:t>
            </a:r>
          </a:p>
          <a:p>
            <a:pPr marL="609600" indent="-609600">
              <a:lnSpc>
                <a:spcPct val="90000"/>
              </a:lnSpc>
            </a:pPr>
            <a:r>
              <a:rPr lang="hu-HU" altLang="en-US">
                <a:latin typeface="Times New Roman" panose="02020603050405020304" pitchFamily="18" charset="0"/>
              </a:rPr>
              <a:t>	</a:t>
            </a:r>
            <a:r>
              <a:rPr lang="hu-HU" altLang="en-US" sz="2400">
                <a:latin typeface="Times New Roman" panose="02020603050405020304" pitchFamily="18" charset="0"/>
              </a:rPr>
              <a:t>- lymphoma (both Hodgkin's and non-Hodgkin's)</a:t>
            </a:r>
          </a:p>
          <a:p>
            <a:pPr marL="609600" indent="-609600">
              <a:lnSpc>
                <a:spcPct val="90000"/>
              </a:lnSpc>
            </a:pPr>
            <a:r>
              <a:rPr lang="hu-HU" altLang="en-US" sz="2400">
                <a:latin typeface="Times New Roman" panose="02020603050405020304" pitchFamily="18" charset="0"/>
              </a:rPr>
              <a:t>	- leukemia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 b="1">
                <a:latin typeface="Times New Roman" panose="02020603050405020304" pitchFamily="18" charset="0"/>
              </a:rPr>
              <a:t>Less common</a:t>
            </a:r>
            <a:r>
              <a:rPr lang="hu-HU" altLang="en-US">
                <a:latin typeface="Times New Roman" panose="02020603050405020304" pitchFamily="18" charset="0"/>
              </a:rPr>
              <a:t>: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hu-HU" altLang="en-US">
                <a:latin typeface="Times New Roman" panose="02020603050405020304" pitchFamily="18" charset="0"/>
              </a:rPr>
              <a:t>	</a:t>
            </a:r>
            <a:r>
              <a:rPr lang="hu-HU" altLang="en-US" sz="2400">
                <a:latin typeface="Times New Roman" panose="02020603050405020304" pitchFamily="18" charset="0"/>
              </a:rPr>
              <a:t>- Primary and metastatic tumors of the liver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hu-HU" altLang="en-US" sz="2400">
                <a:latin typeface="Times New Roman" panose="02020603050405020304" pitchFamily="18" charset="0"/>
              </a:rPr>
              <a:t>	- Renal cell carcinomas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hu-HU" altLang="en-US" sz="2400">
                <a:latin typeface="Times New Roman" panose="02020603050405020304" pitchFamily="18" charset="0"/>
              </a:rPr>
              <a:t>	- Atrial myxoma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hu-HU" altLang="en-US" sz="2400">
                <a:latin typeface="Times New Roman" panose="02020603050405020304" pitchFamily="18" charset="0"/>
              </a:rPr>
              <a:t>	- Chronic lymphocytic leukemia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hu-HU" altLang="en-US" sz="2400">
                <a:latin typeface="Times New Roman" panose="02020603050405020304" pitchFamily="18" charset="0"/>
              </a:rPr>
              <a:t>	- Multiple myeloma</a:t>
            </a: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2C5985B-E6D3-48A8-9A90-7FD8EF3652FE}"/>
              </a:ext>
            </a:extLst>
          </p:cNvPr>
          <p:cNvSpPr txBox="1"/>
          <p:nvPr/>
        </p:nvSpPr>
        <p:spPr>
          <a:xfrm>
            <a:off x="595339" y="333275"/>
            <a:ext cx="5616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hu-HU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NEOPLASTIC</a:t>
            </a:r>
            <a:r>
              <a:rPr lang="hu-HU" altLang="en-US" sz="1800" b="1">
                <a:latin typeface="Times New Roman" panose="02020603050405020304" pitchFamily="18" charset="0"/>
              </a:rPr>
              <a:t> </a:t>
            </a:r>
            <a:r>
              <a:rPr lang="hu-HU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DISEASES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348A210-BC0E-4D6F-8D61-50BBF906FF3D}"/>
              </a:ext>
            </a:extLst>
          </p:cNvPr>
          <p:cNvSpPr txBox="1"/>
          <p:nvPr/>
        </p:nvSpPr>
        <p:spPr>
          <a:xfrm>
            <a:off x="844899" y="4607303"/>
            <a:ext cx="84159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/>
              <a:t>Lymphoma: Source of fever → production of cytokines. Fever is a poor prognostic factor. Fatigue · Night sweats, chills, · Unexplained weight loss.</a:t>
            </a:r>
            <a:endParaRPr lang="ar-JO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4468645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8C2FE48-CEBB-4D91-8EB7-57643ED2C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>
          <a:xfrm>
            <a:off x="8207375" y="4724400"/>
            <a:ext cx="2857500" cy="1600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BC1E6C-AFAD-4ED1-9FFA-7FB8FF537490}"/>
              </a:ext>
            </a:extLst>
          </p:cNvPr>
          <p:cNvSpPr txBox="1"/>
          <p:nvPr/>
        </p:nvSpPr>
        <p:spPr>
          <a:xfrm>
            <a:off x="198437" y="381000"/>
            <a:ext cx="7234263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buFontTx/>
              <a:buNone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collagen vascular disease: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33413" indent="-342900" eaLnBrk="1" hangingPunct="1">
              <a:buFont typeface="Arial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Temporal </a:t>
            </a:r>
            <a:r>
              <a:rPr lang="en-US" sz="2400" dirty="0" err="1">
                <a:latin typeface="Times New Roman" panose="02020603050405020304" pitchFamily="18" charset="0"/>
              </a:rPr>
              <a:t>arteritis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633413" indent="-342900" eaLnBrk="1" hangingPunct="1">
              <a:buFont typeface="Arial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Adult Still’s disease</a:t>
            </a:r>
          </a:p>
          <a:p>
            <a:pPr marL="633413" indent="-342900" eaLnBrk="1" hangingPunct="1">
              <a:buFont typeface="Arial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Systemic lupus </a:t>
            </a:r>
            <a:r>
              <a:rPr lang="en-US" sz="2400" dirty="0" err="1">
                <a:latin typeface="Times New Roman" panose="02020603050405020304" pitchFamily="18" charset="0"/>
              </a:rPr>
              <a:t>erythematosus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633413" indent="-342900" eaLnBrk="1" hangingPunct="1">
              <a:buFont typeface="Arial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Rheumatoid arthritis</a:t>
            </a:r>
          </a:p>
          <a:p>
            <a:pPr marL="633413" indent="-342900" eaLnBrk="1" hangingPunct="1">
              <a:buFont typeface="Arial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Poly-</a:t>
            </a:r>
            <a:r>
              <a:rPr lang="en-US" sz="2400" dirty="0" err="1">
                <a:latin typeface="Times New Roman" panose="02020603050405020304" pitchFamily="18" charset="0"/>
              </a:rPr>
              <a:t>arteritis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nodosa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633413" indent="-342900" eaLnBrk="1" hangingPunct="1">
              <a:buFont typeface="Arial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Mixed connective tissue disease</a:t>
            </a:r>
          </a:p>
          <a:p>
            <a:pPr marL="633413" indent="-342900" eaLnBrk="1" hangingPunct="1">
              <a:buFont typeface="Arial" pitchFamily="34" charset="0"/>
              <a:buChar char="•"/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Relapsing </a:t>
            </a:r>
            <a:r>
              <a:rPr lang="en-US" sz="2400" dirty="0" err="1">
                <a:latin typeface="Times New Roman" panose="02020603050405020304" pitchFamily="18" charset="0"/>
              </a:rPr>
              <a:t>polychondritis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633413" indent="-342900" eaLnBrk="1" hangingPunct="1">
              <a:buFont typeface="Arial" pitchFamily="34" charset="0"/>
              <a:buChar char="•"/>
              <a:tabLst>
                <a:tab pos="803275" algn="l"/>
              </a:tabLst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633413" indent="-342900" eaLnBrk="1" hangingPunct="1">
              <a:buFont typeface="Arial" pitchFamily="34" charset="0"/>
              <a:buChar char="•"/>
              <a:tabLst>
                <a:tab pos="803275" algn="l"/>
              </a:tabLst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633413" indent="-342900" eaLnBrk="1" hangingPunct="1">
              <a:buFont typeface="Arial" pitchFamily="34" charset="0"/>
              <a:buChar char="•"/>
              <a:tabLst>
                <a:tab pos="803275" algn="l"/>
              </a:tabLst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290513" eaLnBrk="1" hangingPunct="1">
              <a:tabLst>
                <a:tab pos="803275" algn="l"/>
              </a:tabLst>
            </a:pPr>
            <a:r>
              <a:rPr lang="en-US" sz="2400" dirty="0">
                <a:latin typeface="Times New Roman" panose="02020603050405020304" pitchFamily="18" charset="0"/>
              </a:rPr>
              <a:t>**note: temporal </a:t>
            </a:r>
            <a:r>
              <a:rPr lang="en-US" sz="2400" dirty="0" err="1">
                <a:latin typeface="Times New Roman" panose="02020603050405020304" pitchFamily="18" charset="0"/>
              </a:rPr>
              <a:t>arteritis</a:t>
            </a:r>
            <a:r>
              <a:rPr lang="en-US" sz="2400" dirty="0">
                <a:latin typeface="Times New Roman" panose="02020603050405020304" pitchFamily="18" charset="0"/>
              </a:rPr>
              <a:t> is the most common </a:t>
            </a:r>
          </a:p>
          <a:p>
            <a:pPr marL="290513" eaLnBrk="1" hangingPunct="1">
              <a:tabLst>
                <a:tab pos="803275" algn="l"/>
              </a:tabLst>
            </a:pPr>
            <a:r>
              <a:rPr lang="en-US" sz="2400" dirty="0" err="1">
                <a:latin typeface="Times New Roman" panose="02020603050405020304" pitchFamily="18" charset="0"/>
              </a:rPr>
              <a:t>Vasculitis</a:t>
            </a:r>
            <a:r>
              <a:rPr lang="en-US" sz="2400" dirty="0">
                <a:latin typeface="Times New Roman" panose="02020603050405020304" pitchFamily="18" charset="0"/>
              </a:rPr>
              <a:t> that cause fever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D167CF-CC9F-4303-8E8D-2E5AF55D0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837" y="12086"/>
            <a:ext cx="4131074" cy="4153572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6B87F5-DE27-47C8-B0CF-6EA7DA48B57F}"/>
              </a:ext>
            </a:extLst>
          </p:cNvPr>
          <p:cNvSpPr/>
          <p:nvPr/>
        </p:nvSpPr>
        <p:spPr>
          <a:xfrm>
            <a:off x="9414067" y="429953"/>
            <a:ext cx="312315" cy="155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5045622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647F518-4FCE-4C23-9BA3-128135D7ED23}"/>
              </a:ext>
            </a:extLst>
          </p:cNvPr>
          <p:cNvSpPr txBox="1"/>
          <p:nvPr/>
        </p:nvSpPr>
        <p:spPr>
          <a:xfrm>
            <a:off x="926082" y="681037"/>
            <a:ext cx="88037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Drug Fever</a:t>
            </a:r>
          </a:p>
          <a:p>
            <a:r>
              <a:rPr lang="en-US" sz="2800">
                <a:latin typeface="Times New Roman" panose="02020603050405020304" pitchFamily="18" charset="0"/>
              </a:rPr>
              <a:t> Almost any drug can cause fever</a:t>
            </a:r>
          </a:p>
          <a:p>
            <a:endParaRPr lang="en-US" sz="2800">
              <a:latin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</a:rPr>
              <a:t>PATHOGENESIS</a:t>
            </a:r>
          </a:p>
          <a:p>
            <a:r>
              <a:rPr lang="en-US" sz="2800">
                <a:latin typeface="Times New Roman" panose="02020603050405020304" pitchFamily="18" charset="0"/>
              </a:rPr>
              <a:t> Contamination of the drug with a pyrogen or microorganism.</a:t>
            </a:r>
          </a:p>
          <a:p>
            <a:r>
              <a:rPr lang="en-US" sz="2800">
                <a:latin typeface="Times New Roman" panose="02020603050405020304" pitchFamily="18" charset="0"/>
              </a:rPr>
              <a:t> Related to the pharmacologic action of the drug itself (e.g amphotericin B).</a:t>
            </a:r>
          </a:p>
          <a:p>
            <a:r>
              <a:rPr lang="en-US" sz="2800">
                <a:latin typeface="Times New Roman" panose="02020603050405020304" pitchFamily="18" charset="0"/>
              </a:rPr>
              <a:t> Allergic (hypersensitivity) reaction to the drug.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774054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13B9209-035A-4070-9B81-A47621B16160}"/>
              </a:ext>
            </a:extLst>
          </p:cNvPr>
          <p:cNvSpPr txBox="1"/>
          <p:nvPr/>
        </p:nvSpPr>
        <p:spPr>
          <a:xfrm>
            <a:off x="307629" y="134293"/>
            <a:ext cx="63600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en-US" sz="2400" dirty="0">
                <a:latin typeface="Times New Roman" panose="02020603050405020304" pitchFamily="18" charset="0"/>
              </a:rPr>
              <a:t>Agents</a:t>
            </a:r>
            <a:r>
              <a:rPr lang="hu-HU" altLang="en-US" sz="1800" dirty="0">
                <a:latin typeface="Times New Roman" panose="02020603050405020304" pitchFamily="18" charset="0"/>
              </a:rPr>
              <a:t> </a:t>
            </a:r>
            <a:r>
              <a:rPr lang="hu-HU" altLang="en-US" sz="2400" dirty="0">
                <a:latin typeface="Times New Roman" panose="02020603050405020304" pitchFamily="18" charset="0"/>
              </a:rPr>
              <a:t>commonly associated with drug-induced fever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0DB022C-06BA-4C53-9FA2-3E4F345FD755}"/>
              </a:ext>
            </a:extLst>
          </p:cNvPr>
          <p:cNvSpPr txBox="1"/>
          <p:nvPr/>
        </p:nvSpPr>
        <p:spPr>
          <a:xfrm>
            <a:off x="350837" y="1219200"/>
            <a:ext cx="2377594" cy="27145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Allopurinol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Captopril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Cimetidine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Clofibrate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Erythromycin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Heparin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Hydralazine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Isoniazid</a:t>
            </a:r>
            <a:r>
              <a:rPr lang="hu-HU" altLang="en-US" sz="1800" dirty="0">
                <a:latin typeface="Times New Roman" panose="02020603050405020304" pitchFamily="18" charset="0"/>
              </a:rPr>
              <a:t/>
            </a:r>
            <a:br>
              <a:rPr lang="hu-HU" altLang="en-US" sz="1800" dirty="0">
                <a:latin typeface="Times New Roman" panose="02020603050405020304" pitchFamily="18" charset="0"/>
              </a:rPr>
            </a:br>
            <a:endParaRPr lang="hu-HU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2D657A1-5165-4924-BA83-831261BA8D12}"/>
              </a:ext>
            </a:extLst>
          </p:cNvPr>
          <p:cNvSpPr txBox="1"/>
          <p:nvPr/>
        </p:nvSpPr>
        <p:spPr>
          <a:xfrm>
            <a:off x="2332037" y="1447800"/>
            <a:ext cx="18581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Methyldopa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Nifedipine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Penicillin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Procainamide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Times New Roman" panose="02020603050405020304" pitchFamily="18" charset="0"/>
              </a:rPr>
              <a:t>Quinidine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A5C797E-A73C-4262-8E95-14FC9360A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68" y="4145260"/>
            <a:ext cx="6396806" cy="17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4044072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F002590-DF00-4659-8382-EAD1262644CF}"/>
              </a:ext>
            </a:extLst>
          </p:cNvPr>
          <p:cNvSpPr txBox="1"/>
          <p:nvPr/>
        </p:nvSpPr>
        <p:spPr>
          <a:xfrm>
            <a:off x="168275" y="764024"/>
            <a:ext cx="10896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01200" indent="-9434513" defTabSz="873125">
              <a:lnSpc>
                <a:spcPct val="150000"/>
              </a:lnSpc>
            </a:pPr>
            <a:r>
              <a:rPr lang="en-US" dirty="0"/>
              <a:t> </a:t>
            </a:r>
            <a:r>
              <a:rPr lang="en-US" sz="2000" dirty="0"/>
              <a:t>1)Fever + constipation +relative </a:t>
            </a:r>
            <a:r>
              <a:rPr lang="en-US" sz="2000" dirty="0" err="1"/>
              <a:t>bradycardia</a:t>
            </a:r>
            <a:r>
              <a:rPr lang="en-US" sz="2000" dirty="0"/>
              <a:t> =Typhoid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2) Fever (3 weeks) then 10 days free + </a:t>
            </a:r>
            <a:r>
              <a:rPr lang="en-US" sz="2000" dirty="0" err="1"/>
              <a:t>arthralgia</a:t>
            </a:r>
            <a:endParaRPr lang="en-US" sz="2000" dirty="0"/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+</a:t>
            </a:r>
            <a:r>
              <a:rPr lang="en-US" sz="2000" dirty="0" err="1"/>
              <a:t>lymphadenopathy</a:t>
            </a:r>
            <a:r>
              <a:rPr lang="en-US" sz="2000" dirty="0"/>
              <a:t> + History of contact with milk products =</a:t>
            </a:r>
            <a:r>
              <a:rPr lang="en-US" sz="2000" dirty="0" err="1"/>
              <a:t>Brucella</a:t>
            </a:r>
            <a:endParaRPr lang="en-US" sz="2000" dirty="0"/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3) Fever + tender </a:t>
            </a:r>
            <a:r>
              <a:rPr lang="en-US" sz="2000" dirty="0" err="1"/>
              <a:t>hepatomegaly</a:t>
            </a:r>
            <a:r>
              <a:rPr lang="en-US" sz="2000" dirty="0"/>
              <a:t> +GIT upset = amoebic liver abscess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4)Fever + </a:t>
            </a:r>
            <a:r>
              <a:rPr lang="en-US" sz="2000" dirty="0" err="1"/>
              <a:t>lymphadenopathy</a:t>
            </a:r>
            <a:r>
              <a:rPr lang="en-US" sz="2000" dirty="0"/>
              <a:t> + history of dealing with cats=Toxoplasmosis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5)Fever + arthritis +UTI = </a:t>
            </a:r>
            <a:r>
              <a:rPr lang="en-US" sz="2000" dirty="0" err="1"/>
              <a:t>gonococcal</a:t>
            </a:r>
            <a:r>
              <a:rPr lang="en-US" sz="2000" dirty="0"/>
              <a:t> or </a:t>
            </a:r>
            <a:r>
              <a:rPr lang="en-US" sz="2000" dirty="0" err="1"/>
              <a:t>chlamydia</a:t>
            </a:r>
            <a:r>
              <a:rPr lang="en-US" sz="2000" dirty="0"/>
              <a:t> infection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6)Fever +diarrhea +Hemolytic anemia =Hemolytic uremic syndrome or TTP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7) Fever +low platelets + sub </a:t>
            </a:r>
            <a:r>
              <a:rPr lang="en-US" sz="2000" dirty="0" err="1"/>
              <a:t>conjuctival</a:t>
            </a:r>
            <a:r>
              <a:rPr lang="en-US" sz="2000" dirty="0"/>
              <a:t> </a:t>
            </a:r>
            <a:r>
              <a:rPr lang="en-US" sz="2000" dirty="0" err="1" smtClean="0"/>
              <a:t>ege</a:t>
            </a:r>
            <a:r>
              <a:rPr lang="en-US" sz="2000" dirty="0" smtClean="0"/>
              <a:t> </a:t>
            </a:r>
            <a:r>
              <a:rPr lang="en-US" sz="2000" dirty="0"/>
              <a:t>= Dengue fever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8) Fever +neck rigidity+ photophobia +headache + agitation =meningitis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9) Fever +headache +nick stiffness + manifestation of cerebral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dysfunction(aphasia , convulsion , </a:t>
            </a:r>
            <a:r>
              <a:rPr lang="en-US" sz="2000" dirty="0" err="1"/>
              <a:t>monoplegia</a:t>
            </a:r>
            <a:r>
              <a:rPr lang="en-US" sz="2000" dirty="0"/>
              <a:t> or flexion U.L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and extension L.L ) + urinary incontinence=encephalitis</a:t>
            </a:r>
          </a:p>
          <a:p>
            <a:pPr marL="9601200" indent="-9434513" defTabSz="873125">
              <a:lnSpc>
                <a:spcPct val="150000"/>
              </a:lnSpc>
            </a:pPr>
            <a:r>
              <a:rPr lang="en-US" sz="2000" dirty="0"/>
              <a:t>10) Fever +High E.S.R &gt;100+renal impairment + </a:t>
            </a:r>
            <a:r>
              <a:rPr lang="en-US" sz="2000" dirty="0" err="1"/>
              <a:t>hypercalcemia</a:t>
            </a:r>
            <a:r>
              <a:rPr lang="en-US" sz="2000" dirty="0"/>
              <a:t> in old age =multiple myeloma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9F96249-0FBE-4F39-9D7D-9A22D4FD6A3D}"/>
              </a:ext>
            </a:extLst>
          </p:cNvPr>
          <p:cNvSpPr txBox="1"/>
          <p:nvPr/>
        </p:nvSpPr>
        <p:spPr>
          <a:xfrm>
            <a:off x="884237" y="0"/>
            <a:ext cx="9010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Most probable diagnosis according to the associated symptoms or clinical feature</a:t>
            </a:r>
          </a:p>
          <a:p>
            <a:r>
              <a:rPr lang="en-US" sz="2000" b="1" dirty="0"/>
              <a:t>**The most important symptoms will be fever   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359161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285AD10-4002-4670-A333-AF1CC5C43D1B}"/>
              </a:ext>
            </a:extLst>
          </p:cNvPr>
          <p:cNvSpPr txBox="1"/>
          <p:nvPr/>
        </p:nvSpPr>
        <p:spPr>
          <a:xfrm>
            <a:off x="321238" y="764458"/>
            <a:ext cx="10520555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/>
              <a:t>How to diagnose it? 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Careful History and physical examination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 lab test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 imaging studies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 invasive diagnostic procedure 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5220297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4DE0F6-CFB3-4E35-A7FF-0FBA9E517857}"/>
              </a:ext>
            </a:extLst>
          </p:cNvPr>
          <p:cNvSpPr txBox="1"/>
          <p:nvPr/>
        </p:nvSpPr>
        <p:spPr>
          <a:xfrm>
            <a:off x="595339" y="149032"/>
            <a:ext cx="9290887" cy="65599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</a:rPr>
              <a:t>By History:</a:t>
            </a:r>
            <a:endParaRPr lang="ar-JO" sz="2800" b="1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Fever (Pattern, periodicity, how was it measured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associated symptoms such as sweating, vomiting, headaches etc.)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Past medical and surgical history ( prosthesis in situ, cardiac illness, diabetes,h/o transplant)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Occupation, Travel **</a:t>
            </a:r>
            <a:endParaRPr lang="ar-JO" sz="240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Contact with ticks, animals**</a:t>
            </a:r>
            <a:endParaRPr lang="ar-JO" sz="240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Diet (Drinking unpasteurised milk)</a:t>
            </a:r>
            <a:endParaRPr lang="ar-JO" sz="240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 History of addiction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Sexual behaviour(any other high risk behaviour)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Drug history**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Immunization**</a:t>
            </a:r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7400198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201EAA5-A401-424A-8F57-77E60E47BC0F}"/>
              </a:ext>
            </a:extLst>
          </p:cNvPr>
          <p:cNvSpPr/>
          <p:nvPr/>
        </p:nvSpPr>
        <p:spPr>
          <a:xfrm>
            <a:off x="1341437" y="0"/>
            <a:ext cx="7345513" cy="588990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B6E7C5B-CB78-4652-939D-209A6325ABC5}"/>
              </a:ext>
            </a:extLst>
          </p:cNvPr>
          <p:cNvSpPr txBox="1"/>
          <p:nvPr/>
        </p:nvSpPr>
        <p:spPr>
          <a:xfrm>
            <a:off x="1493837" y="685800"/>
            <a:ext cx="6855412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Normal body Temp. 36.5-37.5 C</a:t>
            </a:r>
            <a:r>
              <a:rPr lang="en-US" sz="3200" baseline="30000" dirty="0"/>
              <a:t>.</a:t>
            </a:r>
          </a:p>
          <a:p>
            <a:endParaRPr lang="en-US" sz="2800" baseline="30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The hypothalamus helps in regulating body Temp.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It best measured via a rectal probe thermometer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 Normal body temp. is essential for normal human life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Fever is a response to cytokines and acute phase protein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5436079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7EBEB2-2569-4B41-920A-5948DFE96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>
          <a:xfrm>
            <a:off x="6904037" y="4114800"/>
            <a:ext cx="3962400" cy="1981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7EE6FA5-55FC-453C-A974-086046D651FB}"/>
              </a:ext>
            </a:extLst>
          </p:cNvPr>
          <p:cNvSpPr txBox="1"/>
          <p:nvPr/>
        </p:nvSpPr>
        <p:spPr>
          <a:xfrm>
            <a:off x="568278" y="365125"/>
            <a:ext cx="5859306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>
                <a:solidFill>
                  <a:srgbClr val="FF0000"/>
                </a:solidFill>
                <a:ea typeface="+mj-lt"/>
                <a:cs typeface="+mj-lt"/>
              </a:rPr>
              <a:t>By Physical examination:</a:t>
            </a:r>
            <a:endParaRPr lang="ar-JO" sz="2800" b="1">
              <a:solidFill>
                <a:srgbClr val="FF0000"/>
              </a:solidFill>
              <a:ea typeface="+mj-lt"/>
              <a:cs typeface="+mj-lt"/>
            </a:endParaRPr>
          </a:p>
          <a:p>
            <a:endParaRPr lang="ar-JO" sz="1800">
              <a:latin typeface="Open Sans"/>
            </a:endParaRPr>
          </a:p>
          <a:p>
            <a:r>
              <a:rPr lang="en-US" sz="2400">
                <a:latin typeface="Open Sans"/>
              </a:rPr>
              <a:t>The general appearance, particularly for cachexia, jaundice, and pallor, is noted</a:t>
            </a:r>
          </a:p>
          <a:p>
            <a:endParaRPr lang="en-US" sz="2400">
              <a:latin typeface="Open Sans"/>
            </a:endParaRPr>
          </a:p>
          <a:p>
            <a:r>
              <a:rPr lang="en-US" sz="2400">
                <a:ea typeface="+mn-lt"/>
                <a:cs typeface="+mn-lt"/>
              </a:rPr>
              <a:t>The skin is inspected for focal erythema and rash. inspection should include the perineum and feet, particularly in diabetics</a:t>
            </a: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The entire body (particularly over the spine, bones, joints, abdomen, and thyroid) is palpated for areas of tenderness, swelling, or organomegaly; digital rectal examination and pelvic examination are included.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18BF182-176A-4F4A-9D2C-D441A37D1131}"/>
              </a:ext>
            </a:extLst>
          </p:cNvPr>
          <p:cNvSpPr txBox="1"/>
          <p:nvPr/>
        </p:nvSpPr>
        <p:spPr>
          <a:xfrm>
            <a:off x="6730561" y="2596228"/>
            <a:ext cx="4182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Rose spots in Typhoid </a:t>
            </a:r>
            <a:r>
              <a:rPr lang="en-US" dirty="0"/>
              <a:t>(abdomen + trunk ) Blench with pressure on it which mean it’s not </a:t>
            </a:r>
            <a:r>
              <a:rPr lang="en-US" dirty="0" err="1"/>
              <a:t>purpura</a:t>
            </a:r>
            <a:r>
              <a:rPr lang="en-US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9BE727-5B2D-4B6A-941C-CF078DA60A3E}"/>
              </a:ext>
            </a:extLst>
          </p:cNvPr>
          <p:cNvSpPr txBox="1"/>
          <p:nvPr/>
        </p:nvSpPr>
        <p:spPr>
          <a:xfrm>
            <a:off x="6579073" y="365126"/>
            <a:ext cx="4334313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Open Sans"/>
              </a:rPr>
              <a:t>Red flags</a:t>
            </a:r>
          </a:p>
          <a:p>
            <a:pPr>
              <a:buChar char="•"/>
            </a:pPr>
            <a:r>
              <a:rPr lang="en-US" sz="1800">
                <a:latin typeface="Open Sans"/>
              </a:rPr>
              <a:t>Immunocompromise</a:t>
            </a:r>
          </a:p>
          <a:p>
            <a:pPr>
              <a:buChar char="•"/>
            </a:pPr>
            <a:r>
              <a:rPr lang="en-US" sz="1800">
                <a:latin typeface="Open Sans"/>
              </a:rPr>
              <a:t>Heart murmur</a:t>
            </a:r>
          </a:p>
          <a:p>
            <a:pPr>
              <a:buChar char="•"/>
            </a:pPr>
            <a:r>
              <a:rPr lang="en-US" sz="1800">
                <a:latin typeface="Open Sans"/>
              </a:rPr>
              <a:t>Presence of inserted devices (eg, IV lines, pacemakers, joint prostheses)</a:t>
            </a:r>
          </a:p>
          <a:p>
            <a:pPr>
              <a:buChar char="•"/>
            </a:pPr>
            <a:r>
              <a:rPr lang="en-US" sz="1800">
                <a:latin typeface="Open Sans"/>
              </a:rPr>
              <a:t>Recent travel to endemic areas</a:t>
            </a:r>
          </a:p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241302E-8BB1-4763-9D9A-D0F2EC35D88F}"/>
              </a:ext>
            </a:extLst>
          </p:cNvPr>
          <p:cNvSpPr/>
          <p:nvPr/>
        </p:nvSpPr>
        <p:spPr>
          <a:xfrm>
            <a:off x="9418637" y="5105400"/>
            <a:ext cx="300676" cy="2385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9CE0C5C-171C-4288-B69B-A36222AA4710}"/>
              </a:ext>
            </a:extLst>
          </p:cNvPr>
          <p:cNvSpPr/>
          <p:nvPr/>
        </p:nvSpPr>
        <p:spPr>
          <a:xfrm>
            <a:off x="8351837" y="5181600"/>
            <a:ext cx="270608" cy="2186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DC54BBA-97D7-4BD4-8794-86DA74F9C2A8}"/>
              </a:ext>
            </a:extLst>
          </p:cNvPr>
          <p:cNvSpPr/>
          <p:nvPr/>
        </p:nvSpPr>
        <p:spPr>
          <a:xfrm>
            <a:off x="7437437" y="4800600"/>
            <a:ext cx="270608" cy="2186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61319912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DEFB193-A000-4BCD-9B88-BC1CC49CE5B3}"/>
              </a:ext>
            </a:extLst>
          </p:cNvPr>
          <p:cNvSpPr txBox="1"/>
          <p:nvPr/>
        </p:nvSpPr>
        <p:spPr>
          <a:xfrm>
            <a:off x="511150" y="263171"/>
            <a:ext cx="886993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>
                <a:solidFill>
                  <a:srgbClr val="FF0000"/>
                </a:solidFill>
                <a:ea typeface="+mj-lt"/>
                <a:cs typeface="+mj-lt"/>
              </a:rPr>
              <a:t>Lab Testing</a:t>
            </a:r>
          </a:p>
          <a:p>
            <a:endParaRPr lang="en-US" sz="2800">
              <a:latin typeface="Open Sans"/>
            </a:endParaRPr>
          </a:p>
          <a:p>
            <a:pPr>
              <a:lnSpc>
                <a:spcPct val="150000"/>
              </a:lnSpc>
              <a:buChar char="•"/>
            </a:pPr>
            <a:r>
              <a:rPr lang="en-US" sz="2400">
                <a:latin typeface="Open Sans"/>
              </a:rPr>
              <a:t>Complete blood count with differential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>
                <a:latin typeface="Open Sans"/>
              </a:rPr>
              <a:t>Erythrocyte sedimentation rate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>
                <a:latin typeface="Open Sans"/>
              </a:rPr>
              <a:t>Liver tests</a:t>
            </a:r>
          </a:p>
          <a:p>
            <a:pPr>
              <a:buChar char="•"/>
            </a:pPr>
            <a:r>
              <a:rPr lang="en-US" sz="2400">
                <a:latin typeface="Open Sans"/>
              </a:rPr>
              <a:t>Serial blood cultures ,sputum, CSF , urine , stool (when indicated by clinical presentation) </a:t>
            </a:r>
          </a:p>
          <a:p>
            <a:endParaRPr lang="en-US" sz="2400">
              <a:latin typeface="Open Sans"/>
            </a:endParaRPr>
          </a:p>
          <a:p>
            <a:pPr>
              <a:buChar char="•"/>
            </a:pPr>
            <a:r>
              <a:rPr lang="en-US" sz="2400">
                <a:latin typeface="Open Sans"/>
              </a:rPr>
              <a:t>HIV antibody test, RNA concentration assays, and polymerase chain reaction assay</a:t>
            </a:r>
          </a:p>
          <a:p>
            <a:pPr>
              <a:buChar char="•"/>
            </a:pPr>
            <a:endParaRPr lang="en-US" sz="2400">
              <a:latin typeface="Open Sans"/>
            </a:endParaRPr>
          </a:p>
          <a:p>
            <a:pPr>
              <a:buChar char="•"/>
            </a:pPr>
            <a:r>
              <a:rPr lang="en-US" sz="2400">
                <a:latin typeface="Open Sans"/>
              </a:rPr>
              <a:t>Tuberculin skin test or interferon-gamma release assay</a:t>
            </a:r>
          </a:p>
          <a:p>
            <a:pPr>
              <a:buChar char="•"/>
            </a:pPr>
            <a:r>
              <a:rPr lang="en-US" sz="2400">
                <a:latin typeface="Open Sans"/>
              </a:rPr>
              <a:t> complement assay </a:t>
            </a:r>
          </a:p>
          <a:p>
            <a:endParaRPr lang="en-US" sz="2400">
              <a:latin typeface="Open Sans"/>
            </a:endParaRPr>
          </a:p>
          <a:p>
            <a:r>
              <a:rPr lang="en-US" sz="2400">
                <a:latin typeface="Open Sans"/>
              </a:rPr>
              <a:t>  **note: culture (ideally before antimicrobial therapy)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687146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B68B59-AA70-47ED-8557-AFF00063233A}"/>
              </a:ext>
            </a:extLst>
          </p:cNvPr>
          <p:cNvSpPr txBox="1"/>
          <p:nvPr/>
        </p:nvSpPr>
        <p:spPr>
          <a:xfrm>
            <a:off x="427037" y="1066800"/>
            <a:ext cx="98591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Open Sans"/>
              </a:rPr>
              <a:t>in </a:t>
            </a:r>
            <a:r>
              <a:rPr lang="en-US" sz="2400" dirty="0">
                <a:latin typeface="Open Sans"/>
              </a:rPr>
              <a:t>patients with back pain, MRI of the spine (to check for infection or tumor)</a:t>
            </a:r>
          </a:p>
          <a:p>
            <a:endParaRPr lang="en-US" sz="2400" dirty="0">
              <a:latin typeface="Open Sans"/>
            </a:endParaRPr>
          </a:p>
          <a:p>
            <a:r>
              <a:rPr lang="en-US" sz="2400" dirty="0">
                <a:ea typeface="+mn-lt"/>
                <a:cs typeface="+mn-lt"/>
              </a:rPr>
              <a:t>CT and CXR of the chest, </a:t>
            </a:r>
            <a:r>
              <a:rPr lang="en-US" sz="2400" dirty="0" smtClean="0">
                <a:ea typeface="+mn-lt"/>
                <a:cs typeface="+mn-lt"/>
              </a:rPr>
              <a:t>abdomen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if blood cultures are positive or heart murmurs or peripheral signs suggest </a:t>
            </a:r>
            <a:r>
              <a:rPr lang="en-US" sz="2400" dirty="0" err="1">
                <a:ea typeface="+mn-lt"/>
                <a:cs typeface="+mn-lt"/>
              </a:rPr>
              <a:t>endocarditis</a:t>
            </a:r>
            <a:r>
              <a:rPr lang="en-US" sz="2400" dirty="0">
                <a:ea typeface="+mn-lt"/>
                <a:cs typeface="+mn-lt"/>
              </a:rPr>
              <a:t>, echocardiography is done.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3A3FA93-124D-4D69-AE7B-E7DF0D725A7F}"/>
              </a:ext>
            </a:extLst>
          </p:cNvPr>
          <p:cNvSpPr txBox="1"/>
          <p:nvPr/>
        </p:nvSpPr>
        <p:spPr>
          <a:xfrm>
            <a:off x="760710" y="4040901"/>
            <a:ext cx="98591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Open Sans"/>
            </a:endParaRPr>
          </a:p>
          <a:p>
            <a:r>
              <a:rPr lang="en-US" sz="2400" dirty="0">
                <a:latin typeface="Open Sans"/>
              </a:rPr>
              <a:t>MRI is more sensitive than CT for detecting most causes of FUO involving the central nervous system (CNS) and should be done if a CNS cause is being considered.</a:t>
            </a:r>
          </a:p>
          <a:p>
            <a:endParaRPr lang="en-US" sz="2400" dirty="0">
              <a:latin typeface="Open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346E1ED-A6E5-46AE-80EE-F5B51C21D166}"/>
              </a:ext>
            </a:extLst>
          </p:cNvPr>
          <p:cNvSpPr txBox="1"/>
          <p:nvPr/>
        </p:nvSpPr>
        <p:spPr>
          <a:xfrm>
            <a:off x="676522" y="335756"/>
            <a:ext cx="451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ea typeface="+mj-lt"/>
                <a:cs typeface="+mj-lt"/>
              </a:rPr>
              <a:t>Imaging</a:t>
            </a:r>
            <a:r>
              <a:rPr lang="en-US"/>
              <a:t> </a:t>
            </a:r>
            <a:r>
              <a:rPr lang="en-US" sz="2800" b="1">
                <a:solidFill>
                  <a:srgbClr val="FF0000"/>
                </a:solidFill>
                <a:ea typeface="+mj-lt"/>
                <a:cs typeface="+mj-lt"/>
              </a:rPr>
              <a:t>Tests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40710261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32ACFEE-2C1A-425C-8047-92FB5034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>
                <a:solidFill>
                  <a:srgbClr val="FF0000"/>
                </a:solidFill>
              </a:rPr>
              <a:t>Invasive diagnostic procedures: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BE05626-6459-4F40-9512-BFA8BA45B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r>
              <a:rPr lang="en-US" dirty="0"/>
              <a:t> lymph node biopsy </a:t>
            </a:r>
          </a:p>
          <a:p>
            <a:r>
              <a:rPr lang="en-US" dirty="0"/>
              <a:t> bone marrow biopsy and other tissue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***when there is high suspicion of tumor or abscess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697299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FC4229-4041-4851-BB75-4E7AA01A088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>
            <a:defPPr/>
          </a:lstStyle>
          <a:p>
            <a:r>
              <a:rPr lang="en-GB" sz="5200" b="1" dirty="0">
                <a:solidFill>
                  <a:schemeClr val="tx1"/>
                </a:solidFill>
                <a:ea typeface="+mj-lt"/>
                <a:cs typeface="+mj-lt"/>
              </a:rPr>
              <a:t>Management of fever of unknown origin</a:t>
            </a:r>
            <a:endParaRPr lang="en-US" sz="5200" b="1" dirty="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FE02590-5A1A-4858-955B-654E2DE1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7" y="1828800"/>
            <a:ext cx="10511631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defPPr/>
          </a:lstStyle>
          <a:p>
            <a:pPr algn="l"/>
            <a:r>
              <a:rPr lang="en-US" sz="2800" b="1" dirty="0">
                <a:solidFill>
                  <a:schemeClr val="tx1"/>
                </a:solidFill>
              </a:rPr>
              <a:t>The treatment of FUO is guided by the final diagnosis, but when no cause is found, antipyretic drugs can be prescribed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Corticosteroids should be avoided in the absence of a diagnosis, especially at an early </a:t>
            </a:r>
            <a:r>
              <a:rPr lang="en-US" sz="2800" b="1" dirty="0" smtClean="0">
                <a:solidFill>
                  <a:schemeClr val="tx1"/>
                </a:solidFill>
              </a:rPr>
              <a:t>stage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7237" y="2057400"/>
            <a:ext cx="52693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you…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2C61222-1F59-4CD2-83C5-F2F20E0AB275}"/>
              </a:ext>
            </a:extLst>
          </p:cNvPr>
          <p:cNvSpPr/>
          <p:nvPr/>
        </p:nvSpPr>
        <p:spPr>
          <a:xfrm>
            <a:off x="469055" y="365125"/>
            <a:ext cx="9835110" cy="308289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4885FF6-F95C-4054-B084-A7C2ECA4CB9A}"/>
              </a:ext>
            </a:extLst>
          </p:cNvPr>
          <p:cNvSpPr txBox="1"/>
          <p:nvPr/>
        </p:nvSpPr>
        <p:spPr>
          <a:xfrm>
            <a:off x="760709" y="490026"/>
            <a:ext cx="95434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2400" b="1">
                <a:solidFill>
                  <a:srgbClr val="FF0000"/>
                </a:solidFill>
              </a:rPr>
              <a:t>Chill</a:t>
            </a:r>
            <a:r>
              <a:rPr lang="en-US" sz="2400"/>
              <a:t> is a sensation of cold occurring in most fevers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>
                <a:solidFill>
                  <a:srgbClr val="FF0000"/>
                </a:solidFill>
              </a:rPr>
              <a:t>Rigor</a:t>
            </a:r>
            <a:r>
              <a:rPr lang="en-US" sz="2400"/>
              <a:t> is a profound chill with pilo-erection associated with teeth chattering and severe shivering.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>
                <a:solidFill>
                  <a:srgbClr val="FF0000"/>
                </a:solidFill>
              </a:rPr>
              <a:t>Fever</a:t>
            </a:r>
          </a:p>
          <a:p>
            <a:r>
              <a:rPr lang="en-US" sz="2400"/>
              <a:t>              increase in the hypothalamic heat-regulating set point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>
                <a:solidFill>
                  <a:srgbClr val="FF0000"/>
                </a:solidFill>
              </a:rPr>
              <a:t>Hyperthermia</a:t>
            </a:r>
            <a:r>
              <a:rPr lang="en-US" sz="2400"/>
              <a:t>	</a:t>
            </a:r>
          </a:p>
          <a:p>
            <a:r>
              <a:rPr lang="en-US" sz="2400"/>
              <a:t>	 (&gt;41°) that overrides or bypasses the normal homeostatic mechanisms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FB4B1F3-516E-4B49-940C-DEAD9D449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5" y="3611563"/>
            <a:ext cx="9865191" cy="2954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9FEA5D9-7855-4EE5-89A7-821E5578664A}"/>
              </a:ext>
            </a:extLst>
          </p:cNvPr>
          <p:cNvSpPr txBox="1"/>
          <p:nvPr/>
        </p:nvSpPr>
        <p:spPr>
          <a:xfrm>
            <a:off x="760709" y="3784895"/>
            <a:ext cx="7913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According to </a:t>
            </a:r>
            <a:r>
              <a:rPr lang="en-US" sz="2400" b="1">
                <a:solidFill>
                  <a:srgbClr val="FF0000"/>
                </a:solidFill>
              </a:rPr>
              <a:t>periodicity</a:t>
            </a:r>
            <a:r>
              <a:rPr lang="en-US" sz="2400"/>
              <a:t>:</a:t>
            </a:r>
          </a:p>
          <a:p>
            <a:pPr>
              <a:lnSpc>
                <a:spcPct val="150000"/>
              </a:lnSpc>
            </a:pPr>
            <a:r>
              <a:rPr lang="en-US" sz="2400"/>
              <a:t>1)Continuous (Typhoid)</a:t>
            </a:r>
          </a:p>
          <a:p>
            <a:pPr>
              <a:lnSpc>
                <a:spcPct val="150000"/>
              </a:lnSpc>
            </a:pPr>
            <a:r>
              <a:rPr lang="en-US" sz="2400"/>
              <a:t>2)Intermittent (Malaria)</a:t>
            </a:r>
          </a:p>
          <a:p>
            <a:pPr>
              <a:lnSpc>
                <a:spcPct val="150000"/>
              </a:lnSpc>
            </a:pPr>
            <a:r>
              <a:rPr lang="en-US" sz="2400"/>
              <a:t>3)Remittent(Hectic fever/pus)</a:t>
            </a:r>
          </a:p>
          <a:p>
            <a:pPr>
              <a:lnSpc>
                <a:spcPct val="150000"/>
              </a:lnSpc>
            </a:pPr>
            <a:r>
              <a:rPr lang="en-US" sz="2400"/>
              <a:t>4)Relapsing(Lyme/Malta fever/lymphoma)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1071707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F583AA7-0E62-40F8-AE23-3D29DF81B7EA}"/>
              </a:ext>
            </a:extLst>
          </p:cNvPr>
          <p:cNvSpPr txBox="1"/>
          <p:nvPr/>
        </p:nvSpPr>
        <p:spPr>
          <a:xfrm>
            <a:off x="439181" y="1666569"/>
            <a:ext cx="8430953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Open Sans"/>
              </a:rPr>
              <a:t>Fever of unknown origin</a:t>
            </a:r>
            <a:r>
              <a:rPr lang="en-US" sz="2800" dirty="0">
                <a:latin typeface="Open Sans"/>
              </a:rPr>
              <a:t> (FUO) : </a:t>
            </a:r>
          </a:p>
          <a:p>
            <a:r>
              <a:rPr lang="en-US" sz="2800" dirty="0">
                <a:latin typeface="Open Sans"/>
              </a:rPr>
              <a:t>   </a:t>
            </a:r>
            <a:r>
              <a:rPr lang="en-US" sz="2400" dirty="0">
                <a:latin typeface="Open Sans"/>
              </a:rPr>
              <a:t>Is temperature significantly elevated over the patient’s baseline on at least several occasions , and it is the most prominent symptoms of the illness with duration </a:t>
            </a:r>
            <a:r>
              <a:rPr lang="ar-AE" sz="2400" dirty="0">
                <a:latin typeface="Open Sans"/>
              </a:rPr>
              <a:t>≥</a:t>
            </a:r>
            <a:r>
              <a:rPr lang="en-US" sz="2400" dirty="0">
                <a:latin typeface="Open Sans"/>
              </a:rPr>
              <a:t>3 weeks </a:t>
            </a:r>
          </a:p>
          <a:p>
            <a:r>
              <a:rPr lang="en-US" sz="2400" dirty="0">
                <a:latin typeface="Open Sans"/>
              </a:rPr>
              <a:t> despite initial investigation in hospital for 1 week</a:t>
            </a:r>
          </a:p>
          <a:p>
            <a:r>
              <a:rPr lang="en-US" sz="2400" dirty="0">
                <a:latin typeface="Open Sans"/>
              </a:rPr>
              <a:t>  No provisional diagnosis after history , exam , CBC , CXR , abdominal imaging</a:t>
            </a:r>
          </a:p>
          <a:p>
            <a:endParaRPr lang="en-US" sz="2800" dirty="0">
              <a:latin typeface="Open Sans"/>
            </a:endParaRPr>
          </a:p>
          <a:p>
            <a:endParaRPr lang="en-US" sz="2800" dirty="0"/>
          </a:p>
          <a:p>
            <a:r>
              <a:rPr lang="en-US" sz="2800" dirty="0">
                <a:latin typeface="Open Sans"/>
              </a:rPr>
              <a:t>    </a:t>
            </a:r>
            <a:r>
              <a:rPr lang="en-US" sz="2400" dirty="0">
                <a:latin typeface="Open Sans"/>
              </a:rPr>
              <a:t> </a:t>
            </a:r>
          </a:p>
          <a:p>
            <a:endParaRPr lang="en-US" sz="1800" dirty="0">
              <a:latin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BF4B5B-5DB3-46C3-A452-2B65E93AA2FD}"/>
              </a:ext>
            </a:extLst>
          </p:cNvPr>
          <p:cNvSpPr txBox="1"/>
          <p:nvPr/>
        </p:nvSpPr>
        <p:spPr>
          <a:xfrm>
            <a:off x="348785" y="352923"/>
            <a:ext cx="3908787" cy="769441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/>
              <a:t>Definition :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321781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E4B9BC7-6055-4324-A73A-77D8BF188EC4}"/>
              </a:ext>
            </a:extLst>
          </p:cNvPr>
          <p:cNvSpPr txBox="1"/>
          <p:nvPr/>
        </p:nvSpPr>
        <p:spPr>
          <a:xfrm>
            <a:off x="433793" y="1122363"/>
            <a:ext cx="365140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What are the causes of FUO?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F2F604E-43BE-4DC3-B983-E071523364F8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p:ext>
            </p:extLst>
          </p:nvPr>
        </p:nvSpPr>
        <p:spPr>
          <a:xfrm rot="5400000">
            <a:off x="682905" y="379337"/>
            <a:ext cx="146304" cy="638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8C9B587-E65E-4B52-B37C-ABEBB6E87928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p:ext>
            </p:extLst>
          </p:nvPr>
        </p:nvSpPr>
        <p:spPr>
          <a:xfrm>
            <a:off x="436559" y="4546920"/>
            <a:ext cx="3609915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AAE7556-3B34-4380-B713-EE7E786975E5}"/>
              </a:ext>
            </a:extLst>
          </p:cNvPr>
          <p:cNvSpPr txBox="1"/>
          <p:nvPr/>
        </p:nvSpPr>
        <p:spPr>
          <a:xfrm>
            <a:off x="4804800" y="1431745"/>
            <a:ext cx="145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661073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8E77ADE-6D81-451A-A0B4-2C94B5E64C7A}"/>
              </a:ext>
            </a:extLst>
          </p:cNvPr>
          <p:cNvSpPr txBox="1">
            <a:spLocks/>
          </p:cNvSpPr>
          <p:nvPr/>
        </p:nvSpPr>
        <p:spPr>
          <a:xfrm>
            <a:off x="274637" y="0"/>
            <a:ext cx="7656980" cy="647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defPPr/>
          </a:lstStyle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61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infection</a:t>
            </a:r>
            <a:br>
              <a:rPr kumimoji="0" lang="en-US" sz="61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1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-neoplasm</a:t>
            </a:r>
            <a:br>
              <a:rPr kumimoji="0" lang="en-US" sz="61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1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-collagen vascular disease</a:t>
            </a:r>
            <a:br>
              <a:rPr kumimoji="0" lang="en-US" sz="61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1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-others:</a:t>
            </a:r>
            <a:br>
              <a:rPr kumimoji="0" lang="en-US" sz="61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1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drug induced </a:t>
            </a:r>
            <a:br>
              <a:rPr kumimoji="0" lang="en-US" sz="61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1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PE</a:t>
            </a:r>
            <a:br>
              <a:rPr kumimoji="0" lang="en-US" sz="61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1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hemolytic anemia </a:t>
            </a:r>
            <a:endParaRPr kumimoji="0" lang="en-US" sz="6100" b="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C7A0A82-4AE9-4E38-B27A-CD68729676CB}"/>
              </a:ext>
            </a:extLst>
          </p:cNvPr>
          <p:cNvSpPr txBox="1"/>
          <p:nvPr/>
        </p:nvSpPr>
        <p:spPr>
          <a:xfrm>
            <a:off x="760710" y="424018"/>
            <a:ext cx="74657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Specific locations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marL="609600" indent="-609600" eaLnBrk="1" hangingPunct="1">
              <a:buFontTx/>
              <a:buNone/>
            </a:pPr>
            <a:endParaRPr lang="hu-HU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hu-HU" altLang="en-US" sz="1800" b="1" dirty="0">
                <a:latin typeface="Times New Roman" panose="02020603050405020304" pitchFamily="18" charset="0"/>
              </a:rPr>
              <a:t>	</a:t>
            </a:r>
            <a:r>
              <a:rPr lang="hu-HU" altLang="en-US" sz="2400" b="1" dirty="0">
                <a:latin typeface="Times New Roman" panose="02020603050405020304" pitchFamily="18" charset="0"/>
              </a:rPr>
              <a:t>Most common:</a:t>
            </a:r>
            <a:r>
              <a:rPr lang="hu-HU" altLang="en-US" sz="2400" dirty="0">
                <a:latin typeface="Times New Roman" panose="02020603050405020304" pitchFamily="18" charset="0"/>
              </a:rPr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  </a:t>
            </a:r>
            <a:r>
              <a:rPr lang="en-US" altLang="en-US" sz="2400" dirty="0">
                <a:latin typeface="Times New Roman" panose="02020603050405020304" pitchFamily="18" charset="0"/>
              </a:rPr>
              <a:t>infective </a:t>
            </a:r>
            <a:r>
              <a:rPr lang="hu-HU" altLang="en-US" sz="2400" dirty="0">
                <a:latin typeface="Times New Roman" panose="02020603050405020304" pitchFamily="18" charset="0"/>
              </a:rPr>
              <a:t>endocarditis </a:t>
            </a:r>
          </a:p>
          <a:p>
            <a:pPr marL="609600" indent="-609600" eaLnBrk="1" hangingPunct="1">
              <a:buFontTx/>
              <a:buNone/>
            </a:pPr>
            <a:r>
              <a:rPr lang="hu-HU" altLang="en-US" sz="2400" b="1" dirty="0">
                <a:latin typeface="Times New Roman" panose="02020603050405020304" pitchFamily="18" charset="0"/>
              </a:rPr>
              <a:t>	Less common:</a:t>
            </a:r>
            <a:r>
              <a:rPr lang="hu-HU" altLang="en-US" sz="2400" dirty="0">
                <a:latin typeface="Times New Roman" panose="02020603050405020304" pitchFamily="18" charset="0"/>
              </a:rPr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- </a:t>
            </a:r>
            <a:r>
              <a:rPr lang="en-US" altLang="en-US" sz="2400" dirty="0">
                <a:latin typeface="Times New Roman" panose="02020603050405020304" pitchFamily="18" charset="0"/>
              </a:rPr>
              <a:t>Abscess : urinary tract ( including prostate ) , CNS </a:t>
            </a:r>
            <a:endParaRPr lang="hu-HU" altLang="en-US" sz="2400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- </a:t>
            </a:r>
            <a:r>
              <a:rPr lang="en-US" altLang="en-US" sz="2400" dirty="0">
                <a:latin typeface="Times New Roman" panose="02020603050405020304" pitchFamily="18" charset="0"/>
              </a:rPr>
              <a:t>infection of oral cavity  , head and neck </a:t>
            </a:r>
            <a:endParaRPr lang="hu-HU" altLang="en-US" sz="2400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	- </a:t>
            </a:r>
            <a:r>
              <a:rPr lang="en-US" altLang="en-US" sz="2400" dirty="0">
                <a:latin typeface="Times New Roman" panose="02020603050405020304" pitchFamily="18" charset="0"/>
              </a:rPr>
              <a:t>bone and joint infection </a:t>
            </a:r>
            <a:endParaRPr lang="hu-HU" altLang="en-US" sz="2400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hu-HU" altLang="en-US" sz="2400" dirty="0">
                <a:latin typeface="Times New Roman" panose="02020603050405020304" pitchFamily="18" charset="0"/>
              </a:rPr>
              <a:t>	</a:t>
            </a:r>
            <a:endParaRPr lang="hu-HU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48B8E12-6BEE-4762-AF8E-81DEA0ADFF26}"/>
              </a:ext>
            </a:extLst>
          </p:cNvPr>
          <p:cNvSpPr txBox="1"/>
          <p:nvPr/>
        </p:nvSpPr>
        <p:spPr>
          <a:xfrm>
            <a:off x="760710" y="3792250"/>
            <a:ext cx="7742406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Specific organisms :</a:t>
            </a:r>
            <a:endParaRPr lang="hu-HU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b="1">
                <a:latin typeface="Times New Roman" panose="02020603050405020304" pitchFamily="18" charset="0"/>
              </a:rPr>
              <a:t>	</a:t>
            </a:r>
            <a:r>
              <a:rPr lang="hu-HU" altLang="en-US" sz="2400" b="1">
                <a:latin typeface="Times New Roman" panose="02020603050405020304" pitchFamily="18" charset="0"/>
              </a:rPr>
              <a:t>Most common: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>
                <a:latin typeface="Times New Roman" panose="02020603050405020304" pitchFamily="18" charset="0"/>
              </a:rPr>
              <a:t>	</a:t>
            </a:r>
            <a:r>
              <a:rPr lang="en-US" altLang="en-US" sz="2400">
                <a:latin typeface="Times New Roman" panose="02020603050405020304" pitchFamily="18" charset="0"/>
              </a:rPr>
              <a:t>      TB ( particularly extrapulmonary )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 b="1">
                <a:latin typeface="Times New Roman" panose="02020603050405020304" pitchFamily="18" charset="0"/>
              </a:rPr>
              <a:t>	Less common:</a:t>
            </a:r>
            <a:r>
              <a:rPr lang="hu-HU" altLang="en-US" sz="2400">
                <a:latin typeface="Times New Roman" panose="02020603050405020304" pitchFamily="18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>
                <a:latin typeface="Times New Roman" panose="02020603050405020304" pitchFamily="18" charset="0"/>
              </a:rPr>
              <a:t>		- </a:t>
            </a:r>
            <a:r>
              <a:rPr lang="en-US" altLang="en-US" sz="2400">
                <a:latin typeface="Times New Roman" panose="02020603050405020304" pitchFamily="18" charset="0"/>
              </a:rPr>
              <a:t>HIV</a:t>
            </a:r>
            <a:endParaRPr lang="hu-HU" altLang="en-US" sz="240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>
                <a:latin typeface="Times New Roman" panose="02020603050405020304" pitchFamily="18" charset="0"/>
              </a:rPr>
              <a:t>		- </a:t>
            </a:r>
            <a:r>
              <a:rPr lang="en-US" altLang="en-US" sz="2400">
                <a:latin typeface="Times New Roman" panose="02020603050405020304" pitchFamily="18" charset="0"/>
              </a:rPr>
              <a:t>EBV </a:t>
            </a:r>
            <a:endParaRPr lang="hu-HU" altLang="en-US" sz="240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>
                <a:latin typeface="Times New Roman" panose="02020603050405020304" pitchFamily="18" charset="0"/>
              </a:rPr>
              <a:t>		- </a:t>
            </a:r>
            <a:r>
              <a:rPr lang="en-US" altLang="en-US" sz="2400">
                <a:latin typeface="Times New Roman" panose="02020603050405020304" pitchFamily="18" charset="0"/>
              </a:rPr>
              <a:t>Brucella </a:t>
            </a:r>
            <a:endParaRPr lang="hu-HU" altLang="en-US" sz="240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hu-HU" altLang="en-US" sz="2400">
                <a:latin typeface="Times New Roman" panose="02020603050405020304" pitchFamily="18" charset="0"/>
              </a:rPr>
              <a:t>	</a:t>
            </a:r>
            <a:endParaRPr lang="hu-H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3596415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C910715-285F-42C5-B647-57E649D612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761302465"/>
              </p:ext>
            </p:extLst>
          </p:nvPr>
        </p:nvGraphicFramePr>
        <p:xfrm>
          <a:off x="368300" y="1554163"/>
          <a:ext cx="10512425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1D091AE-0CA3-494A-AD58-721718672DD7}"/>
              </a:ext>
            </a:extLst>
          </p:cNvPr>
          <p:cNvSpPr/>
          <p:nvPr/>
        </p:nvSpPr>
        <p:spPr>
          <a:xfrm>
            <a:off x="760710" y="1027906"/>
            <a:ext cx="9269840" cy="102877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17D346-81CB-4CA3-B736-617A8B7AF50A}"/>
              </a:ext>
            </a:extLst>
          </p:cNvPr>
          <p:cNvSpPr txBox="1"/>
          <p:nvPr/>
        </p:nvSpPr>
        <p:spPr>
          <a:xfrm>
            <a:off x="649460" y="308195"/>
            <a:ext cx="519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</a:rPr>
              <a:t>Endocarditis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5DA971-A534-4281-9793-FAAC18E97099}"/>
              </a:ext>
            </a:extLst>
          </p:cNvPr>
          <p:cNvSpPr txBox="1"/>
          <p:nvPr/>
        </p:nvSpPr>
        <p:spPr>
          <a:xfrm>
            <a:off x="3528432" y="1156485"/>
            <a:ext cx="767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History</a:t>
            </a:r>
          </a:p>
          <a:p>
            <a:r>
              <a:rPr lang="en-US" sz="2400" b="1"/>
              <a:t>IVDU , Hx Endocarditis, prosthetic valve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3EDD23B-D01C-40C7-A4F5-13BE9E680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872905842"/>
              </p:ext>
            </p:extLst>
          </p:nvPr>
        </p:nvGraphicFramePr>
        <p:xfrm>
          <a:off x="760711" y="2353470"/>
          <a:ext cx="5276862" cy="419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C1D524-9C57-4C1E-9314-3CA6D18528E3}"/>
              </a:ext>
            </a:extLst>
          </p:cNvPr>
          <p:cNvSpPr/>
          <p:nvPr/>
        </p:nvSpPr>
        <p:spPr>
          <a:xfrm>
            <a:off x="6699059" y="2111013"/>
            <a:ext cx="3487841" cy="37761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Duke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AB63AB4-EC8E-4C0D-8EF0-BDB955FCA2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>
          <a:xfrm>
            <a:off x="1034326" y="1071632"/>
            <a:ext cx="2220490" cy="95957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CDED2B7-5676-406F-AD61-9FB85159D5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>
          <a:xfrm>
            <a:off x="6699059" y="2584549"/>
            <a:ext cx="3487841" cy="170512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394528-3B52-4CB1-B9BB-AFB3D2F2E4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val="0"/>
              </a:ext>
            </a:extLst>
          </a:blip>
          <a:stretch>
            <a:fillRect/>
          </a:stretch>
        </p:blipFill>
        <p:spPr>
          <a:xfrm>
            <a:off x="6699059" y="4166502"/>
            <a:ext cx="3487841" cy="258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9852932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27270A-2B15-4025-A30B-9D5504603F93}"/>
              </a:ext>
            </a:extLst>
          </p:cNvPr>
          <p:cNvSpPr txBox="1"/>
          <p:nvPr/>
        </p:nvSpPr>
        <p:spPr>
          <a:xfrm>
            <a:off x="643446" y="365126"/>
            <a:ext cx="911048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</a:rPr>
              <a:t>The Management :</a:t>
            </a:r>
          </a:p>
          <a:p>
            <a:endParaRPr lang="en-US" sz="2400"/>
          </a:p>
          <a:p>
            <a:r>
              <a:rPr lang="en-US" sz="2400"/>
              <a:t>If infective endocarditis is suspected, then the patient should be admitted to a hospital, and empiric intravenous antibiotics should be commenced after three sets of blood cultures have been collected.</a:t>
            </a:r>
          </a:p>
          <a:p>
            <a:endParaRPr lang="en-US" sz="2400"/>
          </a:p>
          <a:p>
            <a:r>
              <a:rPr lang="en-US" sz="2400"/>
              <a:t>The recommended empiric therapy of infective endocarditis is </a:t>
            </a:r>
            <a:r>
              <a:rPr lang="en-US" sz="2400">
                <a:solidFill>
                  <a:srgbClr val="FF0000"/>
                </a:solidFill>
              </a:rPr>
              <a:t>gentamicin</a:t>
            </a:r>
            <a:r>
              <a:rPr lang="en-US" sz="2400"/>
              <a:t>, </a:t>
            </a:r>
            <a:r>
              <a:rPr lang="en-US" sz="2400">
                <a:solidFill>
                  <a:srgbClr val="FF0000"/>
                </a:solidFill>
              </a:rPr>
              <a:t>benzylpenicillin </a:t>
            </a:r>
            <a:r>
              <a:rPr lang="en-US" sz="2400"/>
              <a:t>and </a:t>
            </a:r>
            <a:r>
              <a:rPr lang="en-US" sz="2400">
                <a:solidFill>
                  <a:srgbClr val="FF0000"/>
                </a:solidFill>
              </a:rPr>
              <a:t>flucloxacillin</a:t>
            </a:r>
            <a:r>
              <a:rPr lang="en-US" sz="2400"/>
              <a:t>; however, this may vary with different patient factors and should be discussed with an infectious diseases specialist</a:t>
            </a:r>
          </a:p>
          <a:p>
            <a:endParaRPr lang="en-US" sz="2400"/>
          </a:p>
          <a:p>
            <a:r>
              <a:rPr lang="en-US" sz="2400"/>
              <a:t>If patient has intracardiac devices such as pacemaker , must be removed 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573468836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PresentationFormat>Custom</PresentationFormat>
  <Paragraphs>236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Invasive diagnostic procedures:</vt:lpstr>
      <vt:lpstr>Management of fever of unknown origin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</cp:revision>
  <dcterms:modified xsi:type="dcterms:W3CDTF">2022-02-18T23:49:29Z</dcterms:modified>
</cp:coreProperties>
</file>