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321" r:id="rId6"/>
    <p:sldId id="537" r:id="rId7"/>
    <p:sldId id="535" r:id="rId8"/>
    <p:sldId id="324" r:id="rId9"/>
    <p:sldId id="325" r:id="rId10"/>
    <p:sldId id="326" r:id="rId11"/>
    <p:sldId id="572" r:id="rId12"/>
    <p:sldId id="327" r:id="rId13"/>
    <p:sldId id="328" r:id="rId14"/>
    <p:sldId id="329" r:id="rId15"/>
    <p:sldId id="573" r:id="rId16"/>
    <p:sldId id="300" r:id="rId17"/>
    <p:sldId id="301" r:id="rId18"/>
    <p:sldId id="574" r:id="rId19"/>
    <p:sldId id="303" r:id="rId20"/>
    <p:sldId id="305" r:id="rId21"/>
    <p:sldId id="304" r:id="rId22"/>
    <p:sldId id="571" r:id="rId23"/>
    <p:sldId id="307" r:id="rId24"/>
    <p:sldId id="575" r:id="rId25"/>
    <p:sldId id="308" r:id="rId26"/>
    <p:sldId id="309" r:id="rId27"/>
    <p:sldId id="31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280" autoAdjust="0"/>
  </p:normalViewPr>
  <p:slideViewPr>
    <p:cSldViewPr>
      <p:cViewPr varScale="1">
        <p:scale>
          <a:sx n="89" d="100"/>
          <a:sy n="89" d="100"/>
        </p:scale>
        <p:origin x="154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3B4EEC-CE15-4DDA-8136-89B861156047}" type="datetimeFigureOut">
              <a:rPr lang="ar-SA" smtClean="0"/>
              <a:pPr/>
              <a:t>29/03/1444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1D70A3-9603-4AF0-A73E-9C6C02C4DB8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131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642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Common airborne /</a:t>
            </a:r>
            <a:r>
              <a:rPr lang="en-US" dirty="0" err="1"/>
              <a:t>dustborne</a:t>
            </a:r>
            <a:r>
              <a:rPr lang="en-US" dirty="0"/>
              <a:t>; usual methods of disinfection/ antisepsis: ineffective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222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toxins </a:t>
            </a:r>
          </a:p>
          <a:p>
            <a:pPr lvl="2"/>
            <a:r>
              <a:rPr lang="en-US" dirty="0"/>
              <a:t>alpha toxin –causes RBC rupture, edema and tissue destruction</a:t>
            </a:r>
          </a:p>
          <a:p>
            <a:pPr lvl="2"/>
            <a:r>
              <a:rPr lang="en-US" dirty="0"/>
              <a:t>Collagenase</a:t>
            </a:r>
          </a:p>
          <a:p>
            <a:pPr lvl="2"/>
            <a:r>
              <a:rPr lang="en-US" dirty="0"/>
              <a:t>Hyaluronidase</a:t>
            </a:r>
          </a:p>
          <a:p>
            <a:pPr lvl="2"/>
            <a:r>
              <a:rPr lang="en-US" dirty="0" err="1"/>
              <a:t>Dnase</a:t>
            </a:r>
            <a:endParaRPr lang="en-US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718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41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0749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768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10/24/2021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45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General Microbiology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JO" b="1" dirty="0" smtClean="0">
                <a:solidFill>
                  <a:schemeClr val="accent2">
                    <a:lumMod val="75000"/>
                  </a:schemeClr>
                </a:solidFill>
              </a:rPr>
              <a:t>2023-2022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Orientation to Gram Positive Bacteria of Medical Importance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Lecture 6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819" y="4133214"/>
            <a:ext cx="57984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Dr. Mohammad Odibate</a:t>
            </a:r>
          </a:p>
          <a:p>
            <a:pPr algn="ctr" rtl="1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Department of Microbiology and pathology </a:t>
            </a:r>
          </a:p>
          <a:p>
            <a:pPr algn="ctr" rtl="1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Faculty of Medicine, Mutah University </a:t>
            </a:r>
          </a:p>
          <a:p>
            <a:pPr algn="ctr" rtl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rtl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AE0713-6994-4DD1-B8FE-2799DADC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1556792"/>
            <a:ext cx="3887787" cy="1066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400" b="1" i="1" spc="-1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2008" y="1484784"/>
            <a:ext cx="7772400" cy="4114800"/>
          </a:xfrm>
          <a:prstGeom prst="rect">
            <a:avLst/>
          </a:prstGeom>
        </p:spPr>
        <p:txBody>
          <a:bodyPr/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sz="3200" b="1" i="1" spc="-100" dirty="0">
                <a:solidFill>
                  <a:srgbClr val="00B050"/>
                </a:solidFill>
                <a:latin typeface="Calibri" pitchFamily="34" charset="0"/>
              </a:rPr>
              <a:t>S. </a:t>
            </a:r>
            <a:r>
              <a:rPr lang="en-US" sz="3200" b="1" i="1" spc="-100" dirty="0" err="1">
                <a:solidFill>
                  <a:srgbClr val="00B050"/>
                </a:solidFill>
                <a:latin typeface="Calibri" pitchFamily="34" charset="0"/>
              </a:rPr>
              <a:t>pyogenes</a:t>
            </a:r>
            <a:r>
              <a:rPr lang="en-US" sz="3200" b="1" i="1" spc="-100" dirty="0">
                <a:solidFill>
                  <a:srgbClr val="00B050"/>
                </a:solidFill>
                <a:latin typeface="Calibri" pitchFamily="34" charset="0"/>
              </a:rPr>
              <a:t> (Group A </a:t>
            </a:r>
            <a:r>
              <a:rPr lang="en-US" sz="3200" b="1" i="1" spc="-100" dirty="0" err="1">
                <a:solidFill>
                  <a:srgbClr val="00B050"/>
                </a:solidFill>
                <a:latin typeface="Calibri" pitchFamily="34" charset="0"/>
              </a:rPr>
              <a:t>sterp</a:t>
            </a:r>
            <a:r>
              <a:rPr lang="en-US" sz="3200" b="1" i="1" spc="-100" dirty="0">
                <a:solidFill>
                  <a:srgbClr val="00B050"/>
                </a:solidFill>
                <a:latin typeface="Calibri" pitchFamily="34" charset="0"/>
              </a:rPr>
              <a:t>):</a:t>
            </a:r>
            <a:endParaRPr lang="en-US" sz="3200" spc="-100" dirty="0">
              <a:solidFill>
                <a:srgbClr val="00B050"/>
              </a:solidFill>
              <a:latin typeface="Calibri" pitchFamily="34" charset="0"/>
              <a:cs typeface="Rod" pitchFamily="49" charset="-79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spc="-100" dirty="0">
                <a:latin typeface="Calibri" pitchFamily="34" charset="0"/>
                <a:cs typeface="Rod" pitchFamily="49" charset="-79"/>
              </a:rPr>
              <a:t>Group-A streptococci (GAS).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spc="-100" dirty="0">
                <a:latin typeface="Symbol" pitchFamily="18" charset="2"/>
                <a:cs typeface="+mn-cs"/>
              </a:rPr>
              <a:t>b</a:t>
            </a:r>
            <a:r>
              <a:rPr lang="en-US" sz="2400" spc="-100" dirty="0">
                <a:latin typeface="Calibri" pitchFamily="34" charset="0"/>
                <a:cs typeface="+mn-cs"/>
              </a:rPr>
              <a:t>- hemolytic.</a:t>
            </a:r>
            <a:endParaRPr lang="en-US" sz="2400" dirty="0">
              <a:latin typeface="Calibri" pitchFamily="34" charset="0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Most serious streptococcal pathogen.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Inhabits throat, </a:t>
            </a:r>
            <a:r>
              <a:rPr lang="en-US" sz="2400" dirty="0" err="1">
                <a:latin typeface="Calibri" pitchFamily="34" charset="0"/>
                <a:cs typeface="+mn-cs"/>
              </a:rPr>
              <a:t>nasopharynx</a:t>
            </a:r>
            <a:r>
              <a:rPr lang="en-US" sz="2400" dirty="0">
                <a:latin typeface="Calibri" pitchFamily="34" charset="0"/>
                <a:cs typeface="+mn-cs"/>
              </a:rPr>
              <a:t>, occasionally skin.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Diseases: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Pharyngitis.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Skin infections.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Necrotizing infections.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Systemic infections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4056" y="908720"/>
            <a:ext cx="291581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Streptococci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EDA11F-E895-4260-96F4-7837DE92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1556792"/>
            <a:ext cx="3887787" cy="1066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400" b="1" i="1" spc="-1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2008" y="1484784"/>
            <a:ext cx="7772400" cy="4114800"/>
          </a:xfrm>
          <a:prstGeom prst="rect">
            <a:avLst/>
          </a:prstGeom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764704"/>
            <a:ext cx="5292080" cy="64294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en-US" sz="3600" b="1" dirty="0"/>
              <a:t>Streptococcus pneumoniae</a:t>
            </a:r>
          </a:p>
          <a:p>
            <a:pPr lvl="0">
              <a:spcBef>
                <a:spcPct val="0"/>
              </a:spcBef>
            </a:pPr>
            <a:endParaRPr lang="en-US" sz="3600" b="1" dirty="0"/>
          </a:p>
          <a:p>
            <a:pPr lvl="0">
              <a:spcBef>
                <a:spcPct val="0"/>
              </a:spcBef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5536" y="1340768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/>
              <a:t>Pneumonia-inflammatory condition of the lung.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/>
              <a:t>Inhabits </a:t>
            </a:r>
            <a:r>
              <a:rPr lang="en-US" sz="2800" dirty="0" err="1"/>
              <a:t>nasopharynx</a:t>
            </a:r>
            <a:r>
              <a:rPr lang="en-US" sz="2800" dirty="0"/>
              <a:t> of healthy people.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/>
              <a:t>May also infect brain: (pneumococcal meningitis) and blood stream (</a:t>
            </a:r>
            <a:r>
              <a:rPr lang="en-US" sz="2800" dirty="0" err="1"/>
              <a:t>pneumococcus</a:t>
            </a:r>
            <a:r>
              <a:rPr lang="en-US" sz="2800" dirty="0"/>
              <a:t> septicemia).</a:t>
            </a:r>
          </a:p>
          <a:p>
            <a:pPr algn="just"/>
            <a:endParaRPr lang="ar-SA" sz="28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216" y="1700808"/>
            <a:ext cx="3716784" cy="35753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1060C22-2171-47CF-A935-2D125277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e 6">
            <a:extLst>
              <a:ext uri="{FF2B5EF4-FFF2-40B4-BE49-F238E27FC236}">
                <a16:creationId xmlns="" xmlns:a16="http://schemas.microsoft.com/office/drawing/2014/main" id="{C2756E1B-2A09-43F8-B941-B5253037AAD3}"/>
              </a:ext>
            </a:extLst>
          </p:cNvPr>
          <p:cNvSpPr>
            <a:spLocks/>
          </p:cNvSpPr>
          <p:nvPr/>
        </p:nvSpPr>
        <p:spPr bwMode="auto">
          <a:xfrm rot="5400000">
            <a:off x="4193382" y="-827212"/>
            <a:ext cx="785812" cy="5114925"/>
          </a:xfrm>
          <a:prstGeom prst="leftBrace">
            <a:avLst>
              <a:gd name="adj1" fmla="val 8347"/>
              <a:gd name="adj2" fmla="val 50000"/>
            </a:avLst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4D475-3829-46B3-AD58-F0B0E76F3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71438"/>
            <a:ext cx="7772400" cy="1143001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</a:rPr>
              <a:t>Positive Bacteria of Medical Importance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196" name="AutoShape 2" descr="https://tse3.mm.bing.net/th?id=OIP.pY5LRdorA-Lv7EQzbAHpvAHaDi&amp;pid=Api&amp;P=0&amp;w=369&amp;h=177">
            <a:extLst>
              <a:ext uri="{FF2B5EF4-FFF2-40B4-BE49-F238E27FC236}">
                <a16:creationId xmlns="" xmlns:a16="http://schemas.microsoft.com/office/drawing/2014/main" id="{C3C3FF73-08A0-4B74-90A3-B7E15E553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C7AA0AD-DB8D-4341-800E-36C41D0C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08720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Gram 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1FFB1E3-B390-490D-A97B-26BFBAC1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23157"/>
            <a:ext cx="332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Bacilli </a:t>
            </a:r>
            <a:endParaRPr lang="en-US" alt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D115B32-994E-4615-A682-53210C60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551782"/>
            <a:ext cx="47863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Bacillus 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anthracis (anthrax)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cereus 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Clostridium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botulinum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difficile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perfringens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tetani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Non-spore forming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Listeria monocytogenes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Corynebacterium diphtheriae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Mycobacterium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D48C949-3241-4646-B072-D88217D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694657"/>
            <a:ext cx="37861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</a:rPr>
              <a:t>Staphylococcus aureus</a:t>
            </a:r>
            <a:r>
              <a:rPr lang="en-US" altLang="en-US" sz="2200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Streptococcus </a:t>
            </a:r>
            <a:r>
              <a:rPr lang="en-US" altLang="en-US" sz="22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A: pyogenes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B: agalactiae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pneumoniae (diplococci)</a:t>
            </a:r>
            <a:endParaRPr lang="en-US" altLang="en-US" sz="2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2AB3A89-186C-4CE9-96D4-9DBEFCE8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223170"/>
            <a:ext cx="312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cocci</a:t>
            </a:r>
            <a:endParaRPr lang="en-US" alt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6F04E2-B154-4327-817F-659071C1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59" y="2594106"/>
            <a:ext cx="3929063" cy="1042607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330B4C4-0915-48D3-8BB6-25428D2B37C8}"/>
              </a:ext>
            </a:extLst>
          </p:cNvPr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4B534A2-ED38-470A-A641-85B7CFAB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22710"/>
            <a:ext cx="4186808" cy="562074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B0F0"/>
                </a:solidFill>
              </a:rPr>
              <a:t>Bacillus anthracis</a:t>
            </a:r>
            <a:endParaRPr lang="ar-SA" sz="36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5266928" cy="4525963"/>
          </a:xfrm>
        </p:spPr>
        <p:txBody>
          <a:bodyPr>
            <a:normAutofit/>
          </a:bodyPr>
          <a:lstStyle/>
          <a:p>
            <a:r>
              <a:rPr lang="en-US" sz="2400" dirty="0"/>
              <a:t>Large, block-shaped rods</a:t>
            </a:r>
          </a:p>
          <a:p>
            <a:r>
              <a:rPr lang="en-US" sz="2400" dirty="0"/>
              <a:t>Central spores</a:t>
            </a:r>
          </a:p>
          <a:p>
            <a:r>
              <a:rPr lang="en-US" sz="2400" dirty="0"/>
              <a:t>Virulence factors –polypeptide capsule/</a:t>
            </a:r>
            <a:r>
              <a:rPr lang="en-US" sz="2400" dirty="0" err="1"/>
              <a:t>exotoxins</a:t>
            </a:r>
            <a:endParaRPr lang="en-US" sz="2400" dirty="0"/>
          </a:p>
          <a:p>
            <a:r>
              <a:rPr lang="en-US" sz="2400" dirty="0"/>
              <a:t>3 types of anthrax: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err="1"/>
              <a:t>Cutaneous</a:t>
            </a:r>
            <a:r>
              <a:rPr lang="en-US" sz="2000" dirty="0"/>
              <a:t>–spores enter through skin, black sore; least dangerous.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Pulmonary–inhalation of spores.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Gastrointestinal–ingested spores.</a:t>
            </a:r>
          </a:p>
          <a:p>
            <a:endParaRPr lang="ar-SA" sz="2400" dirty="0"/>
          </a:p>
          <a:p>
            <a:pPr>
              <a:buNone/>
            </a:pPr>
            <a:endParaRPr lang="ar-SA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2952328" cy="235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024336" cy="227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9FF401FC-3300-4BB7-B7D6-C315006C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80528" y="836712"/>
            <a:ext cx="3816424" cy="648072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B0F0"/>
                </a:solidFill>
              </a:rPr>
              <a:t>Bacillus cereus</a:t>
            </a:r>
            <a:endParaRPr lang="ar-SA" sz="3600" b="1" i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8032" y="1484784"/>
            <a:ext cx="8070182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Grows in foods, spores survive cooking/ reheating.</a:t>
            </a:r>
          </a:p>
          <a:p>
            <a:pPr algn="just"/>
            <a:r>
              <a:rPr lang="en-US" dirty="0"/>
              <a:t>Ingestion of toxin-containing food causes nausea, vomiting, abdominal cramps, diarrhea; 24 hour duration.</a:t>
            </a:r>
          </a:p>
          <a:p>
            <a:pPr algn="just"/>
            <a:r>
              <a:rPr lang="en-US" dirty="0"/>
              <a:t>No treatment.</a:t>
            </a:r>
          </a:p>
          <a:p>
            <a:pPr algn="just"/>
            <a:r>
              <a:rPr lang="en-US" dirty="0"/>
              <a:t>Increasingly reported in </a:t>
            </a:r>
            <a:r>
              <a:rPr lang="en-US" dirty="0" err="1"/>
              <a:t>immunosuppressed</a:t>
            </a:r>
            <a:r>
              <a:rPr lang="en-US" dirty="0"/>
              <a:t>.</a:t>
            </a:r>
          </a:p>
          <a:p>
            <a:pPr algn="just"/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3A0051-A674-4BA5-AB80-E6A0DB07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e 6">
            <a:extLst>
              <a:ext uri="{FF2B5EF4-FFF2-40B4-BE49-F238E27FC236}">
                <a16:creationId xmlns="" xmlns:a16="http://schemas.microsoft.com/office/drawing/2014/main" id="{C2756E1B-2A09-43F8-B941-B5253037AAD3}"/>
              </a:ext>
            </a:extLst>
          </p:cNvPr>
          <p:cNvSpPr>
            <a:spLocks/>
          </p:cNvSpPr>
          <p:nvPr/>
        </p:nvSpPr>
        <p:spPr bwMode="auto">
          <a:xfrm rot="5400000">
            <a:off x="4193382" y="-827212"/>
            <a:ext cx="785812" cy="5114925"/>
          </a:xfrm>
          <a:prstGeom prst="leftBrace">
            <a:avLst>
              <a:gd name="adj1" fmla="val 8347"/>
              <a:gd name="adj2" fmla="val 50000"/>
            </a:avLst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4D475-3829-46B3-AD58-F0B0E76F3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71438"/>
            <a:ext cx="7772400" cy="1143001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</a:rPr>
              <a:t>Positive Bacteria of Medical Importance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196" name="AutoShape 2" descr="https://tse3.mm.bing.net/th?id=OIP.pY5LRdorA-Lv7EQzbAHpvAHaDi&amp;pid=Api&amp;P=0&amp;w=369&amp;h=177">
            <a:extLst>
              <a:ext uri="{FF2B5EF4-FFF2-40B4-BE49-F238E27FC236}">
                <a16:creationId xmlns="" xmlns:a16="http://schemas.microsoft.com/office/drawing/2014/main" id="{C3C3FF73-08A0-4B74-90A3-B7E15E553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C7AA0AD-DB8D-4341-800E-36C41D0C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08720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Gram 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1FFB1E3-B390-490D-A97B-26BFBAC1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23157"/>
            <a:ext cx="332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Bacilli </a:t>
            </a:r>
            <a:endParaRPr lang="en-US" alt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D115B32-994E-4615-A682-53210C60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551782"/>
            <a:ext cx="47863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Bacillus 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anthracis (anthrax)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cereus 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Clostridium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botulinum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difficile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perfringens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tetani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Non-spore forming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Listeria monocytogenes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Corynebacterium diphtheriae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Mycobacterium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D48C949-3241-4646-B072-D88217D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694657"/>
            <a:ext cx="37861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</a:rPr>
              <a:t>Staphylococcus aureus</a:t>
            </a:r>
            <a:r>
              <a:rPr lang="en-US" altLang="en-US" sz="2200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Streptococcus </a:t>
            </a:r>
            <a:r>
              <a:rPr lang="en-US" altLang="en-US" sz="22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A: pyogenes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B: agalactiae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pneumoniae (diplococci)</a:t>
            </a:r>
            <a:endParaRPr lang="en-US" altLang="en-US" sz="2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2AB3A89-186C-4CE9-96D4-9DBEFCE8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223170"/>
            <a:ext cx="312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cocci</a:t>
            </a:r>
            <a:endParaRPr lang="en-US" alt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6F04E2-B154-4327-817F-659071C1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990" y="3564672"/>
            <a:ext cx="3929063" cy="1592198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330B4C4-0915-48D3-8BB6-25428D2B37C8}"/>
              </a:ext>
            </a:extLst>
          </p:cNvPr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655F62C-5347-4BF7-9B72-17D3D396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00200"/>
            <a:ext cx="8534752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Normal flora colon, in low numbers.</a:t>
            </a:r>
          </a:p>
          <a:p>
            <a:pPr algn="just"/>
            <a:r>
              <a:rPr lang="en-US" dirty="0"/>
              <a:t>Causes antibiotic associated colitis </a:t>
            </a:r>
          </a:p>
          <a:p>
            <a:pPr algn="just"/>
            <a:r>
              <a:rPr lang="en-US" dirty="0"/>
              <a:t>Due to treatment with broad-spectrum antibiotics that kills other bacteria: </a:t>
            </a:r>
            <a:r>
              <a:rPr lang="en-US" i="1" dirty="0"/>
              <a:t>C. difficile overgrowth</a:t>
            </a:r>
          </a:p>
          <a:p>
            <a:pPr algn="just"/>
            <a:r>
              <a:rPr lang="en-US" dirty="0"/>
              <a:t>Enterotoxins that damage intestines.</a:t>
            </a:r>
          </a:p>
          <a:p>
            <a:pPr algn="just"/>
            <a:r>
              <a:rPr lang="en-US" dirty="0"/>
              <a:t>Major cause of diarrhea in hospitals.</a:t>
            </a:r>
          </a:p>
          <a:p>
            <a:pPr algn="just"/>
            <a:r>
              <a:rPr lang="en-US" dirty="0"/>
              <a:t>Treatment: stop antimicrobials/fluid electrolyte replacement.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82800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difficile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AAD5F1F7-6426-4209-951F-685EA484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00200"/>
            <a:ext cx="5544616" cy="5257800"/>
          </a:xfrm>
        </p:spPr>
        <p:txBody>
          <a:bodyPr>
            <a:normAutofit/>
          </a:bodyPr>
          <a:lstStyle/>
          <a:p>
            <a:r>
              <a:rPr lang="en-US" sz="3000" dirty="0"/>
              <a:t>Soft tissue :wound infections: </a:t>
            </a:r>
            <a:r>
              <a:rPr lang="en-US" sz="3000" dirty="0" err="1"/>
              <a:t>myonecrosis</a:t>
            </a:r>
            <a:endParaRPr lang="en-US" sz="3000" dirty="0"/>
          </a:p>
          <a:p>
            <a:r>
              <a:rPr lang="en-US" sz="3000" dirty="0"/>
              <a:t>Predisposing factors: infection of all types of wounds.</a:t>
            </a:r>
          </a:p>
          <a:p>
            <a:r>
              <a:rPr lang="en-US" sz="3000" dirty="0"/>
              <a:t>Virulence factors (lytic enzymes)</a:t>
            </a:r>
          </a:p>
          <a:p>
            <a:r>
              <a:rPr lang="en-US" sz="3000" dirty="0"/>
              <a:t>Treatment: antibiotics/amputation</a:t>
            </a:r>
            <a:endParaRPr lang="ar-SA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82800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</a:t>
            </a:r>
            <a:r>
              <a:rPr lang="en-US" sz="3600" b="1" i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perfringens</a:t>
            </a: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(Gas Gangrene)</a:t>
            </a:r>
          </a:p>
        </p:txBody>
      </p:sp>
      <p:sp>
        <p:nvSpPr>
          <p:cNvPr id="17410" name="AutoShape 2" descr="Image result for Clostridium perfringens (Gas Gangrene)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328590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0A3D7CF-BE66-4A64-8136-C1295172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567333"/>
            <a:ext cx="504056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600" dirty="0"/>
              <a:t>Common resident :of soil and GI tracts of animals. </a:t>
            </a:r>
          </a:p>
          <a:p>
            <a:pPr algn="just"/>
            <a:r>
              <a:rPr lang="en-US" sz="3600" dirty="0"/>
              <a:t>Causes tetanus or lockjaw, a neuromuscular disease.</a:t>
            </a:r>
          </a:p>
          <a:p>
            <a:pPr algn="just"/>
            <a:r>
              <a:rPr lang="en-US" sz="3600" dirty="0"/>
              <a:t>Most commonly among IV drug abusers and neonates in developing countries.</a:t>
            </a:r>
          </a:p>
          <a:p>
            <a:pPr algn="just"/>
            <a:endParaRPr lang="ar-S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76644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</a:t>
            </a:r>
            <a:r>
              <a:rPr lang="en-US" sz="3600" b="1" i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tetani</a:t>
            </a: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Tetanus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3168352" cy="231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29206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DE267DD-B83E-402F-99B9-5BFDFC9A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EA5E0554-4575-4ECD-B849-011486C01045}"/>
              </a:ext>
            </a:extLst>
          </p:cNvPr>
          <p:cNvSpPr/>
          <p:nvPr/>
        </p:nvSpPr>
        <p:spPr>
          <a:xfrm>
            <a:off x="647700" y="1246188"/>
            <a:ext cx="79930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Clostridium tetani: 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Tetanus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C750616-3B3A-441E-8C2A-ACA5B0FA4395}"/>
              </a:ext>
            </a:extLst>
          </p:cNvPr>
          <p:cNvSpPr txBox="1">
            <a:spLocks/>
          </p:cNvSpPr>
          <p:nvPr/>
        </p:nvSpPr>
        <p:spPr bwMode="auto">
          <a:xfrm>
            <a:off x="714375" y="-71438"/>
            <a:ext cx="7772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Positive Bacteria of Medical Importance</a:t>
            </a:r>
            <a:endParaRPr lang="en-US" sz="3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0354" name="Picture 2">
            <a:extLst>
              <a:ext uri="{FF2B5EF4-FFF2-40B4-BE49-F238E27FC236}">
                <a16:creationId xmlns="" xmlns:a16="http://schemas.microsoft.com/office/drawing/2014/main" id="{00CA5E52-4104-4E3F-B749-7090D8F6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57375"/>
            <a:ext cx="29289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>
            <a:extLst>
              <a:ext uri="{FF2B5EF4-FFF2-40B4-BE49-F238E27FC236}">
                <a16:creationId xmlns="" xmlns:a16="http://schemas.microsoft.com/office/drawing/2014/main" id="{4CC91F4D-5671-4E3B-A5AE-3406B4E2B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928813"/>
            <a:ext cx="31718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>
            <a:extLst>
              <a:ext uri="{FF2B5EF4-FFF2-40B4-BE49-F238E27FC236}">
                <a16:creationId xmlns="" xmlns:a16="http://schemas.microsoft.com/office/drawing/2014/main" id="{5962E2FB-BF43-48DA-A749-ECB0B9A55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928813"/>
            <a:ext cx="242887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EFA8CDF9-880D-4182-A18E-F70948746581}"/>
              </a:ext>
            </a:extLst>
          </p:cNvPr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DAA936-D855-483D-88D6-7C23FC35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623" y="2132856"/>
            <a:ext cx="1781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671" y="509811"/>
            <a:ext cx="18383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4087" y="389037"/>
            <a:ext cx="1095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4087" y="1196752"/>
            <a:ext cx="771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3887" y="251867"/>
            <a:ext cx="1704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351" y="997471"/>
            <a:ext cx="3024336" cy="10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30" y="206084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343" y="2564904"/>
            <a:ext cx="2016224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3815" y="3573016"/>
            <a:ext cx="1552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7303" y="4015333"/>
            <a:ext cx="2124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3815" y="5301208"/>
            <a:ext cx="828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7463" y="5301208"/>
            <a:ext cx="1304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99631" y="3861048"/>
            <a:ext cx="8705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51226" y="3067397"/>
            <a:ext cx="1228725" cy="324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79951" y="2947417"/>
            <a:ext cx="314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07943" y="4365104"/>
            <a:ext cx="295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79951" y="5937845"/>
            <a:ext cx="333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15980" y="2759199"/>
            <a:ext cx="600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95975" y="4070201"/>
            <a:ext cx="447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00031" y="3861048"/>
            <a:ext cx="1057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72200" y="4653136"/>
            <a:ext cx="1323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39991" y="6021288"/>
            <a:ext cx="1647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199631" y="1471439"/>
            <a:ext cx="638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48264" y="2511177"/>
            <a:ext cx="1266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72039" y="3188965"/>
            <a:ext cx="1876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03487" y="3717032"/>
            <a:ext cx="1419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63727" y="4293096"/>
            <a:ext cx="923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222822" y="454060"/>
            <a:ext cx="2408857" cy="5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74D4BBB0-A645-4D2D-99DD-FC29C84F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567333"/>
            <a:ext cx="467824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600" dirty="0"/>
              <a:t>Botulism–intoxication associated with inadequate food preservation</a:t>
            </a:r>
          </a:p>
          <a:p>
            <a:pPr algn="just"/>
            <a:r>
              <a:rPr lang="en-US" sz="3600" dirty="0"/>
              <a:t>Toxin carried to neuromuscular junctions: blocks the release of acetylcholine: necessary for muscle contraction to occur. </a:t>
            </a:r>
          </a:p>
          <a:p>
            <a:pPr algn="just"/>
            <a:r>
              <a:rPr lang="en-US" sz="3600" dirty="0"/>
              <a:t>Clinically</a:t>
            </a:r>
          </a:p>
          <a:p>
            <a:pPr lvl="1" algn="just"/>
            <a:r>
              <a:rPr lang="en-US" dirty="0"/>
              <a:t>Double or blurred vision </a:t>
            </a:r>
          </a:p>
          <a:p>
            <a:pPr lvl="1" algn="just"/>
            <a:r>
              <a:rPr lang="en-US" dirty="0"/>
              <a:t>Difficulty swallowing</a:t>
            </a:r>
          </a:p>
          <a:p>
            <a:pPr lvl="1" algn="just"/>
            <a:r>
              <a:rPr lang="en-US" dirty="0"/>
              <a:t>Neuromuscular symptoms</a:t>
            </a:r>
          </a:p>
          <a:p>
            <a:pPr algn="just"/>
            <a:endParaRPr lang="en-US" sz="3600" dirty="0"/>
          </a:p>
          <a:p>
            <a:pPr algn="just"/>
            <a:endParaRPr lang="ar-S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76644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</a:t>
            </a:r>
            <a:r>
              <a:rPr lang="en-US" sz="3600" b="1" i="1" dirty="0" err="1">
                <a:solidFill>
                  <a:srgbClr val="00B0F0"/>
                </a:solidFill>
              </a:rPr>
              <a:t>Botulinum</a:t>
            </a: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Flaccid paralysis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143207-0D60-4BB4-89A2-A196D53B1B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3385" y="1567333"/>
            <a:ext cx="3014572" cy="2489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629A84-5B40-4769-B275-F9E58E2078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0104" y="4105675"/>
            <a:ext cx="3020368" cy="270770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6A45617A-13A4-4247-8500-5782AFEB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e 6">
            <a:extLst>
              <a:ext uri="{FF2B5EF4-FFF2-40B4-BE49-F238E27FC236}">
                <a16:creationId xmlns="" xmlns:a16="http://schemas.microsoft.com/office/drawing/2014/main" id="{C2756E1B-2A09-43F8-B941-B5253037AAD3}"/>
              </a:ext>
            </a:extLst>
          </p:cNvPr>
          <p:cNvSpPr>
            <a:spLocks/>
          </p:cNvSpPr>
          <p:nvPr/>
        </p:nvSpPr>
        <p:spPr bwMode="auto">
          <a:xfrm rot="5400000">
            <a:off x="4193382" y="-827212"/>
            <a:ext cx="785812" cy="5114925"/>
          </a:xfrm>
          <a:prstGeom prst="leftBrace">
            <a:avLst>
              <a:gd name="adj1" fmla="val 8347"/>
              <a:gd name="adj2" fmla="val 50000"/>
            </a:avLst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4D475-3829-46B3-AD58-F0B0E76F3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71438"/>
            <a:ext cx="7772400" cy="1143001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</a:rPr>
              <a:t>Positive Bacteria of Medical Importance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196" name="AutoShape 2" descr="https://tse3.mm.bing.net/th?id=OIP.pY5LRdorA-Lv7EQzbAHpvAHaDi&amp;pid=Api&amp;P=0&amp;w=369&amp;h=177">
            <a:extLst>
              <a:ext uri="{FF2B5EF4-FFF2-40B4-BE49-F238E27FC236}">
                <a16:creationId xmlns="" xmlns:a16="http://schemas.microsoft.com/office/drawing/2014/main" id="{C3C3FF73-08A0-4B74-90A3-B7E15E553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C7AA0AD-DB8D-4341-800E-36C41D0C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08720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Gram 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1FFB1E3-B390-490D-A97B-26BFBAC1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23157"/>
            <a:ext cx="332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Bacilli </a:t>
            </a:r>
            <a:endParaRPr lang="en-US" alt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D115B32-994E-4615-A682-53210C60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551782"/>
            <a:ext cx="47863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Bacillus 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anthracis (anthrax)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cereus 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Clostridium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botulinum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difficile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perfringens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tetani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Non-spore forming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Listeria monocytogenes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Corynebacterium diphtheriae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Mycobacterium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D48C949-3241-4646-B072-D88217D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694657"/>
            <a:ext cx="37861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</a:rPr>
              <a:t>Staphylococcus aureus</a:t>
            </a:r>
            <a:r>
              <a:rPr lang="en-US" altLang="en-US" sz="2200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Streptococcus </a:t>
            </a:r>
            <a:r>
              <a:rPr lang="en-US" altLang="en-US" sz="22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A: pyogenes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B: agalactiae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pneumoniae (diplococci)</a:t>
            </a:r>
            <a:endParaRPr lang="en-US" altLang="en-US" sz="2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2AB3A89-186C-4CE9-96D4-9DBEFCE8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223170"/>
            <a:ext cx="312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cocci</a:t>
            </a:r>
            <a:endParaRPr lang="en-US" alt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6F04E2-B154-4327-817F-659071C1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156870"/>
            <a:ext cx="3929063" cy="1642516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330B4C4-0915-48D3-8BB6-25428D2B37C8}"/>
              </a:ext>
            </a:extLst>
          </p:cNvPr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75F1A2B-1BDA-44D2-9F40-FC640FDC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1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6357982" cy="6429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Gram Positive Non-Spore-Formers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600200"/>
            <a:ext cx="471490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u="sng" dirty="0">
                <a:solidFill>
                  <a:srgbClr val="002060"/>
                </a:solidFill>
              </a:rPr>
              <a:t>Listeria monocytogenes</a:t>
            </a:r>
            <a:r>
              <a:rPr lang="en-US" b="1" u="sng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en-US" dirty="0"/>
              <a:t>Found in soil, water, luncheon meats, hot dogs, cheese.</a:t>
            </a:r>
          </a:p>
          <a:p>
            <a:pPr algn="just"/>
            <a:r>
              <a:rPr lang="en-US" dirty="0"/>
              <a:t>Resistant to long storage and refrigeration, heat, salt, pH extremes and bile.</a:t>
            </a:r>
            <a:endParaRPr lang="en-US" sz="3600" dirty="0"/>
          </a:p>
          <a:p>
            <a:pPr algn="just"/>
            <a:endParaRPr lang="ar-S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950036" cy="381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C1A1DF22-312A-4E00-8188-20657B52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6357982" cy="6429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Gram Positive Non-Spore-Formers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1600200"/>
            <a:ext cx="5572164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b="1" i="1" u="sng" dirty="0">
                <a:solidFill>
                  <a:srgbClr val="002060"/>
                </a:solidFill>
              </a:rPr>
              <a:t>Corynbacterium diptheriae:</a:t>
            </a:r>
          </a:p>
          <a:p>
            <a:pPr algn="just"/>
            <a:r>
              <a:rPr lang="en-US" sz="2800" dirty="0"/>
              <a:t>Virulence factors: </a:t>
            </a:r>
            <a:r>
              <a:rPr lang="en-US" sz="2800" dirty="0" err="1"/>
              <a:t>diphtherotoxin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Vaccine (DPT).</a:t>
            </a:r>
          </a:p>
          <a:p>
            <a:pPr algn="just"/>
            <a:r>
              <a:rPr lang="en-US" sz="2800" dirty="0"/>
              <a:t>Causes a pseudomembrane which can cause asphyxiation.</a:t>
            </a:r>
          </a:p>
          <a:p>
            <a:pPr algn="just"/>
            <a:r>
              <a:rPr lang="en-US" sz="2800" dirty="0"/>
              <a:t>Acquired via respiratory droplets from carriers or actively infected individuals.</a:t>
            </a:r>
            <a:endParaRPr lang="ar-SA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412" y="1643050"/>
            <a:ext cx="32777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C3A09197-33A2-475B-941D-69FE3877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6357982" cy="6429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Gram Positive Non-Spore-Formers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836" y="1340768"/>
            <a:ext cx="5653292" cy="50435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b="1" i="1" u="sng" dirty="0">
                <a:solidFill>
                  <a:srgbClr val="002060"/>
                </a:solidFill>
              </a:rPr>
              <a:t>Mycobacterium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en-US" sz="2800" dirty="0"/>
              <a:t>Gram-positive irregular bacilli.</a:t>
            </a:r>
          </a:p>
          <a:p>
            <a:pPr algn="just"/>
            <a:r>
              <a:rPr lang="en-US" sz="2800" dirty="0"/>
              <a:t>Acid-fast staining: </a:t>
            </a:r>
            <a:r>
              <a:rPr lang="en-US" sz="2800" dirty="0" err="1"/>
              <a:t>mycolic</a:t>
            </a:r>
            <a:r>
              <a:rPr lang="en-US" sz="2800" dirty="0"/>
              <a:t> acids. </a:t>
            </a:r>
          </a:p>
          <a:p>
            <a:pPr algn="just"/>
            <a:r>
              <a:rPr lang="en-US" sz="2800" dirty="0"/>
              <a:t>Strict aerobes. </a:t>
            </a:r>
          </a:p>
          <a:p>
            <a:pPr algn="just"/>
            <a:r>
              <a:rPr lang="en-US" sz="2800" dirty="0"/>
              <a:t>Grow slowly.</a:t>
            </a:r>
            <a:endParaRPr lang="ar-OM" sz="2800" dirty="0"/>
          </a:p>
          <a:p>
            <a:pPr algn="just"/>
            <a:r>
              <a:rPr lang="en-US" sz="2800" dirty="0"/>
              <a:t>Virulence factors -contain complex waxes that prevent destruction by lysosomes or macrophages.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585" y="2420888"/>
            <a:ext cx="330291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A5C24C0-ACF6-45CE-9811-B994D9D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="" xmlns:a16="http://schemas.microsoft.com/office/drawing/2014/main" id="{98CC4DEA-5A33-48F1-AEEA-76A99DC5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02F8-FD0E-41E1-87F9-B3A11ADFA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-142875"/>
            <a:ext cx="7772400" cy="1143000"/>
          </a:xfrm>
        </p:spPr>
        <p:txBody>
          <a:bodyPr/>
          <a:lstStyle/>
          <a:p>
            <a:r>
              <a:rPr lang="en-US" altLang="en-US" sz="5400" b="1">
                <a:solidFill>
                  <a:srgbClr val="FF0000"/>
                </a:solidFill>
              </a:rPr>
              <a:t>Shapes</a:t>
            </a:r>
            <a:r>
              <a:rPr lang="en-US" altLang="en-US" sz="5400" b="1">
                <a:solidFill>
                  <a:srgbClr val="0070C0"/>
                </a:solidFill>
              </a:rPr>
              <a:t> of Bacteria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E46BA0BE-DC02-4A66-9EA0-B8BF5FAB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14438"/>
            <a:ext cx="157162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16DA47D3-9B74-42CB-8E58-B364DEFE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57500"/>
            <a:ext cx="22145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CAD2620B-650E-498D-B463-35A869B5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357313"/>
            <a:ext cx="1500188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6947FD8D-3FEE-49FC-BBE3-6E9C7805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500563"/>
            <a:ext cx="26289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E6D9EF82-1523-4919-AF40-807DF47FA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071813"/>
            <a:ext cx="31242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48EA1D75-2052-4C08-8C22-312385B6E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724400"/>
            <a:ext cx="39290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5CF156B3-9A40-4EFC-B5D4-DCBE5126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e 6">
            <a:extLst>
              <a:ext uri="{FF2B5EF4-FFF2-40B4-BE49-F238E27FC236}">
                <a16:creationId xmlns="" xmlns:a16="http://schemas.microsoft.com/office/drawing/2014/main" id="{C2756E1B-2A09-43F8-B941-B5253037AAD3}"/>
              </a:ext>
            </a:extLst>
          </p:cNvPr>
          <p:cNvSpPr>
            <a:spLocks/>
          </p:cNvSpPr>
          <p:nvPr/>
        </p:nvSpPr>
        <p:spPr bwMode="auto">
          <a:xfrm rot="5400000">
            <a:off x="4193382" y="-827212"/>
            <a:ext cx="785812" cy="5114925"/>
          </a:xfrm>
          <a:prstGeom prst="leftBrace">
            <a:avLst>
              <a:gd name="adj1" fmla="val 8347"/>
              <a:gd name="adj2" fmla="val 50000"/>
            </a:avLst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4D475-3829-46B3-AD58-F0B0E76F3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71438"/>
            <a:ext cx="7772400" cy="1143001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</a:rPr>
              <a:t>Positive Bacteria of Medical Importance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196" name="AutoShape 2" descr="https://tse3.mm.bing.net/th?id=OIP.pY5LRdorA-Lv7EQzbAHpvAHaDi&amp;pid=Api&amp;P=0&amp;w=369&amp;h=177">
            <a:extLst>
              <a:ext uri="{FF2B5EF4-FFF2-40B4-BE49-F238E27FC236}">
                <a16:creationId xmlns="" xmlns:a16="http://schemas.microsoft.com/office/drawing/2014/main" id="{C3C3FF73-08A0-4B74-90A3-B7E15E553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C7AA0AD-DB8D-4341-800E-36C41D0C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08720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Gram 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1FFB1E3-B390-490D-A97B-26BFBAC1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23157"/>
            <a:ext cx="332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Bacilli </a:t>
            </a:r>
            <a:endParaRPr lang="en-US" alt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D115B32-994E-4615-A682-53210C60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551782"/>
            <a:ext cx="47863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Bacillus 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anthracis (anthrax)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cereus 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Clostridium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botulinum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difficile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perfringens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tetani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Non-spore forming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Listeria monocytogenes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Corynebacterium diphtheriae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Mycobacterium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D48C949-3241-4646-B072-D88217D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694657"/>
            <a:ext cx="37861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</a:rPr>
              <a:t>Staphylococcus aureus</a:t>
            </a:r>
            <a:r>
              <a:rPr lang="en-US" altLang="en-US" sz="2200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Streptococcus </a:t>
            </a:r>
            <a:r>
              <a:rPr lang="en-US" altLang="en-US" sz="22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A: pyogenes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B: agalactiae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pneumoniae (diplococci)</a:t>
            </a:r>
            <a:endParaRPr lang="en-US" altLang="en-US" sz="2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2AB3A89-186C-4CE9-96D4-9DBEFCE8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223170"/>
            <a:ext cx="312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cocci</a:t>
            </a:r>
            <a:endParaRPr lang="en-US" alt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6F04E2-B154-4327-817F-659071C1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2623220"/>
            <a:ext cx="3929063" cy="571500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330B4C4-0915-48D3-8BB6-25428D2B37C8}"/>
              </a:ext>
            </a:extLst>
          </p:cNvPr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6A3AE5-DCCA-4960-A276-0451B0D6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6429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Staphylococci General Characteristics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Common inhabitant of the skin and mucous membranes. </a:t>
            </a:r>
          </a:p>
          <a:p>
            <a:pPr algn="just"/>
            <a:r>
              <a:rPr lang="en-US" sz="2800" dirty="0"/>
              <a:t>Spherical cells arranged in irregular clusters.</a:t>
            </a:r>
          </a:p>
          <a:p>
            <a:pPr algn="just"/>
            <a:r>
              <a:rPr lang="en-US" sz="2800" dirty="0"/>
              <a:t>Produces many virulence factors</a:t>
            </a:r>
          </a:p>
          <a:p>
            <a:pPr algn="just">
              <a:buNone/>
            </a:pP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u="sng" dirty="0">
                <a:latin typeface="Calibri" pitchFamily="34" charset="0"/>
              </a:rPr>
              <a:t> </a:t>
            </a:r>
            <a:endParaRPr lang="en-US" sz="2800" b="1" dirty="0">
              <a:latin typeface="Calibri" pitchFamily="34" charset="0"/>
            </a:endParaRPr>
          </a:p>
          <a:p>
            <a:pPr algn="just"/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339" y="2276872"/>
            <a:ext cx="2273165" cy="159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776" y="4005064"/>
            <a:ext cx="2211728" cy="207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3DA553F-D434-48AA-8196-C6FC3996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6429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Staphylococci aureus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4762872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Diseases:</a:t>
            </a:r>
          </a:p>
          <a:p>
            <a:pPr lvl="1" algn="just"/>
            <a:r>
              <a:rPr lang="en-US" sz="2400" dirty="0"/>
              <a:t>Food poisoning.</a:t>
            </a:r>
          </a:p>
          <a:p>
            <a:pPr lvl="1" algn="just"/>
            <a:r>
              <a:rPr lang="en-US" sz="2400" dirty="0"/>
              <a:t>Localized infections (Abscess formation).</a:t>
            </a:r>
          </a:p>
          <a:p>
            <a:pPr lvl="1" algn="just"/>
            <a:r>
              <a:rPr lang="en-US" sz="2400" dirty="0"/>
              <a:t>Spreading infections.</a:t>
            </a:r>
          </a:p>
          <a:p>
            <a:pPr lvl="1" algn="just"/>
            <a:r>
              <a:rPr lang="en-US" sz="2400" dirty="0"/>
              <a:t>Necrotizing infections.</a:t>
            </a:r>
          </a:p>
          <a:p>
            <a:pPr lvl="1" algn="just"/>
            <a:r>
              <a:rPr lang="en-US" sz="2400" dirty="0"/>
              <a:t>Systemic infections (ex. Osteomyelitis</a:t>
            </a:r>
            <a:r>
              <a:rPr lang="en-US" dirty="0">
                <a:latin typeface="Calibri" pitchFamily="34" charset="0"/>
              </a:rPr>
              <a:t>).</a:t>
            </a:r>
            <a:endParaRPr lang="en-US" sz="2800" b="1" dirty="0">
              <a:latin typeface="Calibri" pitchFamily="34" charset="0"/>
            </a:endParaRPr>
          </a:p>
          <a:p>
            <a:pPr algn="just"/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مشاهدة صورة المصد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880" y="2060848"/>
            <a:ext cx="4022104" cy="3456384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0F8F8432-A5B7-472C-B690-911B0DD9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Frequently involved in nosocomial and opportunistic infections. </a:t>
            </a:r>
          </a:p>
          <a:p>
            <a:pPr algn="just"/>
            <a:r>
              <a:rPr lang="en-US" i="1" dirty="0"/>
              <a:t>S. epidermidis </a:t>
            </a:r>
            <a:r>
              <a:rPr lang="en-US" dirty="0"/>
              <a:t>– lives on skin and mucous membranes; endocarditis, bacteremia, UTI. </a:t>
            </a:r>
          </a:p>
          <a:p>
            <a:pPr algn="just"/>
            <a:r>
              <a:rPr lang="en-US" i="1" dirty="0"/>
              <a:t>S. saprophyticus </a:t>
            </a:r>
            <a:r>
              <a:rPr lang="en-US" dirty="0"/>
              <a:t>– infrequently lives on skin, intestine, vagina; UTI.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8229600" cy="6429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Coagulase-negative staphylococcus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B4AE2284-E166-4FE8-B269-3A2B4FC1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e 6">
            <a:extLst>
              <a:ext uri="{FF2B5EF4-FFF2-40B4-BE49-F238E27FC236}">
                <a16:creationId xmlns="" xmlns:a16="http://schemas.microsoft.com/office/drawing/2014/main" id="{C2756E1B-2A09-43F8-B941-B5253037AAD3}"/>
              </a:ext>
            </a:extLst>
          </p:cNvPr>
          <p:cNvSpPr>
            <a:spLocks/>
          </p:cNvSpPr>
          <p:nvPr/>
        </p:nvSpPr>
        <p:spPr bwMode="auto">
          <a:xfrm rot="5400000">
            <a:off x="4193382" y="-827212"/>
            <a:ext cx="785812" cy="5114925"/>
          </a:xfrm>
          <a:prstGeom prst="leftBrace">
            <a:avLst>
              <a:gd name="adj1" fmla="val 8347"/>
              <a:gd name="adj2" fmla="val 50000"/>
            </a:avLst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D4D475-3829-46B3-AD58-F0B0E76F3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71438"/>
            <a:ext cx="7772400" cy="1143001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</a:rPr>
              <a:t>Positive Bacteria of Medical Importance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196" name="AutoShape 2" descr="https://tse3.mm.bing.net/th?id=OIP.pY5LRdorA-Lv7EQzbAHpvAHaDi&amp;pid=Api&amp;P=0&amp;w=369&amp;h=177">
            <a:extLst>
              <a:ext uri="{FF2B5EF4-FFF2-40B4-BE49-F238E27FC236}">
                <a16:creationId xmlns="" xmlns:a16="http://schemas.microsoft.com/office/drawing/2014/main" id="{C3C3FF73-08A0-4B74-90A3-B7E15E553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C7AA0AD-DB8D-4341-800E-36C41D0C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08720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Gram 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1FFB1E3-B390-490D-A97B-26BFBAC1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23157"/>
            <a:ext cx="332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Bacilli </a:t>
            </a:r>
            <a:endParaRPr lang="en-US" alt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D115B32-994E-4615-A682-53210C60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551782"/>
            <a:ext cx="47863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Bacillus 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anthracis (anthrax)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cereus 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Clostridium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botulinum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difficile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perfringens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tetani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Non-spore forming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Listeria monocytogenes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Corynebacterium diphtheriae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Mycobacterium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D48C949-3241-4646-B072-D88217D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694657"/>
            <a:ext cx="37861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</a:rPr>
              <a:t>Staphylococcus aureus</a:t>
            </a:r>
            <a:r>
              <a:rPr lang="en-US" altLang="en-US" sz="2200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Streptococcus </a:t>
            </a:r>
            <a:r>
              <a:rPr lang="en-US" altLang="en-US" sz="22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A: pyogenes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B: agalactiae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pneumoniae (diplococci)</a:t>
            </a:r>
            <a:endParaRPr lang="en-US" altLang="en-US" sz="2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2AB3A89-186C-4CE9-96D4-9DBEFCE8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223170"/>
            <a:ext cx="312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cocci</a:t>
            </a:r>
            <a:endParaRPr lang="en-US" alt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6F04E2-B154-4327-817F-659071C1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3256632"/>
            <a:ext cx="3929063" cy="1324496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330B4C4-0915-48D3-8BB6-25428D2B37C8}"/>
              </a:ext>
            </a:extLst>
          </p:cNvPr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8771427-A699-4944-8779-FE9D543B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040" y="908720"/>
            <a:ext cx="2915816" cy="64294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</a:rPr>
              <a:t>Streptococci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158984" y="1652736"/>
            <a:ext cx="6172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Gram-positive </a:t>
            </a:r>
            <a:r>
              <a:rPr lang="en-US" sz="2400" dirty="0" err="1">
                <a:latin typeface="Calibri" pitchFamily="34" charset="0"/>
              </a:rPr>
              <a:t>cocci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Catalase  &amp; </a:t>
            </a:r>
            <a:r>
              <a:rPr lang="en-US" sz="2400" dirty="0" err="1">
                <a:latin typeface="Calibri" pitchFamily="34" charset="0"/>
              </a:rPr>
              <a:t>Coagulase</a:t>
            </a:r>
            <a:r>
              <a:rPr lang="en-US" sz="2400" dirty="0">
                <a:latin typeface="Calibri" pitchFamily="34" charset="0"/>
              </a:rPr>
              <a:t> negative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Sensitive to drying, heat, and disinfectants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Classification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6512" y="3417307"/>
            <a:ext cx="6228183" cy="21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         -hemolytic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: partial </a:t>
            </a:r>
            <a:r>
              <a:rPr lang="en-US" sz="2400" dirty="0" err="1">
                <a:latin typeface="Calibri" pitchFamily="34" charset="0"/>
                <a:sym typeface="Symbol" pitchFamily="18" charset="2"/>
              </a:rPr>
              <a:t>hemolysis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of RBCs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2400" i="1" dirty="0">
              <a:latin typeface="Calibri" pitchFamily="34" charset="0"/>
            </a:endParaRP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         -hemolytic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: complete </a:t>
            </a:r>
            <a:r>
              <a:rPr lang="en-US" sz="2400" dirty="0" err="1">
                <a:latin typeface="Calibri" pitchFamily="34" charset="0"/>
                <a:sym typeface="Symbol" pitchFamily="18" charset="2"/>
              </a:rPr>
              <a:t>hemolysis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of RBCs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2400" i="1" dirty="0">
              <a:latin typeface="Calibri" pitchFamily="34" charset="0"/>
            </a:endParaRP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         -hemolytic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: no </a:t>
            </a:r>
            <a:r>
              <a:rPr lang="en-US" sz="2400" dirty="0" err="1">
                <a:latin typeface="Calibri" pitchFamily="34" charset="0"/>
                <a:sym typeface="Symbol" pitchFamily="18" charset="2"/>
              </a:rPr>
              <a:t>hemolysis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of RBCs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0EAF6FC-9C3E-420B-BC29-6D782E00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8ED027C-9DF5-416D-9DC1-DA28F677B0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7784" y="1124744"/>
            <a:ext cx="309072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D38489D42CA6C41BFEE3D6D9C61A098" ma:contentTypeVersion="4" ma:contentTypeDescription="إنشاء مستند جديد." ma:contentTypeScope="" ma:versionID="58b6d82f14c5f75ee520b77a90cdc9bf">
  <xsd:schema xmlns:xsd="http://www.w3.org/2001/XMLSchema" xmlns:xs="http://www.w3.org/2001/XMLSchema" xmlns:p="http://schemas.microsoft.com/office/2006/metadata/properties" xmlns:ns2="33c31460-5e8d-4ba6-adb9-549ebae80018" targetNamespace="http://schemas.microsoft.com/office/2006/metadata/properties" ma:root="true" ma:fieldsID="5386f765353795161ee1d1e9cf3baa03" ns2:_="">
    <xsd:import namespace="33c31460-5e8d-4ba6-adb9-549ebae80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31460-5e8d-4ba6-adb9-549ebae80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86D471-5964-4D92-972B-7AAD441C8150}"/>
</file>

<file path=customXml/itemProps2.xml><?xml version="1.0" encoding="utf-8"?>
<ds:datastoreItem xmlns:ds="http://schemas.openxmlformats.org/officeDocument/2006/customXml" ds:itemID="{25921B74-1A14-4C7F-A8A8-C183B7E44B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E747868-D8A2-4D22-A708-5CA6F773F5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1020</Words>
  <Application>Microsoft Office PowerPoint</Application>
  <PresentationFormat>On-screen Show (4:3)</PresentationFormat>
  <Paragraphs>273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Rod</vt:lpstr>
      <vt:lpstr>Symbol</vt:lpstr>
      <vt:lpstr>Times New Roman</vt:lpstr>
      <vt:lpstr>Wingdings</vt:lpstr>
      <vt:lpstr>ヒラギノ角ゴ Pro W3</vt:lpstr>
      <vt:lpstr>Office Theme</vt:lpstr>
      <vt:lpstr> General Microbiology 2023-2022   Orientation to Gram Positive Bacteria of Medical Importance  Lecture 6</vt:lpstr>
      <vt:lpstr>PowerPoint Presentation</vt:lpstr>
      <vt:lpstr>Shapes of Bacteria</vt:lpstr>
      <vt:lpstr>Positive Bacteria of Medical Importance</vt:lpstr>
      <vt:lpstr>Staphylococci General Characteristics </vt:lpstr>
      <vt:lpstr>Staphylococci aureus</vt:lpstr>
      <vt:lpstr>Coagulase-negative staphylococcus</vt:lpstr>
      <vt:lpstr>Positive Bacteria of Medical Importance</vt:lpstr>
      <vt:lpstr>Streptococci</vt:lpstr>
      <vt:lpstr>PowerPoint Presentation</vt:lpstr>
      <vt:lpstr>PowerPoint Presentation</vt:lpstr>
      <vt:lpstr>Positive Bacteria of Medical Importance</vt:lpstr>
      <vt:lpstr>Bacillus anthracis</vt:lpstr>
      <vt:lpstr>Bacillus cereus</vt:lpstr>
      <vt:lpstr>Positive Bacteria of Medical Importance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Positive Bacteria of Medical Importance</vt:lpstr>
      <vt:lpstr>Gram Positive Non-Spore-Formers</vt:lpstr>
      <vt:lpstr>Gram Positive Non-Spore-Formers</vt:lpstr>
      <vt:lpstr>Gram Positive Non-Spore-Formers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Gram Positive Bacilli of Medical Importance </dc:title>
  <dc:creator>frf</dc:creator>
  <cp:lastModifiedBy>user</cp:lastModifiedBy>
  <cp:revision>184</cp:revision>
  <dcterms:created xsi:type="dcterms:W3CDTF">2018-09-26T05:12:10Z</dcterms:created>
  <dcterms:modified xsi:type="dcterms:W3CDTF">2022-10-24T09:49:34Z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