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680AE-3474-9151-CD8C-ABD658BEBF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51BB55-6A2B-1951-1EB3-E7A2638EF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05111-95DE-0C8B-B873-BD1E21D0A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81AAB-7251-4B5F-9707-4246DB2ED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BC3DD-3675-9AAD-9309-A4A7F18EA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4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10D2C-4C58-03B1-789E-BF3AE6292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519746-7245-40C1-8003-24B2ECAC5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51CA5-F6F1-2733-0747-7BC3D079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F82E5-EF8E-6F0A-099F-28B5B811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A48F8-8BA4-6742-2927-2727434A3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7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014731-990A-365B-0AE7-D15CC6623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EE02F4-076C-E2E1-E52D-1DED45CEA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6084-6BF5-09BD-7168-E5D620C67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DEF25-2570-8BBA-A862-36EAE7B8D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D69F9-E4DF-B859-472B-EDDFA3874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6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F4047-88F3-4025-2E8E-CA2F8F0CD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04A6A-4AF7-D428-1D99-D74833C62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2A83B-2460-9208-B77F-CD403C817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FB32D-0E5A-C3C8-8A60-2DD14593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4774A-48F2-6068-F830-4E864AE94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03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FA904-F306-CF2B-CE93-9755643D1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7730E-B9F2-F976-B035-623C763A3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7E6DC-AFFE-9B88-19C4-1F7847BF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02E4A-5CC4-5B01-A918-376A919D1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74808-088A-44F3-0DEE-9543F4C28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17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DDBD2-A39D-6DD6-3EB0-4C6F90D65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1BDAE-E0A2-E35D-980C-714769548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D93DEE-EB50-57AE-1D95-93DCF15FA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9A9A7-BEBD-5228-48E6-7CB8E44B8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642C39-3694-AC2D-E5B1-F39D7354B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E4C0E-98D7-ECD8-AF62-EDBF3516B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1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36F3-6047-54CA-45BF-D0A04F134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38004E-2E60-BBF9-CFC2-E9515DAFF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A3F80-3C0C-8F29-F3CD-D182F0804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6DE0D4-B494-1728-0FE9-5D3C6C7FF0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80DB14-0C16-9C59-3C96-C8B096D389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B7DFFE-9880-045F-76ED-9F58A3C38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B8432D-728C-E8F3-5100-DEEE17943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68C867-01A4-6045-6253-58CD9279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7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E846E-5BC3-8C92-5F67-1956C3E79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48886C-3B78-F890-0F64-ACF8A9067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93601-8C4B-69FA-9564-14EFD975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4B53B-A5B9-876E-5B08-5B0E10A69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6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019023-1F53-5EAE-51FD-E232DD9F5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C6C4A4-A505-9014-BD75-32519A736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AE0BF1-7A34-CA82-7250-E7575FBD9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0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464D4-C918-3DE6-312C-34F22CFA2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802FF-B810-B6C9-02FE-09D0B4E9D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6A503C-249C-162A-74F7-9DB86A503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DD5AE5-46F0-9A48-70FD-6E44A42C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CE6FA-C1B7-94A7-EEF4-21E6C94C9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26474-7936-F71D-CDE1-A4542B05E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08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24B21-4C0A-2970-A7DC-AD5E9956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B9EBA1-5745-D5D8-921A-77FE4BBD89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E90EC-740B-25B1-BA09-B14958D82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788A3D-1852-DDCE-9247-A4A85BD7A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9747DC-8FEB-54B0-D5AC-7DCFD3029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764F3-21D6-1448-004F-6FC03E917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2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A0C56-23B3-EE04-2DC2-BB51F9099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94BC5-BE71-4640-C142-175CD8970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47663-ECCD-8D40-4F69-DDF20B70DA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EF632-A015-EC07-793C-82008F17A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AC37B-A7D7-5AC8-B21E-0720A17FB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6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8222" y="4409333"/>
            <a:ext cx="3748404" cy="1385570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510"/>
              </a:spcBef>
            </a:pPr>
            <a:r>
              <a:rPr sz="2400" spc="-80" dirty="0">
                <a:latin typeface="Calibri Light"/>
                <a:cs typeface="Calibri Light"/>
              </a:rPr>
              <a:t>Dr.</a:t>
            </a:r>
            <a:r>
              <a:rPr sz="2400" spc="60" dirty="0">
                <a:latin typeface="Calibri Light"/>
                <a:cs typeface="Calibri Light"/>
              </a:rPr>
              <a:t> </a:t>
            </a:r>
            <a:r>
              <a:rPr sz="2400" spc="10" dirty="0">
                <a:latin typeface="Calibri Light"/>
                <a:cs typeface="Calibri Light"/>
              </a:rPr>
              <a:t>Mohammad</a:t>
            </a:r>
            <a:r>
              <a:rPr sz="2400" spc="145" dirty="0">
                <a:latin typeface="Calibri Light"/>
                <a:cs typeface="Calibri Light"/>
              </a:rPr>
              <a:t> </a:t>
            </a:r>
            <a:r>
              <a:rPr sz="2400" spc="10" dirty="0">
                <a:latin typeface="Calibri Light"/>
                <a:cs typeface="Calibri Light"/>
              </a:rPr>
              <a:t>Ramadneh</a:t>
            </a:r>
            <a:endParaRPr sz="2400" dirty="0">
              <a:latin typeface="Calibri Light"/>
              <a:cs typeface="Calibri Light"/>
            </a:endParaRPr>
          </a:p>
          <a:p>
            <a:pPr marL="12700" marR="5080" algn="ctr">
              <a:lnSpc>
                <a:spcPct val="147900"/>
              </a:lnSpc>
              <a:spcBef>
                <a:spcPts val="25"/>
              </a:spcBef>
            </a:pPr>
            <a:r>
              <a:rPr sz="1800" spc="10" dirty="0">
                <a:latin typeface="Calibri Light"/>
                <a:cs typeface="Calibri Light"/>
              </a:rPr>
              <a:t>Consultant</a:t>
            </a:r>
            <a:r>
              <a:rPr sz="1800" spc="145" dirty="0">
                <a:latin typeface="Calibri Light"/>
                <a:cs typeface="Calibri Light"/>
              </a:rPr>
              <a:t> </a:t>
            </a:r>
            <a:r>
              <a:rPr sz="1800" spc="15" dirty="0">
                <a:latin typeface="Calibri Light"/>
                <a:cs typeface="Calibri Light"/>
              </a:rPr>
              <a:t>Obstetrician</a:t>
            </a:r>
            <a:r>
              <a:rPr sz="1800" spc="6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&amp;</a:t>
            </a:r>
            <a:r>
              <a:rPr sz="1800" spc="90" dirty="0">
                <a:latin typeface="Calibri Light"/>
                <a:cs typeface="Calibri Light"/>
              </a:rPr>
              <a:t> </a:t>
            </a:r>
            <a:r>
              <a:rPr sz="1800" spc="10" dirty="0">
                <a:latin typeface="Calibri Light"/>
                <a:cs typeface="Calibri Light"/>
              </a:rPr>
              <a:t>Gynecologist </a:t>
            </a:r>
            <a:r>
              <a:rPr sz="1800" spc="-395" dirty="0">
                <a:latin typeface="Calibri Light"/>
                <a:cs typeface="Calibri Light"/>
              </a:rPr>
              <a:t> </a:t>
            </a:r>
            <a:r>
              <a:rPr sz="1800" spc="10" dirty="0">
                <a:latin typeface="Calibri Light"/>
                <a:cs typeface="Calibri Light"/>
              </a:rPr>
              <a:t>Reproductive</a:t>
            </a:r>
            <a:r>
              <a:rPr sz="1800" spc="90" dirty="0">
                <a:latin typeface="Calibri Light"/>
                <a:cs typeface="Calibri Light"/>
              </a:rPr>
              <a:t> </a:t>
            </a:r>
            <a:r>
              <a:rPr sz="1800" spc="15" dirty="0">
                <a:latin typeface="Calibri Light"/>
                <a:cs typeface="Calibri Light"/>
              </a:rPr>
              <a:t>Endocrinologist</a:t>
            </a:r>
            <a:endParaRPr sz="18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88057" y="2767660"/>
            <a:ext cx="515747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b="0" spc="45" dirty="0">
                <a:latin typeface="Candara"/>
                <a:cs typeface="Candara"/>
              </a:rPr>
              <a:t>M</a:t>
            </a:r>
            <a:r>
              <a:rPr sz="6600" b="0" spc="40" dirty="0">
                <a:latin typeface="Candara"/>
                <a:cs typeface="Candara"/>
              </a:rPr>
              <a:t>I</a:t>
            </a:r>
            <a:r>
              <a:rPr sz="6600" b="0" spc="50" dirty="0">
                <a:latin typeface="Candara"/>
                <a:cs typeface="Candara"/>
              </a:rPr>
              <a:t>S</a:t>
            </a:r>
            <a:r>
              <a:rPr sz="6600" b="0" spc="40" dirty="0">
                <a:latin typeface="Candara"/>
                <a:cs typeface="Candara"/>
              </a:rPr>
              <a:t>C</a:t>
            </a:r>
            <a:r>
              <a:rPr sz="6600" b="0" spc="30" dirty="0">
                <a:latin typeface="Candara"/>
                <a:cs typeface="Candara"/>
              </a:rPr>
              <a:t>A</a:t>
            </a:r>
            <a:r>
              <a:rPr sz="6600" b="0" spc="55" dirty="0">
                <a:latin typeface="Candara"/>
                <a:cs typeface="Candara"/>
              </a:rPr>
              <a:t>RR</a:t>
            </a:r>
            <a:r>
              <a:rPr sz="6600" b="0" spc="40" dirty="0">
                <a:latin typeface="Candara"/>
                <a:cs typeface="Candara"/>
              </a:rPr>
              <a:t>I</a:t>
            </a:r>
            <a:r>
              <a:rPr sz="6600" b="0" spc="30" dirty="0">
                <a:latin typeface="Candara"/>
                <a:cs typeface="Candara"/>
              </a:rPr>
              <a:t>A</a:t>
            </a:r>
            <a:r>
              <a:rPr sz="6600" b="0" spc="45" dirty="0">
                <a:latin typeface="Candara"/>
                <a:cs typeface="Candara"/>
              </a:rPr>
              <a:t>G</a:t>
            </a:r>
            <a:r>
              <a:rPr sz="6600" b="0" dirty="0">
                <a:latin typeface="Candara"/>
                <a:cs typeface="Candara"/>
              </a:rPr>
              <a:t>E</a:t>
            </a:r>
            <a:endParaRPr sz="6600" dirty="0">
              <a:latin typeface="Candara"/>
              <a:cs typeface="Candar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481025"/>
            <a:ext cx="8024495" cy="366895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805" algn="just">
              <a:lnSpc>
                <a:spcPct val="100000"/>
              </a:lnSpc>
              <a:spcBef>
                <a:spcPts val="110"/>
              </a:spcBef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80" dirty="0">
                <a:latin typeface="Arial"/>
                <a:cs typeface="Arial"/>
              </a:rPr>
              <a:t>n</a:t>
            </a:r>
            <a:r>
              <a:rPr sz="2800" b="1" spc="-270" dirty="0">
                <a:latin typeface="Arial"/>
                <a:cs typeface="Arial"/>
              </a:rPr>
              <a:t>c</a:t>
            </a:r>
            <a:r>
              <a:rPr sz="2800" b="1" spc="-280" dirty="0">
                <a:latin typeface="Arial"/>
                <a:cs typeface="Arial"/>
              </a:rPr>
              <a:t>o</a:t>
            </a:r>
            <a:r>
              <a:rPr sz="2800" b="1" spc="-434" dirty="0">
                <a:latin typeface="Arial"/>
                <a:cs typeface="Arial"/>
              </a:rPr>
              <a:t>m</a:t>
            </a:r>
            <a:r>
              <a:rPr sz="2800" b="1" spc="-280" dirty="0">
                <a:latin typeface="Arial"/>
                <a:cs typeface="Arial"/>
              </a:rPr>
              <a:t>p</a:t>
            </a:r>
            <a:r>
              <a:rPr sz="2800" b="1" spc="-114" dirty="0">
                <a:latin typeface="Arial"/>
                <a:cs typeface="Arial"/>
              </a:rPr>
              <a:t>l</a:t>
            </a:r>
            <a:r>
              <a:rPr sz="2800" b="1" spc="-270" dirty="0">
                <a:latin typeface="Arial"/>
                <a:cs typeface="Arial"/>
              </a:rPr>
              <a:t>e</a:t>
            </a:r>
            <a:r>
              <a:rPr sz="2800" b="1" spc="-150" dirty="0">
                <a:latin typeface="Arial"/>
                <a:cs typeface="Arial"/>
              </a:rPr>
              <a:t>t</a:t>
            </a:r>
            <a:r>
              <a:rPr sz="2800" b="1" spc="-280" dirty="0">
                <a:latin typeface="Arial"/>
                <a:cs typeface="Arial"/>
              </a:rPr>
              <a:t>e</a:t>
            </a:r>
            <a:r>
              <a:rPr sz="2800" b="1" spc="-130" dirty="0">
                <a:latin typeface="Arial"/>
                <a:cs typeface="Arial"/>
              </a:rPr>
              <a:t> </a:t>
            </a:r>
            <a:r>
              <a:rPr sz="2800" b="1" spc="-430" dirty="0">
                <a:latin typeface="Arial"/>
                <a:cs typeface="Arial"/>
              </a:rPr>
              <a:t>m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sca</a:t>
            </a:r>
            <a:r>
              <a:rPr sz="2800" b="1" spc="-185" dirty="0">
                <a:latin typeface="Arial"/>
                <a:cs typeface="Arial"/>
              </a:rPr>
              <a:t>rr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a</a:t>
            </a:r>
            <a:r>
              <a:rPr sz="2800" b="1" spc="-280" dirty="0">
                <a:latin typeface="Arial"/>
                <a:cs typeface="Arial"/>
              </a:rPr>
              <a:t>ge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har char="•"/>
            </a:pPr>
            <a:endParaRPr sz="4550" dirty="0">
              <a:latin typeface="Arial"/>
              <a:cs typeface="Arial"/>
            </a:endParaRPr>
          </a:p>
          <a:p>
            <a:pPr marL="356870" indent="-344805" algn="just">
              <a:lnSpc>
                <a:spcPct val="100000"/>
              </a:lnSpc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400" spc="-190" dirty="0">
                <a:latin typeface="Microsoft Sans Serif"/>
                <a:cs typeface="Microsoft Sans Serif"/>
              </a:rPr>
              <a:t>also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called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an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miscarriage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retained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products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conception.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143510" indent="-344805" algn="just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400" spc="-280" dirty="0">
                <a:latin typeface="Microsoft Sans Serif"/>
                <a:cs typeface="Microsoft Sans Serif"/>
              </a:rPr>
              <a:t>On </a:t>
            </a:r>
            <a:r>
              <a:rPr sz="2400" spc="-195" dirty="0">
                <a:latin typeface="Microsoft Sans Serif"/>
                <a:cs typeface="Microsoft Sans Serif"/>
              </a:rPr>
              <a:t>examination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70" dirty="0">
                <a:latin typeface="Microsoft Sans Serif"/>
                <a:cs typeface="Microsoft Sans Serif"/>
              </a:rPr>
              <a:t>cervical </a:t>
            </a:r>
            <a:r>
              <a:rPr sz="2400" spc="-215" dirty="0">
                <a:latin typeface="Microsoft Sans Serif"/>
                <a:cs typeface="Microsoft Sans Serif"/>
              </a:rPr>
              <a:t>os </a:t>
            </a:r>
            <a:r>
              <a:rPr sz="2400" spc="-160" dirty="0">
                <a:latin typeface="Microsoft Sans Serif"/>
                <a:cs typeface="Microsoft Sans Serif"/>
              </a:rPr>
              <a:t>is </a:t>
            </a:r>
            <a:r>
              <a:rPr sz="2400" spc="-195" dirty="0">
                <a:latin typeface="Microsoft Sans Serif"/>
                <a:cs typeface="Microsoft Sans Serif"/>
              </a:rPr>
              <a:t>open, </a:t>
            </a:r>
            <a:r>
              <a:rPr sz="2400" spc="-170" dirty="0">
                <a:latin typeface="Microsoft Sans Serif"/>
                <a:cs typeface="Microsoft Sans Serif"/>
              </a:rPr>
              <a:t>gestational </a:t>
            </a:r>
            <a:r>
              <a:rPr sz="2400" spc="-175" dirty="0">
                <a:latin typeface="Microsoft Sans Serif"/>
                <a:cs typeface="Microsoft Sans Serif"/>
              </a:rPr>
              <a:t>tissue </a:t>
            </a:r>
            <a:r>
              <a:rPr sz="2400" spc="-260" dirty="0">
                <a:latin typeface="Microsoft Sans Serif"/>
                <a:cs typeface="Microsoft Sans Serif"/>
              </a:rPr>
              <a:t>may </a:t>
            </a:r>
            <a:r>
              <a:rPr sz="2400" spc="-229" dirty="0">
                <a:latin typeface="Microsoft Sans Serif"/>
                <a:cs typeface="Microsoft Sans Serif"/>
              </a:rPr>
              <a:t>be 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ob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95" dirty="0">
                <a:latin typeface="Microsoft Sans Serif"/>
                <a:cs typeface="Microsoft Sans Serif"/>
              </a:rPr>
              <a:t>v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v</a:t>
            </a:r>
            <a:r>
              <a:rPr sz="2400" spc="-210" dirty="0">
                <a:latin typeface="Microsoft Sans Serif"/>
                <a:cs typeface="Microsoft Sans Serif"/>
              </a:rPr>
              <a:t>ag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na</a:t>
            </a:r>
            <a:r>
              <a:rPr sz="2400" spc="-95" dirty="0">
                <a:latin typeface="Microsoft Sans Serif"/>
                <a:cs typeface="Microsoft Sans Serif"/>
              </a:rPr>
              <a:t>/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95" dirty="0">
                <a:latin typeface="Microsoft Sans Serif"/>
                <a:cs typeface="Microsoft Sans Serif"/>
              </a:rPr>
              <a:t>v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195" dirty="0">
                <a:latin typeface="Microsoft Sans Serif"/>
                <a:cs typeface="Microsoft Sans Serif"/>
              </a:rPr>
              <a:t>x</a:t>
            </a:r>
            <a:r>
              <a:rPr sz="2400" spc="-120" dirty="0">
                <a:latin typeface="Microsoft Sans Serif"/>
                <a:cs typeface="Microsoft Sans Serif"/>
              </a:rPr>
              <a:t>,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n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195" dirty="0">
                <a:latin typeface="Microsoft Sans Serif"/>
                <a:cs typeface="Microsoft Sans Serif"/>
              </a:rPr>
              <a:t>z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ll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45" dirty="0">
                <a:latin typeface="Microsoft Sans Serif"/>
                <a:cs typeface="Microsoft Sans Serif"/>
              </a:rPr>
              <a:t>r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ha</a:t>
            </a:r>
            <a:r>
              <a:rPr sz="2400" spc="-160" dirty="0">
                <a:latin typeface="Microsoft Sans Serif"/>
                <a:cs typeface="Microsoft Sans Serif"/>
              </a:rPr>
              <a:t>n  </a:t>
            </a:r>
            <a:r>
              <a:rPr sz="2400" spc="-200" dirty="0">
                <a:latin typeface="Microsoft Sans Serif"/>
                <a:cs typeface="Microsoft Sans Serif"/>
              </a:rPr>
              <a:t>expected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for</a:t>
            </a:r>
            <a:r>
              <a:rPr sz="2400" spc="-5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gestational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age,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but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not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well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contracted.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400" spc="-235" dirty="0">
                <a:latin typeface="Microsoft Sans Serif"/>
                <a:cs typeface="Microsoft Sans Serif"/>
              </a:rPr>
              <a:t>The </a:t>
            </a:r>
            <a:r>
              <a:rPr sz="2400" spc="-220" dirty="0">
                <a:latin typeface="Microsoft Sans Serif"/>
                <a:cs typeface="Microsoft Sans Serif"/>
              </a:rPr>
              <a:t>amount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90" dirty="0">
                <a:latin typeface="Microsoft Sans Serif"/>
                <a:cs typeface="Microsoft Sans Serif"/>
              </a:rPr>
              <a:t>bleeding </a:t>
            </a:r>
            <a:r>
              <a:rPr sz="2400" spc="-170" dirty="0">
                <a:latin typeface="Microsoft Sans Serif"/>
                <a:cs typeface="Microsoft Sans Serif"/>
              </a:rPr>
              <a:t>varies, </a:t>
            </a:r>
            <a:r>
              <a:rPr sz="2400" spc="-180" dirty="0">
                <a:latin typeface="Microsoft Sans Serif"/>
                <a:cs typeface="Microsoft Sans Serif"/>
              </a:rPr>
              <a:t>but </a:t>
            </a:r>
            <a:r>
              <a:rPr sz="2400" spc="-220" dirty="0">
                <a:latin typeface="Microsoft Sans Serif"/>
                <a:cs typeface="Microsoft Sans Serif"/>
              </a:rPr>
              <a:t>can </a:t>
            </a:r>
            <a:r>
              <a:rPr sz="2400" spc="-229" dirty="0">
                <a:latin typeface="Microsoft Sans Serif"/>
                <a:cs typeface="Microsoft Sans Serif"/>
              </a:rPr>
              <a:t>be </a:t>
            </a:r>
            <a:r>
              <a:rPr sz="2400" spc="-200" dirty="0">
                <a:latin typeface="Microsoft Sans Serif"/>
                <a:cs typeface="Microsoft Sans Serif"/>
              </a:rPr>
              <a:t>severe </a:t>
            </a:r>
            <a:r>
              <a:rPr sz="2400" spc="-220" dirty="0">
                <a:latin typeface="Microsoft Sans Serif"/>
                <a:cs typeface="Microsoft Sans Serif"/>
              </a:rPr>
              <a:t>enough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215" dirty="0">
                <a:latin typeface="Microsoft Sans Serif"/>
                <a:cs typeface="Microsoft Sans Serif"/>
              </a:rPr>
              <a:t>cause 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hypovolemic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shock.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Painful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cramps/contractions</a:t>
            </a:r>
            <a:r>
              <a:rPr sz="2400" spc="8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are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often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present.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481025"/>
            <a:ext cx="7875270" cy="389978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1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395" dirty="0">
                <a:latin typeface="Arial"/>
                <a:cs typeface="Arial"/>
              </a:rPr>
              <a:t>M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sse</a:t>
            </a:r>
            <a:r>
              <a:rPr sz="2800" b="1" spc="-305" dirty="0">
                <a:latin typeface="Arial"/>
                <a:cs typeface="Arial"/>
              </a:rPr>
              <a:t>d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434" dirty="0">
                <a:latin typeface="Arial"/>
                <a:cs typeface="Arial"/>
              </a:rPr>
              <a:t>m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sca</a:t>
            </a:r>
            <a:r>
              <a:rPr sz="2800" b="1" spc="-185" dirty="0">
                <a:latin typeface="Arial"/>
                <a:cs typeface="Arial"/>
              </a:rPr>
              <a:t>rr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a</a:t>
            </a:r>
            <a:r>
              <a:rPr sz="2800" b="1" spc="-280" dirty="0">
                <a:latin typeface="Arial"/>
                <a:cs typeface="Arial"/>
              </a:rPr>
              <a:t>ge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170" dirty="0">
                <a:latin typeface="Arial"/>
                <a:cs typeface="Arial"/>
              </a:rPr>
              <a:t>: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har char="•"/>
            </a:pPr>
            <a:endParaRPr sz="3650" dirty="0">
              <a:latin typeface="Arial"/>
              <a:cs typeface="Arial"/>
            </a:endParaRPr>
          </a:p>
          <a:p>
            <a:pPr marL="356870" marR="145415" indent="-344805" algn="just">
              <a:lnSpc>
                <a:spcPct val="100000"/>
              </a:lnSpc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400" spc="-170" dirty="0">
                <a:latin typeface="Microsoft Sans Serif"/>
                <a:cs typeface="Microsoft Sans Serif"/>
              </a:rPr>
              <a:t>refers to </a:t>
            </a:r>
            <a:r>
              <a:rPr sz="2400" spc="-165" dirty="0">
                <a:latin typeface="Microsoft Sans Serif"/>
                <a:cs typeface="Microsoft Sans Serif"/>
              </a:rPr>
              <a:t>in-utero </a:t>
            </a:r>
            <a:r>
              <a:rPr sz="2400" spc="-195" dirty="0">
                <a:latin typeface="Microsoft Sans Serif"/>
                <a:cs typeface="Microsoft Sans Serif"/>
              </a:rPr>
              <a:t>death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225" dirty="0">
                <a:latin typeface="Microsoft Sans Serif"/>
                <a:cs typeface="Microsoft Sans Serif"/>
              </a:rPr>
              <a:t>embryo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165" dirty="0">
                <a:latin typeface="Microsoft Sans Serif"/>
                <a:cs typeface="Microsoft Sans Serif"/>
              </a:rPr>
              <a:t>fetus </a:t>
            </a:r>
            <a:r>
              <a:rPr sz="2400" spc="-160" dirty="0">
                <a:latin typeface="Microsoft Sans Serif"/>
                <a:cs typeface="Microsoft Sans Serif"/>
              </a:rPr>
              <a:t>prior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225" dirty="0">
                <a:latin typeface="Microsoft Sans Serif"/>
                <a:cs typeface="Microsoft Sans Serif"/>
              </a:rPr>
              <a:t>age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60" dirty="0">
                <a:latin typeface="Microsoft Sans Serif"/>
                <a:cs typeface="Microsoft Sans Serif"/>
              </a:rPr>
              <a:t> viabilty, </a:t>
            </a:r>
            <a:r>
              <a:rPr sz="2400" spc="-185" dirty="0">
                <a:latin typeface="Microsoft Sans Serif"/>
                <a:cs typeface="Microsoft Sans Serif"/>
              </a:rPr>
              <a:t>with </a:t>
            </a:r>
            <a:r>
              <a:rPr sz="2400" spc="-170" dirty="0">
                <a:latin typeface="Microsoft Sans Serif"/>
                <a:cs typeface="Microsoft Sans Serif"/>
              </a:rPr>
              <a:t>retention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200" dirty="0">
                <a:latin typeface="Microsoft Sans Serif"/>
                <a:cs typeface="Microsoft Sans Serif"/>
              </a:rPr>
              <a:t>pregnancy </a:t>
            </a:r>
            <a:r>
              <a:rPr sz="2400" spc="-150" dirty="0">
                <a:latin typeface="Microsoft Sans Serif"/>
                <a:cs typeface="Microsoft Sans Serif"/>
              </a:rPr>
              <a:t>for </a:t>
            </a:r>
            <a:r>
              <a:rPr sz="2400" spc="-240" dirty="0">
                <a:latin typeface="Microsoft Sans Serif"/>
                <a:cs typeface="Microsoft Sans Serif"/>
              </a:rPr>
              <a:t>a </a:t>
            </a:r>
            <a:r>
              <a:rPr sz="2400" spc="-195" dirty="0">
                <a:latin typeface="Microsoft Sans Serif"/>
                <a:cs typeface="Microsoft Sans Serif"/>
              </a:rPr>
              <a:t>prolonged </a:t>
            </a:r>
            <a:r>
              <a:rPr sz="2400" spc="-185" dirty="0">
                <a:latin typeface="Microsoft Sans Serif"/>
                <a:cs typeface="Microsoft Sans Serif"/>
              </a:rPr>
              <a:t>period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time.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1185"/>
              </a:spcBef>
              <a:buClr>
                <a:srgbClr val="DC9E1F"/>
              </a:buClr>
              <a:buFont typeface="Arial MT"/>
              <a:buChar char="•"/>
              <a:tabLst>
                <a:tab pos="429895" algn="l"/>
                <a:tab pos="430530" algn="l"/>
              </a:tabLst>
            </a:pPr>
            <a:r>
              <a:rPr dirty="0"/>
              <a:t>	</a:t>
            </a:r>
            <a:r>
              <a:rPr sz="2400" spc="-290" dirty="0">
                <a:latin typeface="Microsoft Sans Serif"/>
                <a:cs typeface="Microsoft Sans Serif"/>
              </a:rPr>
              <a:t>Women</a:t>
            </a:r>
            <a:r>
              <a:rPr sz="2400" spc="-285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may</a:t>
            </a:r>
            <a:r>
              <a:rPr sz="2400" spc="-254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notice </a:t>
            </a:r>
            <a:r>
              <a:rPr sz="2400" spc="-160" dirty="0">
                <a:latin typeface="Microsoft Sans Serif"/>
                <a:cs typeface="Microsoft Sans Serif"/>
              </a:rPr>
              <a:t>that </a:t>
            </a:r>
            <a:r>
              <a:rPr sz="2400" spc="-229" dirty="0">
                <a:latin typeface="Microsoft Sans Serif"/>
                <a:cs typeface="Microsoft Sans Serif"/>
              </a:rPr>
              <a:t>symptoms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associated</a:t>
            </a:r>
            <a:r>
              <a:rPr sz="2400" spc="254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 </a:t>
            </a:r>
            <a:r>
              <a:rPr sz="2400" spc="-175" dirty="0">
                <a:latin typeface="Microsoft Sans Serif"/>
                <a:cs typeface="Microsoft Sans Serif"/>
              </a:rPr>
              <a:t>early </a:t>
            </a:r>
            <a:r>
              <a:rPr sz="2400" spc="-17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egnan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y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14" dirty="0">
                <a:latin typeface="Microsoft Sans Serif"/>
                <a:cs typeface="Microsoft Sans Serif"/>
              </a:rPr>
              <a:t>(</a:t>
            </a:r>
            <a:r>
              <a:rPr sz="2400" spc="-210" dirty="0">
                <a:latin typeface="Microsoft Sans Serif"/>
                <a:cs typeface="Microsoft Sans Serif"/>
              </a:rPr>
              <a:t>eg</a:t>
            </a:r>
            <a:r>
              <a:rPr sz="2400" spc="-120" dirty="0">
                <a:latin typeface="Microsoft Sans Serif"/>
                <a:cs typeface="Microsoft Sans Serif"/>
              </a:rPr>
              <a:t>,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nau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ea</a:t>
            </a:r>
            <a:r>
              <a:rPr sz="2400" spc="-120" dirty="0">
                <a:latin typeface="Microsoft Sans Serif"/>
                <a:cs typeface="Microsoft Sans Serif"/>
              </a:rPr>
              <a:t>,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b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ea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ende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ne</a:t>
            </a:r>
            <a:r>
              <a:rPr sz="2400" spc="-195" dirty="0">
                <a:latin typeface="Microsoft Sans Serif"/>
                <a:cs typeface="Microsoft Sans Serif"/>
              </a:rPr>
              <a:t>ss</a:t>
            </a:r>
            <a:r>
              <a:rPr sz="2400" spc="-145" dirty="0">
                <a:latin typeface="Microsoft Sans Serif"/>
                <a:cs typeface="Microsoft Sans Serif"/>
              </a:rPr>
              <a:t>)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ha</a:t>
            </a:r>
            <a:r>
              <a:rPr sz="2400" spc="-195" dirty="0">
                <a:latin typeface="Microsoft Sans Serif"/>
                <a:cs typeface="Microsoft Sans Serif"/>
              </a:rPr>
              <a:t>v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aba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he</a:t>
            </a:r>
            <a:r>
              <a:rPr sz="2400" spc="-150" dirty="0">
                <a:latin typeface="Microsoft Sans Serif"/>
                <a:cs typeface="Microsoft Sans Serif"/>
              </a:rPr>
              <a:t>y  </a:t>
            </a:r>
            <a:r>
              <a:rPr sz="2400" spc="-165" dirty="0">
                <a:latin typeface="Microsoft Sans Serif"/>
                <a:cs typeface="Microsoft Sans Serif"/>
              </a:rPr>
              <a:t>don't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"feel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pregnant"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anymore;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vaginal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bleeding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may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occur.</a:t>
            </a:r>
            <a:endParaRPr sz="24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50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95" dirty="0">
                <a:latin typeface="Microsoft Sans Serif"/>
                <a:cs typeface="Microsoft Sans Serif"/>
              </a:rPr>
              <a:t>v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x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u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ua</a:t>
            </a:r>
            <a:r>
              <a:rPr sz="2400" spc="-95" dirty="0">
                <a:latin typeface="Microsoft Sans Serif"/>
                <a:cs typeface="Microsoft Sans Serif"/>
              </a:rPr>
              <a:t>ll</a:t>
            </a:r>
            <a:r>
              <a:rPr sz="2400" spc="-215" dirty="0">
                <a:latin typeface="Microsoft Sans Serif"/>
                <a:cs typeface="Microsoft Sans Serif"/>
              </a:rPr>
              <a:t>y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ed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713359"/>
            <a:ext cx="7823200" cy="413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144145" indent="-344805">
              <a:lnSpc>
                <a:spcPct val="100000"/>
              </a:lnSpc>
              <a:spcBef>
                <a:spcPts val="1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90" dirty="0">
                <a:latin typeface="Microsoft Sans Serif"/>
                <a:cs typeface="Microsoft Sans Serif"/>
              </a:rPr>
              <a:t>A</a:t>
            </a:r>
            <a:r>
              <a:rPr sz="2400" spc="-12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definite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diagnosis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nonviable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intrauterine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pregnancy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(missed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miscarriage)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can </a:t>
            </a:r>
            <a:r>
              <a:rPr sz="2400" spc="-225" dirty="0">
                <a:latin typeface="Microsoft Sans Serif"/>
                <a:cs typeface="Microsoft Sans Serif"/>
              </a:rPr>
              <a:t>be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made</a:t>
            </a:r>
            <a:r>
              <a:rPr sz="2400" spc="-25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based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upon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either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75" dirty="0">
                <a:latin typeface="Microsoft Sans Serif"/>
                <a:cs typeface="Microsoft Sans Serif"/>
              </a:rPr>
              <a:t>following </a:t>
            </a:r>
            <a:r>
              <a:rPr sz="2400" spc="-170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criteria:</a:t>
            </a:r>
            <a:endParaRPr sz="2400" dirty="0">
              <a:latin typeface="Microsoft Sans Serif"/>
              <a:cs typeface="Microsoft Sans Serif"/>
            </a:endParaRPr>
          </a:p>
          <a:p>
            <a:pPr marL="527685" indent="-515620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220" dirty="0">
                <a:latin typeface="Microsoft Sans Serif"/>
                <a:cs typeface="Microsoft Sans Serif"/>
              </a:rPr>
              <a:t>Absence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embryonic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cardiac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activity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embryo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crown-</a:t>
            </a:r>
            <a:endParaRPr sz="2400" dirty="0">
              <a:latin typeface="Microsoft Sans Serif"/>
              <a:cs typeface="Microsoft Sans Serif"/>
            </a:endParaRPr>
          </a:p>
          <a:p>
            <a:pPr marL="527685">
              <a:lnSpc>
                <a:spcPct val="100000"/>
              </a:lnSpc>
              <a:spcBef>
                <a:spcPts val="5"/>
              </a:spcBef>
            </a:pP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45" dirty="0">
                <a:latin typeface="Microsoft Sans Serif"/>
                <a:cs typeface="Microsoft Sans Serif"/>
              </a:rPr>
              <a:t>p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eng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g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ea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145" dirty="0">
                <a:latin typeface="Microsoft Sans Serif"/>
                <a:cs typeface="Microsoft Sans Serif"/>
              </a:rPr>
              <a:t>r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ha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5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mm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 marL="527685" indent="-515620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AutoNum type="arabicPeriod" startAt="2"/>
              <a:tabLst>
                <a:tab pos="527685" algn="l"/>
                <a:tab pos="528320" algn="l"/>
              </a:tabLst>
            </a:pPr>
            <a:r>
              <a:rPr sz="2400" spc="-220" dirty="0">
                <a:latin typeface="Microsoft Sans Serif"/>
                <a:cs typeface="Microsoft Sans Serif"/>
              </a:rPr>
              <a:t>Absence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yolk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sac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40" dirty="0">
                <a:latin typeface="Microsoft Sans Serif"/>
                <a:cs typeface="Microsoft Sans Serif"/>
              </a:rPr>
              <a:t>when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mean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sac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diameter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13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75" dirty="0">
                <a:latin typeface="Microsoft Sans Serif"/>
                <a:cs typeface="Microsoft Sans Serif"/>
              </a:rPr>
              <a:t>mm.</a:t>
            </a:r>
            <a:endParaRPr sz="2400" dirty="0">
              <a:latin typeface="Microsoft Sans Serif"/>
              <a:cs typeface="Microsoft Sans Serif"/>
            </a:endParaRPr>
          </a:p>
          <a:p>
            <a:pPr marL="527685" marR="294640" indent="-515620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AutoNum type="arabicPeriod" startAt="2"/>
              <a:tabLst>
                <a:tab pos="527685" algn="l"/>
                <a:tab pos="528320" algn="l"/>
              </a:tabLst>
            </a:pPr>
            <a:r>
              <a:rPr sz="2400" spc="-220" dirty="0">
                <a:latin typeface="Microsoft Sans Serif"/>
                <a:cs typeface="Microsoft Sans Serif"/>
              </a:rPr>
              <a:t>Absence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229" dirty="0">
                <a:latin typeface="Microsoft Sans Serif"/>
                <a:cs typeface="Microsoft Sans Serif"/>
              </a:rPr>
              <a:t>an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embryonic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pole </a:t>
            </a:r>
            <a:r>
              <a:rPr sz="2400" spc="-240" dirty="0">
                <a:latin typeface="Microsoft Sans Serif"/>
                <a:cs typeface="Microsoft Sans Serif"/>
              </a:rPr>
              <a:t>when</a:t>
            </a:r>
            <a:r>
              <a:rPr sz="2400" spc="-23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254" dirty="0">
                <a:latin typeface="Microsoft Sans Serif"/>
                <a:cs typeface="Microsoft Sans Serif"/>
              </a:rPr>
              <a:t>mean</a:t>
            </a:r>
            <a:r>
              <a:rPr sz="2400" spc="-25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sac</a:t>
            </a:r>
            <a:r>
              <a:rPr sz="2400" spc="-204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diameter 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(average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95" dirty="0">
                <a:latin typeface="Microsoft Sans Serif"/>
                <a:cs typeface="Microsoft Sans Serif"/>
              </a:rPr>
              <a:t>diameters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measured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215" dirty="0">
                <a:latin typeface="Microsoft Sans Serif"/>
                <a:cs typeface="Microsoft Sans Serif"/>
              </a:rPr>
              <a:t>each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80" dirty="0">
                <a:latin typeface="Microsoft Sans Serif"/>
                <a:cs typeface="Microsoft Sans Serif"/>
              </a:rPr>
              <a:t>three </a:t>
            </a:r>
            <a:r>
              <a:rPr sz="2400" spc="-185" dirty="0">
                <a:latin typeface="Microsoft Sans Serif"/>
                <a:cs typeface="Microsoft Sans Serif"/>
              </a:rPr>
              <a:t>orthogonal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planes)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greater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than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25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355" dirty="0">
                <a:latin typeface="Microsoft Sans Serif"/>
                <a:cs typeface="Microsoft Sans Serif"/>
              </a:rPr>
              <a:t>mm</a:t>
            </a:r>
            <a:r>
              <a:rPr sz="2400" spc="-31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measured</a:t>
            </a:r>
            <a:r>
              <a:rPr sz="2400" spc="1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transabdominally</a:t>
            </a:r>
            <a:r>
              <a:rPr sz="2400" spc="9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greater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than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18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355" dirty="0">
                <a:latin typeface="Microsoft Sans Serif"/>
                <a:cs typeface="Microsoft Sans Serif"/>
              </a:rPr>
              <a:t>mm</a:t>
            </a:r>
            <a:r>
              <a:rPr sz="2400" spc="-30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transvaginal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technique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334251"/>
            <a:ext cx="7620000" cy="4708981"/>
          </a:xfrm>
          <a:prstGeom prst="rect">
            <a:avLst/>
          </a:prstGeom>
        </p:spPr>
        <p:txBody>
          <a:bodyPr vert="horz" wrap="square" lIns="0" tIns="16256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2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b="1" spc="-265" dirty="0">
                <a:latin typeface="Arial"/>
                <a:cs typeface="Arial"/>
              </a:rPr>
              <a:t>S</a:t>
            </a:r>
            <a:r>
              <a:rPr sz="2400" b="1" spc="-250" dirty="0">
                <a:latin typeface="Arial"/>
                <a:cs typeface="Arial"/>
              </a:rPr>
              <a:t>u</a:t>
            </a:r>
            <a:r>
              <a:rPr sz="2400" b="1" spc="-150" dirty="0">
                <a:latin typeface="Arial"/>
                <a:cs typeface="Arial"/>
              </a:rPr>
              <a:t>r</a:t>
            </a:r>
            <a:r>
              <a:rPr sz="2400" b="1" spc="-250" dirty="0">
                <a:latin typeface="Arial"/>
                <a:cs typeface="Arial"/>
              </a:rPr>
              <a:t>g</a:t>
            </a:r>
            <a:r>
              <a:rPr sz="2400" b="1" spc="-95" dirty="0">
                <a:latin typeface="Arial"/>
                <a:cs typeface="Arial"/>
              </a:rPr>
              <a:t>i</a:t>
            </a:r>
            <a:r>
              <a:rPr sz="2400" b="1" spc="-210" dirty="0">
                <a:latin typeface="Arial"/>
                <a:cs typeface="Arial"/>
              </a:rPr>
              <a:t>ca</a:t>
            </a:r>
            <a:r>
              <a:rPr sz="2400" b="1" spc="-120" dirty="0">
                <a:latin typeface="Arial"/>
                <a:cs typeface="Arial"/>
              </a:rPr>
              <a:t>l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365" dirty="0">
                <a:latin typeface="Arial"/>
                <a:cs typeface="Arial"/>
              </a:rPr>
              <a:t>m</a:t>
            </a:r>
            <a:r>
              <a:rPr sz="2400" b="1" spc="-210" dirty="0">
                <a:latin typeface="Arial"/>
                <a:cs typeface="Arial"/>
              </a:rPr>
              <a:t>a</a:t>
            </a:r>
            <a:r>
              <a:rPr sz="2400" b="1" spc="-250" dirty="0">
                <a:latin typeface="Arial"/>
                <a:cs typeface="Arial"/>
              </a:rPr>
              <a:t>n</a:t>
            </a:r>
            <a:r>
              <a:rPr sz="2400" b="1" spc="-210" dirty="0">
                <a:latin typeface="Arial"/>
                <a:cs typeface="Arial"/>
              </a:rPr>
              <a:t>a</a:t>
            </a:r>
            <a:r>
              <a:rPr sz="2400" b="1" spc="-250" dirty="0">
                <a:latin typeface="Arial"/>
                <a:cs typeface="Arial"/>
              </a:rPr>
              <a:t>g</a:t>
            </a:r>
            <a:r>
              <a:rPr sz="2400" b="1" spc="-210" dirty="0">
                <a:latin typeface="Arial"/>
                <a:cs typeface="Arial"/>
              </a:rPr>
              <a:t>e</a:t>
            </a:r>
            <a:r>
              <a:rPr sz="2400" b="1" spc="-365" dirty="0">
                <a:latin typeface="Arial"/>
                <a:cs typeface="Arial"/>
              </a:rPr>
              <a:t>m</a:t>
            </a:r>
            <a:r>
              <a:rPr sz="2400" b="1" spc="-210" dirty="0">
                <a:latin typeface="Arial"/>
                <a:cs typeface="Arial"/>
              </a:rPr>
              <a:t>e</a:t>
            </a:r>
            <a:r>
              <a:rPr sz="2400" b="1" spc="-250" dirty="0">
                <a:latin typeface="Arial"/>
                <a:cs typeface="Arial"/>
              </a:rPr>
              <a:t>n</a:t>
            </a:r>
            <a:r>
              <a:rPr sz="2400" b="1" spc="-145" dirty="0">
                <a:latin typeface="Arial"/>
                <a:cs typeface="Arial"/>
              </a:rPr>
              <a:t>t</a:t>
            </a:r>
            <a:endParaRPr sz="2400" dirty="0">
              <a:latin typeface="Arial"/>
              <a:cs typeface="Arial"/>
            </a:endParaRPr>
          </a:p>
          <a:p>
            <a:pPr marL="356870" marR="253365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spc="-229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conventional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treatment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30" dirty="0">
                <a:latin typeface="Microsoft Sans Serif"/>
                <a:cs typeface="Microsoft Sans Serif"/>
              </a:rPr>
              <a:t>first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175" dirty="0">
                <a:latin typeface="Microsoft Sans Serif"/>
                <a:cs typeface="Microsoft Sans Serif"/>
              </a:rPr>
              <a:t>early </a:t>
            </a:r>
            <a:r>
              <a:rPr sz="2400" spc="-215" dirty="0">
                <a:latin typeface="Microsoft Sans Serif"/>
                <a:cs typeface="Microsoft Sans Serif"/>
              </a:rPr>
              <a:t>second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trimester 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failed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pregnancy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(up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12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weeks)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dilatation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curettage 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(D&amp;C)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dilatation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and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evacuation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(D&amp;E)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prevent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potential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hemorrhagic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infectious </a:t>
            </a:r>
            <a:r>
              <a:rPr sz="2400" spc="-185" dirty="0">
                <a:latin typeface="Microsoft Sans Serif"/>
                <a:cs typeface="Microsoft Sans Serif"/>
              </a:rPr>
              <a:t>complications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from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80" dirty="0">
                <a:latin typeface="Microsoft Sans Serif"/>
                <a:cs typeface="Microsoft Sans Serif"/>
              </a:rPr>
              <a:t>retained 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odu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on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ep</a:t>
            </a:r>
            <a:r>
              <a:rPr sz="2400" spc="-95" dirty="0">
                <a:latin typeface="Microsoft Sans Serif"/>
                <a:cs typeface="Microsoft Sans Serif"/>
              </a:rPr>
              <a:t>ti</a:t>
            </a:r>
            <a:r>
              <a:rPr sz="2400" spc="-210" dirty="0">
                <a:latin typeface="Microsoft Sans Serif"/>
                <a:cs typeface="Microsoft Sans Serif"/>
              </a:rPr>
              <a:t>on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lr>
                <a:srgbClr val="DC9E1F"/>
              </a:buClr>
              <a:buFont typeface="Arial MT"/>
              <a:buChar char="•"/>
            </a:pPr>
            <a:endParaRPr sz="27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218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95" dirty="0">
                <a:latin typeface="Microsoft Sans Serif"/>
                <a:cs typeface="Microsoft Sans Serif"/>
              </a:rPr>
              <a:t>This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procedure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carries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anesthesia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risks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complications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such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as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uterine </a:t>
            </a:r>
            <a:r>
              <a:rPr sz="2400" spc="-165" dirty="0">
                <a:latin typeface="Microsoft Sans Serif"/>
                <a:cs typeface="Microsoft Sans Serif"/>
              </a:rPr>
              <a:t>perforation, intrauterine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adhesions,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cervical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trauma, 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infection,</a:t>
            </a:r>
            <a:r>
              <a:rPr sz="2400" spc="-15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which</a:t>
            </a:r>
            <a:r>
              <a:rPr sz="2400" spc="-204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might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lead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200" dirty="0">
                <a:latin typeface="Microsoft Sans Serif"/>
                <a:cs typeface="Microsoft Sans Serif"/>
              </a:rPr>
              <a:t>subsequent</a:t>
            </a:r>
            <a:r>
              <a:rPr sz="2400" spc="235" dirty="0">
                <a:latin typeface="Microsoft Sans Serif"/>
                <a:cs typeface="Microsoft Sans Serif"/>
              </a:rPr>
              <a:t> </a:t>
            </a:r>
            <a:r>
              <a:rPr sz="2400" spc="-135" dirty="0">
                <a:latin typeface="Microsoft Sans Serif"/>
                <a:cs typeface="Microsoft Sans Serif"/>
              </a:rPr>
              <a:t>infertility</a:t>
            </a:r>
            <a:r>
              <a:rPr sz="2400" spc="37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op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c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egnan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y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844" y="410906"/>
            <a:ext cx="7547609" cy="3600345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2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b="1" spc="-350" dirty="0">
                <a:latin typeface="Arial"/>
                <a:cs typeface="Arial"/>
              </a:rPr>
              <a:t>M</a:t>
            </a:r>
            <a:r>
              <a:rPr sz="2400" b="1" spc="-210" dirty="0">
                <a:latin typeface="Arial"/>
                <a:cs typeface="Arial"/>
              </a:rPr>
              <a:t>e</a:t>
            </a:r>
            <a:r>
              <a:rPr sz="2400" b="1" spc="-250" dirty="0">
                <a:latin typeface="Arial"/>
                <a:cs typeface="Arial"/>
              </a:rPr>
              <a:t>d</a:t>
            </a:r>
            <a:r>
              <a:rPr sz="2400" b="1" spc="-95" dirty="0">
                <a:latin typeface="Arial"/>
                <a:cs typeface="Arial"/>
              </a:rPr>
              <a:t>i</a:t>
            </a:r>
            <a:r>
              <a:rPr sz="2400" b="1" spc="-210" dirty="0">
                <a:latin typeface="Arial"/>
                <a:cs typeface="Arial"/>
              </a:rPr>
              <a:t>ca</a:t>
            </a:r>
            <a:r>
              <a:rPr sz="2400" b="1" spc="-120" dirty="0">
                <a:latin typeface="Arial"/>
                <a:cs typeface="Arial"/>
              </a:rPr>
              <a:t>l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35" dirty="0">
                <a:latin typeface="Arial"/>
                <a:cs typeface="Arial"/>
              </a:rPr>
              <a:t>t</a:t>
            </a:r>
            <a:r>
              <a:rPr sz="2400" b="1" spc="-150" dirty="0">
                <a:latin typeface="Arial"/>
                <a:cs typeface="Arial"/>
              </a:rPr>
              <a:t>r</a:t>
            </a:r>
            <a:r>
              <a:rPr sz="2400" b="1" spc="-210" dirty="0">
                <a:latin typeface="Arial"/>
                <a:cs typeface="Arial"/>
              </a:rPr>
              <a:t>ea</a:t>
            </a:r>
            <a:r>
              <a:rPr sz="2400" b="1" spc="-135" dirty="0">
                <a:latin typeface="Arial"/>
                <a:cs typeface="Arial"/>
              </a:rPr>
              <a:t>t</a:t>
            </a:r>
            <a:r>
              <a:rPr sz="2400" b="1" spc="-365" dirty="0">
                <a:latin typeface="Arial"/>
                <a:cs typeface="Arial"/>
              </a:rPr>
              <a:t>m</a:t>
            </a:r>
            <a:r>
              <a:rPr sz="2400" b="1" spc="-210" dirty="0">
                <a:latin typeface="Arial"/>
                <a:cs typeface="Arial"/>
              </a:rPr>
              <a:t>e</a:t>
            </a:r>
            <a:r>
              <a:rPr sz="2400" b="1" spc="-250" dirty="0">
                <a:latin typeface="Arial"/>
                <a:cs typeface="Arial"/>
              </a:rPr>
              <a:t>n</a:t>
            </a:r>
            <a:r>
              <a:rPr sz="2400" b="1" spc="-145" dirty="0">
                <a:latin typeface="Arial"/>
                <a:cs typeface="Arial"/>
              </a:rPr>
              <a:t>t</a:t>
            </a:r>
            <a:endParaRPr sz="2400" dirty="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85" dirty="0">
                <a:latin typeface="Microsoft Sans Serif"/>
                <a:cs typeface="Microsoft Sans Serif"/>
              </a:rPr>
              <a:t>Misoprostol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(a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prostaglandin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E1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analog)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is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most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commonly</a:t>
            </a:r>
            <a:endParaRPr sz="2400" dirty="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agen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7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21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spc="-229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advantages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85" dirty="0">
                <a:latin typeface="Microsoft Sans Serif"/>
                <a:cs typeface="Microsoft Sans Serif"/>
              </a:rPr>
              <a:t>misoprostol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over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other </a:t>
            </a:r>
            <a:r>
              <a:rPr sz="2400" spc="-200" dirty="0">
                <a:latin typeface="Microsoft Sans Serif"/>
                <a:cs typeface="Microsoft Sans Serif"/>
              </a:rPr>
              <a:t>drugs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(including 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prostaglandin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E2)</a:t>
            </a:r>
            <a:r>
              <a:rPr sz="2400" spc="-5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are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40" dirty="0">
                <a:latin typeface="Microsoft Sans Serif"/>
                <a:cs typeface="Microsoft Sans Serif"/>
              </a:rPr>
              <a:t>its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low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cost,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low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incidence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side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effects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40" dirty="0">
                <a:latin typeface="Microsoft Sans Serif"/>
                <a:cs typeface="Microsoft Sans Serif"/>
              </a:rPr>
              <a:t>when</a:t>
            </a:r>
            <a:r>
              <a:rPr sz="2400" spc="-23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given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intravaginally,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stability </a:t>
            </a:r>
            <a:r>
              <a:rPr sz="2400" spc="-165" dirty="0">
                <a:latin typeface="Microsoft Sans Serif"/>
                <a:cs typeface="Microsoft Sans Serif"/>
              </a:rPr>
              <a:t>at </a:t>
            </a:r>
            <a:r>
              <a:rPr sz="2400" spc="-229" dirty="0">
                <a:latin typeface="Microsoft Sans Serif"/>
                <a:cs typeface="Microsoft Sans Serif"/>
              </a:rPr>
              <a:t>room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temperature, </a:t>
            </a:r>
            <a:r>
              <a:rPr sz="2400" spc="-220" dirty="0">
                <a:latin typeface="Microsoft Sans Serif"/>
                <a:cs typeface="Microsoft Sans Serif"/>
              </a:rPr>
              <a:t>and 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ready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availability.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risk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major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complication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rare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227735"/>
            <a:ext cx="8566453" cy="5583323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83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315" dirty="0">
                <a:latin typeface="Arial"/>
                <a:cs typeface="Arial"/>
              </a:rPr>
              <a:t>S</a:t>
            </a:r>
            <a:r>
              <a:rPr sz="2800" b="1" spc="-270" dirty="0">
                <a:latin typeface="Arial"/>
                <a:cs typeface="Arial"/>
              </a:rPr>
              <a:t>e</a:t>
            </a:r>
            <a:r>
              <a:rPr sz="2800" b="1" spc="-280" dirty="0">
                <a:latin typeface="Arial"/>
                <a:cs typeface="Arial"/>
              </a:rPr>
              <a:t>p</a:t>
            </a:r>
            <a:r>
              <a:rPr sz="2800" b="1" spc="-150" dirty="0">
                <a:latin typeface="Arial"/>
                <a:cs typeface="Arial"/>
              </a:rPr>
              <a:t>t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80" dirty="0">
                <a:latin typeface="Arial"/>
                <a:cs typeface="Arial"/>
              </a:rPr>
              <a:t>c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434" dirty="0">
                <a:latin typeface="Arial"/>
                <a:cs typeface="Arial"/>
              </a:rPr>
              <a:t>m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sca</a:t>
            </a:r>
            <a:r>
              <a:rPr sz="2800" b="1" spc="-185" dirty="0">
                <a:latin typeface="Arial"/>
                <a:cs typeface="Arial"/>
              </a:rPr>
              <a:t>rr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a</a:t>
            </a:r>
            <a:r>
              <a:rPr sz="2800" b="1" spc="-280" dirty="0">
                <a:latin typeface="Arial"/>
                <a:cs typeface="Arial"/>
              </a:rPr>
              <a:t>ge</a:t>
            </a:r>
            <a:endParaRPr sz="2800" dirty="0">
              <a:latin typeface="Arial"/>
              <a:cs typeface="Arial"/>
            </a:endParaRPr>
          </a:p>
          <a:p>
            <a:pPr marL="356870" marR="5080" indent="-344805" algn="just">
              <a:lnSpc>
                <a:spcPts val="2310"/>
              </a:lnSpc>
              <a:spcBef>
                <a:spcPts val="1170"/>
              </a:spcBef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400" spc="-280" dirty="0">
                <a:latin typeface="Microsoft Sans Serif"/>
                <a:cs typeface="Microsoft Sans Serif"/>
              </a:rPr>
              <a:t>Common </a:t>
            </a:r>
            <a:r>
              <a:rPr sz="2400" spc="-155" dirty="0">
                <a:latin typeface="Microsoft Sans Serif"/>
                <a:cs typeface="Microsoft Sans Serif"/>
              </a:rPr>
              <a:t>clinical </a:t>
            </a:r>
            <a:r>
              <a:rPr sz="2400" spc="-175" dirty="0">
                <a:latin typeface="Microsoft Sans Serif"/>
                <a:cs typeface="Microsoft Sans Serif"/>
              </a:rPr>
              <a:t>features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75" dirty="0">
                <a:latin typeface="Microsoft Sans Serif"/>
                <a:cs typeface="Microsoft Sans Serif"/>
              </a:rPr>
              <a:t>septic </a:t>
            </a:r>
            <a:r>
              <a:rPr sz="2400" spc="-190" dirty="0">
                <a:latin typeface="Microsoft Sans Serif"/>
                <a:cs typeface="Microsoft Sans Serif"/>
              </a:rPr>
              <a:t>miscarriage </a:t>
            </a:r>
            <a:r>
              <a:rPr sz="2400" spc="-180" dirty="0">
                <a:latin typeface="Microsoft Sans Serif"/>
                <a:cs typeface="Microsoft Sans Serif"/>
              </a:rPr>
              <a:t>include fever, </a:t>
            </a:r>
            <a:r>
              <a:rPr sz="2400" spc="-145" dirty="0">
                <a:latin typeface="Microsoft Sans Serif"/>
                <a:cs typeface="Microsoft Sans Serif"/>
              </a:rPr>
              <a:t>chills, </a:t>
            </a:r>
            <a:r>
              <a:rPr sz="2400" spc="-14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malaise, </a:t>
            </a:r>
            <a:r>
              <a:rPr sz="2400" spc="-204" dirty="0">
                <a:latin typeface="Microsoft Sans Serif"/>
                <a:cs typeface="Microsoft Sans Serif"/>
              </a:rPr>
              <a:t>abdominal </a:t>
            </a:r>
            <a:r>
              <a:rPr sz="2400" spc="-170" dirty="0">
                <a:latin typeface="Microsoft Sans Serif"/>
                <a:cs typeface="Microsoft Sans Serif"/>
              </a:rPr>
              <a:t>pain, </a:t>
            </a:r>
            <a:r>
              <a:rPr sz="2400" spc="-180" dirty="0">
                <a:latin typeface="Microsoft Sans Serif"/>
                <a:cs typeface="Microsoft Sans Serif"/>
              </a:rPr>
              <a:t>vaginal </a:t>
            </a:r>
            <a:r>
              <a:rPr sz="2400" spc="-175" dirty="0">
                <a:latin typeface="Microsoft Sans Serif"/>
                <a:cs typeface="Microsoft Sans Serif"/>
              </a:rPr>
              <a:t>bleeding, </a:t>
            </a:r>
            <a:r>
              <a:rPr sz="2400" spc="-220" dirty="0">
                <a:latin typeface="Microsoft Sans Serif"/>
                <a:cs typeface="Microsoft Sans Serif"/>
              </a:rPr>
              <a:t>and </a:t>
            </a:r>
            <a:r>
              <a:rPr sz="2400" spc="-180" dirty="0">
                <a:latin typeface="Microsoft Sans Serif"/>
                <a:cs typeface="Microsoft Sans Serif"/>
              </a:rPr>
              <a:t>discharge, </a:t>
            </a:r>
            <a:r>
              <a:rPr sz="2400" spc="-210" dirty="0">
                <a:latin typeface="Microsoft Sans Serif"/>
                <a:cs typeface="Microsoft Sans Serif"/>
              </a:rPr>
              <a:t>which </a:t>
            </a:r>
            <a:r>
              <a:rPr sz="2400" spc="-155" dirty="0">
                <a:latin typeface="Microsoft Sans Serif"/>
                <a:cs typeface="Microsoft Sans Serif"/>
              </a:rPr>
              <a:t>is </a:t>
            </a:r>
            <a:r>
              <a:rPr sz="2400" spc="-15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95" dirty="0">
                <a:latin typeface="Microsoft Sans Serif"/>
                <a:cs typeface="Microsoft Sans Serif"/>
              </a:rPr>
              <a:t>ft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angu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nopu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55" dirty="0">
                <a:latin typeface="Microsoft Sans Serif"/>
                <a:cs typeface="Microsoft Sans Serif"/>
              </a:rPr>
              <a:t>t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409575" indent="-344805">
              <a:lnSpc>
                <a:spcPct val="80100"/>
              </a:lnSpc>
              <a:spcBef>
                <a:spcPts val="118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85" dirty="0">
                <a:latin typeface="Microsoft Sans Serif"/>
                <a:cs typeface="Microsoft Sans Serif"/>
              </a:rPr>
              <a:t>Physical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examination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may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reveal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tachycardia,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tachypnea,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lower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abdominal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tenderness,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24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boggy,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tender uterus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dilated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cervix.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112395" indent="-344805">
              <a:lnSpc>
                <a:spcPct val="80000"/>
              </a:lnSpc>
              <a:spcBef>
                <a:spcPts val="11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65" dirty="0">
                <a:latin typeface="Microsoft Sans Serif"/>
                <a:cs typeface="Microsoft Sans Serif"/>
              </a:rPr>
              <a:t>Infection </a:t>
            </a:r>
            <a:r>
              <a:rPr sz="2400" spc="-160" dirty="0">
                <a:latin typeface="Microsoft Sans Serif"/>
                <a:cs typeface="Microsoft Sans Serif"/>
              </a:rPr>
              <a:t>is </a:t>
            </a:r>
            <a:r>
              <a:rPr sz="2400" spc="-180" dirty="0">
                <a:latin typeface="Microsoft Sans Serif"/>
                <a:cs typeface="Microsoft Sans Serif"/>
              </a:rPr>
              <a:t>usually </a:t>
            </a:r>
            <a:r>
              <a:rPr sz="2400" spc="-225" dirty="0">
                <a:latin typeface="Microsoft Sans Serif"/>
                <a:cs typeface="Microsoft Sans Serif"/>
              </a:rPr>
              <a:t>due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195" dirty="0">
                <a:latin typeface="Microsoft Sans Serif"/>
                <a:cs typeface="Microsoft Sans Serif"/>
              </a:rPr>
              <a:t>Staphylococcus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aureus,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Gram</a:t>
            </a:r>
            <a:r>
              <a:rPr sz="2400" spc="-25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negative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40" dirty="0">
                <a:latin typeface="Microsoft Sans Serif"/>
                <a:cs typeface="Microsoft Sans Serif"/>
              </a:rPr>
              <a:t>bacilli,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250" dirty="0">
                <a:latin typeface="Microsoft Sans Serif"/>
                <a:cs typeface="Microsoft Sans Serif"/>
              </a:rPr>
              <a:t>some</a:t>
            </a:r>
            <a:r>
              <a:rPr sz="2400" spc="-245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Gram</a:t>
            </a:r>
            <a:r>
              <a:rPr sz="2400" spc="-25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positive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cocci.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Mixed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infections,</a:t>
            </a:r>
            <a:r>
              <a:rPr sz="2400" spc="-15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anaerobic 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organisms,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fungi,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can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also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be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encountered.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infection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may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spread, leading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155" dirty="0">
                <a:latin typeface="Microsoft Sans Serif"/>
                <a:cs typeface="Microsoft Sans Serif"/>
              </a:rPr>
              <a:t>salpingitis,</a:t>
            </a:r>
            <a:r>
              <a:rPr sz="2400" spc="-15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generalized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peritonitis, </a:t>
            </a:r>
            <a:r>
              <a:rPr sz="2400" spc="-220" dirty="0">
                <a:latin typeface="Microsoft Sans Serif"/>
                <a:cs typeface="Microsoft Sans Serif"/>
              </a:rPr>
              <a:t>and 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septicemia.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179070" indent="-344805">
              <a:lnSpc>
                <a:spcPct val="80000"/>
              </a:lnSpc>
              <a:spcBef>
                <a:spcPts val="11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20" dirty="0">
                <a:latin typeface="Microsoft Sans Serif"/>
                <a:cs typeface="Microsoft Sans Serif"/>
              </a:rPr>
              <a:t>Most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spontaneous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miscarriasge</a:t>
            </a:r>
            <a:r>
              <a:rPr sz="2400" spc="8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are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not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septic.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Septic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abortion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40" dirty="0">
                <a:latin typeface="Microsoft Sans Serif"/>
                <a:cs typeface="Microsoft Sans Serif"/>
              </a:rPr>
              <a:t>is,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however,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240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common</a:t>
            </a:r>
            <a:r>
              <a:rPr sz="2400" spc="-254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complication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50" dirty="0">
                <a:latin typeface="Microsoft Sans Serif"/>
                <a:cs typeface="Microsoft Sans Serif"/>
              </a:rPr>
              <a:t>illegally </a:t>
            </a:r>
            <a:r>
              <a:rPr sz="2400" spc="-200" dirty="0">
                <a:latin typeface="Microsoft Sans Serif"/>
                <a:cs typeface="Microsoft Sans Serif"/>
              </a:rPr>
              <a:t>performed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induced 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abortion.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Infrequently,</a:t>
            </a:r>
            <a:r>
              <a:rPr sz="2400" spc="-170" dirty="0">
                <a:latin typeface="Microsoft Sans Serif"/>
                <a:cs typeface="Microsoft Sans Serif"/>
              </a:rPr>
              <a:t> septic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miscaariage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is </a:t>
            </a:r>
            <a:r>
              <a:rPr sz="2400" spc="-170" dirty="0">
                <a:latin typeface="Microsoft Sans Serif"/>
                <a:cs typeface="Microsoft Sans Serif"/>
              </a:rPr>
              <a:t>related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foreign 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bodies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(eg,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intrauterine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contraceptive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device,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laminaria),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invasive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procedures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(eg, </a:t>
            </a:r>
            <a:r>
              <a:rPr sz="2400" spc="-190" dirty="0">
                <a:latin typeface="Microsoft Sans Serif"/>
                <a:cs typeface="Microsoft Sans Serif"/>
              </a:rPr>
              <a:t>amniocentesis,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chorionic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villus</a:t>
            </a:r>
            <a:r>
              <a:rPr sz="2400" spc="32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sampling),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maternal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bacteremia,</a:t>
            </a:r>
            <a:r>
              <a:rPr sz="2400" spc="-180" dirty="0">
                <a:latin typeface="Microsoft Sans Serif"/>
                <a:cs typeface="Microsoft Sans Serif"/>
              </a:rPr>
              <a:t> or </a:t>
            </a:r>
            <a:r>
              <a:rPr sz="2400" spc="-195" dirty="0">
                <a:latin typeface="Microsoft Sans Serif"/>
                <a:cs typeface="Microsoft Sans Serif"/>
              </a:rPr>
              <a:t>incomplete</a:t>
            </a:r>
            <a:r>
              <a:rPr sz="2400" spc="24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spontaneous</a:t>
            </a:r>
            <a:r>
              <a:rPr sz="2400" spc="24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165" dirty="0">
                <a:latin typeface="Microsoft Sans Serif"/>
                <a:cs typeface="Microsoft Sans Serif"/>
              </a:rPr>
              <a:t>legally 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ndu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abo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75" dirty="0">
                <a:latin typeface="Microsoft Sans Serif"/>
                <a:cs typeface="Microsoft Sans Serif"/>
              </a:rPr>
              <a:t>n</a:t>
            </a:r>
            <a:r>
              <a:rPr sz="1200" spc="-60" dirty="0">
                <a:latin typeface="Microsoft Sans Serif"/>
                <a:cs typeface="Microsoft Sans Serif"/>
              </a:rPr>
              <a:t>.</a:t>
            </a:r>
            <a:endParaRPr sz="12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676783"/>
            <a:ext cx="7552690" cy="414382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6870" marR="5080" indent="-344805">
              <a:lnSpc>
                <a:spcPts val="2590"/>
              </a:lnSpc>
              <a:spcBef>
                <a:spcPts val="42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04" dirty="0">
                <a:latin typeface="Microsoft Sans Serif"/>
                <a:cs typeface="Microsoft Sans Serif"/>
              </a:rPr>
              <a:t>Suspected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septic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abortion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retained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products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conception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hou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anage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</a:t>
            </a:r>
            <a:r>
              <a:rPr sz="2400" spc="-200" dirty="0">
                <a:latin typeface="Microsoft Sans Serif"/>
                <a:cs typeface="Microsoft Sans Serif"/>
              </a:rPr>
              <a:t>y</a:t>
            </a:r>
            <a:r>
              <a:rPr sz="2400" spc="-120" dirty="0">
                <a:latin typeface="Microsoft Sans Serif"/>
                <a:cs typeface="Microsoft Sans Serif"/>
              </a:rPr>
              <a:t>:</a:t>
            </a:r>
            <a:endParaRPr sz="2400" dirty="0">
              <a:latin typeface="Microsoft Sans Serif"/>
              <a:cs typeface="Microsoft Sans Serif"/>
            </a:endParaRPr>
          </a:p>
          <a:p>
            <a:pPr marL="527685" indent="-515620">
              <a:lnSpc>
                <a:spcPct val="100000"/>
              </a:lnSpc>
              <a:spcBef>
                <a:spcPts val="855"/>
              </a:spcBef>
              <a:buClr>
                <a:srgbClr val="DC9E1F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260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ab</a:t>
            </a:r>
            <a:r>
              <a:rPr sz="2400" spc="-100" dirty="0">
                <a:latin typeface="Microsoft Sans Serif"/>
                <a:cs typeface="Microsoft Sans Serif"/>
              </a:rPr>
              <a:t>ili</a:t>
            </a:r>
            <a:r>
              <a:rPr sz="2400" spc="-200" dirty="0">
                <a:latin typeface="Microsoft Sans Serif"/>
                <a:cs typeface="Microsoft Sans Serif"/>
              </a:rPr>
              <a:t>z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245" dirty="0">
                <a:latin typeface="Microsoft Sans Serif"/>
                <a:cs typeface="Microsoft Sans Serif"/>
              </a:rPr>
              <a:t>g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endParaRPr sz="2400" dirty="0">
              <a:latin typeface="Microsoft Sans Serif"/>
              <a:cs typeface="Microsoft Sans Serif"/>
            </a:endParaRPr>
          </a:p>
          <a:p>
            <a:pPr marL="527685" indent="-515620">
              <a:lnSpc>
                <a:spcPct val="100000"/>
              </a:lnSpc>
              <a:spcBef>
                <a:spcPts val="890"/>
              </a:spcBef>
              <a:buClr>
                <a:srgbClr val="DC9E1F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310" dirty="0">
                <a:latin typeface="Microsoft Sans Serif"/>
                <a:cs typeface="Microsoft Sans Serif"/>
              </a:rPr>
              <a:t>O</a:t>
            </a:r>
            <a:r>
              <a:rPr sz="2400" spc="-210" dirty="0">
                <a:latin typeface="Microsoft Sans Serif"/>
                <a:cs typeface="Microsoft Sans Serif"/>
              </a:rPr>
              <a:t>b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n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n</a:t>
            </a:r>
            <a:r>
              <a:rPr sz="2400" spc="-240" dirty="0">
                <a:latin typeface="Microsoft Sans Serif"/>
                <a:cs typeface="Microsoft Sans Serif"/>
              </a:rPr>
              <a:t>g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b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0" dirty="0">
                <a:latin typeface="Microsoft Sans Serif"/>
                <a:cs typeface="Microsoft Sans Serif"/>
              </a:rPr>
              <a:t>oo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endo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10" dirty="0">
                <a:latin typeface="Microsoft Sans Serif"/>
                <a:cs typeface="Microsoft Sans Serif"/>
              </a:rPr>
              <a:t>l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lt</a:t>
            </a:r>
            <a:r>
              <a:rPr sz="2400" spc="-210" dirty="0">
                <a:latin typeface="Microsoft Sans Serif"/>
                <a:cs typeface="Microsoft Sans Serif"/>
              </a:rPr>
              <a:t>u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endParaRPr sz="2400" dirty="0">
              <a:latin typeface="Microsoft Sans Serif"/>
              <a:cs typeface="Microsoft Sans Serif"/>
            </a:endParaRPr>
          </a:p>
          <a:p>
            <a:pPr marL="527685" indent="-515620">
              <a:lnSpc>
                <a:spcPct val="100000"/>
              </a:lnSpc>
              <a:spcBef>
                <a:spcPts val="890"/>
              </a:spcBef>
              <a:buClr>
                <a:srgbClr val="DC9E1F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200" dirty="0">
                <a:latin typeface="Microsoft Sans Serif"/>
                <a:cs typeface="Microsoft Sans Serif"/>
              </a:rPr>
              <a:t>Promptly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administering</a:t>
            </a:r>
            <a:r>
              <a:rPr sz="2400" spc="7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parenteral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broad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spectrum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antibiotics</a:t>
            </a:r>
            <a:endParaRPr sz="2400" dirty="0">
              <a:latin typeface="Microsoft Sans Serif"/>
              <a:cs typeface="Microsoft Sans Serif"/>
            </a:endParaRPr>
          </a:p>
          <a:p>
            <a:pPr marL="527685" indent="-515620">
              <a:lnSpc>
                <a:spcPct val="100000"/>
              </a:lnSpc>
              <a:spcBef>
                <a:spcPts val="890"/>
              </a:spcBef>
              <a:buClr>
                <a:srgbClr val="DC9E1F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spc="-175" dirty="0">
                <a:latin typeface="Microsoft Sans Serif"/>
                <a:cs typeface="Microsoft Sans Serif"/>
              </a:rPr>
              <a:t>Surgically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evacuating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uterine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contents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57785" indent="-344805">
              <a:lnSpc>
                <a:spcPct val="90000"/>
              </a:lnSpc>
              <a:spcBef>
                <a:spcPts val="11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95" dirty="0">
                <a:latin typeface="Microsoft Sans Serif"/>
                <a:cs typeface="Microsoft Sans Serif"/>
              </a:rPr>
              <a:t>Evacuation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uterus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should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begin</a:t>
            </a:r>
            <a:r>
              <a:rPr sz="2400" spc="90" dirty="0">
                <a:latin typeface="Microsoft Sans Serif"/>
                <a:cs typeface="Microsoft Sans Serif"/>
              </a:rPr>
              <a:t> </a:t>
            </a:r>
            <a:r>
              <a:rPr sz="2400" b="1" spc="-220" dirty="0">
                <a:latin typeface="Arial"/>
                <a:cs typeface="Arial"/>
              </a:rPr>
              <a:t>promptly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after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initiating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antibiotics</a:t>
            </a:r>
            <a:r>
              <a:rPr sz="2400" spc="-15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and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stabilizing</a:t>
            </a:r>
            <a:r>
              <a:rPr sz="2400" spc="-15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65" dirty="0">
                <a:latin typeface="Microsoft Sans Serif"/>
                <a:cs typeface="Microsoft Sans Serif"/>
              </a:rPr>
              <a:t>patient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204" dirty="0">
                <a:latin typeface="Microsoft Sans Serif"/>
                <a:cs typeface="Microsoft Sans Serif"/>
              </a:rPr>
              <a:t>cases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95" dirty="0">
                <a:latin typeface="Microsoft Sans Serif"/>
                <a:cs typeface="Microsoft Sans Serif"/>
              </a:rPr>
              <a:t>suspected 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septic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abortion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retained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products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conception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as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delay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95" dirty="0">
                <a:latin typeface="Microsoft Sans Serif"/>
                <a:cs typeface="Microsoft Sans Serif"/>
              </a:rPr>
              <a:t>v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ua</a:t>
            </a:r>
            <a:r>
              <a:rPr sz="2400" spc="-95" dirty="0">
                <a:latin typeface="Microsoft Sans Serif"/>
                <a:cs typeface="Microsoft Sans Serif"/>
              </a:rPr>
              <a:t>ti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215" dirty="0">
                <a:latin typeface="Microsoft Sans Serif"/>
                <a:cs typeface="Microsoft Sans Serif"/>
              </a:rPr>
              <a:t>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b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f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10" dirty="0">
                <a:latin typeface="Microsoft Sans Serif"/>
                <a:cs typeface="Microsoft Sans Serif"/>
              </a:rPr>
              <a:t>l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676945"/>
            <a:ext cx="441388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45" dirty="0"/>
              <a:t>R</a:t>
            </a:r>
            <a:r>
              <a:rPr spc="-325" dirty="0"/>
              <a:t>E</a:t>
            </a:r>
            <a:r>
              <a:rPr spc="-345" dirty="0"/>
              <a:t>CURR</a:t>
            </a:r>
            <a:r>
              <a:rPr spc="-325" dirty="0"/>
              <a:t>E</a:t>
            </a:r>
            <a:r>
              <a:rPr spc="-345" dirty="0"/>
              <a:t>N</a:t>
            </a:r>
            <a:r>
              <a:rPr spc="-330" dirty="0"/>
              <a:t>T</a:t>
            </a:r>
            <a:r>
              <a:rPr spc="-40" dirty="0"/>
              <a:t> </a:t>
            </a:r>
            <a:r>
              <a:rPr spc="-420" dirty="0"/>
              <a:t>M</a:t>
            </a:r>
            <a:r>
              <a:rPr spc="-95" dirty="0"/>
              <a:t>I</a:t>
            </a:r>
            <a:r>
              <a:rPr spc="-325" dirty="0"/>
              <a:t>S</a:t>
            </a:r>
            <a:r>
              <a:rPr spc="-345" dirty="0"/>
              <a:t>CARR</a:t>
            </a:r>
            <a:r>
              <a:rPr spc="-95" dirty="0"/>
              <a:t>I</a:t>
            </a:r>
            <a:r>
              <a:rPr spc="-345" dirty="0"/>
              <a:t>A</a:t>
            </a:r>
            <a:r>
              <a:rPr spc="-375" dirty="0"/>
              <a:t>G</a:t>
            </a:r>
            <a:r>
              <a:rPr spc="-360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600" y="1905000"/>
            <a:ext cx="7679690" cy="40344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65" dirty="0">
                <a:latin typeface="Microsoft Sans Serif"/>
                <a:cs typeface="Microsoft Sans Serif"/>
              </a:rPr>
              <a:t>classically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refers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occurrence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three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more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consecutive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losses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55" dirty="0">
                <a:latin typeface="Microsoft Sans Serif"/>
                <a:cs typeface="Microsoft Sans Serif"/>
              </a:rPr>
              <a:t>clinically </a:t>
            </a:r>
            <a:r>
              <a:rPr sz="2400" spc="-195" dirty="0">
                <a:latin typeface="Microsoft Sans Serif"/>
                <a:cs typeface="Microsoft Sans Serif"/>
              </a:rPr>
              <a:t>recognized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pregnancies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prior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225" dirty="0">
                <a:latin typeface="Microsoft Sans Serif"/>
                <a:cs typeface="Microsoft Sans Serif"/>
              </a:rPr>
              <a:t>age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viabilty </a:t>
            </a:r>
            <a:r>
              <a:rPr sz="2400" spc="-165" dirty="0">
                <a:latin typeface="Microsoft Sans Serif"/>
                <a:cs typeface="Microsoft Sans Serif"/>
              </a:rPr>
              <a:t>(ectopic, </a:t>
            </a:r>
            <a:r>
              <a:rPr sz="2400" spc="-210" dirty="0">
                <a:latin typeface="Microsoft Sans Serif"/>
                <a:cs typeface="Microsoft Sans Serif"/>
              </a:rPr>
              <a:t>molar,</a:t>
            </a:r>
            <a:r>
              <a:rPr sz="2400" spc="-204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biochemical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pregnancies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are </a:t>
            </a:r>
            <a:r>
              <a:rPr sz="2400" spc="-180" dirty="0">
                <a:latin typeface="Microsoft Sans Serif"/>
                <a:cs typeface="Microsoft Sans Serif"/>
              </a:rPr>
              <a:t>not 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included).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lr>
                <a:srgbClr val="DC9E1F"/>
              </a:buClr>
              <a:buFont typeface="Arial MT"/>
              <a:buChar char="•"/>
            </a:pPr>
            <a:endParaRPr sz="2700" dirty="0">
              <a:latin typeface="Microsoft Sans Serif"/>
              <a:cs typeface="Microsoft Sans Serif"/>
            </a:endParaRPr>
          </a:p>
          <a:p>
            <a:pPr marL="356870" marR="775970" indent="-344805">
              <a:lnSpc>
                <a:spcPct val="100000"/>
              </a:lnSpc>
              <a:spcBef>
                <a:spcPts val="2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95" dirty="0">
                <a:latin typeface="Microsoft Sans Serif"/>
                <a:cs typeface="Microsoft Sans Serif"/>
              </a:rPr>
              <a:t>Approximately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15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pregnant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65" dirty="0">
                <a:latin typeface="Microsoft Sans Serif"/>
                <a:cs typeface="Microsoft Sans Serif"/>
              </a:rPr>
              <a:t>women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experience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sporadic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loss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clinically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recognized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pregnancy.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Just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2 </a:t>
            </a:r>
            <a:r>
              <a:rPr sz="2400" spc="-24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90" dirty="0">
                <a:latin typeface="Microsoft Sans Serif"/>
                <a:cs typeface="Microsoft Sans Serif"/>
              </a:rPr>
              <a:t>pregnant </a:t>
            </a:r>
            <a:r>
              <a:rPr sz="2400" spc="-265" dirty="0">
                <a:latin typeface="Microsoft Sans Serif"/>
                <a:cs typeface="Microsoft Sans Serif"/>
              </a:rPr>
              <a:t>women</a:t>
            </a:r>
            <a:r>
              <a:rPr sz="2400" spc="-26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experience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two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consecutive 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pregnancy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losses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only 0.4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245" dirty="0">
                <a:latin typeface="Microsoft Sans Serif"/>
                <a:cs typeface="Microsoft Sans Serif"/>
              </a:rPr>
              <a:t>1</a:t>
            </a:r>
            <a:r>
              <a:rPr sz="2400" spc="-24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have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three 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on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ti</a:t>
            </a:r>
            <a:r>
              <a:rPr sz="2400" spc="-195" dirty="0">
                <a:latin typeface="Microsoft Sans Serif"/>
                <a:cs typeface="Microsoft Sans Serif"/>
              </a:rPr>
              <a:t>v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egnan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y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95" dirty="0">
                <a:latin typeface="Microsoft Sans Serif"/>
                <a:cs typeface="Microsoft Sans Serif"/>
              </a:rPr>
              <a:t>ss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67056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345" dirty="0">
                <a:latin typeface="Microsoft Sans Serif"/>
                <a:cs typeface="Microsoft Sans Serif"/>
              </a:rPr>
              <a:t>R</a:t>
            </a:r>
            <a:r>
              <a:rPr b="0" spc="-95" dirty="0">
                <a:latin typeface="Microsoft Sans Serif"/>
                <a:cs typeface="Microsoft Sans Serif"/>
              </a:rPr>
              <a:t>I</a:t>
            </a:r>
            <a:r>
              <a:rPr b="0" spc="-325" dirty="0">
                <a:latin typeface="Microsoft Sans Serif"/>
                <a:cs typeface="Microsoft Sans Serif"/>
              </a:rPr>
              <a:t>S</a:t>
            </a:r>
            <a:r>
              <a:rPr b="0" spc="-360" dirty="0">
                <a:latin typeface="Microsoft Sans Serif"/>
                <a:cs typeface="Microsoft Sans Serif"/>
              </a:rPr>
              <a:t>K</a:t>
            </a:r>
            <a:r>
              <a:rPr b="0" spc="-20" dirty="0">
                <a:latin typeface="Microsoft Sans Serif"/>
                <a:cs typeface="Microsoft Sans Serif"/>
              </a:rPr>
              <a:t> </a:t>
            </a:r>
            <a:r>
              <a:rPr b="0" spc="-420" dirty="0">
                <a:latin typeface="Microsoft Sans Serif"/>
                <a:cs typeface="Microsoft Sans Serif"/>
              </a:rPr>
              <a:t>F</a:t>
            </a:r>
            <a:r>
              <a:rPr b="0" spc="-325" dirty="0">
                <a:latin typeface="Microsoft Sans Serif"/>
                <a:cs typeface="Microsoft Sans Serif"/>
              </a:rPr>
              <a:t>A</a:t>
            </a:r>
            <a:r>
              <a:rPr b="0" spc="-345" dirty="0">
                <a:latin typeface="Microsoft Sans Serif"/>
                <a:cs typeface="Microsoft Sans Serif"/>
              </a:rPr>
              <a:t>C</a:t>
            </a:r>
            <a:r>
              <a:rPr b="0" spc="-330" dirty="0">
                <a:latin typeface="Microsoft Sans Serif"/>
                <a:cs typeface="Microsoft Sans Serif"/>
              </a:rPr>
              <a:t>T</a:t>
            </a:r>
            <a:r>
              <a:rPr b="0" spc="-365" dirty="0">
                <a:latin typeface="Microsoft Sans Serif"/>
                <a:cs typeface="Microsoft Sans Serif"/>
              </a:rPr>
              <a:t>O</a:t>
            </a:r>
            <a:r>
              <a:rPr b="0" spc="-345" dirty="0">
                <a:latin typeface="Microsoft Sans Serif"/>
                <a:cs typeface="Microsoft Sans Serif"/>
              </a:rPr>
              <a:t>R</a:t>
            </a:r>
            <a:r>
              <a:rPr b="0" spc="-360" dirty="0">
                <a:latin typeface="Microsoft Sans Serif"/>
                <a:cs typeface="Microsoft Sans Serif"/>
              </a:rPr>
              <a:t>S</a:t>
            </a:r>
            <a:r>
              <a:rPr b="0" spc="-160" dirty="0">
                <a:latin typeface="Microsoft Sans Serif"/>
                <a:cs typeface="Microsoft Sans Serif"/>
              </a:rPr>
              <a:t> </a:t>
            </a:r>
            <a:r>
              <a:rPr b="0" spc="-325" dirty="0">
                <a:latin typeface="Microsoft Sans Serif"/>
                <a:cs typeface="Microsoft Sans Serif"/>
              </a:rPr>
              <a:t>A</a:t>
            </a:r>
            <a:r>
              <a:rPr b="0" spc="-345" dirty="0">
                <a:latin typeface="Microsoft Sans Serif"/>
                <a:cs typeface="Microsoft Sans Serif"/>
              </a:rPr>
              <a:t>N</a:t>
            </a:r>
            <a:r>
              <a:rPr b="0" spc="-390" dirty="0">
                <a:latin typeface="Microsoft Sans Serif"/>
                <a:cs typeface="Microsoft Sans Serif"/>
              </a:rPr>
              <a:t>D</a:t>
            </a:r>
            <a:r>
              <a:rPr b="0" spc="10" dirty="0">
                <a:latin typeface="Microsoft Sans Serif"/>
                <a:cs typeface="Microsoft Sans Serif"/>
              </a:rPr>
              <a:t> </a:t>
            </a:r>
            <a:r>
              <a:rPr b="0" spc="-325" dirty="0">
                <a:latin typeface="Microsoft Sans Serif"/>
                <a:cs typeface="Microsoft Sans Serif"/>
              </a:rPr>
              <a:t>E</a:t>
            </a:r>
            <a:r>
              <a:rPr b="0" spc="-280" dirty="0">
                <a:latin typeface="Microsoft Sans Serif"/>
                <a:cs typeface="Microsoft Sans Serif"/>
              </a:rPr>
              <a:t>T</a:t>
            </a:r>
            <a:r>
              <a:rPr b="0" spc="-95" dirty="0">
                <a:latin typeface="Microsoft Sans Serif"/>
                <a:cs typeface="Microsoft Sans Serif"/>
              </a:rPr>
              <a:t>I</a:t>
            </a:r>
            <a:r>
              <a:rPr b="0" spc="-375" dirty="0">
                <a:latin typeface="Microsoft Sans Serif"/>
                <a:cs typeface="Microsoft Sans Serif"/>
              </a:rPr>
              <a:t>O</a:t>
            </a:r>
            <a:r>
              <a:rPr b="0" spc="-260" dirty="0">
                <a:latin typeface="Microsoft Sans Serif"/>
                <a:cs typeface="Microsoft Sans Serif"/>
              </a:rPr>
              <a:t>L</a:t>
            </a:r>
            <a:r>
              <a:rPr b="0" spc="-375" dirty="0">
                <a:latin typeface="Microsoft Sans Serif"/>
                <a:cs typeface="Microsoft Sans Serif"/>
              </a:rPr>
              <a:t>OG</a:t>
            </a:r>
            <a:r>
              <a:rPr b="0" spc="-360" dirty="0">
                <a:latin typeface="Microsoft Sans Serif"/>
                <a:cs typeface="Microsoft Sans Serif"/>
              </a:rPr>
              <a:t>Y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371600"/>
            <a:ext cx="8763000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52400"/>
            <a:ext cx="8763000" cy="5979201"/>
          </a:xfrm>
          <a:prstGeom prst="rect">
            <a:avLst/>
          </a:prstGeom>
        </p:spPr>
        <p:txBody>
          <a:bodyPr vert="horz" wrap="square" lIns="0" tIns="1911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50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434" dirty="0">
                <a:latin typeface="Arial"/>
                <a:cs typeface="Arial"/>
              </a:rPr>
              <a:t>mm</a:t>
            </a:r>
            <a:r>
              <a:rPr sz="2800" b="1" spc="-280" dirty="0">
                <a:latin typeface="Arial"/>
                <a:cs typeface="Arial"/>
              </a:rPr>
              <a:t>uno</a:t>
            </a:r>
            <a:r>
              <a:rPr sz="2800" b="1" spc="-114" dirty="0">
                <a:latin typeface="Arial"/>
                <a:cs typeface="Arial"/>
              </a:rPr>
              <a:t>l</a:t>
            </a:r>
            <a:r>
              <a:rPr sz="2800" b="1" spc="-280" dirty="0">
                <a:latin typeface="Arial"/>
                <a:cs typeface="Arial"/>
              </a:rPr>
              <a:t>og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80" dirty="0">
                <a:latin typeface="Arial"/>
                <a:cs typeface="Arial"/>
              </a:rPr>
              <a:t>c</a:t>
            </a:r>
            <a:r>
              <a:rPr sz="2800" b="1" spc="-145" dirty="0">
                <a:latin typeface="Arial"/>
                <a:cs typeface="Arial"/>
              </a:rPr>
              <a:t> </a:t>
            </a:r>
            <a:r>
              <a:rPr sz="2800" b="1" spc="-150" dirty="0">
                <a:latin typeface="Arial"/>
                <a:cs typeface="Arial"/>
              </a:rPr>
              <a:t>f</a:t>
            </a:r>
            <a:r>
              <a:rPr sz="2800" b="1" spc="-270" dirty="0">
                <a:latin typeface="Arial"/>
                <a:cs typeface="Arial"/>
              </a:rPr>
              <a:t>ac</a:t>
            </a:r>
            <a:r>
              <a:rPr sz="2800" b="1" spc="-150" dirty="0">
                <a:latin typeface="Arial"/>
                <a:cs typeface="Arial"/>
              </a:rPr>
              <a:t>t</a:t>
            </a:r>
            <a:r>
              <a:rPr sz="2800" b="1" spc="-280" dirty="0">
                <a:latin typeface="Arial"/>
                <a:cs typeface="Arial"/>
              </a:rPr>
              <a:t>o</a:t>
            </a:r>
            <a:r>
              <a:rPr sz="2800" b="1" spc="-185" dirty="0">
                <a:latin typeface="Arial"/>
                <a:cs typeface="Arial"/>
              </a:rPr>
              <a:t>r</a:t>
            </a:r>
            <a:r>
              <a:rPr sz="2800" b="1" spc="-280" dirty="0">
                <a:latin typeface="Arial"/>
                <a:cs typeface="Arial"/>
              </a:rPr>
              <a:t>s</a:t>
            </a:r>
            <a:endParaRPr sz="2800" dirty="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1195"/>
              </a:spcBef>
              <a:buClr>
                <a:srgbClr val="DC9E1F"/>
              </a:buClr>
              <a:buFont typeface="Arial MT"/>
              <a:buChar char="•"/>
              <a:tabLst>
                <a:tab pos="756285" algn="l"/>
                <a:tab pos="756920" algn="l"/>
                <a:tab pos="4012565" algn="l"/>
              </a:tabLst>
            </a:pPr>
            <a:r>
              <a:rPr sz="2400" spc="-265" dirty="0">
                <a:latin typeface="Microsoft Sans Serif"/>
                <a:cs typeface="Microsoft Sans Serif"/>
              </a:rPr>
              <a:t>A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pho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pho</a:t>
            </a:r>
            <a:r>
              <a:rPr sz="2400" spc="-100" dirty="0">
                <a:latin typeface="Microsoft Sans Serif"/>
                <a:cs typeface="Microsoft Sans Serif"/>
              </a:rPr>
              <a:t>li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sy</a:t>
            </a:r>
            <a:r>
              <a:rPr sz="2400" spc="-215" dirty="0">
                <a:latin typeface="Microsoft Sans Serif"/>
                <a:cs typeface="Microsoft Sans Serif"/>
              </a:rPr>
              <a:t>nd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265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14" dirty="0">
                <a:latin typeface="Microsoft Sans Serif"/>
                <a:cs typeface="Microsoft Sans Serif"/>
              </a:rPr>
              <a:t>l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au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350" dirty="0">
                <a:latin typeface="Microsoft Sans Serif"/>
                <a:cs typeface="Microsoft Sans Serif"/>
              </a:rPr>
              <a:t>mm</a:t>
            </a:r>
            <a:r>
              <a:rPr sz="2400" spc="-215" dirty="0">
                <a:latin typeface="Microsoft Sans Serif"/>
                <a:cs typeface="Microsoft Sans Serif"/>
              </a:rPr>
              <a:t>un</a:t>
            </a:r>
            <a:r>
              <a:rPr sz="2400" spc="-160" dirty="0">
                <a:latin typeface="Microsoft Sans Serif"/>
                <a:cs typeface="Microsoft Sans Serif"/>
              </a:rPr>
              <a:t>e  </a:t>
            </a:r>
            <a:r>
              <a:rPr sz="2400" spc="-195" dirty="0">
                <a:latin typeface="Microsoft Sans Serif"/>
                <a:cs typeface="Microsoft Sans Serif"/>
              </a:rPr>
              <a:t>diseases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have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been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linked</a:t>
            </a:r>
            <a:r>
              <a:rPr sz="2400" spc="-170" dirty="0">
                <a:latin typeface="Microsoft Sans Serif"/>
                <a:cs typeface="Microsoft Sans Serif"/>
              </a:rPr>
              <a:t> to </a:t>
            </a:r>
            <a:r>
              <a:rPr sz="2400" spc="-195" dirty="0">
                <a:latin typeface="Microsoft Sans Serif"/>
                <a:cs typeface="Microsoft Sans Serif"/>
              </a:rPr>
              <a:t>poor </a:t>
            </a:r>
            <a:r>
              <a:rPr sz="2400" spc="-165" dirty="0">
                <a:latin typeface="Microsoft Sans Serif"/>
                <a:cs typeface="Microsoft Sans Serif"/>
              </a:rPr>
              <a:t>obstetric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outcome,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but 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antiphospholipid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syndrome</a:t>
            </a:r>
            <a:r>
              <a:rPr sz="2400" spc="-215" dirty="0">
                <a:latin typeface="Microsoft Sans Serif"/>
                <a:cs typeface="Microsoft Sans Serif"/>
              </a:rPr>
              <a:t> (APS)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only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immune </a:t>
            </a:r>
            <a:r>
              <a:rPr sz="2400" spc="-24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ond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egnan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20" dirty="0">
                <a:latin typeface="Microsoft Sans Serif"/>
                <a:cs typeface="Microsoft Sans Serif"/>
              </a:rPr>
              <a:t>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d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agno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20" dirty="0">
                <a:latin typeface="Microsoft Sans Serif"/>
                <a:cs typeface="Microsoft Sans Serif"/>
              </a:rPr>
              <a:t>c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f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25" dirty="0">
                <a:latin typeface="Microsoft Sans Serif"/>
                <a:cs typeface="Microsoft Sans Serif"/>
              </a:rPr>
              <a:t>r 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d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ea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 marL="756285" lvl="1" indent="-287020">
              <a:lnSpc>
                <a:spcPct val="100000"/>
              </a:lnSpc>
              <a:spcBef>
                <a:spcPts val="1185"/>
              </a:spcBef>
              <a:buClr>
                <a:srgbClr val="DC9E1F"/>
              </a:buClr>
              <a:buFont typeface="Arial MT"/>
              <a:buChar char="•"/>
              <a:tabLst>
                <a:tab pos="756285" algn="l"/>
                <a:tab pos="756920" algn="l"/>
              </a:tabLst>
            </a:pPr>
            <a:r>
              <a:rPr sz="2400" spc="-265" dirty="0">
                <a:latin typeface="Microsoft Sans Serif"/>
                <a:cs typeface="Microsoft Sans Serif"/>
              </a:rPr>
              <a:t>A</a:t>
            </a:r>
            <a:r>
              <a:rPr sz="2400" spc="-215" dirty="0">
                <a:latin typeface="Microsoft Sans Serif"/>
                <a:cs typeface="Microsoft Sans Serif"/>
              </a:rPr>
              <a:t>d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egnan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20" dirty="0">
                <a:latin typeface="Microsoft Sans Serif"/>
                <a:cs typeface="Microsoft Sans Serif"/>
              </a:rPr>
              <a:t>y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ou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ude</a:t>
            </a:r>
            <a:r>
              <a:rPr sz="2400" spc="-120" dirty="0">
                <a:latin typeface="Microsoft Sans Serif"/>
                <a:cs typeface="Microsoft Sans Serif"/>
              </a:rPr>
              <a:t>:</a:t>
            </a:r>
            <a:endParaRPr sz="2400" dirty="0">
              <a:latin typeface="Microsoft Sans Serif"/>
              <a:cs typeface="Microsoft Sans Serif"/>
            </a:endParaRPr>
          </a:p>
          <a:p>
            <a:pPr marL="1155700" marR="445770" lvl="2" indent="-228600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Font typeface="Arial MT"/>
              <a:buChar char="•"/>
              <a:tabLst>
                <a:tab pos="1156335" algn="l"/>
              </a:tabLst>
            </a:pPr>
            <a:r>
              <a:rPr sz="2400" dirty="0">
                <a:latin typeface="Microsoft Sans Serif"/>
                <a:cs typeface="Microsoft Sans Serif"/>
              </a:rPr>
              <a:t>● </a:t>
            </a:r>
            <a:r>
              <a:rPr sz="2400" spc="-180" dirty="0">
                <a:latin typeface="Microsoft Sans Serif"/>
                <a:cs typeface="Microsoft Sans Serif"/>
              </a:rPr>
              <a:t>three or </a:t>
            </a:r>
            <a:r>
              <a:rPr sz="2400" spc="-235" dirty="0">
                <a:latin typeface="Microsoft Sans Serif"/>
                <a:cs typeface="Microsoft Sans Serif"/>
              </a:rPr>
              <a:t>more</a:t>
            </a:r>
            <a:r>
              <a:rPr sz="2400" spc="-229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consecutive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miscarriages</a:t>
            </a:r>
            <a:r>
              <a:rPr sz="2400" spc="-185" dirty="0">
                <a:latin typeface="Microsoft Sans Serif"/>
                <a:cs typeface="Microsoft Sans Serif"/>
              </a:rPr>
              <a:t> before </a:t>
            </a:r>
            <a:r>
              <a:rPr sz="2400" spc="-229" dirty="0">
                <a:latin typeface="Microsoft Sans Serif"/>
                <a:cs typeface="Microsoft Sans Serif"/>
              </a:rPr>
              <a:t>10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305" dirty="0">
                <a:latin typeface="Microsoft Sans Serif"/>
                <a:cs typeface="Microsoft Sans Serif"/>
              </a:rPr>
              <a:t>w</a:t>
            </a:r>
            <a:r>
              <a:rPr sz="2400" spc="-210" dirty="0">
                <a:latin typeface="Microsoft Sans Serif"/>
                <a:cs typeface="Microsoft Sans Serif"/>
              </a:rPr>
              <a:t>ee</a:t>
            </a:r>
            <a:r>
              <a:rPr sz="2400" spc="-195" dirty="0">
                <a:latin typeface="Microsoft Sans Serif"/>
                <a:cs typeface="Microsoft Sans Serif"/>
              </a:rPr>
              <a:t>k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ge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ti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endParaRPr sz="2400" dirty="0">
              <a:latin typeface="Microsoft Sans Serif"/>
              <a:cs typeface="Microsoft Sans Serif"/>
            </a:endParaRPr>
          </a:p>
          <a:p>
            <a:pPr marL="1155700" marR="52069" lvl="2" indent="-228600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1156335" algn="l"/>
              </a:tabLst>
            </a:pPr>
            <a:r>
              <a:rPr sz="2400" dirty="0">
                <a:latin typeface="Microsoft Sans Serif"/>
                <a:cs typeface="Microsoft Sans Serif"/>
              </a:rPr>
              <a:t>●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one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more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morphologically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normal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fetal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losses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after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10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215" dirty="0">
                <a:latin typeface="Microsoft Sans Serif"/>
                <a:cs typeface="Microsoft Sans Serif"/>
              </a:rPr>
              <a:t>ee</a:t>
            </a:r>
            <a:r>
              <a:rPr sz="2400" spc="-220" dirty="0">
                <a:latin typeface="Microsoft Sans Serif"/>
                <a:cs typeface="Microsoft Sans Serif"/>
              </a:rPr>
              <a:t>k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ge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endParaRPr sz="2400" dirty="0">
              <a:latin typeface="Microsoft Sans Serif"/>
              <a:cs typeface="Microsoft Sans Serif"/>
            </a:endParaRPr>
          </a:p>
          <a:p>
            <a:pPr marL="1155700" lvl="2" indent="-22923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1156335" algn="l"/>
              </a:tabLst>
            </a:pPr>
            <a:r>
              <a:rPr sz="2400" dirty="0">
                <a:latin typeface="Microsoft Sans Serif"/>
                <a:cs typeface="Microsoft Sans Serif"/>
              </a:rPr>
              <a:t>●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one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more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preterm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births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before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34th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week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endParaRPr sz="2400" dirty="0">
              <a:latin typeface="Microsoft Sans Serif"/>
              <a:cs typeface="Microsoft Sans Serif"/>
            </a:endParaRPr>
          </a:p>
          <a:p>
            <a:pPr marL="1155700">
              <a:lnSpc>
                <a:spcPct val="100000"/>
              </a:lnSpc>
            </a:pPr>
            <a:r>
              <a:rPr sz="2400" spc="-215" dirty="0">
                <a:latin typeface="Microsoft Sans Serif"/>
                <a:cs typeface="Microsoft Sans Serif"/>
              </a:rPr>
              <a:t>ge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245" dirty="0">
                <a:latin typeface="Microsoft Sans Serif"/>
                <a:cs typeface="Microsoft Sans Serif"/>
              </a:rPr>
              <a:t>g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o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14" dirty="0">
                <a:latin typeface="Microsoft Sans Serif"/>
                <a:cs typeface="Microsoft Sans Serif"/>
              </a:rPr>
              <a:t>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d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ea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endParaRPr sz="2400" dirty="0">
              <a:latin typeface="Microsoft Sans Serif"/>
              <a:cs typeface="Microsoft Sans Serif"/>
            </a:endParaRPr>
          </a:p>
          <a:p>
            <a:pPr marL="829310" lvl="1" indent="-36004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829310" algn="l"/>
                <a:tab pos="829944" algn="l"/>
              </a:tabLst>
            </a:pPr>
            <a:r>
              <a:rPr sz="2400" spc="-250" dirty="0">
                <a:latin typeface="Microsoft Sans Serif"/>
                <a:cs typeface="Microsoft Sans Serif"/>
              </a:rPr>
              <a:t>F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o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1</a:t>
            </a:r>
            <a:r>
              <a:rPr sz="2400" spc="-245" dirty="0">
                <a:latin typeface="Microsoft Sans Serif"/>
                <a:cs typeface="Microsoft Sans Serif"/>
              </a:rPr>
              <a:t>5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R</a:t>
            </a:r>
            <a:r>
              <a:rPr sz="2400" spc="-360" dirty="0">
                <a:latin typeface="Microsoft Sans Serif"/>
                <a:cs typeface="Microsoft Sans Serif"/>
              </a:rPr>
              <a:t>M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220" dirty="0">
                <a:latin typeface="Microsoft Sans Serif"/>
                <a:cs typeface="Microsoft Sans Serif"/>
              </a:rPr>
              <a:t>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ha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30" dirty="0">
                <a:latin typeface="Microsoft Sans Serif"/>
                <a:cs typeface="Microsoft Sans Serif"/>
              </a:rPr>
              <a:t> </a:t>
            </a:r>
            <a:r>
              <a:rPr sz="2400" spc="-265" dirty="0">
                <a:latin typeface="Microsoft Sans Serif"/>
                <a:cs typeface="Microsoft Sans Serif"/>
              </a:rPr>
              <a:t>A</a:t>
            </a:r>
            <a:r>
              <a:rPr sz="2400" spc="-290" dirty="0">
                <a:latin typeface="Microsoft Sans Serif"/>
                <a:cs typeface="Microsoft Sans Serif"/>
              </a:rPr>
              <a:t>P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644" y="893140"/>
            <a:ext cx="220695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65" dirty="0"/>
              <a:t>DEFINITION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644" y="2133600"/>
            <a:ext cx="7484109" cy="333882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247015" indent="-344805" algn="just">
              <a:lnSpc>
                <a:spcPct val="100000"/>
              </a:lnSpc>
              <a:spcBef>
                <a:spcPts val="110"/>
              </a:spcBef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800" spc="-254" dirty="0">
                <a:latin typeface="Microsoft Sans Serif"/>
                <a:cs typeface="Microsoft Sans Serif"/>
              </a:rPr>
              <a:t>Spontaneous </a:t>
            </a:r>
            <a:r>
              <a:rPr sz="2800" spc="-225" dirty="0">
                <a:latin typeface="Microsoft Sans Serif"/>
                <a:cs typeface="Microsoft Sans Serif"/>
              </a:rPr>
              <a:t>miscarriage </a:t>
            </a:r>
            <a:r>
              <a:rPr sz="2800" spc="-200" dirty="0">
                <a:latin typeface="Microsoft Sans Serif"/>
                <a:cs typeface="Microsoft Sans Serif"/>
              </a:rPr>
              <a:t>refers </a:t>
            </a:r>
            <a:r>
              <a:rPr sz="2800" spc="-195" dirty="0">
                <a:latin typeface="Microsoft Sans Serif"/>
                <a:cs typeface="Microsoft Sans Serif"/>
              </a:rPr>
              <a:t>to </a:t>
            </a:r>
            <a:r>
              <a:rPr sz="2800" spc="-280" dirty="0">
                <a:latin typeface="Microsoft Sans Serif"/>
                <a:cs typeface="Microsoft Sans Serif"/>
              </a:rPr>
              <a:t>a </a:t>
            </a:r>
            <a:r>
              <a:rPr sz="2800" spc="-250" dirty="0">
                <a:latin typeface="Microsoft Sans Serif"/>
                <a:cs typeface="Microsoft Sans Serif"/>
              </a:rPr>
              <a:t>pregnancy </a:t>
            </a:r>
            <a:r>
              <a:rPr sz="2800" spc="-200" dirty="0">
                <a:latin typeface="Microsoft Sans Serif"/>
                <a:cs typeface="Microsoft Sans Serif"/>
              </a:rPr>
              <a:t>that </a:t>
            </a:r>
            <a:r>
              <a:rPr sz="2800" spc="-195" dirty="0">
                <a:latin typeface="Microsoft Sans Serif"/>
                <a:cs typeface="Microsoft Sans Serif"/>
              </a:rPr>
              <a:t> </a:t>
            </a:r>
            <a:r>
              <a:rPr sz="2800" spc="-265" dirty="0">
                <a:latin typeface="Microsoft Sans Serif"/>
                <a:cs typeface="Microsoft Sans Serif"/>
              </a:rPr>
              <a:t>ends </a:t>
            </a:r>
            <a:r>
              <a:rPr sz="2800" spc="-240" dirty="0">
                <a:latin typeface="Microsoft Sans Serif"/>
                <a:cs typeface="Microsoft Sans Serif"/>
              </a:rPr>
              <a:t>spontaneously </a:t>
            </a:r>
            <a:r>
              <a:rPr sz="2800" spc="-225" dirty="0">
                <a:latin typeface="Microsoft Sans Serif"/>
                <a:cs typeface="Microsoft Sans Serif"/>
              </a:rPr>
              <a:t>before </a:t>
            </a:r>
            <a:r>
              <a:rPr sz="2800" spc="-220" dirty="0">
                <a:latin typeface="Microsoft Sans Serif"/>
                <a:cs typeface="Microsoft Sans Serif"/>
              </a:rPr>
              <a:t>the </a:t>
            </a:r>
            <a:r>
              <a:rPr sz="2800" spc="-204" dirty="0">
                <a:latin typeface="Microsoft Sans Serif"/>
                <a:cs typeface="Microsoft Sans Serif"/>
              </a:rPr>
              <a:t>fetus </a:t>
            </a:r>
            <a:r>
              <a:rPr sz="2800" spc="-265" dirty="0">
                <a:latin typeface="Microsoft Sans Serif"/>
                <a:cs typeface="Microsoft Sans Serif"/>
              </a:rPr>
              <a:t>has </a:t>
            </a:r>
            <a:r>
              <a:rPr sz="2800" spc="-250" dirty="0">
                <a:latin typeface="Microsoft Sans Serif"/>
                <a:cs typeface="Microsoft Sans Serif"/>
              </a:rPr>
              <a:t>reached </a:t>
            </a:r>
            <a:r>
              <a:rPr sz="2800" spc="-280" dirty="0">
                <a:latin typeface="Microsoft Sans Serif"/>
                <a:cs typeface="Microsoft Sans Serif"/>
              </a:rPr>
              <a:t>a </a:t>
            </a:r>
            <a:r>
              <a:rPr sz="2800" spc="-275" dirty="0">
                <a:latin typeface="Microsoft Sans Serif"/>
                <a:cs typeface="Microsoft Sans Serif"/>
              </a:rPr>
              <a:t> </a:t>
            </a:r>
            <a:r>
              <a:rPr sz="2800" spc="-235" dirty="0">
                <a:latin typeface="Microsoft Sans Serif"/>
                <a:cs typeface="Microsoft Sans Serif"/>
              </a:rPr>
              <a:t>v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270" dirty="0">
                <a:latin typeface="Microsoft Sans Serif"/>
                <a:cs typeface="Microsoft Sans Serif"/>
              </a:rPr>
              <a:t>ab</a:t>
            </a:r>
            <a:r>
              <a:rPr sz="2800" spc="-120" dirty="0">
                <a:latin typeface="Microsoft Sans Serif"/>
                <a:cs typeface="Microsoft Sans Serif"/>
              </a:rPr>
              <a:t>l</a:t>
            </a:r>
            <a:r>
              <a:rPr sz="2800" spc="-280" dirty="0">
                <a:latin typeface="Microsoft Sans Serif"/>
                <a:cs typeface="Microsoft Sans Serif"/>
              </a:rPr>
              <a:t>e</a:t>
            </a:r>
            <a:r>
              <a:rPr sz="2800" spc="-20" dirty="0">
                <a:latin typeface="Microsoft Sans Serif"/>
                <a:cs typeface="Microsoft Sans Serif"/>
              </a:rPr>
              <a:t> </a:t>
            </a:r>
            <a:r>
              <a:rPr sz="2800" spc="-270" dirty="0">
                <a:latin typeface="Microsoft Sans Serif"/>
                <a:cs typeface="Microsoft Sans Serif"/>
              </a:rPr>
              <a:t>ge</a:t>
            </a:r>
            <a:r>
              <a:rPr sz="2800" spc="-235" dirty="0">
                <a:latin typeface="Microsoft Sans Serif"/>
                <a:cs typeface="Microsoft Sans Serif"/>
              </a:rPr>
              <a:t>s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270" dirty="0">
                <a:latin typeface="Microsoft Sans Serif"/>
                <a:cs typeface="Microsoft Sans Serif"/>
              </a:rPr>
              <a:t>a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270" dirty="0">
                <a:latin typeface="Microsoft Sans Serif"/>
                <a:cs typeface="Microsoft Sans Serif"/>
              </a:rPr>
              <a:t>ona</a:t>
            </a:r>
            <a:r>
              <a:rPr sz="2800" spc="-130" dirty="0">
                <a:latin typeface="Microsoft Sans Serif"/>
                <a:cs typeface="Microsoft Sans Serif"/>
              </a:rPr>
              <a:t>l</a:t>
            </a:r>
            <a:r>
              <a:rPr sz="2800" spc="10" dirty="0">
                <a:latin typeface="Microsoft Sans Serif"/>
                <a:cs typeface="Microsoft Sans Serif"/>
              </a:rPr>
              <a:t> </a:t>
            </a:r>
            <a:r>
              <a:rPr sz="2800" spc="-270" dirty="0">
                <a:latin typeface="Microsoft Sans Serif"/>
                <a:cs typeface="Microsoft Sans Serif"/>
              </a:rPr>
              <a:t>age</a:t>
            </a:r>
            <a:r>
              <a:rPr sz="2800" spc="-140" dirty="0">
                <a:latin typeface="Microsoft Sans Serif"/>
                <a:cs typeface="Microsoft Sans Serif"/>
              </a:rPr>
              <a:t>.</a:t>
            </a:r>
            <a:endParaRPr sz="28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12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spc="-275" dirty="0">
                <a:latin typeface="Microsoft Sans Serif"/>
                <a:cs typeface="Microsoft Sans Serif"/>
              </a:rPr>
              <a:t>The</a:t>
            </a:r>
            <a:r>
              <a:rPr sz="2800" spc="-270" dirty="0">
                <a:latin typeface="Microsoft Sans Serif"/>
                <a:cs typeface="Microsoft Sans Serif"/>
              </a:rPr>
              <a:t> </a:t>
            </a:r>
            <a:r>
              <a:rPr sz="2800" spc="-260" dirty="0">
                <a:latin typeface="Microsoft Sans Serif"/>
                <a:cs typeface="Microsoft Sans Serif"/>
              </a:rPr>
              <a:t>World</a:t>
            </a:r>
            <a:r>
              <a:rPr sz="2800" spc="-254" dirty="0">
                <a:latin typeface="Microsoft Sans Serif"/>
                <a:cs typeface="Microsoft Sans Serif"/>
              </a:rPr>
              <a:t> </a:t>
            </a:r>
            <a:r>
              <a:rPr sz="2800" spc="-235" dirty="0">
                <a:latin typeface="Microsoft Sans Serif"/>
                <a:cs typeface="Microsoft Sans Serif"/>
              </a:rPr>
              <a:t>Health </a:t>
            </a:r>
            <a:r>
              <a:rPr sz="2800" spc="-225" dirty="0">
                <a:latin typeface="Microsoft Sans Serif"/>
                <a:cs typeface="Microsoft Sans Serif"/>
              </a:rPr>
              <a:t>Organization</a:t>
            </a:r>
            <a:r>
              <a:rPr sz="2800" spc="-220" dirty="0">
                <a:latin typeface="Microsoft Sans Serif"/>
                <a:cs typeface="Microsoft Sans Serif"/>
              </a:rPr>
              <a:t> defines </a:t>
            </a:r>
            <a:r>
              <a:rPr sz="2800" spc="-130" dirty="0">
                <a:latin typeface="Microsoft Sans Serif"/>
                <a:cs typeface="Microsoft Sans Serif"/>
              </a:rPr>
              <a:t>it </a:t>
            </a:r>
            <a:r>
              <a:rPr sz="2800" spc="-260" dirty="0">
                <a:latin typeface="Microsoft Sans Serif"/>
                <a:cs typeface="Microsoft Sans Serif"/>
              </a:rPr>
              <a:t>as </a:t>
            </a:r>
            <a:r>
              <a:rPr sz="2800" spc="-229" dirty="0">
                <a:latin typeface="Microsoft Sans Serif"/>
                <a:cs typeface="Microsoft Sans Serif"/>
              </a:rPr>
              <a:t>expulsion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220" dirty="0">
                <a:latin typeface="Microsoft Sans Serif"/>
                <a:cs typeface="Microsoft Sans Serif"/>
              </a:rPr>
              <a:t>or </a:t>
            </a:r>
            <a:r>
              <a:rPr sz="2800" spc="-204" dirty="0">
                <a:latin typeface="Microsoft Sans Serif"/>
                <a:cs typeface="Microsoft Sans Serif"/>
              </a:rPr>
              <a:t>extraction of </a:t>
            </a:r>
            <a:r>
              <a:rPr sz="2800" spc="-275" dirty="0">
                <a:latin typeface="Microsoft Sans Serif"/>
                <a:cs typeface="Microsoft Sans Serif"/>
              </a:rPr>
              <a:t>an</a:t>
            </a:r>
            <a:r>
              <a:rPr sz="2800" spc="-270" dirty="0">
                <a:latin typeface="Microsoft Sans Serif"/>
                <a:cs typeface="Microsoft Sans Serif"/>
              </a:rPr>
              <a:t> </a:t>
            </a:r>
            <a:r>
              <a:rPr sz="2800" spc="-265" dirty="0">
                <a:latin typeface="Microsoft Sans Serif"/>
                <a:cs typeface="Microsoft Sans Serif"/>
              </a:rPr>
              <a:t>embryo</a:t>
            </a:r>
            <a:r>
              <a:rPr sz="2800" spc="-260" dirty="0">
                <a:latin typeface="Microsoft Sans Serif"/>
                <a:cs typeface="Microsoft Sans Serif"/>
              </a:rPr>
              <a:t> </a:t>
            </a:r>
            <a:r>
              <a:rPr sz="2800" spc="-220" dirty="0">
                <a:latin typeface="Microsoft Sans Serif"/>
                <a:cs typeface="Microsoft Sans Serif"/>
              </a:rPr>
              <a:t>or </a:t>
            </a:r>
            <a:r>
              <a:rPr sz="2800" spc="-204" dirty="0">
                <a:latin typeface="Microsoft Sans Serif"/>
                <a:cs typeface="Microsoft Sans Serif"/>
              </a:rPr>
              <a:t>fetus </a:t>
            </a:r>
            <a:r>
              <a:rPr sz="2800" spc="-245" dirty="0">
                <a:latin typeface="Microsoft Sans Serif"/>
                <a:cs typeface="Microsoft Sans Serif"/>
              </a:rPr>
              <a:t>weighing</a:t>
            </a:r>
            <a:r>
              <a:rPr sz="2800" spc="-240" dirty="0">
                <a:latin typeface="Microsoft Sans Serif"/>
                <a:cs typeface="Microsoft Sans Serif"/>
              </a:rPr>
              <a:t> </a:t>
            </a:r>
            <a:r>
              <a:rPr sz="2800" spc="-270" dirty="0">
                <a:latin typeface="Microsoft Sans Serif"/>
                <a:cs typeface="Microsoft Sans Serif"/>
              </a:rPr>
              <a:t>500</a:t>
            </a:r>
            <a:r>
              <a:rPr sz="2800" spc="-265" dirty="0">
                <a:latin typeface="Microsoft Sans Serif"/>
                <a:cs typeface="Microsoft Sans Serif"/>
              </a:rPr>
              <a:t> </a:t>
            </a:r>
            <a:r>
              <a:rPr sz="2800" spc="-280" dirty="0">
                <a:latin typeface="Microsoft Sans Serif"/>
                <a:cs typeface="Microsoft Sans Serif"/>
              </a:rPr>
              <a:t>g</a:t>
            </a:r>
            <a:r>
              <a:rPr sz="2800" spc="-275" dirty="0">
                <a:latin typeface="Microsoft Sans Serif"/>
                <a:cs typeface="Microsoft Sans Serif"/>
              </a:rPr>
              <a:t> </a:t>
            </a:r>
            <a:r>
              <a:rPr sz="2800" spc="-220" dirty="0">
                <a:latin typeface="Microsoft Sans Serif"/>
                <a:cs typeface="Microsoft Sans Serif"/>
              </a:rPr>
              <a:t>or </a:t>
            </a:r>
            <a:r>
              <a:rPr sz="2800" spc="-215" dirty="0">
                <a:latin typeface="Microsoft Sans Serif"/>
                <a:cs typeface="Microsoft Sans Serif"/>
              </a:rPr>
              <a:t> </a:t>
            </a:r>
            <a:r>
              <a:rPr sz="2800" spc="-120" dirty="0">
                <a:latin typeface="Microsoft Sans Serif"/>
                <a:cs typeface="Microsoft Sans Serif"/>
              </a:rPr>
              <a:t>l</a:t>
            </a:r>
            <a:r>
              <a:rPr sz="2800" spc="-270" dirty="0">
                <a:latin typeface="Microsoft Sans Serif"/>
                <a:cs typeface="Microsoft Sans Serif"/>
              </a:rPr>
              <a:t>e</a:t>
            </a:r>
            <a:r>
              <a:rPr sz="2800" spc="-235" dirty="0">
                <a:latin typeface="Microsoft Sans Serif"/>
                <a:cs typeface="Microsoft Sans Serif"/>
              </a:rPr>
              <a:t>s</a:t>
            </a:r>
            <a:r>
              <a:rPr sz="2800" spc="-250" dirty="0">
                <a:latin typeface="Microsoft Sans Serif"/>
                <a:cs typeface="Microsoft Sans Serif"/>
              </a:rPr>
              <a:t>s</a:t>
            </a:r>
            <a:r>
              <a:rPr sz="2800" spc="-35" dirty="0">
                <a:latin typeface="Microsoft Sans Serif"/>
                <a:cs typeface="Microsoft Sans Serif"/>
              </a:rPr>
              <a:t> </a:t>
            </a:r>
            <a:r>
              <a:rPr sz="2800" spc="-114" dirty="0">
                <a:latin typeface="Microsoft Sans Serif"/>
                <a:cs typeface="Microsoft Sans Serif"/>
              </a:rPr>
              <a:t>f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270" dirty="0">
                <a:latin typeface="Microsoft Sans Serif"/>
                <a:cs typeface="Microsoft Sans Serif"/>
              </a:rPr>
              <a:t>o</a:t>
            </a:r>
            <a:r>
              <a:rPr sz="2800" spc="-415" dirty="0">
                <a:latin typeface="Microsoft Sans Serif"/>
                <a:cs typeface="Microsoft Sans Serif"/>
              </a:rPr>
              <a:t>m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250" dirty="0">
                <a:latin typeface="Microsoft Sans Serif"/>
                <a:cs typeface="Microsoft Sans Serif"/>
              </a:rPr>
              <a:t>s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spc="-395" dirty="0">
                <a:latin typeface="Microsoft Sans Serif"/>
                <a:cs typeface="Microsoft Sans Serif"/>
              </a:rPr>
              <a:t>m</a:t>
            </a:r>
            <a:r>
              <a:rPr sz="2800" spc="-270" dirty="0">
                <a:latin typeface="Microsoft Sans Serif"/>
                <a:cs typeface="Microsoft Sans Serif"/>
              </a:rPr>
              <a:t>o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270" dirty="0">
                <a:latin typeface="Microsoft Sans Serif"/>
                <a:cs typeface="Microsoft Sans Serif"/>
              </a:rPr>
              <a:t>he</a:t>
            </a:r>
            <a:r>
              <a:rPr sz="2800" spc="-170" dirty="0">
                <a:latin typeface="Microsoft Sans Serif"/>
                <a:cs typeface="Microsoft Sans Serif"/>
              </a:rPr>
              <a:t>r</a:t>
            </a:r>
            <a:endParaRPr sz="28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2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spc="-195" dirty="0">
                <a:latin typeface="Microsoft Sans Serif"/>
                <a:cs typeface="Microsoft Sans Serif"/>
              </a:rPr>
              <a:t>In</a:t>
            </a:r>
            <a:r>
              <a:rPr sz="2800" spc="-65" dirty="0">
                <a:latin typeface="Microsoft Sans Serif"/>
                <a:cs typeface="Microsoft Sans Serif"/>
              </a:rPr>
              <a:t> </a:t>
            </a:r>
            <a:r>
              <a:rPr sz="2800" spc="-245" dirty="0">
                <a:latin typeface="Microsoft Sans Serif"/>
                <a:cs typeface="Microsoft Sans Serif"/>
              </a:rPr>
              <a:t>Jordan</a:t>
            </a:r>
            <a:r>
              <a:rPr sz="2800" spc="-20" dirty="0">
                <a:latin typeface="Microsoft Sans Serif"/>
                <a:cs typeface="Microsoft Sans Serif"/>
              </a:rPr>
              <a:t> </a:t>
            </a:r>
            <a:r>
              <a:rPr sz="2800" spc="-220" dirty="0">
                <a:latin typeface="Microsoft Sans Serif"/>
                <a:cs typeface="Microsoft Sans Serif"/>
              </a:rPr>
              <a:t>the</a:t>
            </a:r>
            <a:r>
              <a:rPr sz="2800" spc="-65" dirty="0">
                <a:latin typeface="Microsoft Sans Serif"/>
                <a:cs typeface="Microsoft Sans Serif"/>
              </a:rPr>
              <a:t> </a:t>
            </a:r>
            <a:r>
              <a:rPr sz="2800" spc="-270" dirty="0">
                <a:latin typeface="Microsoft Sans Serif"/>
                <a:cs typeface="Microsoft Sans Serif"/>
              </a:rPr>
              <a:t>age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204" dirty="0">
                <a:latin typeface="Microsoft Sans Serif"/>
                <a:cs typeface="Microsoft Sans Serif"/>
              </a:rPr>
              <a:t>of</a:t>
            </a:r>
            <a:r>
              <a:rPr sz="2800" spc="-50" dirty="0">
                <a:latin typeface="Microsoft Sans Serif"/>
                <a:cs typeface="Microsoft Sans Serif"/>
              </a:rPr>
              <a:t> </a:t>
            </a:r>
            <a:r>
              <a:rPr sz="2800" spc="-180" dirty="0">
                <a:latin typeface="Microsoft Sans Serif"/>
                <a:cs typeface="Microsoft Sans Serif"/>
              </a:rPr>
              <a:t>viability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185" dirty="0">
                <a:latin typeface="Microsoft Sans Serif"/>
                <a:cs typeface="Microsoft Sans Serif"/>
              </a:rPr>
              <a:t>is</a:t>
            </a:r>
            <a:r>
              <a:rPr sz="2800" spc="-35" dirty="0">
                <a:latin typeface="Microsoft Sans Serif"/>
                <a:cs typeface="Microsoft Sans Serif"/>
              </a:rPr>
              <a:t> </a:t>
            </a:r>
            <a:r>
              <a:rPr sz="2800" spc="-275" dirty="0">
                <a:latin typeface="Microsoft Sans Serif"/>
                <a:cs typeface="Microsoft Sans Serif"/>
              </a:rPr>
              <a:t>24</a:t>
            </a:r>
            <a:r>
              <a:rPr sz="2800" spc="-65" dirty="0">
                <a:latin typeface="Microsoft Sans Serif"/>
                <a:cs typeface="Microsoft Sans Serif"/>
              </a:rPr>
              <a:t> </a:t>
            </a:r>
            <a:r>
              <a:rPr sz="2800" spc="-275" dirty="0">
                <a:latin typeface="Microsoft Sans Serif"/>
                <a:cs typeface="Microsoft Sans Serif"/>
              </a:rPr>
              <a:t>weeks</a:t>
            </a:r>
            <a:endParaRPr sz="28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8644" y="893140"/>
            <a:ext cx="533115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5" dirty="0"/>
              <a:t>I</a:t>
            </a:r>
            <a:r>
              <a:rPr spc="-280" dirty="0"/>
              <a:t>nh</a:t>
            </a:r>
            <a:r>
              <a:rPr spc="-260" dirty="0"/>
              <a:t>e</a:t>
            </a:r>
            <a:r>
              <a:rPr spc="-170" dirty="0"/>
              <a:t>r</a:t>
            </a:r>
            <a:r>
              <a:rPr spc="-95" dirty="0"/>
              <a:t>i</a:t>
            </a:r>
            <a:r>
              <a:rPr spc="-140" dirty="0"/>
              <a:t>t</a:t>
            </a:r>
            <a:r>
              <a:rPr spc="-260" dirty="0"/>
              <a:t>e</a:t>
            </a:r>
            <a:r>
              <a:rPr spc="-330" dirty="0"/>
              <a:t>d</a:t>
            </a:r>
            <a:r>
              <a:rPr spc="-65" dirty="0"/>
              <a:t> </a:t>
            </a:r>
            <a:r>
              <a:rPr spc="-135" dirty="0"/>
              <a:t>t</a:t>
            </a:r>
            <a:r>
              <a:rPr spc="-280" dirty="0"/>
              <a:t>h</a:t>
            </a:r>
            <a:r>
              <a:rPr spc="-165" dirty="0"/>
              <a:t>r</a:t>
            </a:r>
            <a:r>
              <a:rPr spc="-280" dirty="0"/>
              <a:t>o</a:t>
            </a:r>
            <a:r>
              <a:rPr spc="-440" dirty="0"/>
              <a:t>m</a:t>
            </a:r>
            <a:r>
              <a:rPr spc="-280" dirty="0"/>
              <a:t>boph</a:t>
            </a:r>
            <a:r>
              <a:rPr spc="-90" dirty="0"/>
              <a:t>ili</a:t>
            </a:r>
            <a:r>
              <a:rPr spc="-300" dirty="0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9101" y="2133600"/>
            <a:ext cx="7621905" cy="373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494665" indent="-344805">
              <a:lnSpc>
                <a:spcPct val="100000"/>
              </a:lnSpc>
              <a:spcBef>
                <a:spcPts val="1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70" dirty="0">
                <a:latin typeface="Microsoft Sans Serif"/>
                <a:cs typeface="Microsoft Sans Serif"/>
              </a:rPr>
              <a:t>Inherited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thrombophilic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defects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Both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inherited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acquired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thrombophilias,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including:</a:t>
            </a:r>
            <a:endParaRPr sz="2400" dirty="0">
              <a:latin typeface="Microsoft Sans Serif"/>
              <a:cs typeface="Microsoft Sans Serif"/>
            </a:endParaRPr>
          </a:p>
          <a:p>
            <a:pPr marL="542925" indent="-530860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AutoNum type="arabicPeriod"/>
              <a:tabLst>
                <a:tab pos="542925" algn="l"/>
                <a:tab pos="543560" algn="l"/>
              </a:tabLst>
            </a:pPr>
            <a:r>
              <a:rPr sz="2400" spc="-175" dirty="0">
                <a:latin typeface="Microsoft Sans Serif"/>
                <a:cs typeface="Microsoft Sans Serif"/>
              </a:rPr>
              <a:t>activated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protein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315" dirty="0">
                <a:latin typeface="Microsoft Sans Serif"/>
                <a:cs typeface="Microsoft Sans Serif"/>
              </a:rPr>
              <a:t>C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resistance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(most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commonly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due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factorV</a:t>
            </a:r>
            <a:endParaRPr sz="2400" dirty="0">
              <a:latin typeface="Microsoft Sans Serif"/>
              <a:cs typeface="Microsoft Sans Serif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400" spc="-215" dirty="0">
                <a:latin typeface="Microsoft Sans Serif"/>
                <a:cs typeface="Microsoft Sans Serif"/>
              </a:rPr>
              <a:t>Le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de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45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on</a:t>
            </a:r>
            <a:r>
              <a:rPr sz="2400" spc="-145" dirty="0">
                <a:latin typeface="Microsoft Sans Serif"/>
                <a:cs typeface="Microsoft Sans Serif"/>
              </a:rPr>
              <a:t>)</a:t>
            </a:r>
            <a:endParaRPr sz="2400" dirty="0">
              <a:latin typeface="Microsoft Sans Serif"/>
              <a:cs typeface="Microsoft Sans Serif"/>
            </a:endParaRPr>
          </a:p>
          <a:p>
            <a:pPr marL="469900" indent="-457200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AutoNum type="arabicPeriod" startAt="2"/>
              <a:tabLst>
                <a:tab pos="469265" algn="l"/>
                <a:tab pos="469900" algn="l"/>
              </a:tabLst>
            </a:pPr>
            <a:r>
              <a:rPr sz="2400" spc="-215" dirty="0">
                <a:latin typeface="Microsoft Sans Serif"/>
                <a:cs typeface="Microsoft Sans Serif"/>
              </a:rPr>
              <a:t>de</a:t>
            </a:r>
            <a:r>
              <a:rPr sz="2400" spc="-95" dirty="0">
                <a:latin typeface="Microsoft Sans Serif"/>
                <a:cs typeface="Microsoft Sans Serif"/>
              </a:rPr>
              <a:t>f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C</a:t>
            </a:r>
            <a:r>
              <a:rPr sz="2400" spc="-95" dirty="0">
                <a:latin typeface="Microsoft Sans Serif"/>
                <a:cs typeface="Microsoft Sans Serif"/>
              </a:rPr>
              <a:t>/</a:t>
            </a:r>
            <a:r>
              <a:rPr sz="2400" spc="-290" dirty="0">
                <a:latin typeface="Microsoft Sans Serif"/>
                <a:cs typeface="Microsoft Sans Serif"/>
              </a:rPr>
              <a:t>S</a:t>
            </a:r>
            <a:endParaRPr sz="2400" dirty="0">
              <a:latin typeface="Microsoft Sans Serif"/>
              <a:cs typeface="Microsoft Sans Serif"/>
            </a:endParaRPr>
          </a:p>
          <a:p>
            <a:pPr marL="542925" indent="-530860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AutoNum type="arabicPeriod" startAt="2"/>
              <a:tabLst>
                <a:tab pos="542925" algn="l"/>
                <a:tab pos="543560" algn="l"/>
              </a:tabLst>
            </a:pP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95" dirty="0">
                <a:latin typeface="Microsoft Sans Serif"/>
                <a:cs typeface="Microsoft Sans Serif"/>
              </a:rPr>
              <a:t>tit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130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b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III</a:t>
            </a:r>
            <a:r>
              <a:rPr sz="2400" spc="-120" dirty="0">
                <a:latin typeface="Microsoft Sans Serif"/>
                <a:cs typeface="Microsoft Sans Serif"/>
              </a:rPr>
              <a:t>,</a:t>
            </a:r>
            <a:endParaRPr sz="2400" dirty="0">
              <a:latin typeface="Microsoft Sans Serif"/>
              <a:cs typeface="Microsoft Sans Serif"/>
            </a:endParaRPr>
          </a:p>
          <a:p>
            <a:pPr marL="469900" indent="-457200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AutoNum type="arabicPeriod" startAt="2"/>
              <a:tabLst>
                <a:tab pos="469265" algn="l"/>
                <a:tab pos="469900" algn="l"/>
              </a:tabLst>
            </a:pPr>
            <a:r>
              <a:rPr sz="2400" spc="-204" dirty="0">
                <a:latin typeface="Microsoft Sans Serif"/>
                <a:cs typeface="Microsoft Sans Serif"/>
              </a:rPr>
              <a:t>hyperhomocysteinaemia</a:t>
            </a:r>
            <a:endParaRPr sz="2400" dirty="0">
              <a:latin typeface="Microsoft Sans Serif"/>
              <a:cs typeface="Microsoft Sans Serif"/>
            </a:endParaRPr>
          </a:p>
          <a:p>
            <a:pPr marL="469900" indent="-457200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AutoNum type="arabicPeriod" startAt="2"/>
              <a:tabLst>
                <a:tab pos="469265" algn="l"/>
                <a:tab pos="469900" algn="l"/>
              </a:tabLst>
            </a:pP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45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b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gen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45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227575"/>
            <a:ext cx="8035290" cy="5768340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17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265" dirty="0">
                <a:latin typeface="Arial"/>
                <a:cs typeface="Arial"/>
              </a:rPr>
              <a:t>Anomalies</a:t>
            </a:r>
            <a:endParaRPr sz="2800" dirty="0">
              <a:latin typeface="Arial"/>
              <a:cs typeface="Arial"/>
            </a:endParaRPr>
          </a:p>
          <a:p>
            <a:pPr marL="356870" marR="434975" indent="-344805">
              <a:lnSpc>
                <a:spcPts val="2590"/>
              </a:lnSpc>
              <a:spcBef>
                <a:spcPts val="123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90" dirty="0">
                <a:latin typeface="Microsoft Sans Serif"/>
                <a:cs typeface="Microsoft Sans Serif"/>
              </a:rPr>
              <a:t>Congenital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uterine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anomalies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are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present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10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15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65" dirty="0">
                <a:latin typeface="Microsoft Sans Serif"/>
                <a:cs typeface="Microsoft Sans Serif"/>
              </a:rPr>
              <a:t>women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30" dirty="0">
                <a:latin typeface="Microsoft Sans Serif"/>
                <a:cs typeface="Microsoft Sans Serif"/>
              </a:rPr>
              <a:t>RM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versus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40" dirty="0">
                <a:latin typeface="Microsoft Sans Serif"/>
                <a:cs typeface="Microsoft Sans Serif"/>
              </a:rPr>
              <a:t>7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40" dirty="0">
                <a:latin typeface="Microsoft Sans Serif"/>
                <a:cs typeface="Microsoft Sans Serif"/>
              </a:rPr>
              <a:t>all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women,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includes:</a:t>
            </a:r>
            <a:endParaRPr sz="2400" dirty="0">
              <a:latin typeface="Microsoft Sans Serif"/>
              <a:cs typeface="Microsoft Sans Serif"/>
            </a:endParaRPr>
          </a:p>
          <a:p>
            <a:pPr marL="984885" marR="5080" lvl="1" indent="-515620">
              <a:lnSpc>
                <a:spcPct val="90100"/>
              </a:lnSpc>
              <a:spcBef>
                <a:spcPts val="1140"/>
              </a:spcBef>
              <a:buClr>
                <a:srgbClr val="DC9E1F"/>
              </a:buClr>
              <a:buAutoNum type="arabicPeriod"/>
              <a:tabLst>
                <a:tab pos="984885" algn="l"/>
                <a:tab pos="985519" algn="l"/>
              </a:tabLst>
            </a:pPr>
            <a:r>
              <a:rPr sz="2400" spc="-250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ep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u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n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ano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y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95" dirty="0">
                <a:latin typeface="Microsoft Sans Serif"/>
                <a:cs typeface="Microsoft Sans Serif"/>
              </a:rPr>
              <a:t>ss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305" dirty="0">
                <a:latin typeface="Microsoft Sans Serif"/>
                <a:cs typeface="Microsoft Sans Serif"/>
              </a:rPr>
              <a:t>w</a:t>
            </a:r>
            <a:r>
              <a:rPr sz="2400" spc="-95" dirty="0">
                <a:latin typeface="Microsoft Sans Serif"/>
                <a:cs typeface="Microsoft Sans Serif"/>
              </a:rPr>
              <a:t>it</a:t>
            </a:r>
            <a:r>
              <a:rPr sz="2400" spc="-240" dirty="0">
                <a:latin typeface="Microsoft Sans Serif"/>
                <a:cs typeface="Microsoft Sans Serif"/>
              </a:rPr>
              <a:t>h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160" dirty="0">
                <a:latin typeface="Microsoft Sans Serif"/>
                <a:cs typeface="Microsoft Sans Serif"/>
              </a:rPr>
              <a:t>e  </a:t>
            </a:r>
            <a:r>
              <a:rPr sz="2400" spc="-185" dirty="0">
                <a:latin typeface="Microsoft Sans Serif"/>
                <a:cs typeface="Microsoft Sans Serif"/>
              </a:rPr>
              <a:t>poorest </a:t>
            </a:r>
            <a:r>
              <a:rPr sz="2400" spc="-180" dirty="0">
                <a:latin typeface="Microsoft Sans Serif"/>
                <a:cs typeface="Microsoft Sans Serif"/>
              </a:rPr>
              <a:t>reproductive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outcome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220" dirty="0">
                <a:latin typeface="Microsoft Sans Serif"/>
                <a:cs typeface="Microsoft Sans Serif"/>
              </a:rPr>
              <a:t>most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common</a:t>
            </a:r>
            <a:r>
              <a:rPr sz="2400" spc="-254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uterine </a:t>
            </a:r>
            <a:r>
              <a:rPr sz="2400" spc="-17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abno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lit</a:t>
            </a:r>
            <a:r>
              <a:rPr sz="2400" spc="-215" dirty="0">
                <a:latin typeface="Microsoft Sans Serif"/>
                <a:cs typeface="Microsoft Sans Serif"/>
              </a:rPr>
              <a:t>y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95" dirty="0">
                <a:latin typeface="Microsoft Sans Serif"/>
                <a:cs typeface="Microsoft Sans Serif"/>
              </a:rPr>
              <a:t>ss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305" dirty="0">
                <a:latin typeface="Microsoft Sans Serif"/>
                <a:cs typeface="Microsoft Sans Serif"/>
              </a:rPr>
              <a:t>w</a:t>
            </a:r>
            <a:r>
              <a:rPr sz="2400" spc="-95" dirty="0">
                <a:latin typeface="Microsoft Sans Serif"/>
                <a:cs typeface="Microsoft Sans Serif"/>
              </a:rPr>
              <a:t>it</a:t>
            </a:r>
            <a:r>
              <a:rPr sz="2400" spc="-240" dirty="0">
                <a:latin typeface="Microsoft Sans Serif"/>
                <a:cs typeface="Microsoft Sans Serif"/>
              </a:rPr>
              <a:t>h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305" dirty="0">
                <a:latin typeface="Microsoft Sans Serif"/>
                <a:cs typeface="Microsoft Sans Serif"/>
              </a:rPr>
              <a:t>R</a:t>
            </a:r>
            <a:r>
              <a:rPr sz="2400" spc="-360" dirty="0">
                <a:latin typeface="Microsoft Sans Serif"/>
                <a:cs typeface="Microsoft Sans Serif"/>
              </a:rPr>
              <a:t>M</a:t>
            </a:r>
            <a:endParaRPr sz="2400" dirty="0">
              <a:latin typeface="Microsoft Sans Serif"/>
              <a:cs typeface="Microsoft Sans Serif"/>
            </a:endParaRPr>
          </a:p>
          <a:p>
            <a:pPr marL="984885" marR="226695" lvl="1" indent="-515620">
              <a:lnSpc>
                <a:spcPct val="90000"/>
              </a:lnSpc>
              <a:spcBef>
                <a:spcPts val="1175"/>
              </a:spcBef>
              <a:buClr>
                <a:srgbClr val="DC9E1F"/>
              </a:buClr>
              <a:buAutoNum type="arabicPeriod"/>
              <a:tabLst>
                <a:tab pos="984885" algn="l"/>
                <a:tab pos="985519" algn="l"/>
                <a:tab pos="2463800" algn="l"/>
              </a:tabLst>
            </a:pPr>
            <a:r>
              <a:rPr sz="2400" spc="-215" dirty="0">
                <a:latin typeface="Microsoft Sans Serif"/>
                <a:cs typeface="Microsoft Sans Serif"/>
              </a:rPr>
              <a:t>Le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00" dirty="0">
                <a:latin typeface="Microsoft Sans Serif"/>
                <a:cs typeface="Microsoft Sans Serif"/>
              </a:rPr>
              <a:t>y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dirty="0">
                <a:latin typeface="Microsoft Sans Serif"/>
                <a:cs typeface="Microsoft Sans Serif"/>
              </a:rPr>
              <a:t>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65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ub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ou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45" dirty="0">
                <a:latin typeface="Microsoft Sans Serif"/>
                <a:cs typeface="Microsoft Sans Serif"/>
              </a:rPr>
              <a:t>m</a:t>
            </a:r>
            <a:r>
              <a:rPr sz="2400" spc="-200" dirty="0">
                <a:latin typeface="Microsoft Sans Serif"/>
                <a:cs typeface="Microsoft Sans Serif"/>
              </a:rPr>
              <a:t>y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45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ha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0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30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ud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60" dirty="0">
                <a:latin typeface="Microsoft Sans Serif"/>
                <a:cs typeface="Microsoft Sans Serif"/>
              </a:rPr>
              <a:t>o 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endometrial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cavity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can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impede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normal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implantation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40" dirty="0">
                <a:latin typeface="Microsoft Sans Serif"/>
                <a:cs typeface="Microsoft Sans Serif"/>
              </a:rPr>
              <a:t>a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result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55" dirty="0">
                <a:latin typeface="Microsoft Sans Serif"/>
                <a:cs typeface="Microsoft Sans Serif"/>
              </a:rPr>
              <a:t>their </a:t>
            </a:r>
            <a:r>
              <a:rPr sz="2400" spc="-165" dirty="0">
                <a:latin typeface="Microsoft Sans Serif"/>
                <a:cs typeface="Microsoft Sans Serif"/>
              </a:rPr>
              <a:t>position,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poor </a:t>
            </a:r>
            <a:r>
              <a:rPr sz="2400" spc="-190" dirty="0">
                <a:latin typeface="Microsoft Sans Serif"/>
                <a:cs typeface="Microsoft Sans Serif"/>
              </a:rPr>
              <a:t>endometrial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receptivity</a:t>
            </a:r>
            <a:r>
              <a:rPr sz="2400" spc="-15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decidua </a:t>
            </a:r>
            <a:r>
              <a:rPr sz="2400" spc="-180" dirty="0">
                <a:latin typeface="Microsoft Sans Serif"/>
                <a:cs typeface="Microsoft Sans Serif"/>
              </a:rPr>
              <a:t>overlying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40" dirty="0">
                <a:latin typeface="Microsoft Sans Serif"/>
                <a:cs typeface="Microsoft Sans Serif"/>
              </a:rPr>
              <a:t>myoma,</a:t>
            </a:r>
            <a:r>
              <a:rPr sz="2400" spc="-23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190" dirty="0">
                <a:latin typeface="Microsoft Sans Serif"/>
                <a:cs typeface="Microsoft Sans Serif"/>
              </a:rPr>
              <a:t>degeneration</a:t>
            </a:r>
            <a:r>
              <a:rPr sz="2400" spc="-185" dirty="0">
                <a:latin typeface="Microsoft Sans Serif"/>
                <a:cs typeface="Microsoft Sans Serif"/>
              </a:rPr>
              <a:t> with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ea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245" dirty="0">
                <a:latin typeface="Microsoft Sans Serif"/>
                <a:cs typeface="Microsoft Sans Serif"/>
              </a:rPr>
              <a:t>g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cy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00" dirty="0">
                <a:latin typeface="Microsoft Sans Serif"/>
                <a:cs typeface="Microsoft Sans Serif"/>
              </a:rPr>
              <a:t>k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odu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on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 marL="984885" lvl="1" indent="-515620">
              <a:lnSpc>
                <a:spcPct val="100000"/>
              </a:lnSpc>
              <a:spcBef>
                <a:spcPts val="890"/>
              </a:spcBef>
              <a:buClr>
                <a:srgbClr val="DC9E1F"/>
              </a:buClr>
              <a:buAutoNum type="arabicPeriod"/>
              <a:tabLst>
                <a:tab pos="984885" algn="l"/>
                <a:tab pos="985519" algn="l"/>
                <a:tab pos="3332479" algn="l"/>
              </a:tabLst>
            </a:pPr>
            <a:r>
              <a:rPr sz="2400" spc="-195" dirty="0">
                <a:latin typeface="Microsoft Sans Serif"/>
                <a:cs typeface="Microsoft Sans Serif"/>
              </a:rPr>
              <a:t>Endometrial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polyps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endParaRPr sz="2400" dirty="0">
              <a:latin typeface="Microsoft Sans Serif"/>
              <a:cs typeface="Microsoft Sans Serif"/>
            </a:endParaRPr>
          </a:p>
          <a:p>
            <a:pPr marL="984885" lvl="1" indent="-515620">
              <a:lnSpc>
                <a:spcPct val="100000"/>
              </a:lnSpc>
              <a:spcBef>
                <a:spcPts val="890"/>
              </a:spcBef>
              <a:buClr>
                <a:srgbClr val="DC9E1F"/>
              </a:buClr>
              <a:buAutoNum type="arabicPeriod"/>
              <a:tabLst>
                <a:tab pos="984885" algn="l"/>
                <a:tab pos="985519" algn="l"/>
                <a:tab pos="3698875" algn="l"/>
              </a:tabLst>
            </a:pPr>
            <a:r>
              <a:rPr sz="2400" spc="-165" dirty="0">
                <a:latin typeface="Microsoft Sans Serif"/>
                <a:cs typeface="Microsoft Sans Serif"/>
              </a:rPr>
              <a:t>Intrauterine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adhesions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endParaRPr sz="2400" dirty="0">
              <a:latin typeface="Microsoft Sans Serif"/>
              <a:cs typeface="Microsoft Sans Serif"/>
            </a:endParaRPr>
          </a:p>
          <a:p>
            <a:pPr marL="984885" lvl="1" indent="-515620">
              <a:lnSpc>
                <a:spcPct val="100000"/>
              </a:lnSpc>
              <a:spcBef>
                <a:spcPts val="890"/>
              </a:spcBef>
              <a:buClr>
                <a:srgbClr val="DC9E1F"/>
              </a:buClr>
              <a:buAutoNum type="arabicPeriod"/>
              <a:tabLst>
                <a:tab pos="984885" algn="l"/>
                <a:tab pos="985519" algn="l"/>
                <a:tab pos="3555365" algn="l"/>
              </a:tabLst>
            </a:pPr>
            <a:r>
              <a:rPr sz="2400" spc="-185" dirty="0">
                <a:latin typeface="Microsoft Sans Serif"/>
                <a:cs typeface="Microsoft Sans Serif"/>
              </a:rPr>
              <a:t>Cervical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insufficiency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380351"/>
            <a:ext cx="6722109" cy="3762568"/>
          </a:xfrm>
          <a:prstGeom prst="rect">
            <a:avLst/>
          </a:prstGeom>
        </p:spPr>
        <p:txBody>
          <a:bodyPr vert="horz" wrap="square" lIns="0" tIns="1905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5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315" dirty="0">
                <a:latin typeface="Arial"/>
                <a:cs typeface="Arial"/>
              </a:rPr>
              <a:t>E</a:t>
            </a:r>
            <a:r>
              <a:rPr sz="2800" b="1" spc="-280" dirty="0">
                <a:latin typeface="Arial"/>
                <a:cs typeface="Arial"/>
              </a:rPr>
              <a:t>ndo</a:t>
            </a:r>
            <a:r>
              <a:rPr sz="2800" b="1" spc="-270" dirty="0">
                <a:latin typeface="Arial"/>
                <a:cs typeface="Arial"/>
              </a:rPr>
              <a:t>c</a:t>
            </a:r>
            <a:r>
              <a:rPr sz="2800" b="1" spc="-185" dirty="0">
                <a:latin typeface="Arial"/>
                <a:cs typeface="Arial"/>
              </a:rPr>
              <a:t>r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80" dirty="0">
                <a:latin typeface="Arial"/>
                <a:cs typeface="Arial"/>
              </a:rPr>
              <a:t>ne</a:t>
            </a:r>
            <a:r>
              <a:rPr sz="2800" b="1" spc="-130" dirty="0">
                <a:latin typeface="Arial"/>
                <a:cs typeface="Arial"/>
              </a:rPr>
              <a:t> </a:t>
            </a:r>
            <a:r>
              <a:rPr sz="2800" b="1" spc="-145" dirty="0">
                <a:latin typeface="Arial"/>
                <a:cs typeface="Arial"/>
              </a:rPr>
              <a:t>f</a:t>
            </a:r>
            <a:r>
              <a:rPr sz="2800" b="1" spc="-270" dirty="0">
                <a:latin typeface="Arial"/>
                <a:cs typeface="Arial"/>
              </a:rPr>
              <a:t>ac</a:t>
            </a:r>
            <a:r>
              <a:rPr sz="2800" b="1" spc="-150" dirty="0">
                <a:latin typeface="Arial"/>
                <a:cs typeface="Arial"/>
              </a:rPr>
              <a:t>t</a:t>
            </a:r>
            <a:r>
              <a:rPr sz="2800" b="1" spc="-280" dirty="0">
                <a:latin typeface="Arial"/>
                <a:cs typeface="Arial"/>
              </a:rPr>
              <a:t>o</a:t>
            </a:r>
            <a:r>
              <a:rPr sz="2800" b="1" spc="-185" dirty="0">
                <a:latin typeface="Arial"/>
                <a:cs typeface="Arial"/>
              </a:rPr>
              <a:t>r</a:t>
            </a:r>
            <a:r>
              <a:rPr sz="2800" b="1" spc="-280" dirty="0">
                <a:latin typeface="Arial"/>
                <a:cs typeface="Arial"/>
              </a:rPr>
              <a:t>s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sz="2400" spc="-200" dirty="0">
                <a:latin typeface="Microsoft Sans Serif"/>
                <a:cs typeface="Microsoft Sans Serif"/>
              </a:rPr>
              <a:t>Endocrine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factors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may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account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for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15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60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RM.</a:t>
            </a:r>
            <a:endParaRPr sz="24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2768600" algn="l"/>
              </a:tabLst>
            </a:pPr>
            <a:r>
              <a:rPr sz="2400" spc="-175" dirty="0">
                <a:latin typeface="Microsoft Sans Serif"/>
                <a:cs typeface="Microsoft Sans Serif"/>
              </a:rPr>
              <a:t>Luteal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phase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defect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endParaRPr sz="24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2479040" algn="l"/>
              </a:tabLst>
            </a:pPr>
            <a:r>
              <a:rPr sz="2400" spc="-195" dirty="0">
                <a:latin typeface="Microsoft Sans Serif"/>
                <a:cs typeface="Microsoft Sans Serif"/>
              </a:rPr>
              <a:t>Diabetes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mellitus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endParaRPr sz="24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3567429" algn="l"/>
              </a:tabLst>
            </a:pPr>
            <a:r>
              <a:rPr sz="2400" spc="-180" dirty="0">
                <a:latin typeface="Microsoft Sans Serif"/>
                <a:cs typeface="Microsoft Sans Serif"/>
              </a:rPr>
              <a:t>Polycystic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ovary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syndrome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endParaRPr sz="24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4091940" algn="l"/>
              </a:tabLst>
            </a:pPr>
            <a:r>
              <a:rPr sz="2400" spc="-190" dirty="0">
                <a:latin typeface="Microsoft Sans Serif"/>
                <a:cs typeface="Microsoft Sans Serif"/>
              </a:rPr>
              <a:t>Thyroid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antibodies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and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disease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endParaRPr sz="24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2732405" algn="l"/>
              </a:tabLst>
            </a:pPr>
            <a:r>
              <a:rPr sz="2400" spc="-190" dirty="0">
                <a:latin typeface="Microsoft Sans Serif"/>
                <a:cs typeface="Microsoft Sans Serif"/>
              </a:rPr>
              <a:t>Hyperprolactinemia	</a:t>
            </a:r>
            <a:r>
              <a:rPr sz="2400" spc="560" dirty="0">
                <a:latin typeface="Microsoft Sans Serif"/>
                <a:cs typeface="Microsoft Sans Serif"/>
              </a:rPr>
              <a:t>—</a:t>
            </a:r>
            <a:r>
              <a:rPr sz="2400" spc="-85" dirty="0">
                <a:latin typeface="Microsoft Sans Serif"/>
                <a:cs typeface="Microsoft Sans Serif"/>
              </a:rPr>
              <a:t> 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75018"/>
            <a:ext cx="8002905" cy="5472430"/>
          </a:xfrm>
          <a:prstGeom prst="rect">
            <a:avLst/>
          </a:prstGeom>
        </p:spPr>
        <p:txBody>
          <a:bodyPr vert="horz" wrap="square" lIns="0" tIns="1911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50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250" dirty="0">
                <a:latin typeface="Arial"/>
                <a:cs typeface="Arial"/>
              </a:rPr>
              <a:t>Genetics</a:t>
            </a:r>
            <a:endParaRPr sz="2800" dirty="0">
              <a:latin typeface="Arial"/>
              <a:cs typeface="Arial"/>
            </a:endParaRPr>
          </a:p>
          <a:p>
            <a:pPr marL="469900" marR="275590" indent="-457200">
              <a:lnSpc>
                <a:spcPct val="100000"/>
              </a:lnSpc>
              <a:spcBef>
                <a:spcPts val="1195"/>
              </a:spcBef>
              <a:buClr>
                <a:srgbClr val="DC9E1F"/>
              </a:buClr>
              <a:buSzPct val="70833"/>
              <a:buFont typeface="Arial MT"/>
              <a:buChar char="•"/>
              <a:tabLst>
                <a:tab pos="521334" algn="l"/>
                <a:tab pos="521970" algn="l"/>
              </a:tabLst>
            </a:pPr>
            <a:r>
              <a:rPr dirty="0"/>
              <a:t>	</a:t>
            </a:r>
            <a:r>
              <a:rPr sz="2400" spc="-250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o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5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oup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R</a:t>
            </a:r>
            <a:r>
              <a:rPr sz="2400" spc="-360" dirty="0">
                <a:latin typeface="Microsoft Sans Serif"/>
                <a:cs typeface="Microsoft Sans Serif"/>
              </a:rPr>
              <a:t>M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ha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00" dirty="0">
                <a:latin typeface="Microsoft Sans Serif"/>
                <a:cs typeface="Microsoft Sans Serif"/>
              </a:rPr>
              <a:t>j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25" dirty="0">
                <a:latin typeface="Microsoft Sans Serif"/>
                <a:cs typeface="Microsoft Sans Serif"/>
              </a:rPr>
              <a:t>r  </a:t>
            </a:r>
            <a:r>
              <a:rPr sz="2400" spc="-220" dirty="0">
                <a:latin typeface="Microsoft Sans Serif"/>
                <a:cs typeface="Microsoft Sans Serif"/>
              </a:rPr>
              <a:t>chromosomal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rearrangement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(versus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0.7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general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popu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on</a:t>
            </a:r>
            <a:r>
              <a:rPr sz="2400" spc="-135" dirty="0">
                <a:latin typeface="Microsoft Sans Serif"/>
                <a:cs typeface="Microsoft Sans Serif"/>
              </a:rPr>
              <a:t>)</a:t>
            </a:r>
            <a:r>
              <a:rPr sz="2400" spc="-120" dirty="0">
                <a:latin typeface="Microsoft Sans Serif"/>
                <a:cs typeface="Microsoft Sans Serif"/>
              </a:rPr>
              <a:t>;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ua</a:t>
            </a:r>
            <a:r>
              <a:rPr sz="2400" spc="-100" dirty="0">
                <a:latin typeface="Microsoft Sans Serif"/>
                <a:cs typeface="Microsoft Sans Serif"/>
              </a:rPr>
              <a:t>ll</a:t>
            </a:r>
            <a:r>
              <a:rPr sz="2400" spc="-220" dirty="0">
                <a:latin typeface="Microsoft Sans Serif"/>
                <a:cs typeface="Microsoft Sans Serif"/>
              </a:rPr>
              <a:t>y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ba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an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an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35" dirty="0">
                <a:latin typeface="Microsoft Sans Serif"/>
                <a:cs typeface="Microsoft Sans Serif"/>
              </a:rPr>
              <a:t>(</a:t>
            </a:r>
            <a:r>
              <a:rPr sz="2400" spc="-215" dirty="0">
                <a:latin typeface="Microsoft Sans Serif"/>
                <a:cs typeface="Microsoft Sans Serif"/>
              </a:rPr>
              <a:t>6</a:t>
            </a:r>
            <a:r>
              <a:rPr sz="2400" spc="-245" dirty="0">
                <a:latin typeface="Microsoft Sans Serif"/>
                <a:cs typeface="Microsoft Sans Serif"/>
              </a:rPr>
              <a:t>0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120" dirty="0">
                <a:latin typeface="Microsoft Sans Serif"/>
                <a:cs typeface="Microsoft Sans Serif"/>
              </a:rPr>
              <a:t>t  </a:t>
            </a:r>
            <a:r>
              <a:rPr sz="2400" spc="-165" dirty="0">
                <a:latin typeface="Microsoft Sans Serif"/>
                <a:cs typeface="Microsoft Sans Serif"/>
              </a:rPr>
              <a:t>reciprocal, </a:t>
            </a:r>
            <a:r>
              <a:rPr sz="2400" spc="-225" dirty="0">
                <a:latin typeface="Microsoft Sans Serif"/>
                <a:cs typeface="Microsoft Sans Serif"/>
              </a:rPr>
              <a:t>40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Robertsonian)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or, </a:t>
            </a:r>
            <a:r>
              <a:rPr sz="2400" spc="-180" dirty="0">
                <a:latin typeface="Microsoft Sans Serif"/>
                <a:cs typeface="Microsoft Sans Serif"/>
              </a:rPr>
              <a:t>less </a:t>
            </a:r>
            <a:r>
              <a:rPr sz="2400" spc="-235" dirty="0">
                <a:latin typeface="Microsoft Sans Serif"/>
                <a:cs typeface="Microsoft Sans Serif"/>
              </a:rPr>
              <a:t>commonly,</a:t>
            </a:r>
            <a:r>
              <a:rPr sz="2400" spc="-229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 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inversion.</a:t>
            </a:r>
            <a:endParaRPr sz="2400" dirty="0">
              <a:latin typeface="Microsoft Sans Serif"/>
              <a:cs typeface="Microsoft Sans Serif"/>
            </a:endParaRPr>
          </a:p>
          <a:p>
            <a:pPr marL="469900" marR="5080" indent="-457200">
              <a:lnSpc>
                <a:spcPct val="100000"/>
              </a:lnSpc>
              <a:spcBef>
                <a:spcPts val="1185"/>
              </a:spcBef>
              <a:buClr>
                <a:srgbClr val="DC9E1F"/>
              </a:buClr>
              <a:buFont typeface="Arial MT"/>
              <a:buChar char="•"/>
              <a:tabLst>
                <a:tab pos="542925" algn="l"/>
                <a:tab pos="543560" algn="l"/>
              </a:tabLst>
            </a:pPr>
            <a:r>
              <a:rPr dirty="0"/>
              <a:t>	</a:t>
            </a:r>
            <a:r>
              <a:rPr sz="2400" spc="-254" dirty="0">
                <a:latin typeface="Microsoft Sans Serif"/>
                <a:cs typeface="Microsoft Sans Serif"/>
              </a:rPr>
              <a:t>One</a:t>
            </a:r>
            <a:r>
              <a:rPr sz="2400" spc="-25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190" dirty="0">
                <a:latin typeface="Microsoft Sans Serif"/>
                <a:cs typeface="Microsoft Sans Serif"/>
              </a:rPr>
              <a:t>both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partners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may</a:t>
            </a:r>
            <a:r>
              <a:rPr sz="2400" spc="114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harbor </a:t>
            </a:r>
            <a:r>
              <a:rPr sz="2400" spc="-160" dirty="0">
                <a:latin typeface="Microsoft Sans Serif"/>
                <a:cs typeface="Microsoft Sans Serif"/>
              </a:rPr>
              <a:t>lethal </a:t>
            </a:r>
            <a:r>
              <a:rPr sz="2400" spc="-215" dirty="0">
                <a:latin typeface="Microsoft Sans Serif"/>
                <a:cs typeface="Microsoft Sans Serif"/>
              </a:rPr>
              <a:t>genes</a:t>
            </a:r>
            <a:r>
              <a:rPr sz="2400" spc="2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14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heterozygous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200" dirty="0">
                <a:latin typeface="Microsoft Sans Serif"/>
                <a:cs typeface="Microsoft Sans Serif"/>
              </a:rPr>
              <a:t>balanced</a:t>
            </a:r>
            <a:r>
              <a:rPr sz="2400" spc="-195" dirty="0">
                <a:latin typeface="Microsoft Sans Serif"/>
                <a:cs typeface="Microsoft Sans Serif"/>
              </a:rPr>
              <a:t> combination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that </a:t>
            </a:r>
            <a:r>
              <a:rPr sz="2400" spc="-215" dirty="0">
                <a:latin typeface="Microsoft Sans Serif"/>
                <a:cs typeface="Microsoft Sans Serif"/>
              </a:rPr>
              <a:t>does</a:t>
            </a:r>
            <a:r>
              <a:rPr sz="2400" spc="-2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not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affect </a:t>
            </a:r>
            <a:r>
              <a:rPr sz="2400" spc="-200" dirty="0">
                <a:latin typeface="Microsoft Sans Serif"/>
                <a:cs typeface="Microsoft Sans Serif"/>
              </a:rPr>
              <a:t>them,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but </a:t>
            </a:r>
            <a:r>
              <a:rPr sz="2400" spc="-210" dirty="0">
                <a:latin typeface="Microsoft Sans Serif"/>
                <a:cs typeface="Microsoft Sans Serif"/>
              </a:rPr>
              <a:t>causes </a:t>
            </a:r>
            <a:r>
              <a:rPr sz="2400" spc="-204" dirty="0">
                <a:latin typeface="Microsoft Sans Serif"/>
                <a:cs typeface="Microsoft Sans Serif"/>
              </a:rPr>
              <a:t> pregnancy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loss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40" dirty="0">
                <a:latin typeface="Microsoft Sans Serif"/>
                <a:cs typeface="Microsoft Sans Serif"/>
              </a:rPr>
              <a:t>when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inherited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by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embryo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homozygous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unba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 marL="469900" marR="55880" indent="-457200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400" spc="-265" dirty="0">
                <a:latin typeface="Microsoft Sans Serif"/>
                <a:cs typeface="Microsoft Sans Serif"/>
              </a:rPr>
              <a:t>B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ti</a:t>
            </a:r>
            <a:r>
              <a:rPr sz="2400" spc="-210" dirty="0">
                <a:latin typeface="Microsoft Sans Serif"/>
                <a:cs typeface="Microsoft Sans Serif"/>
              </a:rPr>
              <a:t>on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mm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f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ha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160" dirty="0">
                <a:latin typeface="Microsoft Sans Serif"/>
                <a:cs typeface="Microsoft Sans Serif"/>
              </a:rPr>
              <a:t>e  </a:t>
            </a:r>
            <a:r>
              <a:rPr sz="2400" spc="-225" dirty="0">
                <a:latin typeface="Microsoft Sans Serif"/>
                <a:cs typeface="Microsoft Sans Serif"/>
              </a:rPr>
              <a:t>male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185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more</a:t>
            </a:r>
            <a:r>
              <a:rPr sz="2400" spc="17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likely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165" dirty="0">
                <a:latin typeface="Microsoft Sans Serif"/>
                <a:cs typeface="Microsoft Sans Serif"/>
              </a:rPr>
              <a:t>result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204" dirty="0">
                <a:latin typeface="Microsoft Sans Serif"/>
                <a:cs typeface="Microsoft Sans Serif"/>
              </a:rPr>
              <a:t>pregnancy</a:t>
            </a:r>
            <a:r>
              <a:rPr sz="2400" spc="22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loss</a:t>
            </a:r>
            <a:r>
              <a:rPr sz="2400" spc="280" dirty="0">
                <a:latin typeface="Microsoft Sans Serif"/>
                <a:cs typeface="Microsoft Sans Serif"/>
              </a:rPr>
              <a:t> </a:t>
            </a:r>
            <a:r>
              <a:rPr sz="2400" spc="-110" dirty="0">
                <a:latin typeface="Microsoft Sans Serif"/>
                <a:cs typeface="Microsoft Sans Serif"/>
              </a:rPr>
              <a:t>if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ti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na</a:t>
            </a:r>
            <a:r>
              <a:rPr sz="2400" spc="-110" dirty="0">
                <a:latin typeface="Microsoft Sans Serif"/>
                <a:cs typeface="Microsoft Sans Serif"/>
              </a:rPr>
              <a:t>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g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n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8644" y="435686"/>
            <a:ext cx="250698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5" dirty="0"/>
              <a:t>I</a:t>
            </a:r>
            <a:r>
              <a:rPr spc="-345" dirty="0"/>
              <a:t>N</a:t>
            </a:r>
            <a:r>
              <a:rPr spc="-325" dirty="0"/>
              <a:t>VES</a:t>
            </a:r>
            <a:r>
              <a:rPr spc="-280" dirty="0"/>
              <a:t>T</a:t>
            </a:r>
            <a:r>
              <a:rPr spc="-95" dirty="0"/>
              <a:t>I</a:t>
            </a:r>
            <a:r>
              <a:rPr spc="-375" dirty="0"/>
              <a:t>G</a:t>
            </a:r>
            <a:r>
              <a:rPr spc="-535" dirty="0"/>
              <a:t>A</a:t>
            </a:r>
            <a:r>
              <a:rPr spc="-280" dirty="0"/>
              <a:t>T</a:t>
            </a:r>
            <a:r>
              <a:rPr spc="-95" dirty="0"/>
              <a:t>I</a:t>
            </a:r>
            <a:r>
              <a:rPr spc="-375" dirty="0"/>
              <a:t>O</a:t>
            </a:r>
            <a:r>
              <a:rPr spc="-390" dirty="0"/>
              <a:t>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0" y="1520825"/>
            <a:ext cx="9067800" cy="387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0400" marR="186690" indent="-287020">
              <a:lnSpc>
                <a:spcPct val="100000"/>
              </a:lnSpc>
              <a:spcBef>
                <a:spcPts val="100"/>
              </a:spcBef>
              <a:buClr>
                <a:srgbClr val="DC9E1F"/>
              </a:buClr>
              <a:buFont typeface="Arial MT"/>
              <a:buChar char="•"/>
              <a:tabLst>
                <a:tab pos="721995" algn="l"/>
                <a:tab pos="722630" algn="l"/>
              </a:tabLst>
            </a:pPr>
            <a:r>
              <a:rPr sz="2800" dirty="0">
                <a:solidFill>
                  <a:srgbClr val="000000"/>
                </a:solidFill>
              </a:rPr>
              <a:t>	</a:t>
            </a:r>
            <a:r>
              <a:rPr sz="2800" spc="-160" dirty="0"/>
              <a:t>All</a:t>
            </a:r>
            <a:r>
              <a:rPr sz="2800" spc="-20" dirty="0"/>
              <a:t> </a:t>
            </a:r>
            <a:r>
              <a:rPr sz="2800" spc="-265" dirty="0"/>
              <a:t>women</a:t>
            </a:r>
            <a:r>
              <a:rPr sz="2800" spc="-5" dirty="0"/>
              <a:t> </a:t>
            </a:r>
            <a:r>
              <a:rPr sz="2800" spc="-185" dirty="0"/>
              <a:t>with</a:t>
            </a:r>
            <a:r>
              <a:rPr sz="2800" spc="25" dirty="0"/>
              <a:t> </a:t>
            </a:r>
            <a:r>
              <a:rPr sz="2800" spc="-175" dirty="0"/>
              <a:t>recurrent</a:t>
            </a:r>
            <a:r>
              <a:rPr sz="2800" spc="15" dirty="0"/>
              <a:t> </a:t>
            </a:r>
            <a:r>
              <a:rPr sz="2800" spc="-150" dirty="0"/>
              <a:t>first-trimester</a:t>
            </a:r>
            <a:r>
              <a:rPr sz="2800" spc="55" dirty="0"/>
              <a:t> </a:t>
            </a:r>
            <a:r>
              <a:rPr sz="2800" spc="-190" dirty="0"/>
              <a:t>miscarriage</a:t>
            </a:r>
            <a:r>
              <a:rPr sz="2800" spc="70" dirty="0"/>
              <a:t> </a:t>
            </a:r>
            <a:r>
              <a:rPr sz="2800" spc="-225" dirty="0"/>
              <a:t>and</a:t>
            </a:r>
            <a:r>
              <a:rPr sz="2800" spc="-30" dirty="0"/>
              <a:t> </a:t>
            </a:r>
            <a:r>
              <a:rPr sz="2800" spc="-140" dirty="0"/>
              <a:t>all </a:t>
            </a:r>
            <a:r>
              <a:rPr sz="2800" spc="-625" dirty="0"/>
              <a:t> </a:t>
            </a:r>
            <a:r>
              <a:rPr sz="2800" spc="-265" dirty="0"/>
              <a:t>women</a:t>
            </a:r>
            <a:r>
              <a:rPr sz="2800" spc="-260" dirty="0"/>
              <a:t> </a:t>
            </a:r>
            <a:r>
              <a:rPr sz="2800" spc="-185" dirty="0"/>
              <a:t>with </a:t>
            </a:r>
            <a:r>
              <a:rPr sz="2800" spc="-220" dirty="0"/>
              <a:t>one</a:t>
            </a:r>
            <a:r>
              <a:rPr sz="2800" spc="-215" dirty="0"/>
              <a:t> </a:t>
            </a:r>
            <a:r>
              <a:rPr sz="2800" spc="-180" dirty="0"/>
              <a:t>or </a:t>
            </a:r>
            <a:r>
              <a:rPr sz="2800" spc="-235" dirty="0"/>
              <a:t>more</a:t>
            </a:r>
            <a:r>
              <a:rPr sz="2800" spc="-229" dirty="0"/>
              <a:t> </a:t>
            </a:r>
            <a:r>
              <a:rPr sz="2800" spc="-180" dirty="0"/>
              <a:t>second-trimester</a:t>
            </a:r>
            <a:r>
              <a:rPr sz="2800" spc="-175" dirty="0"/>
              <a:t> </a:t>
            </a:r>
            <a:r>
              <a:rPr sz="2800" spc="-190" dirty="0"/>
              <a:t>miscarriage </a:t>
            </a:r>
            <a:r>
              <a:rPr sz="2800" spc="-185" dirty="0"/>
              <a:t> </a:t>
            </a:r>
            <a:r>
              <a:rPr sz="2800" spc="-195" dirty="0"/>
              <a:t>should</a:t>
            </a:r>
            <a:r>
              <a:rPr sz="2800" spc="-190" dirty="0"/>
              <a:t> </a:t>
            </a:r>
            <a:r>
              <a:rPr sz="2800" spc="-229" dirty="0"/>
              <a:t>be</a:t>
            </a:r>
            <a:r>
              <a:rPr sz="2800" spc="-225" dirty="0"/>
              <a:t> </a:t>
            </a:r>
            <a:r>
              <a:rPr sz="2800" spc="-204" dirty="0"/>
              <a:t>screened</a:t>
            </a:r>
            <a:r>
              <a:rPr sz="2800" spc="-200" dirty="0"/>
              <a:t> </a:t>
            </a:r>
            <a:r>
              <a:rPr sz="2800" spc="-185" dirty="0"/>
              <a:t>before </a:t>
            </a:r>
            <a:r>
              <a:rPr sz="2800" spc="-204" dirty="0"/>
              <a:t>pregnancy</a:t>
            </a:r>
            <a:r>
              <a:rPr sz="2800" spc="-200" dirty="0"/>
              <a:t> </a:t>
            </a:r>
            <a:r>
              <a:rPr sz="2800" spc="-150" dirty="0"/>
              <a:t>for </a:t>
            </a:r>
            <a:r>
              <a:rPr sz="2800" spc="-180" dirty="0"/>
              <a:t>antiphospholipid </a:t>
            </a:r>
            <a:r>
              <a:rPr sz="2800" spc="-625" dirty="0"/>
              <a:t> </a:t>
            </a:r>
            <a:r>
              <a:rPr sz="2800" spc="-170" dirty="0"/>
              <a:t>antibodies.</a:t>
            </a:r>
          </a:p>
          <a:p>
            <a:pPr marL="361315">
              <a:lnSpc>
                <a:spcPct val="100000"/>
              </a:lnSpc>
              <a:buClr>
                <a:srgbClr val="DC9E1F"/>
              </a:buClr>
              <a:buFont typeface="Arial MT"/>
              <a:buChar char="•"/>
            </a:pPr>
            <a:endParaRPr sz="2800" dirty="0"/>
          </a:p>
          <a:p>
            <a:pPr marL="660400" marR="5080" indent="-287020">
              <a:lnSpc>
                <a:spcPct val="100000"/>
              </a:lnSpc>
              <a:spcBef>
                <a:spcPts val="2180"/>
              </a:spcBef>
              <a:buClr>
                <a:srgbClr val="DC9E1F"/>
              </a:buClr>
              <a:buFont typeface="Arial MT"/>
              <a:buChar char="•"/>
              <a:tabLst>
                <a:tab pos="661035" algn="l"/>
                <a:tab pos="661670" algn="l"/>
              </a:tabLst>
            </a:pPr>
            <a:r>
              <a:rPr sz="2800" spc="-350" dirty="0"/>
              <a:t>To</a:t>
            </a:r>
            <a:r>
              <a:rPr sz="2800" spc="-345" dirty="0"/>
              <a:t> </a:t>
            </a:r>
            <a:r>
              <a:rPr sz="2800" spc="-200" dirty="0"/>
              <a:t>diagnose</a:t>
            </a:r>
            <a:r>
              <a:rPr sz="2800" spc="-195" dirty="0"/>
              <a:t> </a:t>
            </a:r>
            <a:r>
              <a:rPr sz="2800" spc="-180" dirty="0"/>
              <a:t>antiphospholipid</a:t>
            </a:r>
            <a:r>
              <a:rPr sz="2800" spc="-175" dirty="0"/>
              <a:t> </a:t>
            </a:r>
            <a:r>
              <a:rPr sz="2800" spc="-220" dirty="0"/>
              <a:t>syndrome</a:t>
            </a:r>
            <a:r>
              <a:rPr sz="2800" spc="-215" dirty="0"/>
              <a:t> </a:t>
            </a:r>
            <a:r>
              <a:rPr sz="2800" spc="-110" dirty="0"/>
              <a:t>it </a:t>
            </a:r>
            <a:r>
              <a:rPr sz="2800" spc="-160" dirty="0"/>
              <a:t>is </a:t>
            </a:r>
            <a:r>
              <a:rPr sz="2800" spc="-204" dirty="0"/>
              <a:t>mandatory</a:t>
            </a:r>
            <a:r>
              <a:rPr sz="2800" spc="-200" dirty="0"/>
              <a:t> </a:t>
            </a:r>
            <a:r>
              <a:rPr sz="2800" spc="-160" dirty="0"/>
              <a:t>that </a:t>
            </a:r>
            <a:r>
              <a:rPr sz="2800" spc="-625" dirty="0"/>
              <a:t> </a:t>
            </a:r>
            <a:r>
              <a:rPr sz="2800" spc="-185" dirty="0"/>
              <a:t>the</a:t>
            </a:r>
            <a:r>
              <a:rPr sz="2800" spc="-10" dirty="0"/>
              <a:t> </a:t>
            </a:r>
            <a:r>
              <a:rPr sz="2800" spc="-265" dirty="0"/>
              <a:t>woman</a:t>
            </a:r>
            <a:r>
              <a:rPr sz="2800" spc="-5" dirty="0"/>
              <a:t> </a:t>
            </a:r>
            <a:r>
              <a:rPr sz="2800" spc="-215" dirty="0"/>
              <a:t>has</a:t>
            </a:r>
            <a:r>
              <a:rPr sz="2800" spc="-15" dirty="0"/>
              <a:t> </a:t>
            </a:r>
            <a:r>
              <a:rPr sz="2800" spc="-215" dirty="0"/>
              <a:t>two</a:t>
            </a:r>
            <a:r>
              <a:rPr sz="2800" spc="-5" dirty="0"/>
              <a:t> </a:t>
            </a:r>
            <a:r>
              <a:rPr sz="2800" spc="-170" dirty="0"/>
              <a:t>positive</a:t>
            </a:r>
            <a:r>
              <a:rPr sz="2800" spc="20" dirty="0"/>
              <a:t> </a:t>
            </a:r>
            <a:r>
              <a:rPr sz="2800" spc="-165" dirty="0"/>
              <a:t>tests</a:t>
            </a:r>
            <a:r>
              <a:rPr sz="2800" spc="10" dirty="0"/>
              <a:t> </a:t>
            </a:r>
            <a:r>
              <a:rPr sz="2800" spc="-165" dirty="0"/>
              <a:t>at</a:t>
            </a:r>
            <a:r>
              <a:rPr sz="2800" spc="-35" dirty="0"/>
              <a:t> </a:t>
            </a:r>
            <a:r>
              <a:rPr sz="2800" spc="-170" dirty="0"/>
              <a:t>least</a:t>
            </a:r>
            <a:r>
              <a:rPr sz="2800" spc="-10" dirty="0"/>
              <a:t> </a:t>
            </a:r>
            <a:r>
              <a:rPr sz="2800" spc="-229" dirty="0"/>
              <a:t>12</a:t>
            </a:r>
            <a:r>
              <a:rPr sz="2800" spc="-5" dirty="0"/>
              <a:t> </a:t>
            </a:r>
            <a:r>
              <a:rPr sz="2800" spc="-229" dirty="0"/>
              <a:t>weeks</a:t>
            </a:r>
            <a:r>
              <a:rPr sz="2800" spc="-15" dirty="0"/>
              <a:t> </a:t>
            </a:r>
            <a:r>
              <a:rPr sz="2800" spc="-180" dirty="0"/>
              <a:t>apart</a:t>
            </a:r>
            <a:r>
              <a:rPr sz="2800" spc="-10" dirty="0"/>
              <a:t> </a:t>
            </a:r>
            <a:r>
              <a:rPr sz="2800" spc="-150" dirty="0"/>
              <a:t>for </a:t>
            </a:r>
            <a:r>
              <a:rPr sz="2800" spc="-625" dirty="0"/>
              <a:t> </a:t>
            </a:r>
            <a:r>
              <a:rPr sz="2800" spc="-210" dirty="0"/>
              <a:t>e</a:t>
            </a:r>
            <a:r>
              <a:rPr sz="2800" spc="-95" dirty="0"/>
              <a:t>it</a:t>
            </a:r>
            <a:r>
              <a:rPr sz="2800" spc="-210" dirty="0"/>
              <a:t>he</a:t>
            </a:r>
            <a:r>
              <a:rPr sz="2800" spc="-145" dirty="0"/>
              <a:t>r</a:t>
            </a:r>
            <a:r>
              <a:rPr sz="2800" spc="-25" dirty="0"/>
              <a:t> </a:t>
            </a:r>
            <a:r>
              <a:rPr sz="2800" spc="-95" dirty="0"/>
              <a:t>l</a:t>
            </a:r>
            <a:r>
              <a:rPr sz="2800" spc="-210" dirty="0"/>
              <a:t>upu</a:t>
            </a:r>
            <a:r>
              <a:rPr sz="2800" spc="-215" dirty="0"/>
              <a:t>s</a:t>
            </a:r>
            <a:r>
              <a:rPr sz="2800" spc="5" dirty="0"/>
              <a:t> </a:t>
            </a:r>
            <a:r>
              <a:rPr sz="2800" spc="-210" dirty="0"/>
              <a:t>an</a:t>
            </a:r>
            <a:r>
              <a:rPr sz="2800" spc="-95" dirty="0"/>
              <a:t>ti</a:t>
            </a:r>
            <a:r>
              <a:rPr sz="2800" spc="-195" dirty="0"/>
              <a:t>c</a:t>
            </a:r>
            <a:r>
              <a:rPr sz="2800" spc="-210" dirty="0"/>
              <a:t>oagu</a:t>
            </a:r>
            <a:r>
              <a:rPr sz="2800" spc="-95" dirty="0"/>
              <a:t>l</a:t>
            </a:r>
            <a:r>
              <a:rPr sz="2800" spc="-210" dirty="0"/>
              <a:t>an</a:t>
            </a:r>
            <a:r>
              <a:rPr sz="2800" spc="-120" dirty="0"/>
              <a:t>t</a:t>
            </a:r>
            <a:r>
              <a:rPr sz="2800" spc="10" dirty="0"/>
              <a:t> </a:t>
            </a:r>
            <a:r>
              <a:rPr sz="2800" spc="-210" dirty="0"/>
              <a:t>o</a:t>
            </a:r>
            <a:r>
              <a:rPr sz="2800" spc="-145" dirty="0"/>
              <a:t>r</a:t>
            </a:r>
            <a:r>
              <a:rPr sz="2800" spc="-25" dirty="0"/>
              <a:t> </a:t>
            </a:r>
            <a:r>
              <a:rPr sz="2800" spc="-210" dirty="0"/>
              <a:t>an</a:t>
            </a:r>
            <a:r>
              <a:rPr sz="2800" spc="-95" dirty="0"/>
              <a:t>ti</a:t>
            </a:r>
            <a:r>
              <a:rPr sz="2800" spc="-195" dirty="0"/>
              <a:t>c</a:t>
            </a:r>
            <a:r>
              <a:rPr sz="2800" spc="-210" dirty="0"/>
              <a:t>a</a:t>
            </a:r>
            <a:r>
              <a:rPr sz="2800" spc="-135" dirty="0"/>
              <a:t>r</a:t>
            </a:r>
            <a:r>
              <a:rPr sz="2800" spc="-210" dirty="0"/>
              <a:t>d</a:t>
            </a:r>
            <a:r>
              <a:rPr sz="2800" spc="-95" dirty="0"/>
              <a:t>i</a:t>
            </a:r>
            <a:r>
              <a:rPr sz="2800" spc="-210" dirty="0"/>
              <a:t>o</a:t>
            </a:r>
            <a:r>
              <a:rPr sz="2800" spc="-95" dirty="0"/>
              <a:t>li</a:t>
            </a:r>
            <a:r>
              <a:rPr sz="2800" spc="-210" dirty="0"/>
              <a:t>p</a:t>
            </a:r>
            <a:r>
              <a:rPr sz="2800" spc="-95" dirty="0"/>
              <a:t>i</a:t>
            </a:r>
            <a:r>
              <a:rPr sz="2800" spc="-240" dirty="0"/>
              <a:t>n</a:t>
            </a:r>
            <a:r>
              <a:rPr sz="2800" spc="60" dirty="0"/>
              <a:t> </a:t>
            </a:r>
            <a:r>
              <a:rPr sz="2800" spc="-210" dirty="0"/>
              <a:t>an</a:t>
            </a:r>
            <a:r>
              <a:rPr sz="2800" spc="-95" dirty="0"/>
              <a:t>ti</a:t>
            </a:r>
            <a:r>
              <a:rPr sz="2800" spc="-210" dirty="0"/>
              <a:t>bod</a:t>
            </a:r>
            <a:r>
              <a:rPr sz="2800" spc="-95" dirty="0"/>
              <a:t>i</a:t>
            </a:r>
            <a:r>
              <a:rPr sz="2800" spc="-210" dirty="0"/>
              <a:t>e</a:t>
            </a:r>
            <a:r>
              <a:rPr sz="2800" spc="-215" dirty="0"/>
              <a:t>s</a:t>
            </a:r>
            <a:r>
              <a:rPr sz="2800" spc="5" dirty="0"/>
              <a:t> </a:t>
            </a:r>
            <a:r>
              <a:rPr sz="2800" spc="-210" dirty="0"/>
              <a:t>o</a:t>
            </a:r>
            <a:r>
              <a:rPr sz="2800" spc="-120" dirty="0"/>
              <a:t>f  </a:t>
            </a:r>
            <a:r>
              <a:rPr sz="2800" spc="-100" dirty="0"/>
              <a:t>i</a:t>
            </a:r>
            <a:r>
              <a:rPr sz="2800" spc="-350" dirty="0"/>
              <a:t>mm</a:t>
            </a:r>
            <a:r>
              <a:rPr sz="2800" spc="-215" dirty="0"/>
              <a:t>unog</a:t>
            </a:r>
            <a:r>
              <a:rPr sz="2800" spc="-100" dirty="0"/>
              <a:t>l</a:t>
            </a:r>
            <a:r>
              <a:rPr sz="2800" spc="-215" dirty="0"/>
              <a:t>obu</a:t>
            </a:r>
            <a:r>
              <a:rPr sz="2800" spc="-100" dirty="0"/>
              <a:t>li</a:t>
            </a:r>
            <a:r>
              <a:rPr sz="2800" spc="-245" dirty="0"/>
              <a:t>n</a:t>
            </a:r>
            <a:r>
              <a:rPr sz="2800" spc="60" dirty="0"/>
              <a:t> </a:t>
            </a:r>
            <a:r>
              <a:rPr sz="2800" spc="-340" dirty="0"/>
              <a:t>G</a:t>
            </a:r>
            <a:r>
              <a:rPr sz="2800" spc="-40" dirty="0"/>
              <a:t> </a:t>
            </a:r>
            <a:r>
              <a:rPr sz="2800" spc="-215" dirty="0"/>
              <a:t>and</a:t>
            </a:r>
            <a:r>
              <a:rPr sz="2800" spc="-95" dirty="0"/>
              <a:t>/</a:t>
            </a:r>
            <a:r>
              <a:rPr sz="2800" spc="-215" dirty="0"/>
              <a:t>o</a:t>
            </a:r>
            <a:r>
              <a:rPr sz="2800" spc="-145" dirty="0"/>
              <a:t>r</a:t>
            </a:r>
            <a:r>
              <a:rPr sz="2800" spc="-30" dirty="0"/>
              <a:t> </a:t>
            </a:r>
            <a:r>
              <a:rPr sz="2800" spc="-100" dirty="0"/>
              <a:t>i</a:t>
            </a:r>
            <a:r>
              <a:rPr sz="2800" spc="-350" dirty="0"/>
              <a:t>mm</a:t>
            </a:r>
            <a:r>
              <a:rPr sz="2800" spc="-215" dirty="0"/>
              <a:t>unog</a:t>
            </a:r>
            <a:r>
              <a:rPr sz="2800" spc="-100" dirty="0"/>
              <a:t>l</a:t>
            </a:r>
            <a:r>
              <a:rPr sz="2800" spc="-215" dirty="0"/>
              <a:t>obu</a:t>
            </a:r>
            <a:r>
              <a:rPr sz="2800" spc="-100" dirty="0"/>
              <a:t>li</a:t>
            </a:r>
            <a:r>
              <a:rPr sz="2800" spc="-245" dirty="0"/>
              <a:t>n</a:t>
            </a:r>
            <a:r>
              <a:rPr sz="2800" spc="60" dirty="0"/>
              <a:t> </a:t>
            </a:r>
            <a:r>
              <a:rPr sz="2800" spc="-360" dirty="0"/>
              <a:t>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88644" y="1008380"/>
            <a:ext cx="494411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200" b="1" spc="-400" dirty="0">
                <a:solidFill>
                  <a:srgbClr val="FFC000"/>
                </a:solidFill>
                <a:latin typeface="Arial"/>
                <a:cs typeface="Arial"/>
              </a:rPr>
              <a:t>A</a:t>
            </a:r>
            <a:r>
              <a:rPr sz="3200" b="1" spc="-335" dirty="0">
                <a:solidFill>
                  <a:srgbClr val="FFC000"/>
                </a:solidFill>
                <a:latin typeface="Arial"/>
                <a:cs typeface="Arial"/>
              </a:rPr>
              <a:t>n</a:t>
            </a:r>
            <a:r>
              <a:rPr sz="3200" b="1" spc="-185" dirty="0">
                <a:solidFill>
                  <a:srgbClr val="FFC000"/>
                </a:solidFill>
                <a:latin typeface="Arial"/>
                <a:cs typeface="Arial"/>
              </a:rPr>
              <a:t>t</a:t>
            </a:r>
            <a:r>
              <a:rPr sz="3200" b="1" spc="-155" dirty="0">
                <a:solidFill>
                  <a:srgbClr val="FFC000"/>
                </a:solidFill>
                <a:latin typeface="Arial"/>
                <a:cs typeface="Arial"/>
              </a:rPr>
              <a:t>i</a:t>
            </a:r>
            <a:r>
              <a:rPr sz="3200" b="1" spc="-335" dirty="0">
                <a:solidFill>
                  <a:srgbClr val="FFC000"/>
                </a:solidFill>
                <a:latin typeface="Arial"/>
                <a:cs typeface="Arial"/>
              </a:rPr>
              <a:t>pho</a:t>
            </a:r>
            <a:r>
              <a:rPr sz="3200" b="1" spc="-300" dirty="0">
                <a:solidFill>
                  <a:srgbClr val="FFC000"/>
                </a:solidFill>
                <a:latin typeface="Arial"/>
                <a:cs typeface="Arial"/>
              </a:rPr>
              <a:t>s</a:t>
            </a:r>
            <a:r>
              <a:rPr sz="3200" b="1" spc="-335" dirty="0">
                <a:solidFill>
                  <a:srgbClr val="FFC000"/>
                </a:solidFill>
                <a:latin typeface="Arial"/>
                <a:cs typeface="Arial"/>
              </a:rPr>
              <a:t>pho</a:t>
            </a:r>
            <a:r>
              <a:rPr sz="3200" b="1" spc="-155" dirty="0">
                <a:solidFill>
                  <a:srgbClr val="FFC000"/>
                </a:solidFill>
                <a:latin typeface="Arial"/>
                <a:cs typeface="Arial"/>
              </a:rPr>
              <a:t>li</a:t>
            </a:r>
            <a:r>
              <a:rPr sz="3200" b="1" spc="-335" dirty="0">
                <a:solidFill>
                  <a:srgbClr val="FFC000"/>
                </a:solidFill>
                <a:latin typeface="Arial"/>
                <a:cs typeface="Arial"/>
              </a:rPr>
              <a:t>p</a:t>
            </a:r>
            <a:r>
              <a:rPr sz="3200" b="1" spc="-155" dirty="0">
                <a:solidFill>
                  <a:srgbClr val="FFC000"/>
                </a:solidFill>
                <a:latin typeface="Arial"/>
                <a:cs typeface="Arial"/>
              </a:rPr>
              <a:t>i</a:t>
            </a:r>
            <a:r>
              <a:rPr sz="3200" b="1" spc="-360" dirty="0">
                <a:solidFill>
                  <a:srgbClr val="FFC000"/>
                </a:solidFill>
                <a:latin typeface="Arial"/>
                <a:cs typeface="Arial"/>
              </a:rPr>
              <a:t>d</a:t>
            </a:r>
            <a:r>
              <a:rPr sz="3200" b="1" spc="-5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3200" b="1" spc="-300" dirty="0">
                <a:solidFill>
                  <a:srgbClr val="FFC000"/>
                </a:solidFill>
                <a:latin typeface="Arial"/>
                <a:cs typeface="Arial"/>
              </a:rPr>
              <a:t>a</a:t>
            </a:r>
            <a:r>
              <a:rPr sz="3200" b="1" spc="-335" dirty="0">
                <a:solidFill>
                  <a:srgbClr val="FFC000"/>
                </a:solidFill>
                <a:latin typeface="Arial"/>
                <a:cs typeface="Arial"/>
              </a:rPr>
              <a:t>n</a:t>
            </a:r>
            <a:r>
              <a:rPr sz="3200" b="1" spc="-185" dirty="0">
                <a:solidFill>
                  <a:srgbClr val="FFC000"/>
                </a:solidFill>
                <a:latin typeface="Arial"/>
                <a:cs typeface="Arial"/>
              </a:rPr>
              <a:t>t</a:t>
            </a:r>
            <a:r>
              <a:rPr sz="3200" b="1" spc="-155" dirty="0">
                <a:solidFill>
                  <a:srgbClr val="FFC000"/>
                </a:solidFill>
                <a:latin typeface="Arial"/>
                <a:cs typeface="Arial"/>
              </a:rPr>
              <a:t>i</a:t>
            </a:r>
            <a:r>
              <a:rPr sz="3200" b="1" spc="-335" dirty="0">
                <a:solidFill>
                  <a:srgbClr val="FFC000"/>
                </a:solidFill>
                <a:latin typeface="Arial"/>
                <a:cs typeface="Arial"/>
              </a:rPr>
              <a:t>bod</a:t>
            </a:r>
            <a:r>
              <a:rPr sz="3200" b="1" spc="-155" dirty="0">
                <a:solidFill>
                  <a:srgbClr val="FFC000"/>
                </a:solidFill>
                <a:latin typeface="Arial"/>
                <a:cs typeface="Arial"/>
              </a:rPr>
              <a:t>i</a:t>
            </a:r>
            <a:r>
              <a:rPr sz="3200" b="1" spc="-300" dirty="0">
                <a:solidFill>
                  <a:srgbClr val="FFC000"/>
                </a:solidFill>
                <a:latin typeface="Arial"/>
                <a:cs typeface="Arial"/>
              </a:rPr>
              <a:t>e</a:t>
            </a:r>
            <a:r>
              <a:rPr sz="3200" b="1" spc="-325" dirty="0">
                <a:solidFill>
                  <a:srgbClr val="FFC000"/>
                </a:solidFill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8644" y="1627708"/>
            <a:ext cx="7731759" cy="39799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200" b="1" spc="-400" dirty="0">
                <a:latin typeface="Arial"/>
                <a:cs typeface="Arial"/>
              </a:rPr>
              <a:t>K</a:t>
            </a:r>
            <a:r>
              <a:rPr sz="3200" b="1" spc="-300" dirty="0">
                <a:latin typeface="Arial"/>
                <a:cs typeface="Arial"/>
              </a:rPr>
              <a:t>a</a:t>
            </a:r>
            <a:r>
              <a:rPr sz="3200" b="1" spc="-220" dirty="0">
                <a:latin typeface="Arial"/>
                <a:cs typeface="Arial"/>
              </a:rPr>
              <a:t>r</a:t>
            </a:r>
            <a:r>
              <a:rPr sz="3200" b="1" spc="-300" dirty="0">
                <a:latin typeface="Arial"/>
                <a:cs typeface="Arial"/>
              </a:rPr>
              <a:t>y</a:t>
            </a:r>
            <a:r>
              <a:rPr sz="3200" b="1" spc="-330" dirty="0">
                <a:latin typeface="Arial"/>
                <a:cs typeface="Arial"/>
              </a:rPr>
              <a:t>o</a:t>
            </a:r>
            <a:r>
              <a:rPr sz="3200" b="1" spc="-185" dirty="0">
                <a:latin typeface="Arial"/>
                <a:cs typeface="Arial"/>
              </a:rPr>
              <a:t>t</a:t>
            </a:r>
            <a:r>
              <a:rPr sz="3200" b="1" spc="-300" dirty="0">
                <a:latin typeface="Arial"/>
                <a:cs typeface="Arial"/>
              </a:rPr>
              <a:t>y</a:t>
            </a:r>
            <a:r>
              <a:rPr sz="3200" b="1" spc="-330" dirty="0">
                <a:latin typeface="Arial"/>
                <a:cs typeface="Arial"/>
              </a:rPr>
              <a:t>p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330" dirty="0">
                <a:latin typeface="Arial"/>
                <a:cs typeface="Arial"/>
              </a:rPr>
              <a:t>n</a:t>
            </a:r>
            <a:r>
              <a:rPr sz="3200" b="1" spc="-355" dirty="0">
                <a:latin typeface="Arial"/>
                <a:cs typeface="Arial"/>
              </a:rPr>
              <a:t>g</a:t>
            </a:r>
            <a:r>
              <a:rPr sz="3200" b="1" spc="-50" dirty="0">
                <a:latin typeface="Arial"/>
                <a:cs typeface="Arial"/>
              </a:rPr>
              <a:t> </a:t>
            </a:r>
            <a:r>
              <a:rPr sz="3200" b="1" spc="-400" dirty="0">
                <a:latin typeface="Arial"/>
                <a:cs typeface="Arial"/>
              </a:rPr>
              <a:t>C</a:t>
            </a:r>
            <a:r>
              <a:rPr sz="3200" b="1" spc="-300" dirty="0">
                <a:latin typeface="Arial"/>
                <a:cs typeface="Arial"/>
              </a:rPr>
              <a:t>y</a:t>
            </a:r>
            <a:r>
              <a:rPr sz="3200" b="1" spc="-185" dirty="0">
                <a:latin typeface="Arial"/>
                <a:cs typeface="Arial"/>
              </a:rPr>
              <a:t>t</a:t>
            </a:r>
            <a:r>
              <a:rPr sz="3200" b="1" spc="-330" dirty="0">
                <a:latin typeface="Arial"/>
                <a:cs typeface="Arial"/>
              </a:rPr>
              <a:t>og</a:t>
            </a:r>
            <a:r>
              <a:rPr sz="3200" b="1" spc="-300" dirty="0">
                <a:latin typeface="Arial"/>
                <a:cs typeface="Arial"/>
              </a:rPr>
              <a:t>e</a:t>
            </a:r>
            <a:r>
              <a:rPr sz="3200" b="1" spc="-330" dirty="0">
                <a:latin typeface="Arial"/>
                <a:cs typeface="Arial"/>
              </a:rPr>
              <a:t>n</a:t>
            </a:r>
            <a:r>
              <a:rPr sz="3200" b="1" spc="-300" dirty="0">
                <a:latin typeface="Arial"/>
                <a:cs typeface="Arial"/>
              </a:rPr>
              <a:t>e</a:t>
            </a:r>
            <a:r>
              <a:rPr sz="3200" b="1" spc="-185" dirty="0">
                <a:latin typeface="Arial"/>
                <a:cs typeface="Arial"/>
              </a:rPr>
              <a:t>t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325" dirty="0">
                <a:latin typeface="Arial"/>
                <a:cs typeface="Arial"/>
              </a:rPr>
              <a:t>c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har char="•"/>
            </a:pPr>
            <a:endParaRPr sz="3650" dirty="0">
              <a:latin typeface="Arial"/>
              <a:cs typeface="Arial"/>
            </a:endParaRPr>
          </a:p>
          <a:p>
            <a:pPr marL="356870" marR="238760" indent="-344805">
              <a:lnSpc>
                <a:spcPct val="100000"/>
              </a:lnSpc>
              <a:spcBef>
                <a:spcPts val="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80" dirty="0">
                <a:latin typeface="Microsoft Sans Serif"/>
                <a:cs typeface="Microsoft Sans Serif"/>
              </a:rPr>
              <a:t>analysis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should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be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performed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on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products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conception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an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ub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equen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on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sc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35" dirty="0">
                <a:latin typeface="Microsoft Sans Serif"/>
                <a:cs typeface="Microsoft Sans Serif"/>
              </a:rPr>
              <a:t>rr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age</a:t>
            </a:r>
            <a:r>
              <a:rPr sz="2400" spc="-135" dirty="0">
                <a:latin typeface="Microsoft Sans Serif"/>
                <a:cs typeface="Microsoft Sans Serif"/>
              </a:rPr>
              <a:t>(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135" dirty="0">
                <a:latin typeface="Microsoft Sans Serif"/>
                <a:cs typeface="Microsoft Sans Serif"/>
              </a:rPr>
              <a:t>)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har char="•"/>
            </a:pPr>
            <a:endParaRPr sz="27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2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85" dirty="0">
                <a:latin typeface="Microsoft Sans Serif"/>
                <a:cs typeface="Microsoft Sans Serif"/>
              </a:rPr>
              <a:t>Parental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peripheral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blood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karyotyping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both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partners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should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be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performed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couples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recurrent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miscarriage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where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testing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products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90" dirty="0">
                <a:latin typeface="Microsoft Sans Serif"/>
                <a:cs typeface="Microsoft Sans Serif"/>
              </a:rPr>
              <a:t>conception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reports </a:t>
            </a:r>
            <a:r>
              <a:rPr sz="2400" spc="-229" dirty="0">
                <a:latin typeface="Microsoft Sans Serif"/>
                <a:cs typeface="Microsoft Sans Serif"/>
              </a:rPr>
              <a:t>an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unbalanced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structural </a:t>
            </a:r>
            <a:r>
              <a:rPr sz="2400" spc="-15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10" dirty="0">
                <a:latin typeface="Microsoft Sans Serif"/>
                <a:cs typeface="Microsoft Sans Serif"/>
              </a:rPr>
              <a:t>l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abno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lit</a:t>
            </a:r>
            <a:r>
              <a:rPr sz="2400" spc="-340" dirty="0">
                <a:latin typeface="Microsoft Sans Serif"/>
                <a:cs typeface="Microsoft Sans Serif"/>
              </a:rPr>
              <a:t>y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8644" y="1628012"/>
            <a:ext cx="7654290" cy="411266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600" b="1" spc="-325" dirty="0">
                <a:latin typeface="Arial"/>
                <a:cs typeface="Arial"/>
              </a:rPr>
              <a:t>A</a:t>
            </a:r>
            <a:r>
              <a:rPr sz="2600" b="1" spc="-275" dirty="0">
                <a:latin typeface="Arial"/>
                <a:cs typeface="Arial"/>
              </a:rPr>
              <a:t>n</a:t>
            </a:r>
            <a:r>
              <a:rPr sz="2600" b="1" spc="-250" dirty="0">
                <a:latin typeface="Arial"/>
                <a:cs typeface="Arial"/>
              </a:rPr>
              <a:t>a</a:t>
            </a:r>
            <a:r>
              <a:rPr sz="2600" b="1" spc="-150" dirty="0">
                <a:latin typeface="Arial"/>
                <a:cs typeface="Arial"/>
              </a:rPr>
              <a:t>t</a:t>
            </a:r>
            <a:r>
              <a:rPr sz="2600" b="1" spc="-275" dirty="0">
                <a:latin typeface="Arial"/>
                <a:cs typeface="Arial"/>
              </a:rPr>
              <a:t>o</a:t>
            </a:r>
            <a:r>
              <a:rPr sz="2600" b="1" spc="-400" dirty="0">
                <a:latin typeface="Arial"/>
                <a:cs typeface="Arial"/>
              </a:rPr>
              <a:t>m</a:t>
            </a:r>
            <a:r>
              <a:rPr sz="2600" b="1" spc="-105" dirty="0">
                <a:latin typeface="Arial"/>
                <a:cs typeface="Arial"/>
              </a:rPr>
              <a:t>i</a:t>
            </a:r>
            <a:r>
              <a:rPr sz="2600" b="1" spc="-250" dirty="0">
                <a:latin typeface="Arial"/>
                <a:cs typeface="Arial"/>
              </a:rPr>
              <a:t>ca</a:t>
            </a:r>
            <a:r>
              <a:rPr sz="2600" b="1" spc="-135" dirty="0">
                <a:latin typeface="Arial"/>
                <a:cs typeface="Arial"/>
              </a:rPr>
              <a:t>l</a:t>
            </a:r>
            <a:r>
              <a:rPr sz="2600" b="1" spc="25" dirty="0">
                <a:latin typeface="Arial"/>
                <a:cs typeface="Arial"/>
              </a:rPr>
              <a:t> </a:t>
            </a:r>
            <a:r>
              <a:rPr sz="2600" b="1" spc="-150" dirty="0">
                <a:latin typeface="Arial"/>
                <a:cs typeface="Arial"/>
              </a:rPr>
              <a:t>f</a:t>
            </a:r>
            <a:r>
              <a:rPr sz="2600" b="1" spc="-250" dirty="0">
                <a:latin typeface="Arial"/>
                <a:cs typeface="Arial"/>
              </a:rPr>
              <a:t>ac</a:t>
            </a:r>
            <a:r>
              <a:rPr sz="2600" b="1" spc="-150" dirty="0">
                <a:latin typeface="Arial"/>
                <a:cs typeface="Arial"/>
              </a:rPr>
              <a:t>t</a:t>
            </a:r>
            <a:r>
              <a:rPr sz="2600" b="1" spc="-275" dirty="0">
                <a:latin typeface="Arial"/>
                <a:cs typeface="Arial"/>
              </a:rPr>
              <a:t>o</a:t>
            </a:r>
            <a:r>
              <a:rPr sz="2600" b="1" spc="-180" dirty="0">
                <a:latin typeface="Arial"/>
                <a:cs typeface="Arial"/>
              </a:rPr>
              <a:t>r</a:t>
            </a:r>
            <a:r>
              <a:rPr sz="2600" b="1" spc="-265" dirty="0">
                <a:latin typeface="Arial"/>
                <a:cs typeface="Arial"/>
              </a:rPr>
              <a:t>s</a:t>
            </a:r>
            <a:endParaRPr sz="2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DC9E1F"/>
              </a:buClr>
              <a:buFont typeface="Arial MT"/>
              <a:buChar char="•"/>
            </a:pPr>
            <a:endParaRPr sz="3550" dirty="0">
              <a:latin typeface="Arial"/>
              <a:cs typeface="Arial"/>
            </a:endParaRPr>
          </a:p>
          <a:p>
            <a:pPr marL="356870" marR="19050" indent="-344805">
              <a:lnSpc>
                <a:spcPct val="100000"/>
              </a:lnSpc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600" spc="-175" dirty="0">
                <a:latin typeface="Microsoft Sans Serif"/>
                <a:cs typeface="Microsoft Sans Serif"/>
              </a:rPr>
              <a:t>All </a:t>
            </a:r>
            <a:r>
              <a:rPr sz="2600" spc="-290" dirty="0">
                <a:latin typeface="Microsoft Sans Serif"/>
                <a:cs typeface="Microsoft Sans Serif"/>
              </a:rPr>
              <a:t>women</a:t>
            </a:r>
            <a:r>
              <a:rPr sz="2600" spc="-285" dirty="0">
                <a:latin typeface="Microsoft Sans Serif"/>
                <a:cs typeface="Microsoft Sans Serif"/>
              </a:rPr>
              <a:t> </a:t>
            </a:r>
            <a:r>
              <a:rPr sz="2600" spc="-200" dirty="0">
                <a:latin typeface="Microsoft Sans Serif"/>
                <a:cs typeface="Microsoft Sans Serif"/>
              </a:rPr>
              <a:t>with </a:t>
            </a:r>
            <a:r>
              <a:rPr sz="2600" spc="-195" dirty="0">
                <a:latin typeface="Microsoft Sans Serif"/>
                <a:cs typeface="Microsoft Sans Serif"/>
              </a:rPr>
              <a:t>recurrent</a:t>
            </a:r>
            <a:r>
              <a:rPr sz="2600" spc="-190" dirty="0">
                <a:latin typeface="Microsoft Sans Serif"/>
                <a:cs typeface="Microsoft Sans Serif"/>
              </a:rPr>
              <a:t> </a:t>
            </a:r>
            <a:r>
              <a:rPr sz="2600" spc="-165" dirty="0">
                <a:latin typeface="Microsoft Sans Serif"/>
                <a:cs typeface="Microsoft Sans Serif"/>
              </a:rPr>
              <a:t>first-trimester </a:t>
            </a:r>
            <a:r>
              <a:rPr sz="2600" spc="-210" dirty="0">
                <a:latin typeface="Microsoft Sans Serif"/>
                <a:cs typeface="Microsoft Sans Serif"/>
              </a:rPr>
              <a:t>miscarriage</a:t>
            </a:r>
            <a:r>
              <a:rPr sz="2600" spc="-204" dirty="0">
                <a:latin typeface="Microsoft Sans Serif"/>
                <a:cs typeface="Microsoft Sans Serif"/>
              </a:rPr>
              <a:t> </a:t>
            </a:r>
            <a:r>
              <a:rPr sz="2600" spc="-254" dirty="0">
                <a:latin typeface="Microsoft Sans Serif"/>
                <a:cs typeface="Microsoft Sans Serif"/>
              </a:rPr>
              <a:t>and</a:t>
            </a:r>
            <a:r>
              <a:rPr sz="2600" spc="-250" dirty="0">
                <a:latin typeface="Microsoft Sans Serif"/>
                <a:cs typeface="Microsoft Sans Serif"/>
              </a:rPr>
              <a:t> </a:t>
            </a:r>
            <a:r>
              <a:rPr sz="2600" spc="-155" dirty="0">
                <a:latin typeface="Microsoft Sans Serif"/>
                <a:cs typeface="Microsoft Sans Serif"/>
              </a:rPr>
              <a:t>all </a:t>
            </a:r>
            <a:r>
              <a:rPr sz="2600" spc="-150" dirty="0">
                <a:latin typeface="Microsoft Sans Serif"/>
                <a:cs typeface="Microsoft Sans Serif"/>
              </a:rPr>
              <a:t> </a:t>
            </a:r>
            <a:r>
              <a:rPr sz="2600" spc="-295" dirty="0">
                <a:latin typeface="Microsoft Sans Serif"/>
                <a:cs typeface="Microsoft Sans Serif"/>
              </a:rPr>
              <a:t>women</a:t>
            </a:r>
            <a:r>
              <a:rPr sz="2600" spc="-290" dirty="0">
                <a:latin typeface="Microsoft Sans Serif"/>
                <a:cs typeface="Microsoft Sans Serif"/>
              </a:rPr>
              <a:t> </a:t>
            </a:r>
            <a:r>
              <a:rPr sz="2600" spc="-200" dirty="0">
                <a:latin typeface="Microsoft Sans Serif"/>
                <a:cs typeface="Microsoft Sans Serif"/>
              </a:rPr>
              <a:t>with </a:t>
            </a:r>
            <a:r>
              <a:rPr sz="2600" spc="-254" dirty="0">
                <a:latin typeface="Microsoft Sans Serif"/>
                <a:cs typeface="Microsoft Sans Serif"/>
              </a:rPr>
              <a:t>one</a:t>
            </a:r>
            <a:r>
              <a:rPr sz="2600" spc="-250" dirty="0">
                <a:latin typeface="Microsoft Sans Serif"/>
                <a:cs typeface="Microsoft Sans Serif"/>
              </a:rPr>
              <a:t> </a:t>
            </a:r>
            <a:r>
              <a:rPr sz="2600" spc="-204" dirty="0">
                <a:latin typeface="Microsoft Sans Serif"/>
                <a:cs typeface="Microsoft Sans Serif"/>
              </a:rPr>
              <a:t>or </a:t>
            </a:r>
            <a:r>
              <a:rPr sz="2600" spc="-260" dirty="0">
                <a:latin typeface="Microsoft Sans Serif"/>
                <a:cs typeface="Microsoft Sans Serif"/>
              </a:rPr>
              <a:t>more</a:t>
            </a:r>
            <a:r>
              <a:rPr sz="2600" spc="-254" dirty="0">
                <a:latin typeface="Microsoft Sans Serif"/>
                <a:cs typeface="Microsoft Sans Serif"/>
              </a:rPr>
              <a:t> </a:t>
            </a:r>
            <a:r>
              <a:rPr sz="2600" spc="-200" dirty="0">
                <a:latin typeface="Microsoft Sans Serif"/>
                <a:cs typeface="Microsoft Sans Serif"/>
              </a:rPr>
              <a:t>second-trimester</a:t>
            </a:r>
            <a:r>
              <a:rPr sz="2600" spc="-195" dirty="0">
                <a:latin typeface="Microsoft Sans Serif"/>
                <a:cs typeface="Microsoft Sans Serif"/>
              </a:rPr>
              <a:t> </a:t>
            </a:r>
            <a:r>
              <a:rPr sz="2600" spc="-210" dirty="0">
                <a:latin typeface="Microsoft Sans Serif"/>
                <a:cs typeface="Microsoft Sans Serif"/>
              </a:rPr>
              <a:t>miscarriages </a:t>
            </a:r>
            <a:r>
              <a:rPr sz="2600" spc="-204" dirty="0">
                <a:latin typeface="Microsoft Sans Serif"/>
                <a:cs typeface="Microsoft Sans Serif"/>
              </a:rPr>
              <a:t> </a:t>
            </a:r>
            <a:r>
              <a:rPr sz="2600" spc="-225" dirty="0">
                <a:latin typeface="Microsoft Sans Serif"/>
                <a:cs typeface="Microsoft Sans Serif"/>
              </a:rPr>
              <a:t>should</a:t>
            </a:r>
            <a:r>
              <a:rPr sz="2600" spc="15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have</a:t>
            </a:r>
            <a:r>
              <a:rPr sz="2600" spc="20" dirty="0">
                <a:latin typeface="Microsoft Sans Serif"/>
                <a:cs typeface="Microsoft Sans Serif"/>
              </a:rPr>
              <a:t> </a:t>
            </a:r>
            <a:r>
              <a:rPr sz="2600" spc="-265" dirty="0">
                <a:latin typeface="Microsoft Sans Serif"/>
                <a:cs typeface="Microsoft Sans Serif"/>
              </a:rPr>
              <a:t>a</a:t>
            </a:r>
            <a:r>
              <a:rPr sz="2600" spc="-50" dirty="0">
                <a:latin typeface="Microsoft Sans Serif"/>
                <a:cs typeface="Microsoft Sans Serif"/>
              </a:rPr>
              <a:t> </a:t>
            </a:r>
            <a:r>
              <a:rPr sz="2600" spc="-195" dirty="0">
                <a:latin typeface="Microsoft Sans Serif"/>
                <a:cs typeface="Microsoft Sans Serif"/>
              </a:rPr>
              <a:t>pelvic</a:t>
            </a:r>
            <a:r>
              <a:rPr sz="2600" spc="-5" dirty="0">
                <a:latin typeface="Microsoft Sans Serif"/>
                <a:cs typeface="Microsoft Sans Serif"/>
              </a:rPr>
              <a:t> </a:t>
            </a:r>
            <a:r>
              <a:rPr sz="2600" spc="-210" dirty="0">
                <a:latin typeface="Microsoft Sans Serif"/>
                <a:cs typeface="Microsoft Sans Serif"/>
              </a:rPr>
              <a:t>ultrasound</a:t>
            </a:r>
            <a:r>
              <a:rPr sz="2600" spc="70" dirty="0">
                <a:latin typeface="Microsoft Sans Serif"/>
                <a:cs typeface="Microsoft Sans Serif"/>
              </a:rPr>
              <a:t> </a:t>
            </a:r>
            <a:r>
              <a:rPr sz="2600" spc="-185" dirty="0">
                <a:latin typeface="Microsoft Sans Serif"/>
                <a:cs typeface="Microsoft Sans Serif"/>
              </a:rPr>
              <a:t>to</a:t>
            </a:r>
            <a:r>
              <a:rPr sz="2600" spc="-50" dirty="0">
                <a:latin typeface="Microsoft Sans Serif"/>
                <a:cs typeface="Microsoft Sans Serif"/>
              </a:rPr>
              <a:t> </a:t>
            </a:r>
            <a:r>
              <a:rPr sz="2600" spc="-235" dirty="0">
                <a:latin typeface="Microsoft Sans Serif"/>
                <a:cs typeface="Microsoft Sans Serif"/>
              </a:rPr>
              <a:t>assess</a:t>
            </a:r>
            <a:r>
              <a:rPr sz="2600" spc="20" dirty="0">
                <a:latin typeface="Microsoft Sans Serif"/>
                <a:cs typeface="Microsoft Sans Serif"/>
              </a:rPr>
              <a:t> </a:t>
            </a:r>
            <a:r>
              <a:rPr sz="2600" spc="-195" dirty="0">
                <a:latin typeface="Microsoft Sans Serif"/>
                <a:cs typeface="Microsoft Sans Serif"/>
              </a:rPr>
              <a:t>uterine</a:t>
            </a:r>
            <a:r>
              <a:rPr sz="2600" spc="45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anatomy.</a:t>
            </a:r>
            <a:endParaRPr sz="26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lr>
                <a:srgbClr val="DC9E1F"/>
              </a:buClr>
              <a:buFont typeface="Arial MT"/>
              <a:buChar char="•"/>
            </a:pPr>
            <a:endParaRPr sz="29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229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600" spc="-305" dirty="0">
                <a:latin typeface="Microsoft Sans Serif"/>
                <a:cs typeface="Microsoft Sans Serif"/>
              </a:rPr>
              <a:t>S</a:t>
            </a:r>
            <a:r>
              <a:rPr sz="2600" spc="-250" dirty="0">
                <a:latin typeface="Microsoft Sans Serif"/>
                <a:cs typeface="Microsoft Sans Serif"/>
              </a:rPr>
              <a:t>u</a:t>
            </a:r>
            <a:r>
              <a:rPr sz="2600" spc="-229" dirty="0">
                <a:latin typeface="Microsoft Sans Serif"/>
                <a:cs typeface="Microsoft Sans Serif"/>
              </a:rPr>
              <a:t>s</a:t>
            </a:r>
            <a:r>
              <a:rPr sz="2600" spc="-250" dirty="0">
                <a:latin typeface="Microsoft Sans Serif"/>
                <a:cs typeface="Microsoft Sans Serif"/>
              </a:rPr>
              <a:t>pe</a:t>
            </a:r>
            <a:r>
              <a:rPr sz="2600" spc="-229" dirty="0">
                <a:latin typeface="Microsoft Sans Serif"/>
                <a:cs typeface="Microsoft Sans Serif"/>
              </a:rPr>
              <a:t>c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250" dirty="0">
                <a:latin typeface="Microsoft Sans Serif"/>
                <a:cs typeface="Microsoft Sans Serif"/>
              </a:rPr>
              <a:t>e</a:t>
            </a:r>
            <a:r>
              <a:rPr sz="2600" spc="-265" dirty="0">
                <a:latin typeface="Microsoft Sans Serif"/>
                <a:cs typeface="Microsoft Sans Serif"/>
              </a:rPr>
              <a:t>d</a:t>
            </a:r>
            <a:r>
              <a:rPr sz="2600" spc="65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u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250" dirty="0">
                <a:latin typeface="Microsoft Sans Serif"/>
                <a:cs typeface="Microsoft Sans Serif"/>
              </a:rPr>
              <a:t>e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250" dirty="0">
                <a:latin typeface="Microsoft Sans Serif"/>
                <a:cs typeface="Microsoft Sans Serif"/>
              </a:rPr>
              <a:t>n</a:t>
            </a:r>
            <a:r>
              <a:rPr sz="2600" spc="-265" dirty="0">
                <a:latin typeface="Microsoft Sans Serif"/>
                <a:cs typeface="Microsoft Sans Serif"/>
              </a:rPr>
              <a:t>e</a:t>
            </a:r>
            <a:r>
              <a:rPr sz="2600" spc="15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ano</a:t>
            </a:r>
            <a:r>
              <a:rPr sz="2600" spc="-370" dirty="0">
                <a:latin typeface="Microsoft Sans Serif"/>
                <a:cs typeface="Microsoft Sans Serif"/>
              </a:rPr>
              <a:t>m</a:t>
            </a:r>
            <a:r>
              <a:rPr sz="2600" spc="-250" dirty="0">
                <a:latin typeface="Microsoft Sans Serif"/>
                <a:cs typeface="Microsoft Sans Serif"/>
              </a:rPr>
              <a:t>a</a:t>
            </a:r>
            <a:r>
              <a:rPr sz="2600" spc="-100" dirty="0">
                <a:latin typeface="Microsoft Sans Serif"/>
                <a:cs typeface="Microsoft Sans Serif"/>
              </a:rPr>
              <a:t>li</a:t>
            </a:r>
            <a:r>
              <a:rPr sz="2600" spc="-250" dirty="0">
                <a:latin typeface="Microsoft Sans Serif"/>
                <a:cs typeface="Microsoft Sans Serif"/>
              </a:rPr>
              <a:t>e</a:t>
            </a:r>
            <a:r>
              <a:rPr sz="2600" spc="-240" dirty="0">
                <a:latin typeface="Microsoft Sans Serif"/>
                <a:cs typeface="Microsoft Sans Serif"/>
              </a:rPr>
              <a:t>s</a:t>
            </a:r>
            <a:r>
              <a:rPr sz="2600" spc="40" dirty="0">
                <a:latin typeface="Microsoft Sans Serif"/>
                <a:cs typeface="Microsoft Sans Serif"/>
              </a:rPr>
              <a:t> </a:t>
            </a:r>
            <a:r>
              <a:rPr sz="2600" spc="-370" dirty="0">
                <a:latin typeface="Microsoft Sans Serif"/>
                <a:cs typeface="Microsoft Sans Serif"/>
              </a:rPr>
              <a:t>m</a:t>
            </a:r>
            <a:r>
              <a:rPr sz="2600" spc="-250" dirty="0">
                <a:latin typeface="Microsoft Sans Serif"/>
                <a:cs typeface="Microsoft Sans Serif"/>
              </a:rPr>
              <a:t>a</a:t>
            </a:r>
            <a:r>
              <a:rPr sz="2600" spc="-240" dirty="0">
                <a:latin typeface="Microsoft Sans Serif"/>
                <a:cs typeface="Microsoft Sans Serif"/>
              </a:rPr>
              <a:t>y</a:t>
            </a:r>
            <a:r>
              <a:rPr sz="2600" spc="-10" dirty="0">
                <a:latin typeface="Microsoft Sans Serif"/>
                <a:cs typeface="Microsoft Sans Serif"/>
              </a:rPr>
              <a:t> 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250" dirty="0">
                <a:latin typeface="Microsoft Sans Serif"/>
                <a:cs typeface="Microsoft Sans Serif"/>
              </a:rPr>
              <a:t>equ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265" dirty="0">
                <a:latin typeface="Microsoft Sans Serif"/>
                <a:cs typeface="Microsoft Sans Serif"/>
              </a:rPr>
              <a:t>e</a:t>
            </a:r>
            <a:r>
              <a:rPr sz="2600" spc="40" dirty="0">
                <a:latin typeface="Microsoft Sans Serif"/>
                <a:cs typeface="Microsoft Sans Serif"/>
              </a:rPr>
              <a:t> </a:t>
            </a:r>
            <a:r>
              <a:rPr sz="2600" spc="-105" dirty="0">
                <a:latin typeface="Microsoft Sans Serif"/>
                <a:cs typeface="Microsoft Sans Serif"/>
              </a:rPr>
              <a:t>f</a:t>
            </a:r>
            <a:r>
              <a:rPr sz="2600" spc="-250" dirty="0">
                <a:latin typeface="Microsoft Sans Serif"/>
                <a:cs typeface="Microsoft Sans Serif"/>
              </a:rPr>
              <a:t>u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250" dirty="0">
                <a:latin typeface="Microsoft Sans Serif"/>
                <a:cs typeface="Microsoft Sans Serif"/>
              </a:rPr>
              <a:t>he</a:t>
            </a:r>
            <a:r>
              <a:rPr sz="2600" spc="-140" dirty="0">
                <a:latin typeface="Microsoft Sans Serif"/>
                <a:cs typeface="Microsoft Sans Serif"/>
              </a:rPr>
              <a:t>r  </a:t>
            </a:r>
            <a:r>
              <a:rPr sz="2600" spc="-190" dirty="0">
                <a:latin typeface="Microsoft Sans Serif"/>
                <a:cs typeface="Microsoft Sans Serif"/>
              </a:rPr>
              <a:t>investigations</a:t>
            </a:r>
            <a:r>
              <a:rPr sz="2600" spc="45" dirty="0">
                <a:latin typeface="Microsoft Sans Serif"/>
                <a:cs typeface="Microsoft Sans Serif"/>
              </a:rPr>
              <a:t> </a:t>
            </a:r>
            <a:r>
              <a:rPr sz="2600" spc="-185" dirty="0">
                <a:latin typeface="Microsoft Sans Serif"/>
                <a:cs typeface="Microsoft Sans Serif"/>
              </a:rPr>
              <a:t>to</a:t>
            </a:r>
            <a:r>
              <a:rPr sz="2600" spc="-45" dirty="0">
                <a:latin typeface="Microsoft Sans Serif"/>
                <a:cs typeface="Microsoft Sans Serif"/>
              </a:rPr>
              <a:t> </a:t>
            </a:r>
            <a:r>
              <a:rPr sz="2600" spc="-210" dirty="0">
                <a:latin typeface="Microsoft Sans Serif"/>
                <a:cs typeface="Microsoft Sans Serif"/>
              </a:rPr>
              <a:t>confirm</a:t>
            </a:r>
            <a:r>
              <a:rPr sz="2600" spc="30" dirty="0">
                <a:latin typeface="Microsoft Sans Serif"/>
                <a:cs typeface="Microsoft Sans Serif"/>
              </a:rPr>
              <a:t> </a:t>
            </a:r>
            <a:r>
              <a:rPr sz="2600" spc="-204" dirty="0">
                <a:latin typeface="Microsoft Sans Serif"/>
                <a:cs typeface="Microsoft Sans Serif"/>
              </a:rPr>
              <a:t>the</a:t>
            </a:r>
            <a:r>
              <a:rPr sz="2600" spc="-20" dirty="0">
                <a:latin typeface="Microsoft Sans Serif"/>
                <a:cs typeface="Microsoft Sans Serif"/>
              </a:rPr>
              <a:t> </a:t>
            </a:r>
            <a:r>
              <a:rPr sz="2600" spc="-204" dirty="0">
                <a:latin typeface="Microsoft Sans Serif"/>
                <a:cs typeface="Microsoft Sans Serif"/>
              </a:rPr>
              <a:t>diagnosis,</a:t>
            </a:r>
            <a:r>
              <a:rPr sz="2600" spc="65" dirty="0">
                <a:latin typeface="Microsoft Sans Serif"/>
                <a:cs typeface="Microsoft Sans Serif"/>
              </a:rPr>
              <a:t> </a:t>
            </a:r>
            <a:r>
              <a:rPr sz="2600" spc="-220" dirty="0">
                <a:latin typeface="Microsoft Sans Serif"/>
                <a:cs typeface="Microsoft Sans Serif"/>
              </a:rPr>
              <a:t>using</a:t>
            </a:r>
            <a:r>
              <a:rPr sz="2600" spc="20" dirty="0">
                <a:latin typeface="Microsoft Sans Serif"/>
                <a:cs typeface="Microsoft Sans Serif"/>
              </a:rPr>
              <a:t> </a:t>
            </a:r>
            <a:r>
              <a:rPr sz="2600" spc="-225" dirty="0">
                <a:latin typeface="Microsoft Sans Serif"/>
                <a:cs typeface="Microsoft Sans Serif"/>
              </a:rPr>
              <a:t>hysteroscopy, </a:t>
            </a:r>
            <a:r>
              <a:rPr sz="2600" spc="-675" dirty="0">
                <a:latin typeface="Microsoft Sans Serif"/>
                <a:cs typeface="Microsoft Sans Serif"/>
              </a:rPr>
              <a:t> </a:t>
            </a:r>
            <a:r>
              <a:rPr sz="2600" spc="-220" dirty="0">
                <a:latin typeface="Microsoft Sans Serif"/>
                <a:cs typeface="Microsoft Sans Serif"/>
              </a:rPr>
              <a:t>laparoscopy</a:t>
            </a:r>
            <a:r>
              <a:rPr sz="2600" spc="65" dirty="0">
                <a:latin typeface="Microsoft Sans Serif"/>
                <a:cs typeface="Microsoft Sans Serif"/>
              </a:rPr>
              <a:t> </a:t>
            </a:r>
            <a:r>
              <a:rPr sz="2600" spc="-204" dirty="0">
                <a:latin typeface="Microsoft Sans Serif"/>
                <a:cs typeface="Microsoft Sans Serif"/>
              </a:rPr>
              <a:t>or</a:t>
            </a:r>
            <a:r>
              <a:rPr sz="2600" spc="-30" dirty="0">
                <a:latin typeface="Microsoft Sans Serif"/>
                <a:cs typeface="Microsoft Sans Serif"/>
              </a:rPr>
              <a:t> </a:t>
            </a:r>
            <a:r>
              <a:rPr sz="2600" spc="-204" dirty="0">
                <a:latin typeface="Microsoft Sans Serif"/>
                <a:cs typeface="Microsoft Sans Serif"/>
              </a:rPr>
              <a:t>three-dimensional</a:t>
            </a:r>
            <a:r>
              <a:rPr sz="2600" spc="85" dirty="0">
                <a:latin typeface="Microsoft Sans Serif"/>
                <a:cs typeface="Microsoft Sans Serif"/>
              </a:rPr>
              <a:t> </a:t>
            </a:r>
            <a:r>
              <a:rPr sz="2600" spc="-195" dirty="0">
                <a:latin typeface="Microsoft Sans Serif"/>
                <a:cs typeface="Microsoft Sans Serif"/>
              </a:rPr>
              <a:t>pelvic</a:t>
            </a:r>
            <a:r>
              <a:rPr sz="2600" spc="-5" dirty="0">
                <a:latin typeface="Microsoft Sans Serif"/>
                <a:cs typeface="Microsoft Sans Serif"/>
              </a:rPr>
              <a:t> </a:t>
            </a:r>
            <a:r>
              <a:rPr sz="2600" spc="-210" dirty="0">
                <a:latin typeface="Microsoft Sans Serif"/>
                <a:cs typeface="Microsoft Sans Serif"/>
              </a:rPr>
              <a:t>ultrasound</a:t>
            </a:r>
            <a:endParaRPr sz="26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8644" y="1624660"/>
            <a:ext cx="260604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1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250" dirty="0">
                <a:latin typeface="Arial"/>
                <a:cs typeface="Arial"/>
              </a:rPr>
              <a:t>Thrombophilias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644" y="2978911"/>
            <a:ext cx="75057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 algn="just">
              <a:lnSpc>
                <a:spcPct val="100000"/>
              </a:lnSpc>
              <a:spcBef>
                <a:spcPts val="100"/>
              </a:spcBef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400" spc="-290" dirty="0">
                <a:latin typeface="Microsoft Sans Serif"/>
                <a:cs typeface="Microsoft Sans Serif"/>
              </a:rPr>
              <a:t>Women </a:t>
            </a:r>
            <a:r>
              <a:rPr sz="2400" spc="-185" dirty="0">
                <a:latin typeface="Microsoft Sans Serif"/>
                <a:cs typeface="Microsoft Sans Serif"/>
              </a:rPr>
              <a:t>with </a:t>
            </a:r>
            <a:r>
              <a:rPr sz="2400" spc="-180" dirty="0">
                <a:latin typeface="Microsoft Sans Serif"/>
                <a:cs typeface="Microsoft Sans Serif"/>
              </a:rPr>
              <a:t>second-trimester </a:t>
            </a:r>
            <a:r>
              <a:rPr sz="2400" spc="-190" dirty="0">
                <a:latin typeface="Microsoft Sans Serif"/>
                <a:cs typeface="Microsoft Sans Serif"/>
              </a:rPr>
              <a:t>miscarriage </a:t>
            </a:r>
            <a:r>
              <a:rPr sz="2400" spc="-195" dirty="0">
                <a:latin typeface="Microsoft Sans Serif"/>
                <a:cs typeface="Microsoft Sans Serif"/>
              </a:rPr>
              <a:t>should </a:t>
            </a:r>
            <a:r>
              <a:rPr sz="2400" spc="-229" dirty="0">
                <a:latin typeface="Microsoft Sans Serif"/>
                <a:cs typeface="Microsoft Sans Serif"/>
              </a:rPr>
              <a:t>be </a:t>
            </a:r>
            <a:r>
              <a:rPr sz="2400" spc="-204" dirty="0">
                <a:latin typeface="Microsoft Sans Serif"/>
                <a:cs typeface="Microsoft Sans Serif"/>
              </a:rPr>
              <a:t>screened 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for </a:t>
            </a:r>
            <a:r>
              <a:rPr sz="2400" spc="-170" dirty="0">
                <a:latin typeface="Microsoft Sans Serif"/>
                <a:cs typeface="Microsoft Sans Serif"/>
              </a:rPr>
              <a:t>inherited </a:t>
            </a:r>
            <a:r>
              <a:rPr sz="2400" spc="-185" dirty="0">
                <a:latin typeface="Microsoft Sans Serif"/>
                <a:cs typeface="Microsoft Sans Serif"/>
              </a:rPr>
              <a:t>thrombophilias </a:t>
            </a:r>
            <a:r>
              <a:rPr sz="2400" spc="-175" dirty="0">
                <a:latin typeface="Microsoft Sans Serif"/>
                <a:cs typeface="Microsoft Sans Serif"/>
              </a:rPr>
              <a:t>including </a:t>
            </a:r>
            <a:r>
              <a:rPr sz="2400" spc="-160" dirty="0">
                <a:latin typeface="Microsoft Sans Serif"/>
                <a:cs typeface="Microsoft Sans Serif"/>
              </a:rPr>
              <a:t>factor </a:t>
            </a:r>
            <a:r>
              <a:rPr sz="2400" spc="-290" dirty="0">
                <a:latin typeface="Microsoft Sans Serif"/>
                <a:cs typeface="Microsoft Sans Serif"/>
              </a:rPr>
              <a:t>V </a:t>
            </a:r>
            <a:r>
              <a:rPr sz="2400" spc="-185" dirty="0">
                <a:latin typeface="Microsoft Sans Serif"/>
                <a:cs typeface="Microsoft Sans Serif"/>
              </a:rPr>
              <a:t>Leiden, </a:t>
            </a:r>
            <a:r>
              <a:rPr sz="2400" spc="-160" dirty="0">
                <a:latin typeface="Microsoft Sans Serif"/>
                <a:cs typeface="Microsoft Sans Serif"/>
              </a:rPr>
              <a:t>factor </a:t>
            </a:r>
            <a:r>
              <a:rPr sz="2400" spc="-110" dirty="0">
                <a:latin typeface="Microsoft Sans Serif"/>
                <a:cs typeface="Microsoft Sans Serif"/>
              </a:rPr>
              <a:t>II </a:t>
            </a:r>
            <a:r>
              <a:rPr sz="2400" spc="-105" dirty="0">
                <a:latin typeface="Microsoft Sans Serif"/>
                <a:cs typeface="Microsoft Sans Serif"/>
              </a:rPr>
              <a:t> </a:t>
            </a:r>
            <a:r>
              <a:rPr sz="2400" spc="-135" dirty="0">
                <a:latin typeface="Microsoft Sans Serif"/>
                <a:cs typeface="Microsoft Sans Serif"/>
              </a:rPr>
              <a:t>(</a:t>
            </a:r>
            <a:r>
              <a:rPr sz="2400" spc="-210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b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n</a:t>
            </a:r>
            <a:r>
              <a:rPr sz="2400" spc="-145" dirty="0">
                <a:latin typeface="Microsoft Sans Serif"/>
                <a:cs typeface="Microsoft Sans Serif"/>
              </a:rPr>
              <a:t>)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gen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ti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7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40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90" dirty="0">
                <a:latin typeface="Microsoft Sans Serif"/>
                <a:cs typeface="Microsoft Sans Serif"/>
              </a:rPr>
              <a:t>S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" y="685800"/>
            <a:ext cx="929355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20" dirty="0"/>
              <a:t>T</a:t>
            </a:r>
            <a:r>
              <a:rPr spc="-170" dirty="0"/>
              <a:t>r</a:t>
            </a:r>
            <a:r>
              <a:rPr spc="-260" dirty="0"/>
              <a:t>ea</a:t>
            </a:r>
            <a:r>
              <a:rPr spc="-140" dirty="0"/>
              <a:t>t</a:t>
            </a:r>
            <a:r>
              <a:rPr spc="-445" dirty="0"/>
              <a:t>m</a:t>
            </a:r>
            <a:r>
              <a:rPr spc="-260" dirty="0"/>
              <a:t>e</a:t>
            </a:r>
            <a:r>
              <a:rPr spc="-280" dirty="0"/>
              <a:t>n</a:t>
            </a:r>
            <a:r>
              <a:rPr spc="-180" dirty="0"/>
              <a:t>t</a:t>
            </a:r>
            <a:r>
              <a:rPr spc="-50" dirty="0"/>
              <a:t> </a:t>
            </a:r>
            <a:r>
              <a:rPr spc="-280" dirty="0"/>
              <a:t>op</a:t>
            </a:r>
            <a:r>
              <a:rPr spc="-140" dirty="0"/>
              <a:t>t</a:t>
            </a:r>
            <a:r>
              <a:rPr spc="-95" dirty="0"/>
              <a:t>i</a:t>
            </a:r>
            <a:r>
              <a:rPr spc="-280" dirty="0"/>
              <a:t>on</a:t>
            </a:r>
            <a:r>
              <a:rPr spc="-300" dirty="0"/>
              <a:t>s</a:t>
            </a:r>
            <a:r>
              <a:rPr spc="-100" dirty="0"/>
              <a:t> </a:t>
            </a:r>
            <a:r>
              <a:rPr spc="-140" dirty="0"/>
              <a:t>f</a:t>
            </a:r>
            <a:r>
              <a:rPr spc="-280" dirty="0"/>
              <a:t>o</a:t>
            </a:r>
            <a:r>
              <a:rPr spc="-215" dirty="0"/>
              <a:t>r</a:t>
            </a:r>
            <a:r>
              <a:rPr spc="-45" dirty="0"/>
              <a:t> </a:t>
            </a:r>
            <a:r>
              <a:rPr spc="-170" dirty="0"/>
              <a:t>r</a:t>
            </a:r>
            <a:r>
              <a:rPr spc="-260" dirty="0"/>
              <a:t>ec</a:t>
            </a:r>
            <a:r>
              <a:rPr spc="-280" dirty="0"/>
              <a:t>u</a:t>
            </a:r>
            <a:r>
              <a:rPr spc="-170" dirty="0"/>
              <a:t>rr</a:t>
            </a:r>
            <a:r>
              <a:rPr spc="-260" dirty="0"/>
              <a:t>e</a:t>
            </a:r>
            <a:r>
              <a:rPr spc="-280" dirty="0"/>
              <a:t>n</a:t>
            </a:r>
            <a:r>
              <a:rPr spc="-180" dirty="0"/>
              <a:t>t</a:t>
            </a:r>
            <a:r>
              <a:rPr spc="-50" dirty="0"/>
              <a:t> </a:t>
            </a:r>
            <a:r>
              <a:rPr spc="-445" dirty="0"/>
              <a:t>m</a:t>
            </a:r>
            <a:r>
              <a:rPr spc="-95" dirty="0"/>
              <a:t>i</a:t>
            </a:r>
            <a:r>
              <a:rPr spc="-260" dirty="0"/>
              <a:t>sca</a:t>
            </a:r>
            <a:r>
              <a:rPr spc="-170" dirty="0"/>
              <a:t>rr</a:t>
            </a:r>
            <a:r>
              <a:rPr spc="-95" dirty="0"/>
              <a:t>i</a:t>
            </a:r>
            <a:r>
              <a:rPr spc="-260" dirty="0"/>
              <a:t>a</a:t>
            </a:r>
            <a:r>
              <a:rPr spc="-280" dirty="0"/>
              <a:t>g</a:t>
            </a:r>
            <a:r>
              <a:rPr spc="-300" dirty="0"/>
              <a:t>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2259" y="1989022"/>
            <a:ext cx="7082790" cy="1880235"/>
          </a:xfrm>
          <a:prstGeom prst="rect">
            <a:avLst/>
          </a:prstGeom>
        </p:spPr>
        <p:txBody>
          <a:bodyPr vert="horz" wrap="square" lIns="0" tIns="1911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50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350" dirty="0">
                <a:latin typeface="Arial"/>
                <a:cs typeface="Arial"/>
              </a:rPr>
              <a:t>A</a:t>
            </a:r>
            <a:r>
              <a:rPr sz="2800" b="1" spc="-280" dirty="0">
                <a:latin typeface="Arial"/>
                <a:cs typeface="Arial"/>
              </a:rPr>
              <a:t>n</a:t>
            </a:r>
            <a:r>
              <a:rPr sz="2800" b="1" spc="-150" dirty="0">
                <a:latin typeface="Arial"/>
                <a:cs typeface="Arial"/>
              </a:rPr>
              <a:t>t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80" dirty="0">
                <a:latin typeface="Arial"/>
                <a:cs typeface="Arial"/>
              </a:rPr>
              <a:t>pho</a:t>
            </a:r>
            <a:r>
              <a:rPr sz="2800" b="1" spc="-270" dirty="0">
                <a:latin typeface="Arial"/>
                <a:cs typeface="Arial"/>
              </a:rPr>
              <a:t>s</a:t>
            </a:r>
            <a:r>
              <a:rPr sz="2800" b="1" spc="-280" dirty="0">
                <a:latin typeface="Arial"/>
                <a:cs typeface="Arial"/>
              </a:rPr>
              <a:t>pho</a:t>
            </a:r>
            <a:r>
              <a:rPr sz="2800" b="1" spc="-114" dirty="0">
                <a:latin typeface="Arial"/>
                <a:cs typeface="Arial"/>
              </a:rPr>
              <a:t>li</a:t>
            </a:r>
            <a:r>
              <a:rPr sz="2800" b="1" spc="-280" dirty="0">
                <a:latin typeface="Arial"/>
                <a:cs typeface="Arial"/>
              </a:rPr>
              <a:t>p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305" dirty="0">
                <a:latin typeface="Arial"/>
                <a:cs typeface="Arial"/>
              </a:rPr>
              <a:t>d</a:t>
            </a:r>
            <a:r>
              <a:rPr sz="2800" b="1" spc="-175" dirty="0">
                <a:latin typeface="Arial"/>
                <a:cs typeface="Arial"/>
              </a:rPr>
              <a:t> </a:t>
            </a:r>
            <a:r>
              <a:rPr sz="2800" b="1" spc="-270" dirty="0">
                <a:latin typeface="Arial"/>
                <a:cs typeface="Arial"/>
              </a:rPr>
              <a:t>sy</a:t>
            </a:r>
            <a:r>
              <a:rPr sz="2800" b="1" spc="-280" dirty="0">
                <a:latin typeface="Arial"/>
                <a:cs typeface="Arial"/>
              </a:rPr>
              <a:t>nd</a:t>
            </a:r>
            <a:r>
              <a:rPr sz="2800" b="1" spc="-185" dirty="0">
                <a:latin typeface="Arial"/>
                <a:cs typeface="Arial"/>
              </a:rPr>
              <a:t>r</a:t>
            </a:r>
            <a:r>
              <a:rPr sz="2800" b="1" spc="-280" dirty="0">
                <a:latin typeface="Arial"/>
                <a:cs typeface="Arial"/>
              </a:rPr>
              <a:t>o</a:t>
            </a:r>
            <a:r>
              <a:rPr sz="2800" b="1" spc="-434" dirty="0">
                <a:latin typeface="Arial"/>
                <a:cs typeface="Arial"/>
              </a:rPr>
              <a:t>m</a:t>
            </a:r>
            <a:r>
              <a:rPr sz="2800" b="1" spc="-280" dirty="0">
                <a:latin typeface="Arial"/>
                <a:cs typeface="Arial"/>
              </a:rPr>
              <a:t>e</a:t>
            </a:r>
            <a:endParaRPr sz="2800" dirty="0">
              <a:latin typeface="Arial"/>
              <a:cs typeface="Arial"/>
            </a:endParaRPr>
          </a:p>
          <a:p>
            <a:pPr marL="12700" marR="5080" indent="51435">
              <a:lnSpc>
                <a:spcPct val="100000"/>
              </a:lnSpc>
              <a:spcBef>
                <a:spcPts val="1195"/>
              </a:spcBef>
            </a:pPr>
            <a:r>
              <a:rPr sz="2400" spc="-200" dirty="0">
                <a:latin typeface="Microsoft Sans Serif"/>
                <a:cs typeface="Microsoft Sans Serif"/>
              </a:rPr>
              <a:t>Pregnant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265" dirty="0">
                <a:latin typeface="Microsoft Sans Serif"/>
                <a:cs typeface="Microsoft Sans Serif"/>
              </a:rPr>
              <a:t>women</a:t>
            </a:r>
            <a:r>
              <a:rPr sz="2400" spc="-26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 </a:t>
            </a:r>
            <a:r>
              <a:rPr sz="2400" spc="-180" dirty="0">
                <a:latin typeface="Microsoft Sans Serif"/>
                <a:cs typeface="Microsoft Sans Serif"/>
              </a:rPr>
              <a:t>antiphospholipid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syndrome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should </a:t>
            </a:r>
            <a:r>
              <a:rPr sz="2400" spc="-229" dirty="0">
                <a:latin typeface="Microsoft Sans Serif"/>
                <a:cs typeface="Microsoft Sans Serif"/>
              </a:rPr>
              <a:t>be 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considered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for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treatment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low-dose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aspirin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plus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heparin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f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he</a:t>
            </a:r>
            <a:r>
              <a:rPr sz="2400" spc="-145" dirty="0">
                <a:latin typeface="Microsoft Sans Serif"/>
                <a:cs typeface="Microsoft Sans Serif"/>
              </a:rPr>
              <a:t>r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sc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35" dirty="0">
                <a:latin typeface="Microsoft Sans Serif"/>
                <a:cs typeface="Microsoft Sans Serif"/>
              </a:rPr>
              <a:t>rr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ag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endParaRPr sz="2400" dirty="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200" y="4419600"/>
            <a:ext cx="7405370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85" dirty="0">
                <a:latin typeface="Microsoft Sans Serif"/>
                <a:cs typeface="Microsoft Sans Serif"/>
              </a:rPr>
              <a:t>Neither </a:t>
            </a:r>
            <a:r>
              <a:rPr sz="2400" spc="-170" dirty="0">
                <a:latin typeface="Microsoft Sans Serif"/>
                <a:cs typeface="Microsoft Sans Serif"/>
              </a:rPr>
              <a:t>corticosteroids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nor </a:t>
            </a:r>
            <a:r>
              <a:rPr sz="2400" spc="-185" dirty="0">
                <a:latin typeface="Microsoft Sans Serif"/>
                <a:cs typeface="Microsoft Sans Serif"/>
              </a:rPr>
              <a:t>intravenous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immunoglobulin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therapy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li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u</a:t>
            </a:r>
            <a:r>
              <a:rPr sz="2400" spc="-135" dirty="0">
                <a:latin typeface="Microsoft Sans Serif"/>
                <a:cs typeface="Microsoft Sans Serif"/>
              </a:rPr>
              <a:t>rr</a:t>
            </a:r>
            <a:r>
              <a:rPr sz="2400" spc="-215" dirty="0">
                <a:latin typeface="Microsoft Sans Serif"/>
                <a:cs typeface="Microsoft Sans Serif"/>
              </a:rPr>
              <a:t>en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sc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35" dirty="0">
                <a:latin typeface="Microsoft Sans Serif"/>
                <a:cs typeface="Microsoft Sans Serif"/>
              </a:rPr>
              <a:t>rr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ag</a:t>
            </a:r>
            <a:r>
              <a:rPr sz="2400" spc="-160" dirty="0">
                <a:latin typeface="Microsoft Sans Serif"/>
                <a:cs typeface="Microsoft Sans Serif"/>
              </a:rPr>
              <a:t>e  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95" dirty="0">
                <a:latin typeface="Microsoft Sans Serif"/>
                <a:cs typeface="Microsoft Sans Serif"/>
              </a:rPr>
              <a:t>ss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305" dirty="0">
                <a:latin typeface="Microsoft Sans Serif"/>
                <a:cs typeface="Microsoft Sans Serif"/>
              </a:rPr>
              <a:t>w</a:t>
            </a:r>
            <a:r>
              <a:rPr sz="2400" spc="-95" dirty="0">
                <a:latin typeface="Microsoft Sans Serif"/>
                <a:cs typeface="Microsoft Sans Serif"/>
              </a:rPr>
              <a:t>it</a:t>
            </a:r>
            <a:r>
              <a:rPr sz="2400" spc="-240" dirty="0">
                <a:latin typeface="Microsoft Sans Serif"/>
                <a:cs typeface="Microsoft Sans Serif"/>
              </a:rPr>
              <a:t>h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95" dirty="0">
                <a:latin typeface="Microsoft Sans Serif"/>
                <a:cs typeface="Microsoft Sans Serif"/>
              </a:rPr>
              <a:t>ti</a:t>
            </a:r>
            <a:r>
              <a:rPr sz="2400" spc="-210" dirty="0">
                <a:latin typeface="Microsoft Sans Serif"/>
                <a:cs typeface="Microsoft Sans Serif"/>
              </a:rPr>
              <a:t>pho</a:t>
            </a:r>
            <a:r>
              <a:rPr sz="2400" spc="-195" dirty="0">
                <a:latin typeface="Microsoft Sans Serif"/>
                <a:cs typeface="Microsoft Sans Serif"/>
              </a:rPr>
              <a:t>s</a:t>
            </a:r>
            <a:r>
              <a:rPr sz="2400" spc="-210" dirty="0">
                <a:latin typeface="Microsoft Sans Serif"/>
                <a:cs typeface="Microsoft Sans Serif"/>
              </a:rPr>
              <a:t>pho</a:t>
            </a:r>
            <a:r>
              <a:rPr sz="2400" spc="-95" dirty="0">
                <a:latin typeface="Microsoft Sans Serif"/>
                <a:cs typeface="Microsoft Sans Serif"/>
              </a:rPr>
              <a:t>li</a:t>
            </a:r>
            <a:r>
              <a:rPr sz="2400" spc="-210" dirty="0">
                <a:latin typeface="Microsoft Sans Serif"/>
                <a:cs typeface="Microsoft Sans Serif"/>
              </a:rPr>
              <a:t>p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95" dirty="0">
                <a:latin typeface="Microsoft Sans Serif"/>
                <a:cs typeface="Microsoft Sans Serif"/>
              </a:rPr>
              <a:t>ti</a:t>
            </a:r>
            <a:r>
              <a:rPr sz="2400" spc="-210" dirty="0">
                <a:latin typeface="Microsoft Sans Serif"/>
                <a:cs typeface="Microsoft Sans Serif"/>
              </a:rPr>
              <a:t>bod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pa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05" dirty="0">
                <a:latin typeface="Microsoft Sans Serif"/>
                <a:cs typeface="Microsoft Sans Serif"/>
              </a:rPr>
              <a:t>w</a:t>
            </a:r>
            <a:r>
              <a:rPr sz="2400" spc="-95" dirty="0">
                <a:latin typeface="Microsoft Sans Serif"/>
                <a:cs typeface="Microsoft Sans Serif"/>
              </a:rPr>
              <a:t>it</a:t>
            </a:r>
            <a:r>
              <a:rPr sz="2400" spc="-240" dirty="0">
                <a:latin typeface="Microsoft Sans Serif"/>
                <a:cs typeface="Microsoft Sans Serif"/>
              </a:rPr>
              <a:t>h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he</a:t>
            </a:r>
            <a:r>
              <a:rPr sz="2400" spc="-125" dirty="0">
                <a:latin typeface="Microsoft Sans Serif"/>
                <a:cs typeface="Microsoft Sans Serif"/>
              </a:rPr>
              <a:t>r  </a:t>
            </a:r>
            <a:r>
              <a:rPr sz="2400" spc="-185" dirty="0">
                <a:latin typeface="Microsoft Sans Serif"/>
                <a:cs typeface="Microsoft Sans Serif"/>
              </a:rPr>
              <a:t>treatment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modalities;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their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use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may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provoke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significant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maternal 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an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f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10" dirty="0">
                <a:latin typeface="Microsoft Sans Serif"/>
                <a:cs typeface="Microsoft Sans Serif"/>
              </a:rPr>
              <a:t>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b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d</a:t>
            </a:r>
            <a:r>
              <a:rPr sz="2400" spc="-95" dirty="0">
                <a:latin typeface="Microsoft Sans Serif"/>
                <a:cs typeface="Microsoft Sans Serif"/>
              </a:rPr>
              <a:t>it</a:t>
            </a:r>
            <a:r>
              <a:rPr sz="2400" spc="-215" dirty="0">
                <a:latin typeface="Microsoft Sans Serif"/>
                <a:cs typeface="Microsoft Sans Serif"/>
              </a:rPr>
              <a:t>y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8644" y="1533525"/>
            <a:ext cx="6939915" cy="17825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000" b="1" spc="-395" dirty="0">
                <a:latin typeface="Arial"/>
                <a:cs typeface="Arial"/>
              </a:rPr>
              <a:t>G</a:t>
            </a:r>
            <a:r>
              <a:rPr sz="3000" b="1" spc="-285" dirty="0">
                <a:latin typeface="Arial"/>
                <a:cs typeface="Arial"/>
              </a:rPr>
              <a:t>e</a:t>
            </a:r>
            <a:r>
              <a:rPr sz="3000" b="1" spc="-300" dirty="0">
                <a:latin typeface="Arial"/>
                <a:cs typeface="Arial"/>
              </a:rPr>
              <a:t>n</a:t>
            </a:r>
            <a:r>
              <a:rPr sz="3000" b="1" spc="-285" dirty="0">
                <a:latin typeface="Arial"/>
                <a:cs typeface="Arial"/>
              </a:rPr>
              <a:t>e</a:t>
            </a:r>
            <a:r>
              <a:rPr sz="3000" b="1" spc="-170" dirty="0">
                <a:latin typeface="Arial"/>
                <a:cs typeface="Arial"/>
              </a:rPr>
              <a:t>t</a:t>
            </a:r>
            <a:r>
              <a:rPr sz="3000" b="1" spc="-120" dirty="0">
                <a:latin typeface="Arial"/>
                <a:cs typeface="Arial"/>
              </a:rPr>
              <a:t>i</a:t>
            </a:r>
            <a:r>
              <a:rPr sz="3000" b="1" spc="-305" dirty="0">
                <a:latin typeface="Arial"/>
                <a:cs typeface="Arial"/>
              </a:rPr>
              <a:t>c</a:t>
            </a:r>
            <a:r>
              <a:rPr sz="3000" b="1" spc="-100" dirty="0">
                <a:latin typeface="Arial"/>
                <a:cs typeface="Arial"/>
              </a:rPr>
              <a:t> </a:t>
            </a:r>
            <a:r>
              <a:rPr sz="3000" b="1" spc="-170" dirty="0">
                <a:latin typeface="Arial"/>
                <a:cs typeface="Arial"/>
              </a:rPr>
              <a:t>f</a:t>
            </a:r>
            <a:r>
              <a:rPr sz="3000" b="1" spc="-285" dirty="0">
                <a:latin typeface="Arial"/>
                <a:cs typeface="Arial"/>
              </a:rPr>
              <a:t>ac</a:t>
            </a:r>
            <a:r>
              <a:rPr sz="3000" b="1" spc="-170" dirty="0">
                <a:latin typeface="Arial"/>
                <a:cs typeface="Arial"/>
              </a:rPr>
              <a:t>t</a:t>
            </a:r>
            <a:r>
              <a:rPr sz="3000" b="1" spc="-300" dirty="0">
                <a:latin typeface="Arial"/>
                <a:cs typeface="Arial"/>
              </a:rPr>
              <a:t>o</a:t>
            </a:r>
            <a:r>
              <a:rPr sz="3000" b="1" spc="-195" dirty="0">
                <a:latin typeface="Arial"/>
                <a:cs typeface="Arial"/>
              </a:rPr>
              <a:t>r</a:t>
            </a:r>
            <a:r>
              <a:rPr sz="3000" b="1" spc="-305" dirty="0">
                <a:latin typeface="Arial"/>
                <a:cs typeface="Arial"/>
              </a:rPr>
              <a:t>s</a:t>
            </a:r>
            <a:endParaRPr sz="3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har char="•"/>
            </a:pPr>
            <a:endParaRPr sz="4250" dirty="0">
              <a:latin typeface="Arial"/>
              <a:cs typeface="Arial"/>
            </a:endParaRPr>
          </a:p>
          <a:p>
            <a:pPr marL="356870" marR="5080" indent="-344805">
              <a:lnSpc>
                <a:spcPts val="2500"/>
              </a:lnSpc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600" spc="-265" dirty="0">
                <a:latin typeface="Microsoft Sans Serif"/>
                <a:cs typeface="Microsoft Sans Serif"/>
              </a:rPr>
              <a:t>The</a:t>
            </a:r>
            <a:r>
              <a:rPr sz="2600" spc="-10" dirty="0">
                <a:latin typeface="Microsoft Sans Serif"/>
                <a:cs typeface="Microsoft Sans Serif"/>
              </a:rPr>
              <a:t> </a:t>
            </a:r>
            <a:r>
              <a:rPr sz="2600" spc="-190" dirty="0">
                <a:latin typeface="Microsoft Sans Serif"/>
                <a:cs typeface="Microsoft Sans Serif"/>
              </a:rPr>
              <a:t>finding</a:t>
            </a:r>
            <a:r>
              <a:rPr sz="2600" spc="-10" dirty="0">
                <a:latin typeface="Microsoft Sans Serif"/>
                <a:cs typeface="Microsoft Sans Serif"/>
              </a:rPr>
              <a:t> </a:t>
            </a:r>
            <a:r>
              <a:rPr sz="2600" spc="-190" dirty="0">
                <a:latin typeface="Microsoft Sans Serif"/>
                <a:cs typeface="Microsoft Sans Serif"/>
              </a:rPr>
              <a:t>of</a:t>
            </a:r>
            <a:r>
              <a:rPr sz="2600" spc="-35" dirty="0">
                <a:latin typeface="Microsoft Sans Serif"/>
                <a:cs typeface="Microsoft Sans Serif"/>
              </a:rPr>
              <a:t> </a:t>
            </a:r>
            <a:r>
              <a:rPr sz="2600" spc="-260" dirty="0">
                <a:latin typeface="Microsoft Sans Serif"/>
                <a:cs typeface="Microsoft Sans Serif"/>
              </a:rPr>
              <a:t>an</a:t>
            </a:r>
            <a:r>
              <a:rPr sz="2600" spc="-30" dirty="0">
                <a:latin typeface="Microsoft Sans Serif"/>
                <a:cs typeface="Microsoft Sans Serif"/>
              </a:rPr>
              <a:t> </a:t>
            </a:r>
            <a:r>
              <a:rPr sz="2600" spc="-235" dirty="0">
                <a:latin typeface="Microsoft Sans Serif"/>
                <a:cs typeface="Microsoft Sans Serif"/>
              </a:rPr>
              <a:t>abnormal</a:t>
            </a:r>
            <a:r>
              <a:rPr sz="2600" spc="80" dirty="0">
                <a:latin typeface="Microsoft Sans Serif"/>
                <a:cs typeface="Microsoft Sans Serif"/>
              </a:rPr>
              <a:t> </a:t>
            </a:r>
            <a:r>
              <a:rPr sz="2600" spc="-204" dirty="0">
                <a:latin typeface="Microsoft Sans Serif"/>
                <a:cs typeface="Microsoft Sans Serif"/>
              </a:rPr>
              <a:t>parental</a:t>
            </a:r>
            <a:r>
              <a:rPr sz="2600" spc="55" dirty="0">
                <a:latin typeface="Microsoft Sans Serif"/>
                <a:cs typeface="Microsoft Sans Serif"/>
              </a:rPr>
              <a:t> </a:t>
            </a:r>
            <a:r>
              <a:rPr sz="2600" spc="-215" dirty="0">
                <a:latin typeface="Microsoft Sans Serif"/>
                <a:cs typeface="Microsoft Sans Serif"/>
              </a:rPr>
              <a:t>karyotype</a:t>
            </a:r>
            <a:r>
              <a:rPr sz="2600" spc="70" dirty="0">
                <a:latin typeface="Microsoft Sans Serif"/>
                <a:cs typeface="Microsoft Sans Serif"/>
              </a:rPr>
              <a:t> </a:t>
            </a:r>
            <a:r>
              <a:rPr sz="2600" spc="-225" dirty="0">
                <a:latin typeface="Microsoft Sans Serif"/>
                <a:cs typeface="Microsoft Sans Serif"/>
              </a:rPr>
              <a:t>should </a:t>
            </a:r>
            <a:r>
              <a:rPr sz="2600" spc="-680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p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250" dirty="0">
                <a:latin typeface="Microsoft Sans Serif"/>
                <a:cs typeface="Microsoft Sans Serif"/>
              </a:rPr>
              <a:t>o</a:t>
            </a:r>
            <a:r>
              <a:rPr sz="2600" spc="-375" dirty="0">
                <a:latin typeface="Microsoft Sans Serif"/>
                <a:cs typeface="Microsoft Sans Serif"/>
              </a:rPr>
              <a:t>m</a:t>
            </a:r>
            <a:r>
              <a:rPr sz="2600" spc="-250" dirty="0">
                <a:latin typeface="Microsoft Sans Serif"/>
                <a:cs typeface="Microsoft Sans Serif"/>
              </a:rPr>
              <a:t>p</a:t>
            </a:r>
            <a:r>
              <a:rPr sz="2600" spc="-135" dirty="0">
                <a:latin typeface="Microsoft Sans Serif"/>
                <a:cs typeface="Microsoft Sans Serif"/>
              </a:rPr>
              <a:t>t</a:t>
            </a:r>
            <a:r>
              <a:rPr sz="2600" spc="35" dirty="0">
                <a:latin typeface="Microsoft Sans Serif"/>
                <a:cs typeface="Microsoft Sans Serif"/>
              </a:rPr>
              <a:t> 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250" dirty="0">
                <a:latin typeface="Microsoft Sans Serif"/>
                <a:cs typeface="Microsoft Sans Serif"/>
              </a:rPr>
              <a:t>e</a:t>
            </a:r>
            <a:r>
              <a:rPr sz="2600" spc="-105" dirty="0">
                <a:latin typeface="Microsoft Sans Serif"/>
                <a:cs typeface="Microsoft Sans Serif"/>
              </a:rPr>
              <a:t>f</a:t>
            </a:r>
            <a:r>
              <a:rPr sz="2600" spc="-250" dirty="0">
                <a:latin typeface="Microsoft Sans Serif"/>
                <a:cs typeface="Microsoft Sans Serif"/>
              </a:rPr>
              <a:t>e</a:t>
            </a:r>
            <a:r>
              <a:rPr sz="2600" spc="-150" dirty="0">
                <a:latin typeface="Microsoft Sans Serif"/>
                <a:cs typeface="Microsoft Sans Serif"/>
              </a:rPr>
              <a:t>rr</a:t>
            </a:r>
            <a:r>
              <a:rPr sz="2600" spc="-250" dirty="0">
                <a:latin typeface="Microsoft Sans Serif"/>
                <a:cs typeface="Microsoft Sans Serif"/>
              </a:rPr>
              <a:t>a</a:t>
            </a:r>
            <a:r>
              <a:rPr sz="2600" spc="-125" dirty="0">
                <a:latin typeface="Microsoft Sans Serif"/>
                <a:cs typeface="Microsoft Sans Serif"/>
              </a:rPr>
              <a:t>l</a:t>
            </a:r>
            <a:r>
              <a:rPr sz="2600" spc="55" dirty="0">
                <a:latin typeface="Microsoft Sans Serif"/>
                <a:cs typeface="Microsoft Sans Serif"/>
              </a:rPr>
              <a:t> 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265" dirty="0">
                <a:latin typeface="Microsoft Sans Serif"/>
                <a:cs typeface="Microsoft Sans Serif"/>
              </a:rPr>
              <a:t>o</a:t>
            </a:r>
            <a:r>
              <a:rPr sz="2600" spc="-55" dirty="0">
                <a:latin typeface="Microsoft Sans Serif"/>
                <a:cs typeface="Microsoft Sans Serif"/>
              </a:rPr>
              <a:t> </a:t>
            </a:r>
            <a:r>
              <a:rPr sz="2600" spc="-265" dirty="0">
                <a:latin typeface="Microsoft Sans Serif"/>
                <a:cs typeface="Microsoft Sans Serif"/>
              </a:rPr>
              <a:t>a</a:t>
            </a:r>
            <a:r>
              <a:rPr sz="2600" spc="-30" dirty="0">
                <a:latin typeface="Microsoft Sans Serif"/>
                <a:cs typeface="Microsoft Sans Serif"/>
              </a:rPr>
              <a:t> </a:t>
            </a:r>
            <a:r>
              <a:rPr sz="2600" spc="-225" dirty="0">
                <a:latin typeface="Microsoft Sans Serif"/>
                <a:cs typeface="Microsoft Sans Serif"/>
              </a:rPr>
              <a:t>c</a:t>
            </a:r>
            <a:r>
              <a:rPr sz="2600" spc="-100" dirty="0">
                <a:latin typeface="Microsoft Sans Serif"/>
                <a:cs typeface="Microsoft Sans Serif"/>
              </a:rPr>
              <a:t>li</a:t>
            </a:r>
            <a:r>
              <a:rPr sz="2600" spc="-250" dirty="0">
                <a:latin typeface="Microsoft Sans Serif"/>
                <a:cs typeface="Microsoft Sans Serif"/>
              </a:rPr>
              <a:t>n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225" dirty="0">
                <a:latin typeface="Microsoft Sans Serif"/>
                <a:cs typeface="Microsoft Sans Serif"/>
              </a:rPr>
              <a:t>c</a:t>
            </a:r>
            <a:r>
              <a:rPr sz="2600" spc="-250" dirty="0">
                <a:latin typeface="Microsoft Sans Serif"/>
                <a:cs typeface="Microsoft Sans Serif"/>
              </a:rPr>
              <a:t>a</a:t>
            </a:r>
            <a:r>
              <a:rPr sz="2600" spc="-125" dirty="0">
                <a:latin typeface="Microsoft Sans Serif"/>
                <a:cs typeface="Microsoft Sans Serif"/>
              </a:rPr>
              <a:t>l</a:t>
            </a:r>
            <a:r>
              <a:rPr sz="2600" spc="5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gene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225" dirty="0">
                <a:latin typeface="Microsoft Sans Serif"/>
                <a:cs typeface="Microsoft Sans Serif"/>
              </a:rPr>
              <a:t>c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225" dirty="0">
                <a:latin typeface="Microsoft Sans Serif"/>
                <a:cs typeface="Microsoft Sans Serif"/>
              </a:rPr>
              <a:t>s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135" dirty="0">
                <a:latin typeface="Microsoft Sans Serif"/>
                <a:cs typeface="Microsoft Sans Serif"/>
              </a:rPr>
              <a:t>.</a:t>
            </a:r>
            <a:endParaRPr sz="2600" dirty="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644" y="4277995"/>
            <a:ext cx="7656830" cy="1054735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356870" marR="5080" indent="-344805">
              <a:lnSpc>
                <a:spcPct val="80000"/>
              </a:lnSpc>
              <a:spcBef>
                <a:spcPts val="71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600" spc="-300" dirty="0">
                <a:latin typeface="Microsoft Sans Serif"/>
                <a:cs typeface="Microsoft Sans Serif"/>
              </a:rPr>
              <a:t>P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250" dirty="0">
                <a:latin typeface="Microsoft Sans Serif"/>
                <a:cs typeface="Microsoft Sans Serif"/>
              </a:rPr>
              <a:t>e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375" dirty="0">
                <a:latin typeface="Microsoft Sans Serif"/>
                <a:cs typeface="Microsoft Sans Serif"/>
              </a:rPr>
              <a:t>m</a:t>
            </a:r>
            <a:r>
              <a:rPr sz="2600" spc="-250" dirty="0">
                <a:latin typeface="Microsoft Sans Serif"/>
                <a:cs typeface="Microsoft Sans Serif"/>
              </a:rPr>
              <a:t>p</a:t>
            </a:r>
            <a:r>
              <a:rPr sz="2600" spc="-100" dirty="0">
                <a:latin typeface="Microsoft Sans Serif"/>
                <a:cs typeface="Microsoft Sans Serif"/>
              </a:rPr>
              <a:t>l</a:t>
            </a:r>
            <a:r>
              <a:rPr sz="2600" spc="-250" dirty="0">
                <a:latin typeface="Microsoft Sans Serif"/>
                <a:cs typeface="Microsoft Sans Serif"/>
              </a:rPr>
              <a:t>an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250" dirty="0">
                <a:latin typeface="Microsoft Sans Serif"/>
                <a:cs typeface="Microsoft Sans Serif"/>
              </a:rPr>
              <a:t>a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75" dirty="0">
                <a:latin typeface="Microsoft Sans Serif"/>
                <a:cs typeface="Microsoft Sans Serif"/>
              </a:rPr>
              <a:t>i</a:t>
            </a:r>
            <a:r>
              <a:rPr sz="2600" spc="-250" dirty="0">
                <a:latin typeface="Microsoft Sans Serif"/>
                <a:cs typeface="Microsoft Sans Serif"/>
              </a:rPr>
              <a:t>o</a:t>
            </a:r>
            <a:r>
              <a:rPr sz="2600" spc="-265" dirty="0">
                <a:latin typeface="Microsoft Sans Serif"/>
                <a:cs typeface="Microsoft Sans Serif"/>
              </a:rPr>
              <a:t>n</a:t>
            </a:r>
            <a:r>
              <a:rPr sz="2600" spc="65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gene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240" dirty="0">
                <a:latin typeface="Microsoft Sans Serif"/>
                <a:cs typeface="Microsoft Sans Serif"/>
              </a:rPr>
              <a:t>c</a:t>
            </a:r>
            <a:r>
              <a:rPr sz="2600" spc="15" dirty="0">
                <a:latin typeface="Microsoft Sans Serif"/>
                <a:cs typeface="Microsoft Sans Serif"/>
              </a:rPr>
              <a:t> </a:t>
            </a:r>
            <a:r>
              <a:rPr sz="2600" spc="-225" dirty="0">
                <a:latin typeface="Microsoft Sans Serif"/>
                <a:cs typeface="Microsoft Sans Serif"/>
              </a:rPr>
              <a:t>sc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250" dirty="0">
                <a:latin typeface="Microsoft Sans Serif"/>
                <a:cs typeface="Microsoft Sans Serif"/>
              </a:rPr>
              <a:t>een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229" dirty="0">
                <a:latin typeface="Microsoft Sans Serif"/>
                <a:cs typeface="Microsoft Sans Serif"/>
              </a:rPr>
              <a:t>n</a:t>
            </a:r>
            <a:r>
              <a:rPr sz="2600" spc="-265" dirty="0">
                <a:latin typeface="Microsoft Sans Serif"/>
                <a:cs typeface="Microsoft Sans Serif"/>
              </a:rPr>
              <a:t>g</a:t>
            </a:r>
            <a:r>
              <a:rPr sz="2600" spc="65" dirty="0">
                <a:latin typeface="Microsoft Sans Serif"/>
                <a:cs typeface="Microsoft Sans Serif"/>
              </a:rPr>
              <a:t> </a:t>
            </a:r>
            <a:r>
              <a:rPr sz="2600" spc="-325" dirty="0">
                <a:latin typeface="Microsoft Sans Serif"/>
                <a:cs typeface="Microsoft Sans Serif"/>
              </a:rPr>
              <a:t>w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265" dirty="0">
                <a:latin typeface="Microsoft Sans Serif"/>
                <a:cs typeface="Microsoft Sans Serif"/>
              </a:rPr>
              <a:t>h</a:t>
            </a:r>
            <a:r>
              <a:rPr sz="2600" spc="-55" dirty="0">
                <a:latin typeface="Microsoft Sans Serif"/>
                <a:cs typeface="Microsoft Sans Serif"/>
              </a:rPr>
              <a:t> 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265" dirty="0">
                <a:latin typeface="Microsoft Sans Serif"/>
                <a:cs typeface="Microsoft Sans Serif"/>
              </a:rPr>
              <a:t>n</a:t>
            </a:r>
            <a:r>
              <a:rPr sz="2600" spc="-30" dirty="0">
                <a:latin typeface="Microsoft Sans Serif"/>
                <a:cs typeface="Microsoft Sans Serif"/>
              </a:rPr>
              <a:t> </a:t>
            </a:r>
            <a:r>
              <a:rPr sz="2600" spc="-225" dirty="0">
                <a:latin typeface="Microsoft Sans Serif"/>
                <a:cs typeface="Microsoft Sans Serif"/>
              </a:rPr>
              <a:t>v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265" dirty="0">
                <a:latin typeface="Microsoft Sans Serif"/>
                <a:cs typeface="Microsoft Sans Serif"/>
              </a:rPr>
              <a:t>o</a:t>
            </a:r>
            <a:r>
              <a:rPr sz="2600" spc="105" dirty="0">
                <a:latin typeface="Microsoft Sans Serif"/>
                <a:cs typeface="Microsoft Sans Serif"/>
              </a:rPr>
              <a:t> </a:t>
            </a:r>
            <a:r>
              <a:rPr sz="2600" spc="-105" dirty="0">
                <a:latin typeface="Microsoft Sans Serif"/>
                <a:cs typeface="Microsoft Sans Serif"/>
              </a:rPr>
              <a:t>f</a:t>
            </a:r>
            <a:r>
              <a:rPr sz="2600" spc="-250" dirty="0">
                <a:latin typeface="Microsoft Sans Serif"/>
                <a:cs typeface="Microsoft Sans Serif"/>
              </a:rPr>
              <a:t>e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100" dirty="0">
                <a:latin typeface="Microsoft Sans Serif"/>
                <a:cs typeface="Microsoft Sans Serif"/>
              </a:rPr>
              <a:t>ili</a:t>
            </a:r>
            <a:r>
              <a:rPr sz="2600" spc="-225" dirty="0">
                <a:latin typeface="Microsoft Sans Serif"/>
                <a:cs typeface="Microsoft Sans Serif"/>
              </a:rPr>
              <a:t>s</a:t>
            </a:r>
            <a:r>
              <a:rPr sz="2600" spc="-250" dirty="0">
                <a:latin typeface="Microsoft Sans Serif"/>
                <a:cs typeface="Microsoft Sans Serif"/>
              </a:rPr>
              <a:t>a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250" dirty="0">
                <a:latin typeface="Microsoft Sans Serif"/>
                <a:cs typeface="Microsoft Sans Serif"/>
              </a:rPr>
              <a:t>o</a:t>
            </a:r>
            <a:r>
              <a:rPr sz="2600" spc="-175" dirty="0">
                <a:latin typeface="Microsoft Sans Serif"/>
                <a:cs typeface="Microsoft Sans Serif"/>
              </a:rPr>
              <a:t>n  </a:t>
            </a:r>
            <a:r>
              <a:rPr sz="2600" spc="-204" dirty="0">
                <a:latin typeface="Microsoft Sans Serif"/>
                <a:cs typeface="Microsoft Sans Serif"/>
              </a:rPr>
              <a:t>treatment</a:t>
            </a:r>
            <a:r>
              <a:rPr sz="2600" spc="30" dirty="0">
                <a:latin typeface="Microsoft Sans Serif"/>
                <a:cs typeface="Microsoft Sans Serif"/>
              </a:rPr>
              <a:t> </a:t>
            </a:r>
            <a:r>
              <a:rPr sz="2600" spc="-180" dirty="0">
                <a:latin typeface="Microsoft Sans Serif"/>
                <a:cs typeface="Microsoft Sans Serif"/>
              </a:rPr>
              <a:t>in</a:t>
            </a:r>
            <a:r>
              <a:rPr sz="2600" spc="-50" dirty="0">
                <a:latin typeface="Microsoft Sans Serif"/>
                <a:cs typeface="Microsoft Sans Serif"/>
              </a:rPr>
              <a:t> </a:t>
            </a:r>
            <a:r>
              <a:rPr sz="2600" spc="-290" dirty="0">
                <a:latin typeface="Microsoft Sans Serif"/>
                <a:cs typeface="Microsoft Sans Serif"/>
              </a:rPr>
              <a:t>women</a:t>
            </a:r>
            <a:r>
              <a:rPr sz="2600" spc="15" dirty="0">
                <a:latin typeface="Microsoft Sans Serif"/>
                <a:cs typeface="Microsoft Sans Serif"/>
              </a:rPr>
              <a:t> </a:t>
            </a:r>
            <a:r>
              <a:rPr sz="2600" spc="-200" dirty="0">
                <a:latin typeface="Microsoft Sans Serif"/>
                <a:cs typeface="Microsoft Sans Serif"/>
              </a:rPr>
              <a:t>with</a:t>
            </a:r>
            <a:r>
              <a:rPr sz="2600" spc="-50" dirty="0">
                <a:latin typeface="Microsoft Sans Serif"/>
                <a:cs typeface="Microsoft Sans Serif"/>
              </a:rPr>
              <a:t> </a:t>
            </a:r>
            <a:r>
              <a:rPr sz="2600" spc="-220" dirty="0">
                <a:latin typeface="Microsoft Sans Serif"/>
                <a:cs typeface="Microsoft Sans Serif"/>
              </a:rPr>
              <a:t>unexplained</a:t>
            </a:r>
            <a:r>
              <a:rPr sz="2600" spc="70" dirty="0">
                <a:latin typeface="Microsoft Sans Serif"/>
                <a:cs typeface="Microsoft Sans Serif"/>
              </a:rPr>
              <a:t> </a:t>
            </a:r>
            <a:r>
              <a:rPr sz="2600" spc="-200" dirty="0">
                <a:latin typeface="Microsoft Sans Serif"/>
                <a:cs typeface="Microsoft Sans Serif"/>
              </a:rPr>
              <a:t>recurrent</a:t>
            </a:r>
            <a:r>
              <a:rPr sz="2600" spc="55" dirty="0">
                <a:latin typeface="Microsoft Sans Serif"/>
                <a:cs typeface="Microsoft Sans Serif"/>
              </a:rPr>
              <a:t> </a:t>
            </a:r>
            <a:r>
              <a:rPr sz="2600" spc="-210" dirty="0">
                <a:latin typeface="Microsoft Sans Serif"/>
                <a:cs typeface="Microsoft Sans Serif"/>
              </a:rPr>
              <a:t>miscarriage </a:t>
            </a:r>
            <a:r>
              <a:rPr sz="2600" spc="-675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doe</a:t>
            </a:r>
            <a:r>
              <a:rPr sz="2600" spc="-240" dirty="0">
                <a:latin typeface="Microsoft Sans Serif"/>
                <a:cs typeface="Microsoft Sans Serif"/>
              </a:rPr>
              <a:t>s</a:t>
            </a:r>
            <a:r>
              <a:rPr sz="2600" spc="-10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no</a:t>
            </a:r>
            <a:r>
              <a:rPr sz="2600" spc="-135" dirty="0">
                <a:latin typeface="Microsoft Sans Serif"/>
                <a:cs typeface="Microsoft Sans Serif"/>
              </a:rPr>
              <a:t>t</a:t>
            </a:r>
            <a:r>
              <a:rPr sz="2600" spc="-15" dirty="0">
                <a:latin typeface="Microsoft Sans Serif"/>
                <a:cs typeface="Microsoft Sans Serif"/>
              </a:rPr>
              <a:t> 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375" dirty="0">
                <a:latin typeface="Microsoft Sans Serif"/>
                <a:cs typeface="Microsoft Sans Serif"/>
              </a:rPr>
              <a:t>m</a:t>
            </a:r>
            <a:r>
              <a:rPr sz="2600" spc="-250" dirty="0">
                <a:latin typeface="Microsoft Sans Serif"/>
                <a:cs typeface="Microsoft Sans Serif"/>
              </a:rPr>
              <a:t>p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250" dirty="0">
                <a:latin typeface="Microsoft Sans Serif"/>
                <a:cs typeface="Microsoft Sans Serif"/>
              </a:rPr>
              <a:t>o</a:t>
            </a:r>
            <a:r>
              <a:rPr sz="2600" spc="-225" dirty="0">
                <a:latin typeface="Microsoft Sans Serif"/>
                <a:cs typeface="Microsoft Sans Serif"/>
              </a:rPr>
              <a:t>v</a:t>
            </a:r>
            <a:r>
              <a:rPr sz="2600" spc="-265" dirty="0">
                <a:latin typeface="Microsoft Sans Serif"/>
                <a:cs typeface="Microsoft Sans Serif"/>
              </a:rPr>
              <a:t>e</a:t>
            </a:r>
            <a:r>
              <a:rPr sz="2600" spc="40" dirty="0">
                <a:latin typeface="Microsoft Sans Serif"/>
                <a:cs typeface="Microsoft Sans Serif"/>
              </a:rPr>
              <a:t> </a:t>
            </a:r>
            <a:r>
              <a:rPr sz="2600" spc="-100" dirty="0">
                <a:latin typeface="Microsoft Sans Serif"/>
                <a:cs typeface="Microsoft Sans Serif"/>
              </a:rPr>
              <a:t>li</a:t>
            </a:r>
            <a:r>
              <a:rPr sz="2600" spc="-225" dirty="0">
                <a:latin typeface="Microsoft Sans Serif"/>
                <a:cs typeface="Microsoft Sans Serif"/>
              </a:rPr>
              <a:t>v</a:t>
            </a:r>
            <a:r>
              <a:rPr sz="2600" spc="-265" dirty="0">
                <a:latin typeface="Microsoft Sans Serif"/>
                <a:cs typeface="Microsoft Sans Serif"/>
              </a:rPr>
              <a:t>e</a:t>
            </a:r>
            <a:r>
              <a:rPr sz="2600" spc="-30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b</a:t>
            </a:r>
            <a:r>
              <a:rPr sz="2600" spc="-100" dirty="0">
                <a:latin typeface="Microsoft Sans Serif"/>
                <a:cs typeface="Microsoft Sans Serif"/>
              </a:rPr>
              <a:t>i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265" dirty="0">
                <a:latin typeface="Microsoft Sans Serif"/>
                <a:cs typeface="Microsoft Sans Serif"/>
              </a:rPr>
              <a:t>h</a:t>
            </a:r>
            <a:r>
              <a:rPr sz="2600" spc="-10" dirty="0">
                <a:latin typeface="Microsoft Sans Serif"/>
                <a:cs typeface="Microsoft Sans Serif"/>
              </a:rPr>
              <a:t> </a:t>
            </a:r>
            <a:r>
              <a:rPr sz="2600" spc="-150" dirty="0">
                <a:latin typeface="Microsoft Sans Serif"/>
                <a:cs typeface="Microsoft Sans Serif"/>
              </a:rPr>
              <a:t>r</a:t>
            </a:r>
            <a:r>
              <a:rPr sz="2600" spc="-250" dirty="0">
                <a:latin typeface="Microsoft Sans Serif"/>
                <a:cs typeface="Microsoft Sans Serif"/>
              </a:rPr>
              <a:t>a</a:t>
            </a:r>
            <a:r>
              <a:rPr sz="2600" spc="-105" dirty="0">
                <a:latin typeface="Microsoft Sans Serif"/>
                <a:cs typeface="Microsoft Sans Serif"/>
              </a:rPr>
              <a:t>t</a:t>
            </a:r>
            <a:r>
              <a:rPr sz="2600" spc="-250" dirty="0">
                <a:latin typeface="Microsoft Sans Serif"/>
                <a:cs typeface="Microsoft Sans Serif"/>
              </a:rPr>
              <a:t>e</a:t>
            </a:r>
            <a:r>
              <a:rPr sz="2600" spc="-240" dirty="0">
                <a:latin typeface="Microsoft Sans Serif"/>
                <a:cs typeface="Microsoft Sans Serif"/>
              </a:rPr>
              <a:t>s</a:t>
            </a:r>
            <a:endParaRPr sz="26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644" y="893140"/>
            <a:ext cx="228315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5" dirty="0"/>
              <a:t>I</a:t>
            </a:r>
            <a:r>
              <a:rPr spc="-345" dirty="0"/>
              <a:t>NC</a:t>
            </a:r>
            <a:r>
              <a:rPr spc="-95" dirty="0"/>
              <a:t>I</a:t>
            </a:r>
            <a:r>
              <a:rPr spc="-345" dirty="0"/>
              <a:t>D</a:t>
            </a:r>
            <a:r>
              <a:rPr spc="-325" dirty="0"/>
              <a:t>E</a:t>
            </a:r>
            <a:r>
              <a:rPr spc="-345" dirty="0"/>
              <a:t>NC</a:t>
            </a:r>
            <a:r>
              <a:rPr spc="-360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7295" y="1981200"/>
            <a:ext cx="7711440" cy="3766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247015" indent="-344805">
              <a:lnSpc>
                <a:spcPct val="100000"/>
              </a:lnSpc>
              <a:spcBef>
                <a:spcPts val="1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65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pon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aneou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sc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35" dirty="0">
                <a:latin typeface="Microsoft Sans Serif"/>
                <a:cs typeface="Microsoft Sans Serif"/>
              </a:rPr>
              <a:t>rr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ag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mm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00" dirty="0">
                <a:latin typeface="Microsoft Sans Serif"/>
                <a:cs typeface="Microsoft Sans Serif"/>
              </a:rPr>
              <a:t>li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  </a:t>
            </a:r>
            <a:r>
              <a:rPr sz="2400" spc="-215" dirty="0">
                <a:latin typeface="Microsoft Sans Serif"/>
                <a:cs typeface="Microsoft Sans Serif"/>
              </a:rPr>
              <a:t>ea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20" dirty="0">
                <a:latin typeface="Microsoft Sans Serif"/>
                <a:cs typeface="Microsoft Sans Serif"/>
              </a:rPr>
              <a:t>y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egnan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345" dirty="0">
                <a:latin typeface="Microsoft Sans Serif"/>
                <a:cs typeface="Microsoft Sans Serif"/>
              </a:rPr>
              <a:t>y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frequency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decreases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increasing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gestational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age.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80" dirty="0">
                <a:latin typeface="Microsoft Sans Serif"/>
                <a:cs typeface="Microsoft Sans Serif"/>
              </a:rPr>
              <a:t>Eight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229" dirty="0">
                <a:latin typeface="Microsoft Sans Serif"/>
                <a:cs typeface="Microsoft Sans Serif"/>
              </a:rPr>
              <a:t>20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26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55" dirty="0">
                <a:latin typeface="Microsoft Sans Serif"/>
                <a:cs typeface="Microsoft Sans Serif"/>
              </a:rPr>
              <a:t>clinically</a:t>
            </a:r>
            <a:r>
              <a:rPr sz="2400" spc="33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recognized</a:t>
            </a:r>
            <a:r>
              <a:rPr sz="2400" spc="24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pregnancies</a:t>
            </a:r>
            <a:r>
              <a:rPr sz="2400" spc="25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under 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2</a:t>
            </a:r>
            <a:r>
              <a:rPr sz="2400" spc="-245" dirty="0">
                <a:latin typeface="Microsoft Sans Serif"/>
                <a:cs typeface="Microsoft Sans Serif"/>
              </a:rPr>
              <a:t>0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215" dirty="0">
                <a:latin typeface="Microsoft Sans Serif"/>
                <a:cs typeface="Microsoft Sans Serif"/>
              </a:rPr>
              <a:t>ee</a:t>
            </a:r>
            <a:r>
              <a:rPr sz="2400" spc="-200" dirty="0">
                <a:latin typeface="Microsoft Sans Serif"/>
                <a:cs typeface="Microsoft Sans Serif"/>
              </a:rPr>
              <a:t>k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ge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100" dirty="0">
                <a:latin typeface="Microsoft Sans Serif"/>
                <a:cs typeface="Microsoft Sans Serif"/>
              </a:rPr>
              <a:t>il</a:t>
            </a:r>
            <a:r>
              <a:rPr sz="2400" spc="-114" dirty="0">
                <a:latin typeface="Microsoft Sans Serif"/>
                <a:cs typeface="Microsoft Sans Serif"/>
              </a:rPr>
              <a:t>l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unde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g</a:t>
            </a:r>
            <a:r>
              <a:rPr sz="2400" spc="-245" dirty="0">
                <a:latin typeface="Microsoft Sans Serif"/>
                <a:cs typeface="Microsoft Sans Serif"/>
              </a:rPr>
              <a:t>o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pon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aneou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sc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35" dirty="0">
                <a:latin typeface="Microsoft Sans Serif"/>
                <a:cs typeface="Microsoft Sans Serif"/>
              </a:rPr>
              <a:t>rr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age</a:t>
            </a:r>
            <a:r>
              <a:rPr sz="2400" spc="-120" dirty="0">
                <a:latin typeface="Microsoft Sans Serif"/>
                <a:cs typeface="Microsoft Sans Serif"/>
              </a:rPr>
              <a:t>;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8</a:t>
            </a:r>
            <a:r>
              <a:rPr sz="2400" spc="-160" dirty="0">
                <a:latin typeface="Microsoft Sans Serif"/>
                <a:cs typeface="Microsoft Sans Serif"/>
              </a:rPr>
              <a:t>0 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these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occur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30" dirty="0">
                <a:latin typeface="Microsoft Sans Serif"/>
                <a:cs typeface="Microsoft Sans Serif"/>
              </a:rPr>
              <a:t>first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12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weeks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gestation.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484505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overall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risk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after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15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weeks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low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(about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0.6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percent)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for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chromosomally</a:t>
            </a:r>
            <a:r>
              <a:rPr sz="2400" spc="-204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and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structurally</a:t>
            </a:r>
            <a:r>
              <a:rPr sz="2400" spc="-15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normal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fetuses, </a:t>
            </a:r>
            <a:r>
              <a:rPr sz="2400" spc="-180" dirty="0">
                <a:latin typeface="Microsoft Sans Serif"/>
                <a:cs typeface="Microsoft Sans Serif"/>
              </a:rPr>
              <a:t>but varies 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200" dirty="0">
                <a:latin typeface="Microsoft Sans Serif"/>
                <a:cs typeface="Microsoft Sans Serif"/>
              </a:rPr>
              <a:t>cc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d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245" dirty="0">
                <a:latin typeface="Microsoft Sans Serif"/>
                <a:cs typeface="Microsoft Sans Serif"/>
              </a:rPr>
              <a:t>g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o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na</a:t>
            </a:r>
            <a:r>
              <a:rPr sz="2400" spc="-114" dirty="0">
                <a:latin typeface="Microsoft Sans Serif"/>
                <a:cs typeface="Microsoft Sans Serif"/>
              </a:rPr>
              <a:t>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ag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an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hn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20" dirty="0">
                <a:latin typeface="Microsoft Sans Serif"/>
                <a:cs typeface="Microsoft Sans Serif"/>
              </a:rPr>
              <a:t>y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2400" y="262154"/>
            <a:ext cx="8242603" cy="6341110"/>
          </a:xfrm>
          <a:prstGeom prst="rect">
            <a:avLst/>
          </a:prstGeom>
        </p:spPr>
        <p:txBody>
          <a:bodyPr vert="horz" wrap="square" lIns="0" tIns="18161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43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600" b="1" spc="-325" dirty="0">
                <a:latin typeface="Arial"/>
                <a:cs typeface="Arial"/>
              </a:rPr>
              <a:t>C</a:t>
            </a:r>
            <a:r>
              <a:rPr sz="2600" b="1" spc="-275" dirty="0">
                <a:latin typeface="Arial"/>
                <a:cs typeface="Arial"/>
              </a:rPr>
              <a:t>ong</a:t>
            </a:r>
            <a:r>
              <a:rPr sz="2600" b="1" spc="-250" dirty="0">
                <a:latin typeface="Arial"/>
                <a:cs typeface="Arial"/>
              </a:rPr>
              <a:t>e</a:t>
            </a:r>
            <a:r>
              <a:rPr sz="2600" b="1" spc="-275" dirty="0">
                <a:latin typeface="Arial"/>
                <a:cs typeface="Arial"/>
              </a:rPr>
              <a:t>n</a:t>
            </a:r>
            <a:r>
              <a:rPr sz="2600" b="1" spc="-105" dirty="0">
                <a:latin typeface="Arial"/>
                <a:cs typeface="Arial"/>
              </a:rPr>
              <a:t>i</a:t>
            </a:r>
            <a:r>
              <a:rPr sz="2600" b="1" spc="-150" dirty="0">
                <a:latin typeface="Arial"/>
                <a:cs typeface="Arial"/>
              </a:rPr>
              <a:t>t</a:t>
            </a:r>
            <a:r>
              <a:rPr sz="2600" b="1" spc="-250" dirty="0">
                <a:latin typeface="Arial"/>
                <a:cs typeface="Arial"/>
              </a:rPr>
              <a:t>a</a:t>
            </a:r>
            <a:r>
              <a:rPr sz="2600" b="1" spc="-135" dirty="0">
                <a:latin typeface="Arial"/>
                <a:cs typeface="Arial"/>
              </a:rPr>
              <a:t>l</a:t>
            </a:r>
            <a:r>
              <a:rPr sz="2600" b="1" spc="25" dirty="0">
                <a:latin typeface="Arial"/>
                <a:cs typeface="Arial"/>
              </a:rPr>
              <a:t> </a:t>
            </a:r>
            <a:r>
              <a:rPr sz="2600" b="1" spc="-275" dirty="0">
                <a:latin typeface="Arial"/>
                <a:cs typeface="Arial"/>
              </a:rPr>
              <a:t>u</a:t>
            </a:r>
            <a:r>
              <a:rPr sz="2600" b="1" spc="-150" dirty="0">
                <a:latin typeface="Arial"/>
                <a:cs typeface="Arial"/>
              </a:rPr>
              <a:t>t</a:t>
            </a:r>
            <a:r>
              <a:rPr sz="2600" b="1" spc="-250" dirty="0">
                <a:latin typeface="Arial"/>
                <a:cs typeface="Arial"/>
              </a:rPr>
              <a:t>e</a:t>
            </a:r>
            <a:r>
              <a:rPr sz="2600" b="1" spc="-180" dirty="0">
                <a:latin typeface="Arial"/>
                <a:cs typeface="Arial"/>
              </a:rPr>
              <a:t>r</a:t>
            </a:r>
            <a:r>
              <a:rPr sz="2600" b="1" spc="-105" dirty="0">
                <a:latin typeface="Arial"/>
                <a:cs typeface="Arial"/>
              </a:rPr>
              <a:t>i</a:t>
            </a:r>
            <a:r>
              <a:rPr sz="2600" b="1" spc="-275" dirty="0">
                <a:latin typeface="Arial"/>
                <a:cs typeface="Arial"/>
              </a:rPr>
              <a:t>n</a:t>
            </a:r>
            <a:r>
              <a:rPr sz="2600" b="1" spc="-265" dirty="0">
                <a:latin typeface="Arial"/>
                <a:cs typeface="Arial"/>
              </a:rPr>
              <a:t>e</a:t>
            </a:r>
            <a:r>
              <a:rPr sz="2600" b="1" spc="-15" dirty="0">
                <a:latin typeface="Arial"/>
                <a:cs typeface="Arial"/>
              </a:rPr>
              <a:t> </a:t>
            </a:r>
            <a:r>
              <a:rPr sz="2600" b="1" spc="-400" dirty="0">
                <a:latin typeface="Arial"/>
                <a:cs typeface="Arial"/>
              </a:rPr>
              <a:t>m</a:t>
            </a:r>
            <a:r>
              <a:rPr sz="2600" b="1" spc="-250" dirty="0">
                <a:latin typeface="Arial"/>
                <a:cs typeface="Arial"/>
              </a:rPr>
              <a:t>a</a:t>
            </a:r>
            <a:r>
              <a:rPr sz="2600" b="1" spc="-105" dirty="0">
                <a:latin typeface="Arial"/>
                <a:cs typeface="Arial"/>
              </a:rPr>
              <a:t>l</a:t>
            </a:r>
            <a:r>
              <a:rPr sz="2600" b="1" spc="-150" dirty="0">
                <a:latin typeface="Arial"/>
                <a:cs typeface="Arial"/>
              </a:rPr>
              <a:t>f</a:t>
            </a:r>
            <a:r>
              <a:rPr sz="2600" b="1" spc="-275" dirty="0">
                <a:latin typeface="Arial"/>
                <a:cs typeface="Arial"/>
              </a:rPr>
              <a:t>o</a:t>
            </a:r>
            <a:r>
              <a:rPr sz="2600" b="1" spc="-180" dirty="0">
                <a:latin typeface="Arial"/>
                <a:cs typeface="Arial"/>
              </a:rPr>
              <a:t>r</a:t>
            </a:r>
            <a:r>
              <a:rPr sz="2600" b="1" spc="-400" dirty="0">
                <a:latin typeface="Arial"/>
                <a:cs typeface="Arial"/>
              </a:rPr>
              <a:t>m</a:t>
            </a:r>
            <a:r>
              <a:rPr sz="2600" b="1" spc="-250" dirty="0">
                <a:latin typeface="Arial"/>
                <a:cs typeface="Arial"/>
              </a:rPr>
              <a:t>a</a:t>
            </a:r>
            <a:r>
              <a:rPr sz="2600" b="1" spc="-150" dirty="0">
                <a:latin typeface="Arial"/>
                <a:cs typeface="Arial"/>
              </a:rPr>
              <a:t>t</a:t>
            </a:r>
            <a:r>
              <a:rPr sz="2600" b="1" spc="-105" dirty="0">
                <a:latin typeface="Arial"/>
                <a:cs typeface="Arial"/>
              </a:rPr>
              <a:t>i</a:t>
            </a:r>
            <a:r>
              <a:rPr sz="2600" b="1" spc="-275" dirty="0">
                <a:latin typeface="Arial"/>
                <a:cs typeface="Arial"/>
              </a:rPr>
              <a:t>o</a:t>
            </a:r>
            <a:r>
              <a:rPr sz="2600" b="1" spc="-250" dirty="0">
                <a:latin typeface="Arial"/>
                <a:cs typeface="Arial"/>
              </a:rPr>
              <a:t>n</a:t>
            </a:r>
            <a:r>
              <a:rPr sz="2600" b="1" spc="-265" dirty="0">
                <a:latin typeface="Arial"/>
                <a:cs typeface="Arial"/>
              </a:rPr>
              <a:t>s</a:t>
            </a:r>
            <a:endParaRPr sz="2600" dirty="0">
              <a:latin typeface="Arial"/>
              <a:cs typeface="Arial"/>
            </a:endParaRPr>
          </a:p>
          <a:p>
            <a:pPr marL="356870" marR="172085" indent="-344805">
              <a:lnSpc>
                <a:spcPct val="100000"/>
              </a:lnSpc>
              <a:spcBef>
                <a:spcPts val="114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200" spc="-190" dirty="0">
                <a:latin typeface="Microsoft Sans Serif"/>
                <a:cs typeface="Microsoft Sans Serif"/>
              </a:rPr>
              <a:t>There</a:t>
            </a:r>
            <a:r>
              <a:rPr sz="2200" spc="-185" dirty="0">
                <a:latin typeface="Microsoft Sans Serif"/>
                <a:cs typeface="Microsoft Sans Serif"/>
              </a:rPr>
              <a:t> </a:t>
            </a:r>
            <a:r>
              <a:rPr sz="2200" spc="-135" dirty="0">
                <a:latin typeface="Microsoft Sans Serif"/>
                <a:cs typeface="Microsoft Sans Serif"/>
              </a:rPr>
              <a:t>is </a:t>
            </a:r>
            <a:r>
              <a:rPr sz="2200" spc="-140" dirty="0">
                <a:latin typeface="Microsoft Sans Serif"/>
                <a:cs typeface="Microsoft Sans Serif"/>
              </a:rPr>
              <a:t>insufficient </a:t>
            </a:r>
            <a:r>
              <a:rPr sz="2200" spc="-180" dirty="0">
                <a:latin typeface="Microsoft Sans Serif"/>
                <a:cs typeface="Microsoft Sans Serif"/>
              </a:rPr>
              <a:t>evidence</a:t>
            </a:r>
            <a:r>
              <a:rPr sz="2200" spc="-175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to </a:t>
            </a:r>
            <a:r>
              <a:rPr sz="2200" spc="-185" dirty="0">
                <a:latin typeface="Microsoft Sans Serif"/>
                <a:cs typeface="Microsoft Sans Serif"/>
              </a:rPr>
              <a:t>assess</a:t>
            </a:r>
            <a:r>
              <a:rPr sz="2200" spc="-18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the</a:t>
            </a:r>
            <a:r>
              <a:rPr sz="2200" spc="-165" dirty="0">
                <a:latin typeface="Microsoft Sans Serif"/>
                <a:cs typeface="Microsoft Sans Serif"/>
              </a:rPr>
              <a:t> </a:t>
            </a:r>
            <a:r>
              <a:rPr sz="2200" spc="-150" dirty="0">
                <a:latin typeface="Microsoft Sans Serif"/>
                <a:cs typeface="Microsoft Sans Serif"/>
              </a:rPr>
              <a:t>effect </a:t>
            </a:r>
            <a:r>
              <a:rPr sz="2200" spc="-155" dirty="0">
                <a:latin typeface="Microsoft Sans Serif"/>
                <a:cs typeface="Microsoft Sans Serif"/>
              </a:rPr>
              <a:t>of uterine </a:t>
            </a:r>
            <a:r>
              <a:rPr sz="2200" spc="-200" dirty="0">
                <a:latin typeface="Microsoft Sans Serif"/>
                <a:cs typeface="Microsoft Sans Serif"/>
              </a:rPr>
              <a:t>septum </a:t>
            </a:r>
            <a:r>
              <a:rPr sz="2200" spc="-195" dirty="0">
                <a:latin typeface="Microsoft Sans Serif"/>
                <a:cs typeface="Microsoft Sans Serif"/>
              </a:rPr>
              <a:t> </a:t>
            </a:r>
            <a:r>
              <a:rPr sz="2200" spc="-160" dirty="0">
                <a:latin typeface="Microsoft Sans Serif"/>
                <a:cs typeface="Microsoft Sans Serif"/>
              </a:rPr>
              <a:t>resection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145" dirty="0">
                <a:latin typeface="Microsoft Sans Serif"/>
                <a:cs typeface="Microsoft Sans Serif"/>
              </a:rPr>
              <a:t>in</a:t>
            </a:r>
            <a:r>
              <a:rPr sz="2200" spc="-55" dirty="0">
                <a:latin typeface="Microsoft Sans Serif"/>
                <a:cs typeface="Microsoft Sans Serif"/>
              </a:rPr>
              <a:t> </a:t>
            </a:r>
            <a:r>
              <a:rPr sz="2200" spc="-240" dirty="0">
                <a:latin typeface="Microsoft Sans Serif"/>
                <a:cs typeface="Microsoft Sans Serif"/>
              </a:rPr>
              <a:t>women</a:t>
            </a:r>
            <a:r>
              <a:rPr sz="2200" spc="-30" dirty="0">
                <a:latin typeface="Microsoft Sans Serif"/>
                <a:cs typeface="Microsoft Sans Serif"/>
              </a:rPr>
              <a:t> </a:t>
            </a:r>
            <a:r>
              <a:rPr sz="2200" spc="-165" dirty="0">
                <a:latin typeface="Microsoft Sans Serif"/>
                <a:cs typeface="Microsoft Sans Serif"/>
              </a:rPr>
              <a:t>with</a:t>
            </a:r>
            <a:r>
              <a:rPr sz="2200" spc="-10" dirty="0">
                <a:latin typeface="Microsoft Sans Serif"/>
                <a:cs typeface="Microsoft Sans Serif"/>
              </a:rPr>
              <a:t> </a:t>
            </a:r>
            <a:r>
              <a:rPr sz="2200" spc="-160" dirty="0">
                <a:latin typeface="Microsoft Sans Serif"/>
                <a:cs typeface="Microsoft Sans Serif"/>
              </a:rPr>
              <a:t>recurrent</a:t>
            </a:r>
            <a:r>
              <a:rPr sz="2200" spc="-3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miscarriage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204" dirty="0">
                <a:latin typeface="Microsoft Sans Serif"/>
                <a:cs typeface="Microsoft Sans Serif"/>
              </a:rPr>
              <a:t>and</a:t>
            </a:r>
            <a:r>
              <a:rPr sz="2200" spc="-50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uterine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195" dirty="0">
                <a:latin typeface="Microsoft Sans Serif"/>
                <a:cs typeface="Microsoft Sans Serif"/>
              </a:rPr>
              <a:t>septum</a:t>
            </a:r>
            <a:r>
              <a:rPr sz="2200" spc="-25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to </a:t>
            </a:r>
            <a:r>
              <a:rPr sz="2200" spc="-570" dirty="0">
                <a:latin typeface="Microsoft Sans Serif"/>
                <a:cs typeface="Microsoft Sans Serif"/>
              </a:rPr>
              <a:t> </a:t>
            </a:r>
            <a:r>
              <a:rPr sz="2200" spc="-200" dirty="0">
                <a:latin typeface="Microsoft Sans Serif"/>
                <a:cs typeface="Microsoft Sans Serif"/>
              </a:rPr>
              <a:t>p</a:t>
            </a:r>
            <a:r>
              <a:rPr sz="2200" spc="-110" dirty="0">
                <a:latin typeface="Microsoft Sans Serif"/>
                <a:cs typeface="Microsoft Sans Serif"/>
              </a:rPr>
              <a:t>r</a:t>
            </a:r>
            <a:r>
              <a:rPr sz="2200" spc="-200" dirty="0">
                <a:latin typeface="Microsoft Sans Serif"/>
                <a:cs typeface="Microsoft Sans Serif"/>
              </a:rPr>
              <a:t>e</a:t>
            </a:r>
            <a:r>
              <a:rPr sz="2200" spc="-170" dirty="0">
                <a:latin typeface="Microsoft Sans Serif"/>
                <a:cs typeface="Microsoft Sans Serif"/>
              </a:rPr>
              <a:t>v</a:t>
            </a:r>
            <a:r>
              <a:rPr sz="2200" spc="-200" dirty="0">
                <a:latin typeface="Microsoft Sans Serif"/>
                <a:cs typeface="Microsoft Sans Serif"/>
              </a:rPr>
              <a:t>en</a:t>
            </a:r>
            <a:r>
              <a:rPr sz="2200" spc="-110" dirty="0">
                <a:latin typeface="Microsoft Sans Serif"/>
                <a:cs typeface="Microsoft Sans Serif"/>
              </a:rPr>
              <a:t>t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90" dirty="0">
                <a:latin typeface="Microsoft Sans Serif"/>
                <a:cs typeface="Microsoft Sans Serif"/>
              </a:rPr>
              <a:t>f</a:t>
            </a:r>
            <a:r>
              <a:rPr sz="2200" spc="-200" dirty="0">
                <a:latin typeface="Microsoft Sans Serif"/>
                <a:cs typeface="Microsoft Sans Serif"/>
              </a:rPr>
              <a:t>u</a:t>
            </a:r>
            <a:r>
              <a:rPr sz="2200" spc="-110" dirty="0">
                <a:latin typeface="Microsoft Sans Serif"/>
                <a:cs typeface="Microsoft Sans Serif"/>
              </a:rPr>
              <a:t>r</a:t>
            </a:r>
            <a:r>
              <a:rPr sz="2200" spc="-90" dirty="0">
                <a:latin typeface="Microsoft Sans Serif"/>
                <a:cs typeface="Microsoft Sans Serif"/>
              </a:rPr>
              <a:t>t</a:t>
            </a:r>
            <a:r>
              <a:rPr sz="2200" spc="-200" dirty="0">
                <a:latin typeface="Microsoft Sans Serif"/>
                <a:cs typeface="Microsoft Sans Serif"/>
              </a:rPr>
              <a:t>he</a:t>
            </a:r>
            <a:r>
              <a:rPr sz="2200" spc="-130" dirty="0">
                <a:latin typeface="Microsoft Sans Serif"/>
                <a:cs typeface="Microsoft Sans Serif"/>
              </a:rPr>
              <a:t>r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300" dirty="0">
                <a:latin typeface="Microsoft Sans Serif"/>
                <a:cs typeface="Microsoft Sans Serif"/>
              </a:rPr>
              <a:t>m</a:t>
            </a:r>
            <a:r>
              <a:rPr sz="2200" spc="-75" dirty="0">
                <a:latin typeface="Microsoft Sans Serif"/>
                <a:cs typeface="Microsoft Sans Serif"/>
              </a:rPr>
              <a:t>i</a:t>
            </a:r>
            <a:r>
              <a:rPr sz="2200" spc="-170" dirty="0">
                <a:latin typeface="Microsoft Sans Serif"/>
                <a:cs typeface="Microsoft Sans Serif"/>
              </a:rPr>
              <a:t>sc</a:t>
            </a:r>
            <a:r>
              <a:rPr sz="2200" spc="-200" dirty="0">
                <a:latin typeface="Microsoft Sans Serif"/>
                <a:cs typeface="Microsoft Sans Serif"/>
              </a:rPr>
              <a:t>a</a:t>
            </a:r>
            <a:r>
              <a:rPr sz="2200" spc="-110" dirty="0">
                <a:latin typeface="Microsoft Sans Serif"/>
                <a:cs typeface="Microsoft Sans Serif"/>
              </a:rPr>
              <a:t>rr</a:t>
            </a:r>
            <a:r>
              <a:rPr sz="2200" spc="-75" dirty="0">
                <a:latin typeface="Microsoft Sans Serif"/>
                <a:cs typeface="Microsoft Sans Serif"/>
              </a:rPr>
              <a:t>i</a:t>
            </a:r>
            <a:r>
              <a:rPr sz="2200" spc="-200" dirty="0">
                <a:latin typeface="Microsoft Sans Serif"/>
                <a:cs typeface="Microsoft Sans Serif"/>
              </a:rPr>
              <a:t>ag</a:t>
            </a:r>
            <a:r>
              <a:rPr sz="2200" spc="-220" dirty="0">
                <a:latin typeface="Microsoft Sans Serif"/>
                <a:cs typeface="Microsoft Sans Serif"/>
              </a:rPr>
              <a:t>e</a:t>
            </a:r>
            <a:endParaRPr sz="2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har char="•"/>
            </a:pPr>
            <a:endParaRPr sz="25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207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200" spc="-165" dirty="0">
                <a:latin typeface="Microsoft Sans Serif"/>
                <a:cs typeface="Microsoft Sans Serif"/>
              </a:rPr>
              <a:t>Cervical</a:t>
            </a:r>
            <a:r>
              <a:rPr sz="2200" spc="-160" dirty="0">
                <a:latin typeface="Microsoft Sans Serif"/>
                <a:cs typeface="Microsoft Sans Serif"/>
              </a:rPr>
              <a:t> </a:t>
            </a:r>
            <a:r>
              <a:rPr sz="2200" spc="-200" dirty="0">
                <a:latin typeface="Microsoft Sans Serif"/>
                <a:cs typeface="Microsoft Sans Serif"/>
              </a:rPr>
              <a:t>weakness</a:t>
            </a:r>
            <a:r>
              <a:rPr sz="2200" spc="-195" dirty="0">
                <a:latin typeface="Microsoft Sans Serif"/>
                <a:cs typeface="Microsoft Sans Serif"/>
              </a:rPr>
              <a:t> </a:t>
            </a:r>
            <a:r>
              <a:rPr sz="2200" spc="-204" dirty="0">
                <a:latin typeface="Microsoft Sans Serif"/>
                <a:cs typeface="Microsoft Sans Serif"/>
              </a:rPr>
              <a:t>and</a:t>
            </a:r>
            <a:r>
              <a:rPr sz="2200" spc="-200" dirty="0">
                <a:latin typeface="Microsoft Sans Serif"/>
                <a:cs typeface="Microsoft Sans Serif"/>
              </a:rPr>
              <a:t> </a:t>
            </a:r>
            <a:r>
              <a:rPr sz="2200" spc="-150" dirty="0">
                <a:latin typeface="Microsoft Sans Serif"/>
                <a:cs typeface="Microsoft Sans Serif"/>
              </a:rPr>
              <a:t>cervical </a:t>
            </a:r>
            <a:r>
              <a:rPr sz="2200" spc="-170" dirty="0">
                <a:latin typeface="Microsoft Sans Serif"/>
                <a:cs typeface="Microsoft Sans Serif"/>
              </a:rPr>
              <a:t>cerclage</a:t>
            </a:r>
            <a:r>
              <a:rPr sz="2200" spc="-165" dirty="0">
                <a:latin typeface="Microsoft Sans Serif"/>
                <a:cs typeface="Microsoft Sans Serif"/>
              </a:rPr>
              <a:t> Cervical</a:t>
            </a:r>
            <a:r>
              <a:rPr sz="2200" spc="-16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cerclage </a:t>
            </a:r>
            <a:r>
              <a:rPr sz="2200" spc="-135" dirty="0">
                <a:latin typeface="Microsoft Sans Serif"/>
                <a:cs typeface="Microsoft Sans Serif"/>
              </a:rPr>
              <a:t>is </a:t>
            </a:r>
            <a:r>
              <a:rPr sz="2200" spc="-13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associated</a:t>
            </a:r>
            <a:r>
              <a:rPr sz="2200" spc="-60" dirty="0">
                <a:latin typeface="Microsoft Sans Serif"/>
                <a:cs typeface="Microsoft Sans Serif"/>
              </a:rPr>
              <a:t> </a:t>
            </a:r>
            <a:r>
              <a:rPr sz="2200" spc="-165" dirty="0">
                <a:latin typeface="Microsoft Sans Serif"/>
                <a:cs typeface="Microsoft Sans Serif"/>
              </a:rPr>
              <a:t>with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150" dirty="0">
                <a:latin typeface="Microsoft Sans Serif"/>
                <a:cs typeface="Microsoft Sans Serif"/>
              </a:rPr>
              <a:t>potential</a:t>
            </a:r>
            <a:r>
              <a:rPr sz="2200" spc="-30" dirty="0">
                <a:latin typeface="Microsoft Sans Serif"/>
                <a:cs typeface="Microsoft Sans Serif"/>
              </a:rPr>
              <a:t> </a:t>
            </a:r>
            <a:r>
              <a:rPr sz="2200" spc="-180" dirty="0">
                <a:latin typeface="Microsoft Sans Serif"/>
                <a:cs typeface="Microsoft Sans Serif"/>
              </a:rPr>
              <a:t>hazards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related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to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the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surgery</a:t>
            </a:r>
            <a:r>
              <a:rPr sz="2200" spc="-50" dirty="0">
                <a:latin typeface="Microsoft Sans Serif"/>
                <a:cs typeface="Microsoft Sans Serif"/>
              </a:rPr>
              <a:t> </a:t>
            </a:r>
            <a:r>
              <a:rPr sz="2200" spc="-204" dirty="0">
                <a:latin typeface="Microsoft Sans Serif"/>
                <a:cs typeface="Microsoft Sans Serif"/>
              </a:rPr>
              <a:t>and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the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140" dirty="0">
                <a:latin typeface="Microsoft Sans Serif"/>
                <a:cs typeface="Microsoft Sans Serif"/>
              </a:rPr>
              <a:t>risk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of </a:t>
            </a:r>
            <a:r>
              <a:rPr sz="2200" spc="-570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stimulating uterine </a:t>
            </a:r>
            <a:r>
              <a:rPr sz="2200" spc="-160" dirty="0">
                <a:latin typeface="Microsoft Sans Serif"/>
                <a:cs typeface="Microsoft Sans Serif"/>
              </a:rPr>
              <a:t>contractions </a:t>
            </a:r>
            <a:r>
              <a:rPr sz="2200" spc="-204" dirty="0">
                <a:latin typeface="Microsoft Sans Serif"/>
                <a:cs typeface="Microsoft Sans Serif"/>
              </a:rPr>
              <a:t>and</a:t>
            </a:r>
            <a:r>
              <a:rPr sz="2200" spc="-200" dirty="0">
                <a:latin typeface="Microsoft Sans Serif"/>
                <a:cs typeface="Microsoft Sans Serif"/>
              </a:rPr>
              <a:t> hence</a:t>
            </a:r>
            <a:r>
              <a:rPr sz="2200" spc="180" dirty="0">
                <a:latin typeface="Microsoft Sans Serif"/>
                <a:cs typeface="Microsoft Sans Serif"/>
              </a:rPr>
              <a:t> </a:t>
            </a:r>
            <a:r>
              <a:rPr sz="2200" spc="-175" dirty="0">
                <a:latin typeface="Microsoft Sans Serif"/>
                <a:cs typeface="Microsoft Sans Serif"/>
              </a:rPr>
              <a:t>should </a:t>
            </a:r>
            <a:r>
              <a:rPr sz="2200" spc="-210" dirty="0">
                <a:latin typeface="Microsoft Sans Serif"/>
                <a:cs typeface="Microsoft Sans Serif"/>
              </a:rPr>
              <a:t>be</a:t>
            </a:r>
            <a:r>
              <a:rPr sz="2200" spc="165" dirty="0">
                <a:latin typeface="Microsoft Sans Serif"/>
                <a:cs typeface="Microsoft Sans Serif"/>
              </a:rPr>
              <a:t> </a:t>
            </a:r>
            <a:r>
              <a:rPr sz="2200" spc="-175" dirty="0">
                <a:latin typeface="Microsoft Sans Serif"/>
                <a:cs typeface="Microsoft Sans Serif"/>
              </a:rPr>
              <a:t>considered </a:t>
            </a:r>
            <a:r>
              <a:rPr sz="2200" spc="-170" dirty="0">
                <a:latin typeface="Microsoft Sans Serif"/>
                <a:cs typeface="Microsoft Sans Serif"/>
              </a:rPr>
              <a:t>only </a:t>
            </a:r>
            <a:r>
              <a:rPr sz="2200" spc="-165" dirty="0">
                <a:latin typeface="Microsoft Sans Serif"/>
                <a:cs typeface="Microsoft Sans Serif"/>
              </a:rPr>
              <a:t> </a:t>
            </a:r>
            <a:r>
              <a:rPr sz="2200" spc="-75" dirty="0">
                <a:latin typeface="Microsoft Sans Serif"/>
                <a:cs typeface="Microsoft Sans Serif"/>
              </a:rPr>
              <a:t>i</a:t>
            </a:r>
            <a:r>
              <a:rPr sz="2200" spc="-220" dirty="0">
                <a:latin typeface="Microsoft Sans Serif"/>
                <a:cs typeface="Microsoft Sans Serif"/>
              </a:rPr>
              <a:t>n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275" dirty="0">
                <a:latin typeface="Microsoft Sans Serif"/>
                <a:cs typeface="Microsoft Sans Serif"/>
              </a:rPr>
              <a:t>w</a:t>
            </a:r>
            <a:r>
              <a:rPr sz="2200" spc="-200" dirty="0">
                <a:latin typeface="Microsoft Sans Serif"/>
                <a:cs typeface="Microsoft Sans Serif"/>
              </a:rPr>
              <a:t>o</a:t>
            </a:r>
            <a:r>
              <a:rPr sz="2200" spc="-300" dirty="0">
                <a:latin typeface="Microsoft Sans Serif"/>
                <a:cs typeface="Microsoft Sans Serif"/>
              </a:rPr>
              <a:t>m</a:t>
            </a:r>
            <a:r>
              <a:rPr sz="2200" spc="-200" dirty="0">
                <a:latin typeface="Microsoft Sans Serif"/>
                <a:cs typeface="Microsoft Sans Serif"/>
              </a:rPr>
              <a:t>e</a:t>
            </a:r>
            <a:r>
              <a:rPr sz="2200" spc="-220" dirty="0">
                <a:latin typeface="Microsoft Sans Serif"/>
                <a:cs typeface="Microsoft Sans Serif"/>
              </a:rPr>
              <a:t>n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275" dirty="0">
                <a:latin typeface="Microsoft Sans Serif"/>
                <a:cs typeface="Microsoft Sans Serif"/>
              </a:rPr>
              <a:t>w</a:t>
            </a:r>
            <a:r>
              <a:rPr sz="2200" spc="-200" dirty="0">
                <a:latin typeface="Microsoft Sans Serif"/>
                <a:cs typeface="Microsoft Sans Serif"/>
              </a:rPr>
              <a:t>h</a:t>
            </a:r>
            <a:r>
              <a:rPr sz="2200" spc="-220" dirty="0">
                <a:latin typeface="Microsoft Sans Serif"/>
                <a:cs typeface="Microsoft Sans Serif"/>
              </a:rPr>
              <a:t>o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200" dirty="0">
                <a:latin typeface="Microsoft Sans Serif"/>
                <a:cs typeface="Microsoft Sans Serif"/>
              </a:rPr>
              <a:t>a</a:t>
            </a:r>
            <a:r>
              <a:rPr sz="2200" spc="-110" dirty="0">
                <a:latin typeface="Microsoft Sans Serif"/>
                <a:cs typeface="Microsoft Sans Serif"/>
              </a:rPr>
              <a:t>r</a:t>
            </a:r>
            <a:r>
              <a:rPr sz="2200" spc="-220" dirty="0">
                <a:latin typeface="Microsoft Sans Serif"/>
                <a:cs typeface="Microsoft Sans Serif"/>
              </a:rPr>
              <a:t>e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75" dirty="0">
                <a:latin typeface="Microsoft Sans Serif"/>
                <a:cs typeface="Microsoft Sans Serif"/>
              </a:rPr>
              <a:t>li</a:t>
            </a:r>
            <a:r>
              <a:rPr sz="2200" spc="-170" dirty="0">
                <a:latin typeface="Microsoft Sans Serif"/>
                <a:cs typeface="Microsoft Sans Serif"/>
              </a:rPr>
              <a:t>k</a:t>
            </a:r>
            <a:r>
              <a:rPr sz="2200" spc="-200" dirty="0">
                <a:latin typeface="Microsoft Sans Serif"/>
                <a:cs typeface="Microsoft Sans Serif"/>
              </a:rPr>
              <a:t>e</a:t>
            </a:r>
            <a:r>
              <a:rPr sz="2200" spc="-75" dirty="0">
                <a:latin typeface="Microsoft Sans Serif"/>
                <a:cs typeface="Microsoft Sans Serif"/>
              </a:rPr>
              <a:t>l</a:t>
            </a:r>
            <a:r>
              <a:rPr sz="2200" spc="-195" dirty="0">
                <a:latin typeface="Microsoft Sans Serif"/>
                <a:cs typeface="Microsoft Sans Serif"/>
              </a:rPr>
              <a:t>y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90" dirty="0">
                <a:latin typeface="Microsoft Sans Serif"/>
                <a:cs typeface="Microsoft Sans Serif"/>
              </a:rPr>
              <a:t>t</a:t>
            </a:r>
            <a:r>
              <a:rPr sz="2200" spc="-220" dirty="0">
                <a:latin typeface="Microsoft Sans Serif"/>
                <a:cs typeface="Microsoft Sans Serif"/>
              </a:rPr>
              <a:t>o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200" dirty="0">
                <a:latin typeface="Microsoft Sans Serif"/>
                <a:cs typeface="Microsoft Sans Serif"/>
              </a:rPr>
              <a:t>bene</a:t>
            </a:r>
            <a:r>
              <a:rPr sz="2200" spc="-90" dirty="0">
                <a:latin typeface="Microsoft Sans Serif"/>
                <a:cs typeface="Microsoft Sans Serif"/>
              </a:rPr>
              <a:t>f</a:t>
            </a:r>
            <a:r>
              <a:rPr sz="2200" spc="-75" dirty="0">
                <a:latin typeface="Microsoft Sans Serif"/>
                <a:cs typeface="Microsoft Sans Serif"/>
              </a:rPr>
              <a:t>i</a:t>
            </a:r>
            <a:r>
              <a:rPr sz="2200" spc="-90" dirty="0">
                <a:latin typeface="Microsoft Sans Serif"/>
                <a:cs typeface="Microsoft Sans Serif"/>
              </a:rPr>
              <a:t>t</a:t>
            </a:r>
            <a:r>
              <a:rPr sz="2200" spc="-110" dirty="0">
                <a:latin typeface="Microsoft Sans Serif"/>
                <a:cs typeface="Microsoft Sans Serif"/>
              </a:rPr>
              <a:t>.</a:t>
            </a:r>
            <a:endParaRPr sz="2200" dirty="0">
              <a:latin typeface="Microsoft Sans Serif"/>
              <a:cs typeface="Microsoft Sans Serif"/>
            </a:endParaRPr>
          </a:p>
          <a:p>
            <a:pPr marL="356870" marR="104139" indent="-344805">
              <a:lnSpc>
                <a:spcPct val="100000"/>
              </a:lnSpc>
              <a:spcBef>
                <a:spcPts val="113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200" spc="-260" dirty="0">
                <a:latin typeface="Microsoft Sans Serif"/>
                <a:cs typeface="Microsoft Sans Serif"/>
              </a:rPr>
              <a:t>Women</a:t>
            </a:r>
            <a:r>
              <a:rPr sz="2200" spc="-50" dirty="0">
                <a:latin typeface="Microsoft Sans Serif"/>
                <a:cs typeface="Microsoft Sans Serif"/>
              </a:rPr>
              <a:t> </a:t>
            </a:r>
            <a:r>
              <a:rPr sz="2200" spc="-165" dirty="0">
                <a:latin typeface="Microsoft Sans Serif"/>
                <a:cs typeface="Microsoft Sans Serif"/>
              </a:rPr>
              <a:t>with</a:t>
            </a:r>
            <a:r>
              <a:rPr sz="2200" spc="-5" dirty="0">
                <a:latin typeface="Microsoft Sans Serif"/>
                <a:cs typeface="Microsoft Sans Serif"/>
              </a:rPr>
              <a:t> </a:t>
            </a:r>
            <a:r>
              <a:rPr sz="2200" spc="-220" dirty="0">
                <a:latin typeface="Microsoft Sans Serif"/>
                <a:cs typeface="Microsoft Sans Serif"/>
              </a:rPr>
              <a:t>a</a:t>
            </a:r>
            <a:r>
              <a:rPr sz="2200" spc="-30" dirty="0">
                <a:latin typeface="Microsoft Sans Serif"/>
                <a:cs typeface="Microsoft Sans Serif"/>
              </a:rPr>
              <a:t> </a:t>
            </a:r>
            <a:r>
              <a:rPr sz="2200" spc="-150" dirty="0">
                <a:latin typeface="Microsoft Sans Serif"/>
                <a:cs typeface="Microsoft Sans Serif"/>
              </a:rPr>
              <a:t>history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of</a:t>
            </a:r>
            <a:r>
              <a:rPr sz="2200" spc="-5" dirty="0">
                <a:latin typeface="Microsoft Sans Serif"/>
                <a:cs typeface="Microsoft Sans Serif"/>
              </a:rPr>
              <a:t> </a:t>
            </a:r>
            <a:r>
              <a:rPr sz="2200" spc="-160" dirty="0">
                <a:latin typeface="Microsoft Sans Serif"/>
                <a:cs typeface="Microsoft Sans Serif"/>
              </a:rPr>
              <a:t>second-trimester</a:t>
            </a:r>
            <a:r>
              <a:rPr sz="2200" spc="-55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miscarriage</a:t>
            </a:r>
            <a:r>
              <a:rPr sz="2200" spc="-45" dirty="0">
                <a:latin typeface="Microsoft Sans Serif"/>
                <a:cs typeface="Microsoft Sans Serif"/>
              </a:rPr>
              <a:t> </a:t>
            </a:r>
            <a:r>
              <a:rPr sz="2200" spc="-204" dirty="0">
                <a:latin typeface="Microsoft Sans Serif"/>
                <a:cs typeface="Microsoft Sans Serif"/>
              </a:rPr>
              <a:t>and</a:t>
            </a:r>
            <a:r>
              <a:rPr sz="2200" spc="-30" dirty="0">
                <a:latin typeface="Microsoft Sans Serif"/>
                <a:cs typeface="Microsoft Sans Serif"/>
              </a:rPr>
              <a:t> </a:t>
            </a:r>
            <a:r>
              <a:rPr sz="2200" spc="-180" dirty="0">
                <a:latin typeface="Microsoft Sans Serif"/>
                <a:cs typeface="Microsoft Sans Serif"/>
              </a:rPr>
              <a:t>suspected </a:t>
            </a:r>
            <a:r>
              <a:rPr sz="2200" spc="-570" dirty="0">
                <a:latin typeface="Microsoft Sans Serif"/>
                <a:cs typeface="Microsoft Sans Serif"/>
              </a:rPr>
              <a:t> </a:t>
            </a:r>
            <a:r>
              <a:rPr sz="2200" spc="-150" dirty="0">
                <a:latin typeface="Microsoft Sans Serif"/>
                <a:cs typeface="Microsoft Sans Serif"/>
              </a:rPr>
              <a:t>cervical </a:t>
            </a:r>
            <a:r>
              <a:rPr sz="2200" spc="-200" dirty="0">
                <a:latin typeface="Microsoft Sans Serif"/>
                <a:cs typeface="Microsoft Sans Serif"/>
              </a:rPr>
              <a:t>weakness</a:t>
            </a:r>
            <a:r>
              <a:rPr sz="2200" spc="-195" dirty="0">
                <a:latin typeface="Microsoft Sans Serif"/>
                <a:cs typeface="Microsoft Sans Serif"/>
              </a:rPr>
              <a:t> </a:t>
            </a:r>
            <a:r>
              <a:rPr sz="2200" spc="-229" dirty="0">
                <a:latin typeface="Microsoft Sans Serif"/>
                <a:cs typeface="Microsoft Sans Serif"/>
              </a:rPr>
              <a:t>who</a:t>
            </a:r>
            <a:r>
              <a:rPr sz="2200" spc="-225" dirty="0">
                <a:latin typeface="Microsoft Sans Serif"/>
                <a:cs typeface="Microsoft Sans Serif"/>
              </a:rPr>
              <a:t> </a:t>
            </a:r>
            <a:r>
              <a:rPr sz="2200" spc="-195" dirty="0">
                <a:latin typeface="Microsoft Sans Serif"/>
                <a:cs typeface="Microsoft Sans Serif"/>
              </a:rPr>
              <a:t>have</a:t>
            </a:r>
            <a:r>
              <a:rPr sz="2200" spc="-19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not </a:t>
            </a:r>
            <a:r>
              <a:rPr sz="2200" spc="-190" dirty="0">
                <a:latin typeface="Microsoft Sans Serif"/>
                <a:cs typeface="Microsoft Sans Serif"/>
              </a:rPr>
              <a:t>undergone </a:t>
            </a:r>
            <a:r>
              <a:rPr sz="2200" spc="-220" dirty="0">
                <a:latin typeface="Microsoft Sans Serif"/>
                <a:cs typeface="Microsoft Sans Serif"/>
              </a:rPr>
              <a:t>a</a:t>
            </a:r>
            <a:r>
              <a:rPr sz="2200" spc="-215" dirty="0">
                <a:latin typeface="Microsoft Sans Serif"/>
                <a:cs typeface="Microsoft Sans Serif"/>
              </a:rPr>
              <a:t> </a:t>
            </a:r>
            <a:r>
              <a:rPr sz="2200" spc="-145" dirty="0">
                <a:latin typeface="Microsoft Sans Serif"/>
                <a:cs typeface="Microsoft Sans Serif"/>
              </a:rPr>
              <a:t>history-indicated </a:t>
            </a:r>
            <a:r>
              <a:rPr sz="2200" spc="-14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cerclage</a:t>
            </a:r>
            <a:r>
              <a:rPr sz="2200" spc="-60" dirty="0">
                <a:latin typeface="Microsoft Sans Serif"/>
                <a:cs typeface="Microsoft Sans Serif"/>
              </a:rPr>
              <a:t> </a:t>
            </a:r>
            <a:r>
              <a:rPr sz="2200" spc="-235" dirty="0">
                <a:latin typeface="Microsoft Sans Serif"/>
                <a:cs typeface="Microsoft Sans Serif"/>
              </a:rPr>
              <a:t>may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210" dirty="0">
                <a:latin typeface="Microsoft Sans Serif"/>
                <a:cs typeface="Microsoft Sans Serif"/>
              </a:rPr>
              <a:t>be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160" dirty="0">
                <a:latin typeface="Microsoft Sans Serif"/>
                <a:cs typeface="Microsoft Sans Serif"/>
              </a:rPr>
              <a:t>offered</a:t>
            </a:r>
            <a:r>
              <a:rPr sz="2200" spc="-40" dirty="0">
                <a:latin typeface="Microsoft Sans Serif"/>
                <a:cs typeface="Microsoft Sans Serif"/>
              </a:rPr>
              <a:t> </a:t>
            </a:r>
            <a:r>
              <a:rPr sz="2200" spc="-145" dirty="0">
                <a:latin typeface="Microsoft Sans Serif"/>
                <a:cs typeface="Microsoft Sans Serif"/>
              </a:rPr>
              <a:t>serial</a:t>
            </a:r>
            <a:r>
              <a:rPr sz="2200" spc="-50" dirty="0">
                <a:latin typeface="Microsoft Sans Serif"/>
                <a:cs typeface="Microsoft Sans Serif"/>
              </a:rPr>
              <a:t> </a:t>
            </a:r>
            <a:r>
              <a:rPr sz="2200" spc="-150" dirty="0">
                <a:latin typeface="Microsoft Sans Serif"/>
                <a:cs typeface="Microsoft Sans Serif"/>
              </a:rPr>
              <a:t>cervical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175" dirty="0">
                <a:latin typeface="Microsoft Sans Serif"/>
                <a:cs typeface="Microsoft Sans Serif"/>
              </a:rPr>
              <a:t>sonographic</a:t>
            </a:r>
            <a:r>
              <a:rPr sz="2200" spc="-55" dirty="0">
                <a:latin typeface="Microsoft Sans Serif"/>
                <a:cs typeface="Microsoft Sans Serif"/>
              </a:rPr>
              <a:t> </a:t>
            </a:r>
            <a:r>
              <a:rPr sz="2200" spc="-150" dirty="0">
                <a:latin typeface="Microsoft Sans Serif"/>
                <a:cs typeface="Microsoft Sans Serif"/>
              </a:rPr>
              <a:t>surveillance.</a:t>
            </a:r>
            <a:endParaRPr sz="2200" dirty="0">
              <a:latin typeface="Microsoft Sans Serif"/>
              <a:cs typeface="Microsoft Sans Serif"/>
            </a:endParaRPr>
          </a:p>
          <a:p>
            <a:pPr marL="356870" marR="259079" indent="-344805" algn="just">
              <a:lnSpc>
                <a:spcPct val="100000"/>
              </a:lnSpc>
              <a:spcBef>
                <a:spcPts val="1130"/>
              </a:spcBef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200" spc="-155" dirty="0">
                <a:latin typeface="Microsoft Sans Serif"/>
                <a:cs typeface="Microsoft Sans Serif"/>
              </a:rPr>
              <a:t>In </a:t>
            </a:r>
            <a:r>
              <a:rPr sz="2200" spc="-240" dirty="0">
                <a:latin typeface="Microsoft Sans Serif"/>
                <a:cs typeface="Microsoft Sans Serif"/>
              </a:rPr>
              <a:t>women </a:t>
            </a:r>
            <a:r>
              <a:rPr sz="2200" spc="-165" dirty="0">
                <a:latin typeface="Microsoft Sans Serif"/>
                <a:cs typeface="Microsoft Sans Serif"/>
              </a:rPr>
              <a:t>with </a:t>
            </a:r>
            <a:r>
              <a:rPr sz="2200" spc="-220" dirty="0">
                <a:latin typeface="Microsoft Sans Serif"/>
                <a:cs typeface="Microsoft Sans Serif"/>
              </a:rPr>
              <a:t>a </a:t>
            </a:r>
            <a:r>
              <a:rPr sz="2200" spc="-160" dirty="0">
                <a:latin typeface="Microsoft Sans Serif"/>
                <a:cs typeface="Microsoft Sans Serif"/>
              </a:rPr>
              <a:t>singleton </a:t>
            </a:r>
            <a:r>
              <a:rPr sz="2200" spc="-185" dirty="0">
                <a:latin typeface="Microsoft Sans Serif"/>
                <a:cs typeface="Microsoft Sans Serif"/>
              </a:rPr>
              <a:t>pregnancy </a:t>
            </a:r>
            <a:r>
              <a:rPr sz="2200" spc="-204" dirty="0">
                <a:latin typeface="Microsoft Sans Serif"/>
                <a:cs typeface="Microsoft Sans Serif"/>
              </a:rPr>
              <a:t>and </a:t>
            </a:r>
            <a:r>
              <a:rPr sz="2200" spc="-220" dirty="0">
                <a:latin typeface="Microsoft Sans Serif"/>
                <a:cs typeface="Microsoft Sans Serif"/>
              </a:rPr>
              <a:t>a </a:t>
            </a:r>
            <a:r>
              <a:rPr sz="2200" spc="-150" dirty="0">
                <a:latin typeface="Microsoft Sans Serif"/>
                <a:cs typeface="Microsoft Sans Serif"/>
              </a:rPr>
              <a:t>history </a:t>
            </a:r>
            <a:r>
              <a:rPr sz="2200" spc="-155" dirty="0">
                <a:latin typeface="Microsoft Sans Serif"/>
                <a:cs typeface="Microsoft Sans Serif"/>
              </a:rPr>
              <a:t>of </a:t>
            </a:r>
            <a:r>
              <a:rPr sz="2200" spc="-204" dirty="0">
                <a:latin typeface="Microsoft Sans Serif"/>
                <a:cs typeface="Microsoft Sans Serif"/>
              </a:rPr>
              <a:t>one </a:t>
            </a:r>
            <a:r>
              <a:rPr sz="2200" spc="-155" dirty="0">
                <a:latin typeface="Microsoft Sans Serif"/>
                <a:cs typeface="Microsoft Sans Serif"/>
              </a:rPr>
              <a:t>second- </a:t>
            </a:r>
            <a:r>
              <a:rPr sz="2200" spc="-150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trimester </a:t>
            </a:r>
            <a:r>
              <a:rPr sz="2200" spc="-170" dirty="0">
                <a:latin typeface="Microsoft Sans Serif"/>
                <a:cs typeface="Microsoft Sans Serif"/>
              </a:rPr>
              <a:t>miscarriage </a:t>
            </a:r>
            <a:r>
              <a:rPr sz="2200" spc="-145" dirty="0">
                <a:latin typeface="Microsoft Sans Serif"/>
                <a:cs typeface="Microsoft Sans Serif"/>
              </a:rPr>
              <a:t>attributable </a:t>
            </a:r>
            <a:r>
              <a:rPr sz="2200" spc="-155" dirty="0">
                <a:latin typeface="Microsoft Sans Serif"/>
                <a:cs typeface="Microsoft Sans Serif"/>
              </a:rPr>
              <a:t>to </a:t>
            </a:r>
            <a:r>
              <a:rPr sz="2200" spc="-150" dirty="0">
                <a:latin typeface="Microsoft Sans Serif"/>
                <a:cs typeface="Microsoft Sans Serif"/>
              </a:rPr>
              <a:t>cervical </a:t>
            </a:r>
            <a:r>
              <a:rPr sz="2200" spc="-145" dirty="0">
                <a:latin typeface="Microsoft Sans Serif"/>
                <a:cs typeface="Microsoft Sans Serif"/>
              </a:rPr>
              <a:t>factors, </a:t>
            </a:r>
            <a:r>
              <a:rPr sz="2200" spc="-210" dirty="0">
                <a:latin typeface="Microsoft Sans Serif"/>
                <a:cs typeface="Microsoft Sans Serif"/>
              </a:rPr>
              <a:t>an </a:t>
            </a:r>
            <a:r>
              <a:rPr sz="2200" spc="-145" dirty="0">
                <a:latin typeface="Microsoft Sans Serif"/>
                <a:cs typeface="Microsoft Sans Serif"/>
              </a:rPr>
              <a:t>ultrasound- </a:t>
            </a:r>
            <a:r>
              <a:rPr sz="2200" spc="-140" dirty="0">
                <a:latin typeface="Microsoft Sans Serif"/>
                <a:cs typeface="Microsoft Sans Serif"/>
              </a:rPr>
              <a:t> </a:t>
            </a:r>
            <a:r>
              <a:rPr sz="2200" spc="-160" dirty="0">
                <a:latin typeface="Microsoft Sans Serif"/>
                <a:cs typeface="Microsoft Sans Serif"/>
              </a:rPr>
              <a:t>indicated </a:t>
            </a:r>
            <a:r>
              <a:rPr sz="2200" spc="-170" dirty="0">
                <a:latin typeface="Microsoft Sans Serif"/>
                <a:cs typeface="Microsoft Sans Serif"/>
              </a:rPr>
              <a:t>cerclage </a:t>
            </a:r>
            <a:r>
              <a:rPr sz="2200" spc="-175" dirty="0">
                <a:latin typeface="Microsoft Sans Serif"/>
                <a:cs typeface="Microsoft Sans Serif"/>
              </a:rPr>
              <a:t>should </a:t>
            </a:r>
            <a:r>
              <a:rPr sz="2200" spc="-210" dirty="0">
                <a:latin typeface="Microsoft Sans Serif"/>
                <a:cs typeface="Microsoft Sans Serif"/>
              </a:rPr>
              <a:t>be </a:t>
            </a:r>
            <a:r>
              <a:rPr sz="2200" spc="-160" dirty="0">
                <a:latin typeface="Microsoft Sans Serif"/>
                <a:cs typeface="Microsoft Sans Serif"/>
              </a:rPr>
              <a:t>offered </a:t>
            </a:r>
            <a:r>
              <a:rPr sz="2200" spc="-95" dirty="0">
                <a:latin typeface="Microsoft Sans Serif"/>
                <a:cs typeface="Microsoft Sans Serif"/>
              </a:rPr>
              <a:t>if </a:t>
            </a:r>
            <a:r>
              <a:rPr sz="2200" spc="-220" dirty="0">
                <a:latin typeface="Microsoft Sans Serif"/>
                <a:cs typeface="Microsoft Sans Serif"/>
              </a:rPr>
              <a:t>a </a:t>
            </a:r>
            <a:r>
              <a:rPr sz="2200" spc="-150" dirty="0">
                <a:latin typeface="Microsoft Sans Serif"/>
                <a:cs typeface="Microsoft Sans Serif"/>
              </a:rPr>
              <a:t>cervical </a:t>
            </a:r>
            <a:r>
              <a:rPr sz="2200" spc="-165" dirty="0">
                <a:latin typeface="Microsoft Sans Serif"/>
                <a:cs typeface="Microsoft Sans Serif"/>
              </a:rPr>
              <a:t>length </a:t>
            </a:r>
            <a:r>
              <a:rPr sz="2200" spc="-155" dirty="0">
                <a:latin typeface="Microsoft Sans Serif"/>
                <a:cs typeface="Microsoft Sans Serif"/>
              </a:rPr>
              <a:t>of </a:t>
            </a:r>
            <a:r>
              <a:rPr sz="2200" spc="-210" dirty="0">
                <a:latin typeface="Microsoft Sans Serif"/>
                <a:cs typeface="Microsoft Sans Serif"/>
              </a:rPr>
              <a:t>25 </a:t>
            </a:r>
            <a:r>
              <a:rPr sz="2200" spc="-315" dirty="0">
                <a:latin typeface="Microsoft Sans Serif"/>
                <a:cs typeface="Microsoft Sans Serif"/>
              </a:rPr>
              <a:t>mm</a:t>
            </a:r>
            <a:r>
              <a:rPr sz="2200" spc="-310" dirty="0">
                <a:latin typeface="Microsoft Sans Serif"/>
                <a:cs typeface="Microsoft Sans Serif"/>
              </a:rPr>
              <a:t> </a:t>
            </a:r>
            <a:r>
              <a:rPr sz="2200" spc="-165" dirty="0">
                <a:latin typeface="Microsoft Sans Serif"/>
                <a:cs typeface="Microsoft Sans Serif"/>
              </a:rPr>
              <a:t>or </a:t>
            </a:r>
            <a:r>
              <a:rPr sz="2200" spc="-160" dirty="0">
                <a:latin typeface="Microsoft Sans Serif"/>
                <a:cs typeface="Microsoft Sans Serif"/>
              </a:rPr>
              <a:t> less</a:t>
            </a:r>
            <a:r>
              <a:rPr sz="2200" spc="-55" dirty="0">
                <a:latin typeface="Microsoft Sans Serif"/>
                <a:cs typeface="Microsoft Sans Serif"/>
              </a:rPr>
              <a:t> </a:t>
            </a:r>
            <a:r>
              <a:rPr sz="2200" spc="-135" dirty="0">
                <a:latin typeface="Microsoft Sans Serif"/>
                <a:cs typeface="Microsoft Sans Serif"/>
              </a:rPr>
              <a:t>is</a:t>
            </a:r>
            <a:r>
              <a:rPr sz="2200" spc="-30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detected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200" dirty="0">
                <a:latin typeface="Microsoft Sans Serif"/>
                <a:cs typeface="Microsoft Sans Serif"/>
              </a:rPr>
              <a:t>by</a:t>
            </a:r>
            <a:r>
              <a:rPr sz="2200" spc="-30" dirty="0">
                <a:latin typeface="Microsoft Sans Serif"/>
                <a:cs typeface="Microsoft Sans Serif"/>
              </a:rPr>
              <a:t> </a:t>
            </a:r>
            <a:r>
              <a:rPr sz="2200" spc="-160" dirty="0">
                <a:latin typeface="Microsoft Sans Serif"/>
                <a:cs typeface="Microsoft Sans Serif"/>
              </a:rPr>
              <a:t>transvaginal</a:t>
            </a:r>
            <a:r>
              <a:rPr sz="2200" spc="-50" dirty="0">
                <a:latin typeface="Microsoft Sans Serif"/>
                <a:cs typeface="Microsoft Sans Serif"/>
              </a:rPr>
              <a:t> </a:t>
            </a:r>
            <a:r>
              <a:rPr sz="2200" spc="-190" dirty="0">
                <a:latin typeface="Microsoft Sans Serif"/>
                <a:cs typeface="Microsoft Sans Serif"/>
              </a:rPr>
              <a:t>scan</a:t>
            </a:r>
            <a:r>
              <a:rPr sz="2200" spc="-55" dirty="0">
                <a:latin typeface="Microsoft Sans Serif"/>
                <a:cs typeface="Microsoft Sans Serif"/>
              </a:rPr>
              <a:t> </a:t>
            </a:r>
            <a:r>
              <a:rPr sz="2200" spc="-170" dirty="0">
                <a:latin typeface="Microsoft Sans Serif"/>
                <a:cs typeface="Microsoft Sans Serif"/>
              </a:rPr>
              <a:t>before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210" dirty="0">
                <a:latin typeface="Microsoft Sans Serif"/>
                <a:cs typeface="Microsoft Sans Serif"/>
              </a:rPr>
              <a:t>24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210" dirty="0">
                <a:latin typeface="Microsoft Sans Serif"/>
                <a:cs typeface="Microsoft Sans Serif"/>
              </a:rPr>
              <a:t>weeks</a:t>
            </a:r>
            <a:r>
              <a:rPr sz="2200" spc="-30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of</a:t>
            </a:r>
            <a:r>
              <a:rPr sz="2200" spc="-35" dirty="0">
                <a:latin typeface="Microsoft Sans Serif"/>
                <a:cs typeface="Microsoft Sans Serif"/>
              </a:rPr>
              <a:t> </a:t>
            </a:r>
            <a:r>
              <a:rPr sz="2200" spc="-155" dirty="0">
                <a:latin typeface="Microsoft Sans Serif"/>
                <a:cs typeface="Microsoft Sans Serif"/>
              </a:rPr>
              <a:t>gestation.</a:t>
            </a:r>
            <a:endParaRPr sz="22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3400" y="81288"/>
            <a:ext cx="7679055" cy="669542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b="1" spc="-365" dirty="0">
                <a:latin typeface="Arial"/>
                <a:cs typeface="Arial"/>
              </a:rPr>
              <a:t>E</a:t>
            </a:r>
            <a:r>
              <a:rPr sz="2400" b="1" spc="-335" dirty="0">
                <a:latin typeface="Arial"/>
                <a:cs typeface="Arial"/>
              </a:rPr>
              <a:t>ndo</a:t>
            </a:r>
            <a:r>
              <a:rPr sz="2400" b="1" spc="-300" dirty="0">
                <a:latin typeface="Arial"/>
                <a:cs typeface="Arial"/>
              </a:rPr>
              <a:t>c</a:t>
            </a:r>
            <a:r>
              <a:rPr sz="2400" b="1" spc="-220" dirty="0">
                <a:latin typeface="Arial"/>
                <a:cs typeface="Arial"/>
              </a:rPr>
              <a:t>r</a:t>
            </a:r>
            <a:r>
              <a:rPr sz="2400" b="1" spc="-155" dirty="0">
                <a:latin typeface="Arial"/>
                <a:cs typeface="Arial"/>
              </a:rPr>
              <a:t>i</a:t>
            </a:r>
            <a:r>
              <a:rPr sz="2400" b="1" spc="-335" dirty="0">
                <a:latin typeface="Arial"/>
                <a:cs typeface="Arial"/>
              </a:rPr>
              <a:t>n</a:t>
            </a:r>
            <a:r>
              <a:rPr sz="2400" b="1" spc="-325" dirty="0">
                <a:latin typeface="Arial"/>
                <a:cs typeface="Arial"/>
              </a:rPr>
              <a:t>e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85" dirty="0">
                <a:latin typeface="Arial"/>
                <a:cs typeface="Arial"/>
              </a:rPr>
              <a:t>f</a:t>
            </a:r>
            <a:r>
              <a:rPr sz="2400" b="1" spc="-300" dirty="0">
                <a:latin typeface="Arial"/>
                <a:cs typeface="Arial"/>
              </a:rPr>
              <a:t>ac</a:t>
            </a:r>
            <a:r>
              <a:rPr sz="2400" b="1" spc="-185" dirty="0">
                <a:latin typeface="Arial"/>
                <a:cs typeface="Arial"/>
              </a:rPr>
              <a:t>t</a:t>
            </a:r>
            <a:r>
              <a:rPr sz="2400" b="1" spc="-335" dirty="0">
                <a:latin typeface="Arial"/>
                <a:cs typeface="Arial"/>
              </a:rPr>
              <a:t>o</a:t>
            </a:r>
            <a:r>
              <a:rPr sz="2400" b="1" spc="-220" dirty="0">
                <a:latin typeface="Arial"/>
                <a:cs typeface="Arial"/>
              </a:rPr>
              <a:t>r</a:t>
            </a:r>
            <a:r>
              <a:rPr sz="2400" b="1" spc="-325" dirty="0">
                <a:latin typeface="Arial"/>
                <a:cs typeface="Arial"/>
              </a:rPr>
              <a:t>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har char="•"/>
            </a:pPr>
            <a:endParaRPr sz="2400" dirty="0">
              <a:latin typeface="Arial"/>
              <a:cs typeface="Arial"/>
            </a:endParaRPr>
          </a:p>
          <a:p>
            <a:pPr marL="356870" marR="640715" indent="-344805">
              <a:lnSpc>
                <a:spcPct val="90100"/>
              </a:lnSpc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70" dirty="0">
                <a:latin typeface="Microsoft Sans Serif"/>
                <a:cs typeface="Microsoft Sans Serif"/>
              </a:rPr>
              <a:t>There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35" dirty="0">
                <a:latin typeface="Microsoft Sans Serif"/>
                <a:cs typeface="Microsoft Sans Serif"/>
              </a:rPr>
              <a:t>is </a:t>
            </a:r>
            <a:r>
              <a:rPr sz="2400" spc="-130" dirty="0">
                <a:latin typeface="Microsoft Sans Serif"/>
                <a:cs typeface="Microsoft Sans Serif"/>
              </a:rPr>
              <a:t>insufficient</a:t>
            </a:r>
            <a:r>
              <a:rPr sz="2400" spc="-12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evidence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to </a:t>
            </a:r>
            <a:r>
              <a:rPr sz="2400" spc="-160" dirty="0">
                <a:latin typeface="Microsoft Sans Serif"/>
                <a:cs typeface="Microsoft Sans Serif"/>
              </a:rPr>
              <a:t>evaluate</a:t>
            </a:r>
            <a:r>
              <a:rPr sz="2400" spc="-155" dirty="0">
                <a:latin typeface="Microsoft Sans Serif"/>
                <a:cs typeface="Microsoft Sans Serif"/>
              </a:rPr>
              <a:t> the </a:t>
            </a:r>
            <a:r>
              <a:rPr sz="2400" spc="-135" dirty="0">
                <a:latin typeface="Microsoft Sans Serif"/>
                <a:cs typeface="Microsoft Sans Serif"/>
              </a:rPr>
              <a:t>effect </a:t>
            </a:r>
            <a:r>
              <a:rPr sz="2400" spc="-145" dirty="0">
                <a:latin typeface="Microsoft Sans Serif"/>
                <a:cs typeface="Microsoft Sans Serif"/>
              </a:rPr>
              <a:t>of </a:t>
            </a:r>
            <a:r>
              <a:rPr sz="2400" spc="-160" dirty="0">
                <a:latin typeface="Microsoft Sans Serif"/>
                <a:cs typeface="Microsoft Sans Serif"/>
              </a:rPr>
              <a:t>progesterone </a:t>
            </a:r>
            <a:r>
              <a:rPr sz="2400" spc="-15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supplementation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in </a:t>
            </a:r>
            <a:r>
              <a:rPr sz="2400" spc="-175" dirty="0">
                <a:latin typeface="Microsoft Sans Serif"/>
                <a:cs typeface="Microsoft Sans Serif"/>
              </a:rPr>
              <a:t>pregnancy</a:t>
            </a:r>
            <a:r>
              <a:rPr sz="2400" spc="-170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to </a:t>
            </a:r>
            <a:r>
              <a:rPr sz="2400" spc="-160" dirty="0">
                <a:latin typeface="Microsoft Sans Serif"/>
                <a:cs typeface="Microsoft Sans Serif"/>
              </a:rPr>
              <a:t>prevent </a:t>
            </a:r>
            <a:r>
              <a:rPr sz="2400" spc="-204" dirty="0">
                <a:latin typeface="Microsoft Sans Serif"/>
                <a:cs typeface="Microsoft Sans Serif"/>
              </a:rPr>
              <a:t>a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miscarriage</a:t>
            </a:r>
            <a:r>
              <a:rPr sz="2400" spc="-150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in </a:t>
            </a:r>
            <a:r>
              <a:rPr sz="2400" spc="-220" dirty="0">
                <a:latin typeface="Microsoft Sans Serif"/>
                <a:cs typeface="Microsoft Sans Serif"/>
              </a:rPr>
              <a:t>women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with </a:t>
            </a:r>
            <a:r>
              <a:rPr sz="2400" spc="-520" dirty="0">
                <a:latin typeface="Microsoft Sans Serif"/>
                <a:cs typeface="Microsoft Sans Serif"/>
              </a:rPr>
              <a:t> </a:t>
            </a:r>
            <a:r>
              <a:rPr sz="2400" spc="-140" dirty="0">
                <a:latin typeface="Microsoft Sans Serif"/>
                <a:cs typeface="Microsoft Sans Serif"/>
              </a:rPr>
              <a:t>recurrent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miscarriage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har char="•"/>
            </a:pPr>
            <a:endParaRPr sz="2400" dirty="0">
              <a:latin typeface="Microsoft Sans Serif"/>
              <a:cs typeface="Microsoft Sans Serif"/>
            </a:endParaRPr>
          </a:p>
          <a:p>
            <a:pPr marL="356870" marR="389255" indent="-344805">
              <a:lnSpc>
                <a:spcPct val="90100"/>
              </a:lnSpc>
              <a:spcBef>
                <a:spcPts val="172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70" dirty="0">
                <a:latin typeface="Microsoft Sans Serif"/>
                <a:cs typeface="Microsoft Sans Serif"/>
              </a:rPr>
              <a:t>There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35" dirty="0">
                <a:latin typeface="Microsoft Sans Serif"/>
                <a:cs typeface="Microsoft Sans Serif"/>
              </a:rPr>
              <a:t>is </a:t>
            </a:r>
            <a:r>
              <a:rPr sz="2400" spc="-130" dirty="0">
                <a:latin typeface="Microsoft Sans Serif"/>
                <a:cs typeface="Microsoft Sans Serif"/>
              </a:rPr>
              <a:t>insufficient</a:t>
            </a:r>
            <a:r>
              <a:rPr sz="2400" spc="-12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evidence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to </a:t>
            </a:r>
            <a:r>
              <a:rPr sz="2400" spc="-160" dirty="0">
                <a:latin typeface="Microsoft Sans Serif"/>
                <a:cs typeface="Microsoft Sans Serif"/>
              </a:rPr>
              <a:t>evaluate</a:t>
            </a:r>
            <a:r>
              <a:rPr sz="2400" spc="-155" dirty="0">
                <a:latin typeface="Microsoft Sans Serif"/>
                <a:cs typeface="Microsoft Sans Serif"/>
              </a:rPr>
              <a:t> the </a:t>
            </a:r>
            <a:r>
              <a:rPr sz="2400" spc="-135" dirty="0">
                <a:latin typeface="Microsoft Sans Serif"/>
                <a:cs typeface="Microsoft Sans Serif"/>
              </a:rPr>
              <a:t>effect </a:t>
            </a:r>
            <a:r>
              <a:rPr sz="2400" spc="-145" dirty="0">
                <a:latin typeface="Microsoft Sans Serif"/>
                <a:cs typeface="Microsoft Sans Serif"/>
              </a:rPr>
              <a:t>of </a:t>
            </a:r>
            <a:r>
              <a:rPr sz="2400" spc="-204" dirty="0">
                <a:latin typeface="Microsoft Sans Serif"/>
                <a:cs typeface="Microsoft Sans Serif"/>
              </a:rPr>
              <a:t>human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chorionic </a:t>
            </a:r>
            <a:r>
              <a:rPr sz="2400" spc="-14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gonado</a:t>
            </a:r>
            <a:r>
              <a:rPr sz="2400" spc="-85" dirty="0">
                <a:latin typeface="Microsoft Sans Serif"/>
                <a:cs typeface="Microsoft Sans Serif"/>
              </a:rPr>
              <a:t>t</a:t>
            </a:r>
            <a:r>
              <a:rPr sz="2400" spc="-95" dirty="0">
                <a:latin typeface="Microsoft Sans Serif"/>
                <a:cs typeface="Microsoft Sans Serif"/>
              </a:rPr>
              <a:t>r</a:t>
            </a:r>
            <a:r>
              <a:rPr sz="2400" spc="-180" dirty="0">
                <a:latin typeface="Microsoft Sans Serif"/>
                <a:cs typeface="Microsoft Sans Serif"/>
              </a:rPr>
              <a:t>oph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204" dirty="0">
                <a:latin typeface="Microsoft Sans Serif"/>
                <a:cs typeface="Microsoft Sans Serif"/>
              </a:rPr>
              <a:t>n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s</a:t>
            </a:r>
            <a:r>
              <a:rPr sz="2400" spc="-180" dirty="0">
                <a:latin typeface="Microsoft Sans Serif"/>
                <a:cs typeface="Microsoft Sans Serif"/>
              </a:rPr>
              <a:t>upp</a:t>
            </a:r>
            <a:r>
              <a:rPr sz="2400" spc="-80" dirty="0">
                <a:latin typeface="Microsoft Sans Serif"/>
                <a:cs typeface="Microsoft Sans Serif"/>
              </a:rPr>
              <a:t>l</a:t>
            </a:r>
            <a:r>
              <a:rPr sz="2400" spc="-204" dirty="0">
                <a:latin typeface="Microsoft Sans Serif"/>
                <a:cs typeface="Microsoft Sans Serif"/>
              </a:rPr>
              <a:t>emen</a:t>
            </a:r>
            <a:r>
              <a:rPr sz="2400" spc="-85" dirty="0">
                <a:latin typeface="Microsoft Sans Serif"/>
                <a:cs typeface="Microsoft Sans Serif"/>
              </a:rPr>
              <a:t>t</a:t>
            </a:r>
            <a:r>
              <a:rPr sz="2400" spc="-180" dirty="0">
                <a:latin typeface="Microsoft Sans Serif"/>
                <a:cs typeface="Microsoft Sans Serif"/>
              </a:rPr>
              <a:t>a</a:t>
            </a:r>
            <a:r>
              <a:rPr sz="2400" spc="-85" dirty="0">
                <a:latin typeface="Microsoft Sans Serif"/>
                <a:cs typeface="Microsoft Sans Serif"/>
              </a:rPr>
              <a:t>t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180" dirty="0">
                <a:latin typeface="Microsoft Sans Serif"/>
                <a:cs typeface="Microsoft Sans Serif"/>
              </a:rPr>
              <a:t>o</a:t>
            </a:r>
            <a:r>
              <a:rPr sz="2400" spc="-204" dirty="0">
                <a:latin typeface="Microsoft Sans Serif"/>
                <a:cs typeface="Microsoft Sans Serif"/>
              </a:rPr>
              <a:t>n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204" dirty="0">
                <a:latin typeface="Microsoft Sans Serif"/>
                <a:cs typeface="Microsoft Sans Serif"/>
              </a:rPr>
              <a:t>n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</a:t>
            </a:r>
            <a:r>
              <a:rPr sz="2400" spc="-95" dirty="0">
                <a:latin typeface="Microsoft Sans Serif"/>
                <a:cs typeface="Microsoft Sans Serif"/>
              </a:rPr>
              <a:t>r</a:t>
            </a:r>
            <a:r>
              <a:rPr sz="2400" spc="-180" dirty="0">
                <a:latin typeface="Microsoft Sans Serif"/>
                <a:cs typeface="Microsoft Sans Serif"/>
              </a:rPr>
              <a:t>egnan</a:t>
            </a:r>
            <a:r>
              <a:rPr sz="2400" spc="-165" dirty="0">
                <a:latin typeface="Microsoft Sans Serif"/>
                <a:cs typeface="Microsoft Sans Serif"/>
              </a:rPr>
              <a:t>c</a:t>
            </a:r>
            <a:r>
              <a:rPr sz="2400" spc="-185" dirty="0">
                <a:latin typeface="Microsoft Sans Serif"/>
                <a:cs typeface="Microsoft Sans Serif"/>
              </a:rPr>
              <a:t>y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85" dirty="0">
                <a:latin typeface="Microsoft Sans Serif"/>
                <a:cs typeface="Microsoft Sans Serif"/>
              </a:rPr>
              <a:t>t</a:t>
            </a:r>
            <a:r>
              <a:rPr sz="2400" spc="-204" dirty="0">
                <a:latin typeface="Microsoft Sans Serif"/>
                <a:cs typeface="Microsoft Sans Serif"/>
              </a:rPr>
              <a:t>o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</a:t>
            </a:r>
            <a:r>
              <a:rPr sz="2400" spc="-95" dirty="0">
                <a:latin typeface="Microsoft Sans Serif"/>
                <a:cs typeface="Microsoft Sans Serif"/>
              </a:rPr>
              <a:t>r</a:t>
            </a:r>
            <a:r>
              <a:rPr sz="2400" spc="-180" dirty="0">
                <a:latin typeface="Microsoft Sans Serif"/>
                <a:cs typeface="Microsoft Sans Serif"/>
              </a:rPr>
              <a:t>e</a:t>
            </a:r>
            <a:r>
              <a:rPr sz="2400" spc="-165" dirty="0">
                <a:latin typeface="Microsoft Sans Serif"/>
                <a:cs typeface="Microsoft Sans Serif"/>
              </a:rPr>
              <a:t>v</a:t>
            </a:r>
            <a:r>
              <a:rPr sz="2400" spc="-180" dirty="0">
                <a:latin typeface="Microsoft Sans Serif"/>
                <a:cs typeface="Microsoft Sans Serif"/>
              </a:rPr>
              <a:t>en</a:t>
            </a:r>
            <a:r>
              <a:rPr sz="2400" spc="-105" dirty="0">
                <a:latin typeface="Microsoft Sans Serif"/>
                <a:cs typeface="Microsoft Sans Serif"/>
              </a:rPr>
              <a:t>t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a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85" dirty="0">
                <a:latin typeface="Microsoft Sans Serif"/>
                <a:cs typeface="Microsoft Sans Serif"/>
              </a:rPr>
              <a:t>m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165" dirty="0">
                <a:latin typeface="Microsoft Sans Serif"/>
                <a:cs typeface="Microsoft Sans Serif"/>
              </a:rPr>
              <a:t>sc</a:t>
            </a:r>
            <a:r>
              <a:rPr sz="2400" spc="-18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rr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180" dirty="0">
                <a:latin typeface="Microsoft Sans Serif"/>
                <a:cs typeface="Microsoft Sans Serif"/>
              </a:rPr>
              <a:t>ag</a:t>
            </a:r>
            <a:r>
              <a:rPr sz="2400" spc="-204" dirty="0">
                <a:latin typeface="Microsoft Sans Serif"/>
                <a:cs typeface="Microsoft Sans Serif"/>
              </a:rPr>
              <a:t>e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135" dirty="0">
                <a:latin typeface="Microsoft Sans Serif"/>
                <a:cs typeface="Microsoft Sans Serif"/>
              </a:rPr>
              <a:t>n  </a:t>
            </a:r>
            <a:r>
              <a:rPr sz="2400" spc="-254" dirty="0">
                <a:latin typeface="Microsoft Sans Serif"/>
                <a:cs typeface="Microsoft Sans Serif"/>
              </a:rPr>
              <a:t>w</a:t>
            </a:r>
            <a:r>
              <a:rPr sz="2400" spc="-215" dirty="0">
                <a:latin typeface="Microsoft Sans Serif"/>
                <a:cs typeface="Microsoft Sans Serif"/>
              </a:rPr>
              <a:t>ome</a:t>
            </a:r>
            <a:r>
              <a:rPr sz="2400" spc="-204" dirty="0">
                <a:latin typeface="Microsoft Sans Serif"/>
                <a:cs typeface="Microsoft Sans Serif"/>
              </a:rPr>
              <a:t>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w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85" dirty="0">
                <a:latin typeface="Microsoft Sans Serif"/>
                <a:cs typeface="Microsoft Sans Serif"/>
              </a:rPr>
              <a:t>t</a:t>
            </a:r>
            <a:r>
              <a:rPr sz="2400" spc="-204" dirty="0">
                <a:latin typeface="Microsoft Sans Serif"/>
                <a:cs typeface="Microsoft Sans Serif"/>
              </a:rPr>
              <a:t>h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r</a:t>
            </a:r>
            <a:r>
              <a:rPr sz="2400" spc="-180" dirty="0">
                <a:latin typeface="Microsoft Sans Serif"/>
                <a:cs typeface="Microsoft Sans Serif"/>
              </a:rPr>
              <a:t>e</a:t>
            </a:r>
            <a:r>
              <a:rPr sz="2400" spc="-165" dirty="0">
                <a:latin typeface="Microsoft Sans Serif"/>
                <a:cs typeface="Microsoft Sans Serif"/>
              </a:rPr>
              <a:t>c</a:t>
            </a:r>
            <a:r>
              <a:rPr sz="2400" spc="-180" dirty="0">
                <a:latin typeface="Microsoft Sans Serif"/>
                <a:cs typeface="Microsoft Sans Serif"/>
              </a:rPr>
              <a:t>u</a:t>
            </a:r>
            <a:r>
              <a:rPr sz="2400" spc="-95" dirty="0">
                <a:latin typeface="Microsoft Sans Serif"/>
                <a:cs typeface="Microsoft Sans Serif"/>
              </a:rPr>
              <a:t>rr</a:t>
            </a:r>
            <a:r>
              <a:rPr sz="2400" spc="-180" dirty="0">
                <a:latin typeface="Microsoft Sans Serif"/>
                <a:cs typeface="Microsoft Sans Serif"/>
              </a:rPr>
              <a:t>en</a:t>
            </a:r>
            <a:r>
              <a:rPr sz="2400" spc="-105" dirty="0">
                <a:latin typeface="Microsoft Sans Serif"/>
                <a:cs typeface="Microsoft Sans Serif"/>
              </a:rPr>
              <a:t>t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85" dirty="0">
                <a:latin typeface="Microsoft Sans Serif"/>
                <a:cs typeface="Microsoft Sans Serif"/>
              </a:rPr>
              <a:t>m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165" dirty="0">
                <a:latin typeface="Microsoft Sans Serif"/>
                <a:cs typeface="Microsoft Sans Serif"/>
              </a:rPr>
              <a:t>sc</a:t>
            </a:r>
            <a:r>
              <a:rPr sz="2400" spc="-18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rr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180" dirty="0">
                <a:latin typeface="Microsoft Sans Serif"/>
                <a:cs typeface="Microsoft Sans Serif"/>
              </a:rPr>
              <a:t>ag</a:t>
            </a:r>
            <a:r>
              <a:rPr sz="2400" spc="-204" dirty="0">
                <a:latin typeface="Microsoft Sans Serif"/>
                <a:cs typeface="Microsoft Sans Serif"/>
              </a:rPr>
              <a:t>e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har char="•"/>
            </a:pPr>
            <a:endParaRPr sz="24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ts val="2160"/>
              </a:lnSpc>
              <a:spcBef>
                <a:spcPts val="175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70" dirty="0">
                <a:latin typeface="Microsoft Sans Serif"/>
                <a:cs typeface="Microsoft Sans Serif"/>
              </a:rPr>
              <a:t>Suppression</a:t>
            </a:r>
            <a:r>
              <a:rPr sz="2400" spc="70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of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high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35" dirty="0">
                <a:latin typeface="Microsoft Sans Serif"/>
                <a:cs typeface="Microsoft Sans Serif"/>
              </a:rPr>
              <a:t>luteinising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hormone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levels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among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ovulatory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women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with </a:t>
            </a:r>
            <a:r>
              <a:rPr sz="2400" spc="-520" dirty="0">
                <a:latin typeface="Microsoft Sans Serif"/>
                <a:cs typeface="Microsoft Sans Serif"/>
              </a:rPr>
              <a:t> </a:t>
            </a:r>
            <a:r>
              <a:rPr sz="2400" spc="-140" dirty="0">
                <a:latin typeface="Microsoft Sans Serif"/>
                <a:cs typeface="Microsoft Sans Serif"/>
              </a:rPr>
              <a:t>recurrent </a:t>
            </a:r>
            <a:r>
              <a:rPr sz="2400" spc="-155" dirty="0">
                <a:latin typeface="Microsoft Sans Serif"/>
                <a:cs typeface="Microsoft Sans Serif"/>
              </a:rPr>
              <a:t>miscarriage</a:t>
            </a:r>
            <a:r>
              <a:rPr sz="2400" spc="-15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and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polycystic</a:t>
            </a:r>
            <a:r>
              <a:rPr sz="2400" spc="-14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ovaries</a:t>
            </a:r>
            <a:r>
              <a:rPr sz="2400" spc="-15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does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not </a:t>
            </a:r>
            <a:r>
              <a:rPr sz="2400" spc="-170" dirty="0">
                <a:latin typeface="Microsoft Sans Serif"/>
                <a:cs typeface="Microsoft Sans Serif"/>
              </a:rPr>
              <a:t>improve</a:t>
            </a:r>
            <a:r>
              <a:rPr sz="2400" spc="19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the </a:t>
            </a:r>
            <a:r>
              <a:rPr sz="2400" spc="-135" dirty="0">
                <a:latin typeface="Microsoft Sans Serif"/>
                <a:cs typeface="Microsoft Sans Serif"/>
              </a:rPr>
              <a:t>live </a:t>
            </a:r>
            <a:r>
              <a:rPr sz="2400" spc="-130" dirty="0">
                <a:latin typeface="Microsoft Sans Serif"/>
                <a:cs typeface="Microsoft Sans Serif"/>
              </a:rPr>
              <a:t>birth </a:t>
            </a:r>
            <a:r>
              <a:rPr sz="2400" spc="-125" dirty="0">
                <a:latin typeface="Microsoft Sans Serif"/>
                <a:cs typeface="Microsoft Sans Serif"/>
              </a:rPr>
              <a:t> </a:t>
            </a:r>
            <a:r>
              <a:rPr sz="2400" spc="-140" dirty="0">
                <a:latin typeface="Microsoft Sans Serif"/>
                <a:cs typeface="Microsoft Sans Serif"/>
              </a:rPr>
              <a:t>rate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har char="•"/>
            </a:pPr>
            <a:endParaRPr sz="2400" dirty="0">
              <a:latin typeface="Microsoft Sans Serif"/>
              <a:cs typeface="Microsoft Sans Serif"/>
            </a:endParaRPr>
          </a:p>
          <a:p>
            <a:pPr marL="356870" marR="638810" indent="-344805">
              <a:lnSpc>
                <a:spcPct val="90000"/>
              </a:lnSpc>
              <a:spcBef>
                <a:spcPts val="169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75" dirty="0">
                <a:latin typeface="Microsoft Sans Serif"/>
                <a:cs typeface="Microsoft Sans Serif"/>
              </a:rPr>
              <a:t>There</a:t>
            </a:r>
            <a:r>
              <a:rPr sz="2400" spc="-170" dirty="0">
                <a:latin typeface="Microsoft Sans Serif"/>
                <a:cs typeface="Microsoft Sans Serif"/>
              </a:rPr>
              <a:t> </a:t>
            </a:r>
            <a:r>
              <a:rPr sz="2400" spc="-130" dirty="0">
                <a:latin typeface="Microsoft Sans Serif"/>
                <a:cs typeface="Microsoft Sans Serif"/>
              </a:rPr>
              <a:t>is </a:t>
            </a:r>
            <a:r>
              <a:rPr sz="2400" spc="-135" dirty="0">
                <a:latin typeface="Microsoft Sans Serif"/>
                <a:cs typeface="Microsoft Sans Serif"/>
              </a:rPr>
              <a:t>insufficient</a:t>
            </a:r>
            <a:r>
              <a:rPr sz="2400" spc="-13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evidence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to </a:t>
            </a:r>
            <a:r>
              <a:rPr sz="2400" spc="-160" dirty="0">
                <a:latin typeface="Microsoft Sans Serif"/>
                <a:cs typeface="Microsoft Sans Serif"/>
              </a:rPr>
              <a:t>evaluate</a:t>
            </a:r>
            <a:r>
              <a:rPr sz="2400" spc="-15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the </a:t>
            </a:r>
            <a:r>
              <a:rPr sz="2400" spc="-140" dirty="0">
                <a:latin typeface="Microsoft Sans Serif"/>
                <a:cs typeface="Microsoft Sans Serif"/>
              </a:rPr>
              <a:t>effect </a:t>
            </a:r>
            <a:r>
              <a:rPr sz="2400" spc="-145" dirty="0">
                <a:latin typeface="Microsoft Sans Serif"/>
                <a:cs typeface="Microsoft Sans Serif"/>
              </a:rPr>
              <a:t>of </a:t>
            </a:r>
            <a:r>
              <a:rPr sz="2400" spc="-165" dirty="0">
                <a:latin typeface="Microsoft Sans Serif"/>
                <a:cs typeface="Microsoft Sans Serif"/>
              </a:rPr>
              <a:t>metformin 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s</a:t>
            </a:r>
            <a:r>
              <a:rPr sz="2400" spc="-180" dirty="0">
                <a:latin typeface="Microsoft Sans Serif"/>
                <a:cs typeface="Microsoft Sans Serif"/>
              </a:rPr>
              <a:t>upp</a:t>
            </a:r>
            <a:r>
              <a:rPr sz="2400" spc="-80" dirty="0">
                <a:latin typeface="Microsoft Sans Serif"/>
                <a:cs typeface="Microsoft Sans Serif"/>
              </a:rPr>
              <a:t>l</a:t>
            </a:r>
            <a:r>
              <a:rPr sz="2400" spc="-204" dirty="0">
                <a:latin typeface="Microsoft Sans Serif"/>
                <a:cs typeface="Microsoft Sans Serif"/>
              </a:rPr>
              <a:t>emen</a:t>
            </a:r>
            <a:r>
              <a:rPr sz="2400" spc="-85" dirty="0">
                <a:latin typeface="Microsoft Sans Serif"/>
                <a:cs typeface="Microsoft Sans Serif"/>
              </a:rPr>
              <a:t>t</a:t>
            </a:r>
            <a:r>
              <a:rPr sz="2400" spc="-180" dirty="0">
                <a:latin typeface="Microsoft Sans Serif"/>
                <a:cs typeface="Microsoft Sans Serif"/>
              </a:rPr>
              <a:t>a</a:t>
            </a:r>
            <a:r>
              <a:rPr sz="2400" spc="-85" dirty="0">
                <a:latin typeface="Microsoft Sans Serif"/>
                <a:cs typeface="Microsoft Sans Serif"/>
              </a:rPr>
              <a:t>t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180" dirty="0">
                <a:latin typeface="Microsoft Sans Serif"/>
                <a:cs typeface="Microsoft Sans Serif"/>
              </a:rPr>
              <a:t>o</a:t>
            </a:r>
            <a:r>
              <a:rPr sz="2400" spc="-204" dirty="0">
                <a:latin typeface="Microsoft Sans Serif"/>
                <a:cs typeface="Microsoft Sans Serif"/>
              </a:rPr>
              <a:t>n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204" dirty="0">
                <a:latin typeface="Microsoft Sans Serif"/>
                <a:cs typeface="Microsoft Sans Serif"/>
              </a:rPr>
              <a:t>n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</a:t>
            </a:r>
            <a:r>
              <a:rPr sz="2400" spc="-95" dirty="0">
                <a:latin typeface="Microsoft Sans Serif"/>
                <a:cs typeface="Microsoft Sans Serif"/>
              </a:rPr>
              <a:t>r</a:t>
            </a:r>
            <a:r>
              <a:rPr sz="2400" spc="-180" dirty="0">
                <a:latin typeface="Microsoft Sans Serif"/>
                <a:cs typeface="Microsoft Sans Serif"/>
              </a:rPr>
              <a:t>egnan</a:t>
            </a:r>
            <a:r>
              <a:rPr sz="2400" spc="-165" dirty="0">
                <a:latin typeface="Microsoft Sans Serif"/>
                <a:cs typeface="Microsoft Sans Serif"/>
              </a:rPr>
              <a:t>c</a:t>
            </a:r>
            <a:r>
              <a:rPr sz="2400" spc="-185" dirty="0">
                <a:latin typeface="Microsoft Sans Serif"/>
                <a:cs typeface="Microsoft Sans Serif"/>
              </a:rPr>
              <a:t>y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85" dirty="0">
                <a:latin typeface="Microsoft Sans Serif"/>
                <a:cs typeface="Microsoft Sans Serif"/>
              </a:rPr>
              <a:t>t</a:t>
            </a:r>
            <a:r>
              <a:rPr sz="2400" spc="-204" dirty="0">
                <a:latin typeface="Microsoft Sans Serif"/>
                <a:cs typeface="Microsoft Sans Serif"/>
              </a:rPr>
              <a:t>o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</a:t>
            </a:r>
            <a:r>
              <a:rPr sz="2400" spc="-95" dirty="0">
                <a:latin typeface="Microsoft Sans Serif"/>
                <a:cs typeface="Microsoft Sans Serif"/>
              </a:rPr>
              <a:t>r</a:t>
            </a:r>
            <a:r>
              <a:rPr sz="2400" spc="-180" dirty="0">
                <a:latin typeface="Microsoft Sans Serif"/>
                <a:cs typeface="Microsoft Sans Serif"/>
              </a:rPr>
              <a:t>e</a:t>
            </a:r>
            <a:r>
              <a:rPr sz="2400" spc="-165" dirty="0">
                <a:latin typeface="Microsoft Sans Serif"/>
                <a:cs typeface="Microsoft Sans Serif"/>
              </a:rPr>
              <a:t>v</a:t>
            </a:r>
            <a:r>
              <a:rPr sz="2400" spc="-180" dirty="0">
                <a:latin typeface="Microsoft Sans Serif"/>
                <a:cs typeface="Microsoft Sans Serif"/>
              </a:rPr>
              <a:t>en</a:t>
            </a:r>
            <a:r>
              <a:rPr sz="2400" spc="-105" dirty="0">
                <a:latin typeface="Microsoft Sans Serif"/>
                <a:cs typeface="Microsoft Sans Serif"/>
              </a:rPr>
              <a:t>t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a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85" dirty="0">
                <a:latin typeface="Microsoft Sans Serif"/>
                <a:cs typeface="Microsoft Sans Serif"/>
              </a:rPr>
              <a:t>m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165" dirty="0">
                <a:latin typeface="Microsoft Sans Serif"/>
                <a:cs typeface="Microsoft Sans Serif"/>
              </a:rPr>
              <a:t>sc</a:t>
            </a:r>
            <a:r>
              <a:rPr sz="2400" spc="-18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rr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180" dirty="0">
                <a:latin typeface="Microsoft Sans Serif"/>
                <a:cs typeface="Microsoft Sans Serif"/>
              </a:rPr>
              <a:t>ag</a:t>
            </a:r>
            <a:r>
              <a:rPr sz="2400" spc="-204" dirty="0">
                <a:latin typeface="Microsoft Sans Serif"/>
                <a:cs typeface="Microsoft Sans Serif"/>
              </a:rPr>
              <a:t>e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204" dirty="0">
                <a:latin typeface="Microsoft Sans Serif"/>
                <a:cs typeface="Microsoft Sans Serif"/>
              </a:rPr>
              <a:t>n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w</a:t>
            </a:r>
            <a:r>
              <a:rPr sz="2400" spc="-215" dirty="0">
                <a:latin typeface="Microsoft Sans Serif"/>
                <a:cs typeface="Microsoft Sans Serif"/>
              </a:rPr>
              <a:t>ome</a:t>
            </a:r>
            <a:r>
              <a:rPr sz="2400" spc="-204" dirty="0">
                <a:latin typeface="Microsoft Sans Serif"/>
                <a:cs typeface="Microsoft Sans Serif"/>
              </a:rPr>
              <a:t>n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w</a:t>
            </a:r>
            <a:r>
              <a:rPr sz="2400" spc="-80" dirty="0">
                <a:latin typeface="Microsoft Sans Serif"/>
                <a:cs typeface="Microsoft Sans Serif"/>
              </a:rPr>
              <a:t>i</a:t>
            </a:r>
            <a:r>
              <a:rPr sz="2400" spc="-85" dirty="0">
                <a:latin typeface="Microsoft Sans Serif"/>
                <a:cs typeface="Microsoft Sans Serif"/>
              </a:rPr>
              <a:t>t</a:t>
            </a:r>
            <a:r>
              <a:rPr sz="2400" spc="-135" dirty="0">
                <a:latin typeface="Microsoft Sans Serif"/>
                <a:cs typeface="Microsoft Sans Serif"/>
              </a:rPr>
              <a:t>h  </a:t>
            </a:r>
            <a:r>
              <a:rPr sz="2400" spc="-140" dirty="0">
                <a:latin typeface="Microsoft Sans Serif"/>
                <a:cs typeface="Microsoft Sans Serif"/>
              </a:rPr>
              <a:t>recurrent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miscarriage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8644" y="1627708"/>
            <a:ext cx="7334250" cy="32361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200" b="1" spc="-320" dirty="0">
                <a:latin typeface="Arial"/>
                <a:cs typeface="Arial"/>
              </a:rPr>
              <a:t>Immunotherapy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Char char="•"/>
            </a:pPr>
            <a:endParaRPr sz="375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spcBef>
                <a:spcPts val="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spc="-315" dirty="0">
                <a:latin typeface="Microsoft Sans Serif"/>
                <a:cs typeface="Microsoft Sans Serif"/>
              </a:rPr>
              <a:t>P</a:t>
            </a:r>
            <a:r>
              <a:rPr sz="2800" spc="-270" dirty="0">
                <a:latin typeface="Microsoft Sans Serif"/>
                <a:cs typeface="Microsoft Sans Serif"/>
              </a:rPr>
              <a:t>a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270" dirty="0">
                <a:latin typeface="Microsoft Sans Serif"/>
                <a:cs typeface="Microsoft Sans Serif"/>
              </a:rPr>
              <a:t>e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270" dirty="0">
                <a:latin typeface="Microsoft Sans Serif"/>
                <a:cs typeface="Microsoft Sans Serif"/>
              </a:rPr>
              <a:t>na</a:t>
            </a:r>
            <a:r>
              <a:rPr sz="2800" spc="-130" dirty="0">
                <a:latin typeface="Microsoft Sans Serif"/>
                <a:cs typeface="Microsoft Sans Serif"/>
              </a:rPr>
              <a:t>l</a:t>
            </a:r>
            <a:r>
              <a:rPr sz="2800" spc="-15" dirty="0">
                <a:latin typeface="Microsoft Sans Serif"/>
                <a:cs typeface="Microsoft Sans Serif"/>
              </a:rPr>
              <a:t> </a:t>
            </a:r>
            <a:r>
              <a:rPr sz="2800" spc="-229" dirty="0">
                <a:latin typeface="Microsoft Sans Serif"/>
                <a:cs typeface="Microsoft Sans Serif"/>
              </a:rPr>
              <a:t>c</a:t>
            </a:r>
            <a:r>
              <a:rPr sz="2800" spc="-270" dirty="0">
                <a:latin typeface="Microsoft Sans Serif"/>
                <a:cs typeface="Microsoft Sans Serif"/>
              </a:rPr>
              <a:t>e</a:t>
            </a:r>
            <a:r>
              <a:rPr sz="2800" spc="-120" dirty="0">
                <a:latin typeface="Microsoft Sans Serif"/>
                <a:cs typeface="Microsoft Sans Serif"/>
              </a:rPr>
              <a:t>l</a:t>
            </a:r>
            <a:r>
              <a:rPr sz="2800" spc="-130" dirty="0">
                <a:latin typeface="Microsoft Sans Serif"/>
                <a:cs typeface="Microsoft Sans Serif"/>
              </a:rPr>
              <a:t>l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395" dirty="0">
                <a:latin typeface="Microsoft Sans Serif"/>
                <a:cs typeface="Microsoft Sans Serif"/>
              </a:rPr>
              <a:t>mm</a:t>
            </a:r>
            <a:r>
              <a:rPr sz="2800" spc="-270" dirty="0">
                <a:latin typeface="Microsoft Sans Serif"/>
                <a:cs typeface="Microsoft Sans Serif"/>
              </a:rPr>
              <a:t>un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229" dirty="0">
                <a:latin typeface="Microsoft Sans Serif"/>
                <a:cs typeface="Microsoft Sans Serif"/>
              </a:rPr>
              <a:t>s</a:t>
            </a:r>
            <a:r>
              <a:rPr sz="2800" spc="-270" dirty="0">
                <a:latin typeface="Microsoft Sans Serif"/>
                <a:cs typeface="Microsoft Sans Serif"/>
              </a:rPr>
              <a:t>a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270" dirty="0">
                <a:latin typeface="Microsoft Sans Serif"/>
                <a:cs typeface="Microsoft Sans Serif"/>
              </a:rPr>
              <a:t>o</a:t>
            </a:r>
            <a:r>
              <a:rPr sz="2800" spc="-235" dirty="0">
                <a:latin typeface="Microsoft Sans Serif"/>
                <a:cs typeface="Microsoft Sans Serif"/>
              </a:rPr>
              <a:t>n</a:t>
            </a:r>
            <a:r>
              <a:rPr sz="2800" spc="-140" dirty="0">
                <a:latin typeface="Microsoft Sans Serif"/>
                <a:cs typeface="Microsoft Sans Serif"/>
              </a:rPr>
              <a:t>,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270" dirty="0">
                <a:latin typeface="Microsoft Sans Serif"/>
                <a:cs typeface="Microsoft Sans Serif"/>
              </a:rPr>
              <a:t>h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250" dirty="0">
                <a:latin typeface="Microsoft Sans Serif"/>
                <a:cs typeface="Microsoft Sans Serif"/>
              </a:rPr>
              <a:t>d</a:t>
            </a:r>
            <a:r>
              <a:rPr sz="2800" spc="-145" dirty="0">
                <a:latin typeface="Microsoft Sans Serif"/>
                <a:cs typeface="Microsoft Sans Serif"/>
              </a:rPr>
              <a:t>-</a:t>
            </a:r>
            <a:r>
              <a:rPr sz="2800" spc="-270" dirty="0">
                <a:latin typeface="Microsoft Sans Serif"/>
                <a:cs typeface="Microsoft Sans Serif"/>
              </a:rPr>
              <a:t>pa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250" dirty="0">
                <a:latin typeface="Microsoft Sans Serif"/>
                <a:cs typeface="Microsoft Sans Serif"/>
              </a:rPr>
              <a:t>y</a:t>
            </a:r>
            <a:r>
              <a:rPr sz="2800" spc="-10" dirty="0">
                <a:latin typeface="Microsoft Sans Serif"/>
                <a:cs typeface="Microsoft Sans Serif"/>
              </a:rPr>
              <a:t> </a:t>
            </a:r>
            <a:r>
              <a:rPr sz="2800" spc="-270" dirty="0">
                <a:latin typeface="Microsoft Sans Serif"/>
                <a:cs typeface="Microsoft Sans Serif"/>
              </a:rPr>
              <a:t>dono</a:t>
            </a:r>
            <a:r>
              <a:rPr sz="2800" spc="-145" dirty="0">
                <a:latin typeface="Microsoft Sans Serif"/>
                <a:cs typeface="Microsoft Sans Serif"/>
              </a:rPr>
              <a:t>r  </a:t>
            </a:r>
            <a:r>
              <a:rPr sz="2800" spc="-120" dirty="0">
                <a:latin typeface="Microsoft Sans Serif"/>
                <a:cs typeface="Microsoft Sans Serif"/>
              </a:rPr>
              <a:t>l</a:t>
            </a:r>
            <a:r>
              <a:rPr sz="2800" spc="-270" dirty="0">
                <a:latin typeface="Microsoft Sans Serif"/>
                <a:cs typeface="Microsoft Sans Serif"/>
              </a:rPr>
              <a:t>eu</a:t>
            </a:r>
            <a:r>
              <a:rPr sz="2800" spc="-235" dirty="0">
                <a:latin typeface="Microsoft Sans Serif"/>
                <a:cs typeface="Microsoft Sans Serif"/>
              </a:rPr>
              <a:t>c</a:t>
            </a:r>
            <a:r>
              <a:rPr sz="2800" spc="-270" dirty="0">
                <a:latin typeface="Microsoft Sans Serif"/>
                <a:cs typeface="Microsoft Sans Serif"/>
              </a:rPr>
              <a:t>o</a:t>
            </a:r>
            <a:r>
              <a:rPr sz="2800" spc="-235" dirty="0">
                <a:latin typeface="Microsoft Sans Serif"/>
                <a:cs typeface="Microsoft Sans Serif"/>
              </a:rPr>
              <a:t>cy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270" dirty="0">
                <a:latin typeface="Microsoft Sans Serif"/>
                <a:cs typeface="Microsoft Sans Serif"/>
              </a:rPr>
              <a:t>e</a:t>
            </a:r>
            <a:r>
              <a:rPr sz="2800" spc="-235" dirty="0">
                <a:latin typeface="Microsoft Sans Serif"/>
                <a:cs typeface="Microsoft Sans Serif"/>
              </a:rPr>
              <a:t>s</a:t>
            </a:r>
            <a:r>
              <a:rPr sz="2800" spc="-140" dirty="0">
                <a:latin typeface="Microsoft Sans Serif"/>
                <a:cs typeface="Microsoft Sans Serif"/>
              </a:rPr>
              <a:t>,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270" dirty="0">
                <a:latin typeface="Microsoft Sans Serif"/>
                <a:cs typeface="Microsoft Sans Serif"/>
              </a:rPr>
              <a:t>ophob</a:t>
            </a:r>
            <a:r>
              <a:rPr sz="2800" spc="-120" dirty="0">
                <a:latin typeface="Microsoft Sans Serif"/>
                <a:cs typeface="Microsoft Sans Serif"/>
              </a:rPr>
              <a:t>l</a:t>
            </a:r>
            <a:r>
              <a:rPr sz="2800" spc="-270" dirty="0">
                <a:latin typeface="Microsoft Sans Serif"/>
                <a:cs typeface="Microsoft Sans Serif"/>
              </a:rPr>
              <a:t>a</a:t>
            </a:r>
            <a:r>
              <a:rPr sz="2800" spc="-235" dirty="0">
                <a:latin typeface="Microsoft Sans Serif"/>
                <a:cs typeface="Microsoft Sans Serif"/>
              </a:rPr>
              <a:t>s</a:t>
            </a:r>
            <a:r>
              <a:rPr sz="2800" spc="-140" dirty="0">
                <a:latin typeface="Microsoft Sans Serif"/>
                <a:cs typeface="Microsoft Sans Serif"/>
              </a:rPr>
              <a:t>t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395" dirty="0">
                <a:latin typeface="Microsoft Sans Serif"/>
                <a:cs typeface="Microsoft Sans Serif"/>
              </a:rPr>
              <a:t>m</a:t>
            </a:r>
            <a:r>
              <a:rPr sz="2800" spc="-270" dirty="0">
                <a:latin typeface="Microsoft Sans Serif"/>
                <a:cs typeface="Microsoft Sans Serif"/>
              </a:rPr>
              <a:t>e</a:t>
            </a:r>
            <a:r>
              <a:rPr sz="2800" spc="-395" dirty="0">
                <a:latin typeface="Microsoft Sans Serif"/>
                <a:cs typeface="Microsoft Sans Serif"/>
              </a:rPr>
              <a:t>m</a:t>
            </a:r>
            <a:r>
              <a:rPr sz="2800" spc="-270" dirty="0">
                <a:latin typeface="Microsoft Sans Serif"/>
                <a:cs typeface="Microsoft Sans Serif"/>
              </a:rPr>
              <a:t>b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270" dirty="0">
                <a:latin typeface="Microsoft Sans Serif"/>
                <a:cs typeface="Microsoft Sans Serif"/>
              </a:rPr>
              <a:t>ane</a:t>
            </a:r>
            <a:r>
              <a:rPr sz="2800" spc="-250" dirty="0">
                <a:latin typeface="Microsoft Sans Serif"/>
                <a:cs typeface="Microsoft Sans Serif"/>
              </a:rPr>
              <a:t>s</a:t>
            </a:r>
            <a:r>
              <a:rPr sz="2800" spc="-35" dirty="0">
                <a:latin typeface="Microsoft Sans Serif"/>
                <a:cs typeface="Microsoft Sans Serif"/>
              </a:rPr>
              <a:t> </a:t>
            </a:r>
            <a:r>
              <a:rPr sz="2800" spc="-270" dirty="0">
                <a:latin typeface="Microsoft Sans Serif"/>
                <a:cs typeface="Microsoft Sans Serif"/>
              </a:rPr>
              <a:t>an</a:t>
            </a:r>
            <a:r>
              <a:rPr sz="2800" spc="-280" dirty="0">
                <a:latin typeface="Microsoft Sans Serif"/>
                <a:cs typeface="Microsoft Sans Serif"/>
              </a:rPr>
              <a:t>d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270" dirty="0">
                <a:latin typeface="Microsoft Sans Serif"/>
                <a:cs typeface="Microsoft Sans Serif"/>
              </a:rPr>
              <a:t>n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270" dirty="0">
                <a:latin typeface="Microsoft Sans Serif"/>
                <a:cs typeface="Microsoft Sans Serif"/>
              </a:rPr>
              <a:t>a</a:t>
            </a:r>
            <a:r>
              <a:rPr sz="2800" spc="-235" dirty="0">
                <a:latin typeface="Microsoft Sans Serif"/>
                <a:cs typeface="Microsoft Sans Serif"/>
              </a:rPr>
              <a:t>v</a:t>
            </a:r>
            <a:r>
              <a:rPr sz="2800" spc="-270" dirty="0">
                <a:latin typeface="Microsoft Sans Serif"/>
                <a:cs typeface="Microsoft Sans Serif"/>
              </a:rPr>
              <a:t>enou</a:t>
            </a:r>
            <a:r>
              <a:rPr sz="2800" spc="-170" dirty="0">
                <a:latin typeface="Microsoft Sans Serif"/>
                <a:cs typeface="Microsoft Sans Serif"/>
              </a:rPr>
              <a:t>s  </a:t>
            </a:r>
            <a:r>
              <a:rPr sz="2800" spc="-245" dirty="0">
                <a:latin typeface="Microsoft Sans Serif"/>
                <a:cs typeface="Microsoft Sans Serif"/>
              </a:rPr>
              <a:t>immunoglobulin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200" dirty="0">
                <a:latin typeface="Microsoft Sans Serif"/>
                <a:cs typeface="Microsoft Sans Serif"/>
              </a:rPr>
              <a:t>in</a:t>
            </a:r>
            <a:r>
              <a:rPr sz="2800" spc="-35" dirty="0">
                <a:latin typeface="Microsoft Sans Serif"/>
                <a:cs typeface="Microsoft Sans Serif"/>
              </a:rPr>
              <a:t> </a:t>
            </a:r>
            <a:r>
              <a:rPr sz="2800" spc="-315" dirty="0">
                <a:latin typeface="Microsoft Sans Serif"/>
                <a:cs typeface="Microsoft Sans Serif"/>
              </a:rPr>
              <a:t>women</a:t>
            </a:r>
            <a:r>
              <a:rPr sz="2800" spc="-35" dirty="0">
                <a:latin typeface="Microsoft Sans Serif"/>
                <a:cs typeface="Microsoft Sans Serif"/>
              </a:rPr>
              <a:t> </a:t>
            </a:r>
            <a:r>
              <a:rPr sz="2800" spc="-215" dirty="0">
                <a:latin typeface="Microsoft Sans Serif"/>
                <a:cs typeface="Microsoft Sans Serif"/>
              </a:rPr>
              <a:t>with</a:t>
            </a:r>
            <a:r>
              <a:rPr sz="2800" spc="-35" dirty="0">
                <a:latin typeface="Microsoft Sans Serif"/>
                <a:cs typeface="Microsoft Sans Serif"/>
              </a:rPr>
              <a:t> </a:t>
            </a:r>
            <a:r>
              <a:rPr sz="2800" spc="-229" dirty="0">
                <a:latin typeface="Microsoft Sans Serif"/>
                <a:cs typeface="Microsoft Sans Serif"/>
              </a:rPr>
              <a:t>previous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240" dirty="0">
                <a:latin typeface="Microsoft Sans Serif"/>
                <a:cs typeface="Microsoft Sans Serif"/>
              </a:rPr>
              <a:t>unexplained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270" dirty="0">
                <a:latin typeface="Microsoft Sans Serif"/>
                <a:cs typeface="Microsoft Sans Serif"/>
              </a:rPr>
              <a:t>e</a:t>
            </a:r>
            <a:r>
              <a:rPr sz="2800" spc="-229" dirty="0">
                <a:latin typeface="Microsoft Sans Serif"/>
                <a:cs typeface="Microsoft Sans Serif"/>
              </a:rPr>
              <a:t>c</a:t>
            </a:r>
            <a:r>
              <a:rPr sz="2800" spc="-270" dirty="0">
                <a:latin typeface="Microsoft Sans Serif"/>
                <a:cs typeface="Microsoft Sans Serif"/>
              </a:rPr>
              <a:t>u</a:t>
            </a:r>
            <a:r>
              <a:rPr sz="2800" spc="-150" dirty="0">
                <a:latin typeface="Microsoft Sans Serif"/>
                <a:cs typeface="Microsoft Sans Serif"/>
              </a:rPr>
              <a:t>rr</a:t>
            </a:r>
            <a:r>
              <a:rPr sz="2800" spc="-270" dirty="0">
                <a:latin typeface="Microsoft Sans Serif"/>
                <a:cs typeface="Microsoft Sans Serif"/>
              </a:rPr>
              <a:t>en</a:t>
            </a:r>
            <a:r>
              <a:rPr sz="2800" spc="-140" dirty="0">
                <a:latin typeface="Microsoft Sans Serif"/>
                <a:cs typeface="Microsoft Sans Serif"/>
              </a:rPr>
              <a:t>t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spc="-395" dirty="0">
                <a:latin typeface="Microsoft Sans Serif"/>
                <a:cs typeface="Microsoft Sans Serif"/>
              </a:rPr>
              <a:t>m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229" dirty="0">
                <a:latin typeface="Microsoft Sans Serif"/>
                <a:cs typeface="Microsoft Sans Serif"/>
              </a:rPr>
              <a:t>sc</a:t>
            </a:r>
            <a:r>
              <a:rPr sz="2800" spc="-270" dirty="0">
                <a:latin typeface="Microsoft Sans Serif"/>
                <a:cs typeface="Microsoft Sans Serif"/>
              </a:rPr>
              <a:t>a</a:t>
            </a:r>
            <a:r>
              <a:rPr sz="2800" spc="-150" dirty="0">
                <a:latin typeface="Microsoft Sans Serif"/>
                <a:cs typeface="Microsoft Sans Serif"/>
              </a:rPr>
              <a:t>rr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270" dirty="0">
                <a:latin typeface="Microsoft Sans Serif"/>
                <a:cs typeface="Microsoft Sans Serif"/>
              </a:rPr>
              <a:t>ag</a:t>
            </a:r>
            <a:r>
              <a:rPr sz="2800" spc="-280" dirty="0">
                <a:latin typeface="Microsoft Sans Serif"/>
                <a:cs typeface="Microsoft Sans Serif"/>
              </a:rPr>
              <a:t>e</a:t>
            </a:r>
            <a:r>
              <a:rPr sz="2800" spc="10" dirty="0">
                <a:latin typeface="Microsoft Sans Serif"/>
                <a:cs typeface="Microsoft Sans Serif"/>
              </a:rPr>
              <a:t> </a:t>
            </a:r>
            <a:r>
              <a:rPr sz="2800" spc="-270" dirty="0">
                <a:latin typeface="Microsoft Sans Serif"/>
                <a:cs typeface="Microsoft Sans Serif"/>
              </a:rPr>
              <a:t>doe</a:t>
            </a:r>
            <a:r>
              <a:rPr sz="2800" spc="-250" dirty="0">
                <a:latin typeface="Microsoft Sans Serif"/>
                <a:cs typeface="Microsoft Sans Serif"/>
              </a:rPr>
              <a:t>s</a:t>
            </a:r>
            <a:r>
              <a:rPr sz="2800" spc="-30" dirty="0">
                <a:latin typeface="Microsoft Sans Serif"/>
                <a:cs typeface="Microsoft Sans Serif"/>
              </a:rPr>
              <a:t> </a:t>
            </a:r>
            <a:r>
              <a:rPr sz="2800" spc="-270" dirty="0">
                <a:latin typeface="Microsoft Sans Serif"/>
                <a:cs typeface="Microsoft Sans Serif"/>
              </a:rPr>
              <a:t>no</a:t>
            </a:r>
            <a:r>
              <a:rPr sz="2800" spc="-140" dirty="0">
                <a:latin typeface="Microsoft Sans Serif"/>
                <a:cs typeface="Microsoft Sans Serif"/>
              </a:rPr>
              <a:t>t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395" dirty="0">
                <a:latin typeface="Microsoft Sans Serif"/>
                <a:cs typeface="Microsoft Sans Serif"/>
              </a:rPr>
              <a:t>m</a:t>
            </a:r>
            <a:r>
              <a:rPr sz="2800" spc="-270" dirty="0">
                <a:latin typeface="Microsoft Sans Serif"/>
                <a:cs typeface="Microsoft Sans Serif"/>
              </a:rPr>
              <a:t>p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270" dirty="0">
                <a:latin typeface="Microsoft Sans Serif"/>
                <a:cs typeface="Microsoft Sans Serif"/>
              </a:rPr>
              <a:t>o</a:t>
            </a:r>
            <a:r>
              <a:rPr sz="2800" spc="-229" dirty="0">
                <a:latin typeface="Microsoft Sans Serif"/>
                <a:cs typeface="Microsoft Sans Serif"/>
              </a:rPr>
              <a:t>v</a:t>
            </a:r>
            <a:r>
              <a:rPr sz="2800" spc="-280" dirty="0">
                <a:latin typeface="Microsoft Sans Serif"/>
                <a:cs typeface="Microsoft Sans Serif"/>
              </a:rPr>
              <a:t>e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270" dirty="0">
                <a:latin typeface="Microsoft Sans Serif"/>
                <a:cs typeface="Microsoft Sans Serif"/>
              </a:rPr>
              <a:t>h</a:t>
            </a:r>
            <a:r>
              <a:rPr sz="2800" spc="-280" dirty="0">
                <a:latin typeface="Microsoft Sans Serif"/>
                <a:cs typeface="Microsoft Sans Serif"/>
              </a:rPr>
              <a:t>e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120" dirty="0">
                <a:latin typeface="Microsoft Sans Serif"/>
                <a:cs typeface="Microsoft Sans Serif"/>
              </a:rPr>
              <a:t>li</a:t>
            </a:r>
            <a:r>
              <a:rPr sz="2800" spc="-229" dirty="0">
                <a:latin typeface="Microsoft Sans Serif"/>
                <a:cs typeface="Microsoft Sans Serif"/>
              </a:rPr>
              <a:t>v</a:t>
            </a:r>
            <a:r>
              <a:rPr sz="2800" spc="-280" dirty="0">
                <a:latin typeface="Microsoft Sans Serif"/>
                <a:cs typeface="Microsoft Sans Serif"/>
              </a:rPr>
              <a:t>e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270" dirty="0">
                <a:latin typeface="Microsoft Sans Serif"/>
                <a:cs typeface="Microsoft Sans Serif"/>
              </a:rPr>
              <a:t>b</a:t>
            </a:r>
            <a:r>
              <a:rPr sz="2800" spc="-120" dirty="0">
                <a:latin typeface="Microsoft Sans Serif"/>
                <a:cs typeface="Microsoft Sans Serif"/>
              </a:rPr>
              <a:t>i</a:t>
            </a:r>
            <a:r>
              <a:rPr sz="2800" spc="-150" dirty="0">
                <a:latin typeface="Microsoft Sans Serif"/>
                <a:cs typeface="Microsoft Sans Serif"/>
              </a:rPr>
              <a:t>r</a:t>
            </a:r>
            <a:r>
              <a:rPr sz="2800" spc="-114" dirty="0">
                <a:latin typeface="Microsoft Sans Serif"/>
                <a:cs typeface="Microsoft Sans Serif"/>
              </a:rPr>
              <a:t>t</a:t>
            </a:r>
            <a:r>
              <a:rPr sz="2800" spc="-185" dirty="0">
                <a:latin typeface="Microsoft Sans Serif"/>
                <a:cs typeface="Microsoft Sans Serif"/>
              </a:rPr>
              <a:t>h  </a:t>
            </a:r>
            <a:r>
              <a:rPr sz="2800" spc="-200" dirty="0">
                <a:latin typeface="Microsoft Sans Serif"/>
                <a:cs typeface="Microsoft Sans Serif"/>
              </a:rPr>
              <a:t>rate</a:t>
            </a:r>
            <a:endParaRPr sz="28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8644" y="1296111"/>
            <a:ext cx="7679690" cy="39799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330" dirty="0">
                <a:latin typeface="Arial"/>
                <a:cs typeface="Arial"/>
              </a:rPr>
              <a:t>nh</a:t>
            </a:r>
            <a:r>
              <a:rPr sz="3200" b="1" spc="-300" dirty="0">
                <a:latin typeface="Arial"/>
                <a:cs typeface="Arial"/>
              </a:rPr>
              <a:t>e</a:t>
            </a:r>
            <a:r>
              <a:rPr sz="3200" b="1" spc="-220" dirty="0">
                <a:latin typeface="Arial"/>
                <a:cs typeface="Arial"/>
              </a:rPr>
              <a:t>r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185" dirty="0">
                <a:latin typeface="Arial"/>
                <a:cs typeface="Arial"/>
              </a:rPr>
              <a:t>t</a:t>
            </a:r>
            <a:r>
              <a:rPr sz="3200" b="1" spc="-300" dirty="0">
                <a:latin typeface="Arial"/>
                <a:cs typeface="Arial"/>
              </a:rPr>
              <a:t>e</a:t>
            </a:r>
            <a:r>
              <a:rPr sz="3200" b="1" spc="-355" dirty="0">
                <a:latin typeface="Arial"/>
                <a:cs typeface="Arial"/>
              </a:rPr>
              <a:t>d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spc="-185" dirty="0">
                <a:latin typeface="Arial"/>
                <a:cs typeface="Arial"/>
              </a:rPr>
              <a:t>t</a:t>
            </a:r>
            <a:r>
              <a:rPr sz="3200" b="1" spc="-330" dirty="0">
                <a:latin typeface="Arial"/>
                <a:cs typeface="Arial"/>
              </a:rPr>
              <a:t>h</a:t>
            </a:r>
            <a:r>
              <a:rPr sz="3200" b="1" spc="-220" dirty="0">
                <a:latin typeface="Arial"/>
                <a:cs typeface="Arial"/>
              </a:rPr>
              <a:t>r</a:t>
            </a:r>
            <a:r>
              <a:rPr sz="3200" b="1" spc="-330" dirty="0">
                <a:latin typeface="Arial"/>
                <a:cs typeface="Arial"/>
              </a:rPr>
              <a:t>o</a:t>
            </a:r>
            <a:r>
              <a:rPr sz="3200" b="1" spc="-505" dirty="0">
                <a:latin typeface="Arial"/>
                <a:cs typeface="Arial"/>
              </a:rPr>
              <a:t>m</a:t>
            </a:r>
            <a:r>
              <a:rPr sz="3200" b="1" spc="-330" dirty="0">
                <a:latin typeface="Arial"/>
                <a:cs typeface="Arial"/>
              </a:rPr>
              <a:t>boph</a:t>
            </a:r>
            <a:r>
              <a:rPr sz="3200" b="1" spc="-155" dirty="0">
                <a:latin typeface="Arial"/>
                <a:cs typeface="Arial"/>
              </a:rPr>
              <a:t>ili</a:t>
            </a:r>
            <a:r>
              <a:rPr sz="3200" b="1" spc="-300" dirty="0">
                <a:latin typeface="Arial"/>
                <a:cs typeface="Arial"/>
              </a:rPr>
              <a:t>a</a:t>
            </a:r>
            <a:r>
              <a:rPr sz="3200" b="1" spc="-325" dirty="0">
                <a:latin typeface="Arial"/>
                <a:cs typeface="Arial"/>
              </a:rPr>
              <a:t>s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har char="•"/>
            </a:pPr>
            <a:endParaRPr sz="365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spcBef>
                <a:spcPts val="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10" dirty="0">
                <a:latin typeface="Microsoft Sans Serif"/>
                <a:cs typeface="Microsoft Sans Serif"/>
              </a:rPr>
              <a:t>There</a:t>
            </a:r>
            <a:r>
              <a:rPr sz="2400" spc="-204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 </a:t>
            </a:r>
            <a:r>
              <a:rPr sz="2400" spc="-155" dirty="0">
                <a:latin typeface="Microsoft Sans Serif"/>
                <a:cs typeface="Microsoft Sans Serif"/>
              </a:rPr>
              <a:t>insufficient </a:t>
            </a:r>
            <a:r>
              <a:rPr sz="2400" spc="-200" dirty="0">
                <a:latin typeface="Microsoft Sans Serif"/>
                <a:cs typeface="Microsoft Sans Serif"/>
              </a:rPr>
              <a:t>evidence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185" dirty="0">
                <a:latin typeface="Microsoft Sans Serif"/>
                <a:cs typeface="Microsoft Sans Serif"/>
              </a:rPr>
              <a:t>evaluate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60" dirty="0">
                <a:latin typeface="Microsoft Sans Serif"/>
                <a:cs typeface="Microsoft Sans Serif"/>
              </a:rPr>
              <a:t>effect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90" dirty="0">
                <a:latin typeface="Microsoft Sans Serif"/>
                <a:cs typeface="Microsoft Sans Serif"/>
              </a:rPr>
              <a:t>heparin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pregnancy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185" dirty="0">
                <a:latin typeface="Microsoft Sans Serif"/>
                <a:cs typeface="Microsoft Sans Serif"/>
              </a:rPr>
              <a:t>prevent </a:t>
            </a:r>
            <a:r>
              <a:rPr sz="2400" spc="-240" dirty="0">
                <a:latin typeface="Microsoft Sans Serif"/>
                <a:cs typeface="Microsoft Sans Serif"/>
              </a:rPr>
              <a:t>a</a:t>
            </a:r>
            <a:r>
              <a:rPr sz="2400" spc="-23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miscarriage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265" dirty="0">
                <a:latin typeface="Microsoft Sans Serif"/>
                <a:cs typeface="Microsoft Sans Serif"/>
              </a:rPr>
              <a:t>women</a:t>
            </a:r>
            <a:r>
              <a:rPr sz="2400" spc="-26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 </a:t>
            </a:r>
            <a:r>
              <a:rPr sz="2400" spc="-175" dirty="0">
                <a:latin typeface="Microsoft Sans Serif"/>
                <a:cs typeface="Microsoft Sans Serif"/>
              </a:rPr>
              <a:t>recurrent </a:t>
            </a:r>
            <a:r>
              <a:rPr sz="2400" spc="-17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first-trimester</a:t>
            </a:r>
            <a:r>
              <a:rPr sz="2400" spc="-15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miscarriage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associated</a:t>
            </a:r>
            <a:r>
              <a:rPr sz="2400" spc="-185" dirty="0">
                <a:latin typeface="Microsoft Sans Serif"/>
                <a:cs typeface="Microsoft Sans Serif"/>
              </a:rPr>
              <a:t> with</a:t>
            </a:r>
            <a:r>
              <a:rPr sz="2400" spc="26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inherited 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thrombophilia.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har char="•"/>
            </a:pPr>
            <a:endParaRPr sz="2700" dirty="0">
              <a:latin typeface="Microsoft Sans Serif"/>
              <a:cs typeface="Microsoft Sans Serif"/>
            </a:endParaRPr>
          </a:p>
          <a:p>
            <a:pPr marL="356870" marR="396240" indent="-344805" algn="just">
              <a:lnSpc>
                <a:spcPct val="100000"/>
              </a:lnSpc>
              <a:spcBef>
                <a:spcPts val="2180"/>
              </a:spcBef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2400" spc="-300" dirty="0">
                <a:latin typeface="Microsoft Sans Serif"/>
                <a:cs typeface="Microsoft Sans Serif"/>
              </a:rPr>
              <a:t>H</a:t>
            </a:r>
            <a:r>
              <a:rPr sz="2400" spc="-215" dirty="0">
                <a:latin typeface="Microsoft Sans Serif"/>
                <a:cs typeface="Microsoft Sans Serif"/>
              </a:rPr>
              <a:t>epa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45" dirty="0">
                <a:latin typeface="Microsoft Sans Serif"/>
                <a:cs typeface="Microsoft Sans Serif"/>
              </a:rPr>
              <a:t>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ap</a:t>
            </a:r>
            <a:r>
              <a:rPr sz="2400" spc="-220" dirty="0">
                <a:latin typeface="Microsoft Sans Serif"/>
                <a:cs typeface="Microsoft Sans Serif"/>
              </a:rPr>
              <a:t>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du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245" dirty="0">
                <a:latin typeface="Microsoft Sans Serif"/>
                <a:cs typeface="Microsoft Sans Serif"/>
              </a:rPr>
              <a:t>g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egnan</a:t>
            </a:r>
            <a:r>
              <a:rPr sz="2400" spc="-200" dirty="0">
                <a:latin typeface="Microsoft Sans Serif"/>
                <a:cs typeface="Microsoft Sans Serif"/>
              </a:rPr>
              <a:t>c</a:t>
            </a:r>
            <a:r>
              <a:rPr sz="2400" spc="-220" dirty="0">
                <a:latin typeface="Microsoft Sans Serif"/>
                <a:cs typeface="Microsoft Sans Serif"/>
              </a:rPr>
              <a:t>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220" dirty="0">
                <a:latin typeface="Microsoft Sans Serif"/>
                <a:cs typeface="Microsoft Sans Serif"/>
              </a:rPr>
              <a:t>y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li</a:t>
            </a:r>
            <a:r>
              <a:rPr sz="2400" spc="-200" dirty="0">
                <a:latin typeface="Microsoft Sans Serif"/>
                <a:cs typeface="Microsoft Sans Serif"/>
              </a:rPr>
              <a:t>v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60" dirty="0">
                <a:latin typeface="Microsoft Sans Serif"/>
                <a:cs typeface="Microsoft Sans Serif"/>
              </a:rPr>
              <a:t>h  </a:t>
            </a:r>
            <a:r>
              <a:rPr sz="2400" spc="-170" dirty="0">
                <a:latin typeface="Microsoft Sans Serif"/>
                <a:cs typeface="Microsoft Sans Serif"/>
              </a:rPr>
              <a:t>rate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265" dirty="0">
                <a:latin typeface="Microsoft Sans Serif"/>
                <a:cs typeface="Microsoft Sans Serif"/>
              </a:rPr>
              <a:t>women </a:t>
            </a:r>
            <a:r>
              <a:rPr sz="2400" spc="-185" dirty="0">
                <a:latin typeface="Microsoft Sans Serif"/>
                <a:cs typeface="Microsoft Sans Serif"/>
              </a:rPr>
              <a:t>with </a:t>
            </a:r>
            <a:r>
              <a:rPr sz="2400" spc="-180" dirty="0">
                <a:latin typeface="Microsoft Sans Serif"/>
                <a:cs typeface="Microsoft Sans Serif"/>
              </a:rPr>
              <a:t>second-trimester </a:t>
            </a:r>
            <a:r>
              <a:rPr sz="2400" spc="-190" dirty="0">
                <a:latin typeface="Microsoft Sans Serif"/>
                <a:cs typeface="Microsoft Sans Serif"/>
              </a:rPr>
              <a:t>miscarriage </a:t>
            </a:r>
            <a:r>
              <a:rPr sz="2400" spc="-185" dirty="0">
                <a:latin typeface="Microsoft Sans Serif"/>
                <a:cs typeface="Microsoft Sans Serif"/>
              </a:rPr>
              <a:t>associated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300" dirty="0">
                <a:latin typeface="Microsoft Sans Serif"/>
                <a:cs typeface="Microsoft Sans Serif"/>
              </a:rPr>
              <a:t>w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nhe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o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boph</a:t>
            </a:r>
            <a:r>
              <a:rPr sz="2400" spc="-100" dirty="0">
                <a:latin typeface="Microsoft Sans Serif"/>
                <a:cs typeface="Microsoft Sans Serif"/>
              </a:rPr>
              <a:t>ili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220" dirty="0">
                <a:latin typeface="Microsoft Sans Serif"/>
                <a:cs typeface="Microsoft Sans Serif"/>
              </a:rPr>
              <a:t>s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8644" y="1624660"/>
            <a:ext cx="66478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Clr>
                <a:srgbClr val="DC9E1F"/>
              </a:buClr>
              <a:buFont typeface="Arial MT"/>
              <a:buChar char="•"/>
              <a:tabLst>
                <a:tab pos="357505" algn="l"/>
              </a:tabLst>
            </a:pPr>
            <a:r>
              <a:rPr sz="3600" b="1" spc="-445" dirty="0">
                <a:latin typeface="Arial"/>
                <a:cs typeface="Arial"/>
              </a:rPr>
              <a:t>U</a:t>
            </a:r>
            <a:r>
              <a:rPr sz="3600" b="1" spc="-385" dirty="0">
                <a:latin typeface="Arial"/>
                <a:cs typeface="Arial"/>
              </a:rPr>
              <a:t>n</a:t>
            </a:r>
            <a:r>
              <a:rPr sz="3600" b="1" spc="-350" dirty="0">
                <a:latin typeface="Arial"/>
                <a:cs typeface="Arial"/>
              </a:rPr>
              <a:t>ex</a:t>
            </a:r>
            <a:r>
              <a:rPr sz="3600" b="1" spc="-385" dirty="0">
                <a:latin typeface="Arial"/>
                <a:cs typeface="Arial"/>
              </a:rPr>
              <a:t>p</a:t>
            </a:r>
            <a:r>
              <a:rPr sz="3600" b="1" spc="-170" dirty="0">
                <a:latin typeface="Arial"/>
                <a:cs typeface="Arial"/>
              </a:rPr>
              <a:t>l</a:t>
            </a:r>
            <a:r>
              <a:rPr sz="3600" b="1" spc="-350" dirty="0">
                <a:latin typeface="Arial"/>
                <a:cs typeface="Arial"/>
              </a:rPr>
              <a:t>a</a:t>
            </a:r>
            <a:r>
              <a:rPr sz="3600" b="1" spc="-170" dirty="0">
                <a:latin typeface="Arial"/>
                <a:cs typeface="Arial"/>
              </a:rPr>
              <a:t>i</a:t>
            </a:r>
            <a:r>
              <a:rPr sz="3600" b="1" spc="-385" dirty="0">
                <a:latin typeface="Arial"/>
                <a:cs typeface="Arial"/>
              </a:rPr>
              <a:t>n</a:t>
            </a:r>
            <a:r>
              <a:rPr sz="3600" b="1" spc="-350" dirty="0">
                <a:latin typeface="Arial"/>
                <a:cs typeface="Arial"/>
              </a:rPr>
              <a:t>e</a:t>
            </a:r>
            <a:r>
              <a:rPr sz="3600" b="1" spc="-395" dirty="0">
                <a:latin typeface="Arial"/>
                <a:cs typeface="Arial"/>
              </a:rPr>
              <a:t>d</a:t>
            </a:r>
            <a:r>
              <a:rPr sz="3600" b="1" spc="-35" dirty="0">
                <a:latin typeface="Arial"/>
                <a:cs typeface="Arial"/>
              </a:rPr>
              <a:t> </a:t>
            </a:r>
            <a:r>
              <a:rPr sz="3600" b="1" spc="-235" dirty="0">
                <a:latin typeface="Arial"/>
                <a:cs typeface="Arial"/>
              </a:rPr>
              <a:t>r</a:t>
            </a:r>
            <a:r>
              <a:rPr sz="3600" b="1" spc="-350" dirty="0">
                <a:latin typeface="Arial"/>
                <a:cs typeface="Arial"/>
              </a:rPr>
              <a:t>ec</a:t>
            </a:r>
            <a:r>
              <a:rPr sz="3600" b="1" spc="-385" dirty="0">
                <a:latin typeface="Arial"/>
                <a:cs typeface="Arial"/>
              </a:rPr>
              <a:t>u</a:t>
            </a:r>
            <a:r>
              <a:rPr sz="3600" b="1" spc="-235" dirty="0">
                <a:latin typeface="Arial"/>
                <a:cs typeface="Arial"/>
              </a:rPr>
              <a:t>rr</a:t>
            </a:r>
            <a:r>
              <a:rPr sz="3600" b="1" spc="-350" dirty="0">
                <a:latin typeface="Arial"/>
                <a:cs typeface="Arial"/>
              </a:rPr>
              <a:t>e</a:t>
            </a:r>
            <a:r>
              <a:rPr sz="3600" b="1" spc="-385" dirty="0">
                <a:latin typeface="Arial"/>
                <a:cs typeface="Arial"/>
              </a:rPr>
              <a:t>n</a:t>
            </a:r>
            <a:r>
              <a:rPr sz="3600" b="1" spc="-220" dirty="0">
                <a:latin typeface="Arial"/>
                <a:cs typeface="Arial"/>
              </a:rPr>
              <a:t>t</a:t>
            </a:r>
            <a:r>
              <a:rPr sz="3600" b="1" spc="-75" dirty="0">
                <a:latin typeface="Arial"/>
                <a:cs typeface="Arial"/>
              </a:rPr>
              <a:t> </a:t>
            </a:r>
            <a:r>
              <a:rPr sz="3600" b="1" spc="-565" dirty="0">
                <a:latin typeface="Arial"/>
                <a:cs typeface="Arial"/>
              </a:rPr>
              <a:t>m</a:t>
            </a:r>
            <a:r>
              <a:rPr sz="3600" b="1" spc="-170" dirty="0">
                <a:latin typeface="Arial"/>
                <a:cs typeface="Arial"/>
              </a:rPr>
              <a:t>i</a:t>
            </a:r>
            <a:r>
              <a:rPr sz="3600" b="1" spc="-350" dirty="0">
                <a:latin typeface="Arial"/>
                <a:cs typeface="Arial"/>
              </a:rPr>
              <a:t>sca</a:t>
            </a:r>
            <a:r>
              <a:rPr sz="3600" b="1" spc="-235" dirty="0">
                <a:latin typeface="Arial"/>
                <a:cs typeface="Arial"/>
              </a:rPr>
              <a:t>rr</a:t>
            </a:r>
            <a:r>
              <a:rPr sz="3600" b="1" spc="-170" dirty="0">
                <a:latin typeface="Arial"/>
                <a:cs typeface="Arial"/>
              </a:rPr>
              <a:t>i</a:t>
            </a:r>
            <a:r>
              <a:rPr sz="3600" b="1" spc="-350" dirty="0">
                <a:latin typeface="Arial"/>
                <a:cs typeface="Arial"/>
              </a:rPr>
              <a:t>a</a:t>
            </a:r>
            <a:r>
              <a:rPr sz="3600" b="1" spc="-385" dirty="0">
                <a:latin typeface="Arial"/>
                <a:cs typeface="Arial"/>
              </a:rPr>
              <a:t>g</a:t>
            </a:r>
            <a:r>
              <a:rPr sz="3600" b="1" spc="-360" dirty="0">
                <a:latin typeface="Arial"/>
                <a:cs typeface="Arial"/>
              </a:rPr>
              <a:t>e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5844" y="3100527"/>
            <a:ext cx="7231380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Clr>
                <a:srgbClr val="DC9E1F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290" dirty="0">
                <a:latin typeface="Microsoft Sans Serif"/>
                <a:cs typeface="Microsoft Sans Serif"/>
              </a:rPr>
              <a:t>Women</a:t>
            </a:r>
            <a:r>
              <a:rPr sz="2400" spc="-28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unexplained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recurrent </a:t>
            </a:r>
            <a:r>
              <a:rPr sz="2400" spc="-190" dirty="0">
                <a:latin typeface="Microsoft Sans Serif"/>
                <a:cs typeface="Microsoft Sans Serif"/>
              </a:rPr>
              <a:t>miscarriage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have </a:t>
            </a:r>
            <a:r>
              <a:rPr sz="2400" spc="-225" dirty="0">
                <a:latin typeface="Microsoft Sans Serif"/>
                <a:cs typeface="Microsoft Sans Serif"/>
              </a:rPr>
              <a:t>an </a:t>
            </a:r>
            <a:r>
              <a:rPr sz="2400" spc="-22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excellent </a:t>
            </a:r>
            <a:r>
              <a:rPr sz="2400" spc="-190" dirty="0">
                <a:latin typeface="Microsoft Sans Serif"/>
                <a:cs typeface="Microsoft Sans Serif"/>
              </a:rPr>
              <a:t>prognosis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for </a:t>
            </a:r>
            <a:r>
              <a:rPr sz="2400" spc="-165" dirty="0">
                <a:latin typeface="Microsoft Sans Serif"/>
                <a:cs typeface="Microsoft Sans Serif"/>
              </a:rPr>
              <a:t>future </a:t>
            </a:r>
            <a:r>
              <a:rPr sz="2400" spc="-204" dirty="0">
                <a:latin typeface="Microsoft Sans Serif"/>
                <a:cs typeface="Microsoft Sans Serif"/>
              </a:rPr>
              <a:t>pregnancy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outcome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without 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pharmacological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intervention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10" dirty="0">
                <a:latin typeface="Microsoft Sans Serif"/>
                <a:cs typeface="Microsoft Sans Serif"/>
              </a:rPr>
              <a:t>if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offered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supportive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care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alone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65" dirty="0">
                <a:latin typeface="Microsoft Sans Serif"/>
                <a:cs typeface="Microsoft Sans Serif"/>
              </a:rPr>
              <a:t>setting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14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dedicated</a:t>
            </a:r>
            <a:r>
              <a:rPr sz="2400" spc="26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early</a:t>
            </a:r>
            <a:r>
              <a:rPr sz="2400" spc="28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pregnancy</a:t>
            </a:r>
            <a:r>
              <a:rPr sz="2400" spc="229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assessment </a:t>
            </a:r>
            <a:r>
              <a:rPr sz="2400" spc="-204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unit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3274" y="-30804"/>
            <a:ext cx="24123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0" dirty="0"/>
              <a:t>R</a:t>
            </a:r>
            <a:r>
              <a:rPr spc="-95" dirty="0"/>
              <a:t>I</a:t>
            </a:r>
            <a:r>
              <a:rPr spc="-330" dirty="0"/>
              <a:t>S</a:t>
            </a:r>
            <a:r>
              <a:rPr spc="-395" dirty="0"/>
              <a:t>K</a:t>
            </a:r>
            <a:r>
              <a:rPr spc="-50" dirty="0"/>
              <a:t> </a:t>
            </a:r>
            <a:r>
              <a:rPr spc="-420" dirty="0"/>
              <a:t>F</a:t>
            </a:r>
            <a:r>
              <a:rPr spc="-350" dirty="0"/>
              <a:t>AC</a:t>
            </a:r>
            <a:r>
              <a:rPr spc="-325" dirty="0"/>
              <a:t>T</a:t>
            </a:r>
            <a:r>
              <a:rPr spc="-370" dirty="0"/>
              <a:t>O</a:t>
            </a:r>
            <a:r>
              <a:rPr spc="-350" dirty="0"/>
              <a:t>R</a:t>
            </a:r>
            <a:r>
              <a:rPr spc="-365"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-76200" y="424234"/>
            <a:ext cx="8610600" cy="63087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ts val="2160"/>
              </a:lnSpc>
              <a:spcBef>
                <a:spcPts val="9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862965" algn="l"/>
              </a:tabLst>
            </a:pPr>
            <a:r>
              <a:rPr sz="2000" spc="-210" dirty="0">
                <a:latin typeface="Microsoft Sans Serif"/>
                <a:cs typeface="Microsoft Sans Serif"/>
              </a:rPr>
              <a:t>Age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r>
              <a:rPr sz="2000" spc="-130" dirty="0">
                <a:latin typeface="Microsoft Sans Serif"/>
                <a:cs typeface="Microsoft Sans Serif"/>
              </a:rPr>
              <a:t> </a:t>
            </a:r>
            <a:r>
              <a:rPr sz="2000" spc="-180" dirty="0">
                <a:latin typeface="Microsoft Sans Serif"/>
                <a:cs typeface="Microsoft Sans Serif"/>
              </a:rPr>
              <a:t>Advancing</a:t>
            </a:r>
            <a:r>
              <a:rPr sz="2000" spc="70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maternal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90" dirty="0">
                <a:latin typeface="Microsoft Sans Serif"/>
                <a:cs typeface="Microsoft Sans Serif"/>
              </a:rPr>
              <a:t>age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30" dirty="0">
                <a:latin typeface="Microsoft Sans Serif"/>
                <a:cs typeface="Microsoft Sans Serif"/>
              </a:rPr>
              <a:t>is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the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most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important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30" dirty="0">
                <a:latin typeface="Microsoft Sans Serif"/>
                <a:cs typeface="Microsoft Sans Serif"/>
              </a:rPr>
              <a:t>risk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140" dirty="0">
                <a:latin typeface="Microsoft Sans Serif"/>
                <a:cs typeface="Microsoft Sans Serif"/>
              </a:rPr>
              <a:t>factor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130" dirty="0">
                <a:latin typeface="Microsoft Sans Serif"/>
                <a:cs typeface="Microsoft Sans Serif"/>
              </a:rPr>
              <a:t>for</a:t>
            </a:r>
            <a:endParaRPr sz="2000" dirty="0">
              <a:latin typeface="Microsoft Sans Serif"/>
              <a:cs typeface="Microsoft Sans Serif"/>
            </a:endParaRPr>
          </a:p>
          <a:p>
            <a:pPr marL="356870">
              <a:lnSpc>
                <a:spcPts val="2160"/>
              </a:lnSpc>
            </a:pPr>
            <a:r>
              <a:rPr sz="2000" spc="-165" dirty="0">
                <a:latin typeface="Microsoft Sans Serif"/>
                <a:cs typeface="Microsoft Sans Serif"/>
              </a:rPr>
              <a:t>s</a:t>
            </a:r>
            <a:r>
              <a:rPr sz="2000" spc="-180" dirty="0">
                <a:latin typeface="Microsoft Sans Serif"/>
                <a:cs typeface="Microsoft Sans Serif"/>
              </a:rPr>
              <a:t>pon</a:t>
            </a:r>
            <a:r>
              <a:rPr sz="2000" spc="-85" dirty="0">
                <a:latin typeface="Microsoft Sans Serif"/>
                <a:cs typeface="Microsoft Sans Serif"/>
              </a:rPr>
              <a:t>t</a:t>
            </a:r>
            <a:r>
              <a:rPr sz="2000" spc="-180" dirty="0">
                <a:latin typeface="Microsoft Sans Serif"/>
                <a:cs typeface="Microsoft Sans Serif"/>
              </a:rPr>
              <a:t>aneou</a:t>
            </a:r>
            <a:r>
              <a:rPr sz="2000" spc="-185" dirty="0">
                <a:latin typeface="Microsoft Sans Serif"/>
                <a:cs typeface="Microsoft Sans Serif"/>
              </a:rPr>
              <a:t>s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285" dirty="0">
                <a:latin typeface="Microsoft Sans Serif"/>
                <a:cs typeface="Microsoft Sans Serif"/>
              </a:rPr>
              <a:t>m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65" dirty="0">
                <a:latin typeface="Microsoft Sans Serif"/>
                <a:cs typeface="Microsoft Sans Serif"/>
              </a:rPr>
              <a:t>sc</a:t>
            </a:r>
            <a:r>
              <a:rPr sz="2000" spc="-180" dirty="0">
                <a:latin typeface="Microsoft Sans Serif"/>
                <a:cs typeface="Microsoft Sans Serif"/>
              </a:rPr>
              <a:t>a</a:t>
            </a:r>
            <a:r>
              <a:rPr sz="2000" spc="-95" dirty="0">
                <a:latin typeface="Microsoft Sans Serif"/>
                <a:cs typeface="Microsoft Sans Serif"/>
              </a:rPr>
              <a:t>rr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80" dirty="0">
                <a:latin typeface="Microsoft Sans Serif"/>
                <a:cs typeface="Microsoft Sans Serif"/>
              </a:rPr>
              <a:t>ag</a:t>
            </a:r>
            <a:r>
              <a:rPr sz="2000" spc="-204" dirty="0">
                <a:latin typeface="Microsoft Sans Serif"/>
                <a:cs typeface="Microsoft Sans Serif"/>
              </a:rPr>
              <a:t>e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204" dirty="0">
                <a:latin typeface="Microsoft Sans Serif"/>
                <a:cs typeface="Microsoft Sans Serif"/>
              </a:rPr>
              <a:t>n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180" dirty="0">
                <a:latin typeface="Microsoft Sans Serif"/>
                <a:cs typeface="Microsoft Sans Serif"/>
              </a:rPr>
              <a:t>hea</a:t>
            </a:r>
            <a:r>
              <a:rPr sz="2000" spc="-80" dirty="0">
                <a:latin typeface="Microsoft Sans Serif"/>
                <a:cs typeface="Microsoft Sans Serif"/>
              </a:rPr>
              <a:t>l</a:t>
            </a:r>
            <a:r>
              <a:rPr sz="2000" spc="-85" dirty="0">
                <a:latin typeface="Microsoft Sans Serif"/>
                <a:cs typeface="Microsoft Sans Serif"/>
              </a:rPr>
              <a:t>t</a:t>
            </a:r>
            <a:r>
              <a:rPr sz="2000" spc="-180" dirty="0">
                <a:latin typeface="Microsoft Sans Serif"/>
                <a:cs typeface="Microsoft Sans Serif"/>
              </a:rPr>
              <a:t>h</a:t>
            </a:r>
            <a:r>
              <a:rPr sz="2000" spc="-185" dirty="0">
                <a:latin typeface="Microsoft Sans Serif"/>
                <a:cs typeface="Microsoft Sans Serif"/>
              </a:rPr>
              <a:t>y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254" dirty="0">
                <a:latin typeface="Microsoft Sans Serif"/>
                <a:cs typeface="Microsoft Sans Serif"/>
              </a:rPr>
              <a:t>w</a:t>
            </a:r>
            <a:r>
              <a:rPr sz="2000" spc="-204" dirty="0">
                <a:latin typeface="Microsoft Sans Serif"/>
                <a:cs typeface="Microsoft Sans Serif"/>
              </a:rPr>
              <a:t>omen</a:t>
            </a:r>
            <a:r>
              <a:rPr sz="2000" spc="-105" dirty="0">
                <a:latin typeface="Microsoft Sans Serif"/>
                <a:cs typeface="Microsoft Sans Serif"/>
              </a:rPr>
              <a:t>.</a:t>
            </a:r>
            <a:endParaRPr sz="2000" dirty="0">
              <a:latin typeface="Microsoft Sans Serif"/>
              <a:cs typeface="Microsoft Sans Serif"/>
            </a:endParaRPr>
          </a:p>
          <a:p>
            <a:pPr marL="356870" marR="6985" indent="-344805">
              <a:lnSpc>
                <a:spcPct val="80100"/>
              </a:lnSpc>
              <a:spcBef>
                <a:spcPts val="10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3463925" algn="l"/>
              </a:tabLst>
            </a:pPr>
            <a:r>
              <a:rPr sz="2000" spc="-235" dirty="0">
                <a:latin typeface="Microsoft Sans Serif"/>
                <a:cs typeface="Microsoft Sans Serif"/>
              </a:rPr>
              <a:t>P</a:t>
            </a:r>
            <a:r>
              <a:rPr sz="2000" spc="-95" dirty="0">
                <a:latin typeface="Microsoft Sans Serif"/>
                <a:cs typeface="Microsoft Sans Serif"/>
              </a:rPr>
              <a:t>r</a:t>
            </a:r>
            <a:r>
              <a:rPr sz="2000" spc="-185" dirty="0">
                <a:latin typeface="Microsoft Sans Serif"/>
                <a:cs typeface="Microsoft Sans Serif"/>
              </a:rPr>
              <a:t>e</a:t>
            </a:r>
            <a:r>
              <a:rPr sz="2000" spc="-170" dirty="0">
                <a:latin typeface="Microsoft Sans Serif"/>
                <a:cs typeface="Microsoft Sans Serif"/>
              </a:rPr>
              <a:t>v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85" dirty="0">
                <a:latin typeface="Microsoft Sans Serif"/>
                <a:cs typeface="Microsoft Sans Serif"/>
              </a:rPr>
              <a:t>ous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170" dirty="0">
                <a:latin typeface="Microsoft Sans Serif"/>
                <a:cs typeface="Microsoft Sans Serif"/>
              </a:rPr>
              <a:t>s</a:t>
            </a:r>
            <a:r>
              <a:rPr sz="2000" spc="-185" dirty="0">
                <a:latin typeface="Microsoft Sans Serif"/>
                <a:cs typeface="Microsoft Sans Serif"/>
              </a:rPr>
              <a:t>pon</a:t>
            </a:r>
            <a:r>
              <a:rPr sz="2000" spc="-85" dirty="0">
                <a:latin typeface="Microsoft Sans Serif"/>
                <a:cs typeface="Microsoft Sans Serif"/>
              </a:rPr>
              <a:t>t</a:t>
            </a:r>
            <a:r>
              <a:rPr sz="2000" spc="-185" dirty="0">
                <a:latin typeface="Microsoft Sans Serif"/>
                <a:cs typeface="Microsoft Sans Serif"/>
              </a:rPr>
              <a:t>aneous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abo</a:t>
            </a:r>
            <a:r>
              <a:rPr sz="2000" spc="-95" dirty="0">
                <a:latin typeface="Microsoft Sans Serif"/>
                <a:cs typeface="Microsoft Sans Serif"/>
              </a:rPr>
              <a:t>r</a:t>
            </a:r>
            <a:r>
              <a:rPr sz="2000" spc="-85" dirty="0">
                <a:latin typeface="Microsoft Sans Serif"/>
                <a:cs typeface="Microsoft Sans Serif"/>
              </a:rPr>
              <a:t>t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85" dirty="0">
                <a:latin typeface="Microsoft Sans Serif"/>
                <a:cs typeface="Microsoft Sans Serif"/>
              </a:rPr>
              <a:t>o</a:t>
            </a:r>
            <a:r>
              <a:rPr sz="2000" spc="-204" dirty="0">
                <a:latin typeface="Microsoft Sans Serif"/>
                <a:cs typeface="Microsoft Sans Serif"/>
              </a:rPr>
              <a:t>n</a:t>
            </a:r>
            <a:r>
              <a:rPr sz="2000" dirty="0">
                <a:latin typeface="Microsoft Sans Serif"/>
                <a:cs typeface="Microsoft Sans Serif"/>
              </a:rPr>
              <a:t>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spc="-195" dirty="0">
                <a:latin typeface="Microsoft Sans Serif"/>
                <a:cs typeface="Microsoft Sans Serif"/>
              </a:rPr>
              <a:t>T</a:t>
            </a:r>
            <a:r>
              <a:rPr sz="2000" spc="-185" dirty="0">
                <a:latin typeface="Microsoft Sans Serif"/>
                <a:cs typeface="Microsoft Sans Serif"/>
              </a:rPr>
              <a:t>h</a:t>
            </a:r>
            <a:r>
              <a:rPr sz="2000" spc="-204" dirty="0">
                <a:latin typeface="Microsoft Sans Serif"/>
                <a:cs typeface="Microsoft Sans Serif"/>
              </a:rPr>
              <a:t>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95" dirty="0">
                <a:latin typeface="Microsoft Sans Serif"/>
                <a:cs typeface="Microsoft Sans Serif"/>
              </a:rPr>
              <a:t>r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70" dirty="0">
                <a:latin typeface="Microsoft Sans Serif"/>
                <a:cs typeface="Microsoft Sans Serif"/>
              </a:rPr>
              <a:t>s</a:t>
            </a:r>
            <a:r>
              <a:rPr sz="2000" spc="-185" dirty="0">
                <a:latin typeface="Microsoft Sans Serif"/>
                <a:cs typeface="Microsoft Sans Serif"/>
              </a:rPr>
              <a:t>k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o</a:t>
            </a:r>
            <a:r>
              <a:rPr sz="2000" spc="-105" dirty="0">
                <a:latin typeface="Microsoft Sans Serif"/>
                <a:cs typeface="Microsoft Sans Serif"/>
              </a:rPr>
              <a:t>f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280" dirty="0">
                <a:latin typeface="Microsoft Sans Serif"/>
                <a:cs typeface="Microsoft Sans Serif"/>
              </a:rPr>
              <a:t>m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70" dirty="0">
                <a:latin typeface="Microsoft Sans Serif"/>
                <a:cs typeface="Microsoft Sans Serif"/>
              </a:rPr>
              <a:t>sc</a:t>
            </a:r>
            <a:r>
              <a:rPr sz="2000" spc="-185" dirty="0">
                <a:latin typeface="Microsoft Sans Serif"/>
                <a:cs typeface="Microsoft Sans Serif"/>
              </a:rPr>
              <a:t>a</a:t>
            </a:r>
            <a:r>
              <a:rPr sz="2000" spc="-95" dirty="0">
                <a:latin typeface="Microsoft Sans Serif"/>
                <a:cs typeface="Microsoft Sans Serif"/>
              </a:rPr>
              <a:t>rr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85" dirty="0">
                <a:latin typeface="Microsoft Sans Serif"/>
                <a:cs typeface="Microsoft Sans Serif"/>
              </a:rPr>
              <a:t>ag</a:t>
            </a:r>
            <a:r>
              <a:rPr sz="2000" spc="-204" dirty="0">
                <a:latin typeface="Microsoft Sans Serif"/>
                <a:cs typeface="Microsoft Sans Serif"/>
              </a:rPr>
              <a:t>e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204" dirty="0">
                <a:latin typeface="Microsoft Sans Serif"/>
                <a:cs typeface="Microsoft Sans Serif"/>
              </a:rPr>
              <a:t>n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85" dirty="0">
                <a:latin typeface="Microsoft Sans Serif"/>
                <a:cs typeface="Microsoft Sans Serif"/>
              </a:rPr>
              <a:t>f</a:t>
            </a:r>
            <a:r>
              <a:rPr sz="2000" spc="-185" dirty="0">
                <a:latin typeface="Microsoft Sans Serif"/>
                <a:cs typeface="Microsoft Sans Serif"/>
              </a:rPr>
              <a:t>u</a:t>
            </a:r>
            <a:r>
              <a:rPr sz="2000" spc="-85" dirty="0">
                <a:latin typeface="Microsoft Sans Serif"/>
                <a:cs typeface="Microsoft Sans Serif"/>
              </a:rPr>
              <a:t>t</a:t>
            </a:r>
            <a:r>
              <a:rPr sz="2000" spc="-185" dirty="0">
                <a:latin typeface="Microsoft Sans Serif"/>
                <a:cs typeface="Microsoft Sans Serif"/>
              </a:rPr>
              <a:t>u</a:t>
            </a:r>
            <a:r>
              <a:rPr sz="2000" spc="-95" dirty="0">
                <a:latin typeface="Microsoft Sans Serif"/>
                <a:cs typeface="Microsoft Sans Serif"/>
              </a:rPr>
              <a:t>r</a:t>
            </a:r>
            <a:r>
              <a:rPr sz="2000" spc="-204" dirty="0">
                <a:latin typeface="Microsoft Sans Serif"/>
                <a:cs typeface="Microsoft Sans Serif"/>
              </a:rPr>
              <a:t>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p</a:t>
            </a:r>
            <a:r>
              <a:rPr sz="2000" spc="-95" dirty="0">
                <a:latin typeface="Microsoft Sans Serif"/>
                <a:cs typeface="Microsoft Sans Serif"/>
              </a:rPr>
              <a:t>r</a:t>
            </a:r>
            <a:r>
              <a:rPr sz="2000" spc="-185" dirty="0">
                <a:latin typeface="Microsoft Sans Serif"/>
                <a:cs typeface="Microsoft Sans Serif"/>
              </a:rPr>
              <a:t>egnan</a:t>
            </a:r>
            <a:r>
              <a:rPr sz="2000" spc="-170" dirty="0">
                <a:latin typeface="Microsoft Sans Serif"/>
                <a:cs typeface="Microsoft Sans Serif"/>
              </a:rPr>
              <a:t>c</a:t>
            </a:r>
            <a:r>
              <a:rPr sz="2000" spc="-130" dirty="0">
                <a:latin typeface="Microsoft Sans Serif"/>
                <a:cs typeface="Microsoft Sans Serif"/>
              </a:rPr>
              <a:t>y  </a:t>
            </a:r>
            <a:r>
              <a:rPr sz="2000" spc="-135" dirty="0">
                <a:latin typeface="Microsoft Sans Serif"/>
                <a:cs typeface="Microsoft Sans Serif"/>
              </a:rPr>
              <a:t>is </a:t>
            </a:r>
            <a:r>
              <a:rPr sz="2000" spc="-160" dirty="0">
                <a:latin typeface="Microsoft Sans Serif"/>
                <a:cs typeface="Microsoft Sans Serif"/>
              </a:rPr>
              <a:t>approximately</a:t>
            </a:r>
            <a:r>
              <a:rPr sz="2000" spc="-155" dirty="0">
                <a:latin typeface="Microsoft Sans Serif"/>
                <a:cs typeface="Microsoft Sans Serif"/>
              </a:rPr>
              <a:t> </a:t>
            </a:r>
            <a:r>
              <a:rPr sz="2000" spc="-195" dirty="0">
                <a:latin typeface="Microsoft Sans Serif"/>
                <a:cs typeface="Microsoft Sans Serif"/>
              </a:rPr>
              <a:t>20</a:t>
            </a:r>
            <a:r>
              <a:rPr sz="2000" spc="-19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percent</a:t>
            </a:r>
            <a:r>
              <a:rPr sz="2000" spc="-150" dirty="0">
                <a:latin typeface="Microsoft Sans Serif"/>
                <a:cs typeface="Microsoft Sans Serif"/>
              </a:rPr>
              <a:t> </a:t>
            </a:r>
            <a:r>
              <a:rPr sz="2000" spc="-130" dirty="0">
                <a:latin typeface="Microsoft Sans Serif"/>
                <a:cs typeface="Microsoft Sans Serif"/>
              </a:rPr>
              <a:t>after </a:t>
            </a:r>
            <a:r>
              <a:rPr sz="2000" spc="-190" dirty="0">
                <a:latin typeface="Microsoft Sans Serif"/>
                <a:cs typeface="Microsoft Sans Serif"/>
              </a:rPr>
              <a:t>one</a:t>
            </a:r>
            <a:r>
              <a:rPr sz="2000" spc="-185" dirty="0">
                <a:latin typeface="Microsoft Sans Serif"/>
                <a:cs typeface="Microsoft Sans Serif"/>
              </a:rPr>
              <a:t> </a:t>
            </a:r>
            <a:r>
              <a:rPr sz="2000" spc="-150" dirty="0">
                <a:latin typeface="Microsoft Sans Serif"/>
                <a:cs typeface="Microsoft Sans Serif"/>
              </a:rPr>
              <a:t>miscarriage,</a:t>
            </a:r>
            <a:r>
              <a:rPr sz="2000" spc="-145" dirty="0">
                <a:latin typeface="Microsoft Sans Serif"/>
                <a:cs typeface="Microsoft Sans Serif"/>
              </a:rPr>
              <a:t> </a:t>
            </a:r>
            <a:r>
              <a:rPr sz="2000" spc="-195" dirty="0">
                <a:latin typeface="Microsoft Sans Serif"/>
                <a:cs typeface="Microsoft Sans Serif"/>
              </a:rPr>
              <a:t>28</a:t>
            </a:r>
            <a:r>
              <a:rPr sz="2000" spc="-19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percent</a:t>
            </a:r>
            <a:r>
              <a:rPr sz="2000" spc="-150" dirty="0">
                <a:latin typeface="Microsoft Sans Serif"/>
                <a:cs typeface="Microsoft Sans Serif"/>
              </a:rPr>
              <a:t> </a:t>
            </a:r>
            <a:r>
              <a:rPr sz="2000" spc="-130" dirty="0">
                <a:latin typeface="Microsoft Sans Serif"/>
                <a:cs typeface="Microsoft Sans Serif"/>
              </a:rPr>
              <a:t>after </a:t>
            </a:r>
            <a:r>
              <a:rPr sz="2000" spc="-180" dirty="0">
                <a:latin typeface="Microsoft Sans Serif"/>
                <a:cs typeface="Microsoft Sans Serif"/>
              </a:rPr>
              <a:t>two </a:t>
            </a:r>
            <a:r>
              <a:rPr sz="2000" spc="-175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consecutive</a:t>
            </a:r>
            <a:r>
              <a:rPr sz="2000" spc="-155" dirty="0">
                <a:latin typeface="Microsoft Sans Serif"/>
                <a:cs typeface="Microsoft Sans Serif"/>
              </a:rPr>
              <a:t> </a:t>
            </a:r>
            <a:r>
              <a:rPr sz="2000" spc="-150" dirty="0">
                <a:latin typeface="Microsoft Sans Serif"/>
                <a:cs typeface="Microsoft Sans Serif"/>
              </a:rPr>
              <a:t>miscarriages,</a:t>
            </a:r>
            <a:r>
              <a:rPr sz="2000" spc="-145" dirty="0">
                <a:latin typeface="Microsoft Sans Serif"/>
                <a:cs typeface="Microsoft Sans Serif"/>
              </a:rPr>
              <a:t> </a:t>
            </a:r>
            <a:r>
              <a:rPr sz="2000" spc="-190" dirty="0">
                <a:latin typeface="Microsoft Sans Serif"/>
                <a:cs typeface="Microsoft Sans Serif"/>
              </a:rPr>
              <a:t>and</a:t>
            </a:r>
            <a:r>
              <a:rPr sz="2000" spc="-185" dirty="0">
                <a:latin typeface="Microsoft Sans Serif"/>
                <a:cs typeface="Microsoft Sans Serif"/>
              </a:rPr>
              <a:t> </a:t>
            </a:r>
            <a:r>
              <a:rPr sz="2000" spc="-195" dirty="0">
                <a:latin typeface="Microsoft Sans Serif"/>
                <a:cs typeface="Microsoft Sans Serif"/>
              </a:rPr>
              <a:t>43</a:t>
            </a:r>
            <a:r>
              <a:rPr sz="2000" spc="-19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percent </a:t>
            </a:r>
            <a:r>
              <a:rPr sz="2000" spc="-130" dirty="0">
                <a:latin typeface="Microsoft Sans Serif"/>
                <a:cs typeface="Microsoft Sans Serif"/>
              </a:rPr>
              <a:t>after </a:t>
            </a:r>
            <a:r>
              <a:rPr sz="2000" spc="-150" dirty="0">
                <a:latin typeface="Microsoft Sans Serif"/>
                <a:cs typeface="Microsoft Sans Serif"/>
              </a:rPr>
              <a:t>three </a:t>
            </a:r>
            <a:r>
              <a:rPr sz="2000" spc="-155" dirty="0">
                <a:latin typeface="Microsoft Sans Serif"/>
                <a:cs typeface="Microsoft Sans Serif"/>
              </a:rPr>
              <a:t>or </a:t>
            </a:r>
            <a:r>
              <a:rPr sz="2000" spc="-190" dirty="0">
                <a:latin typeface="Microsoft Sans Serif"/>
                <a:cs typeface="Microsoft Sans Serif"/>
              </a:rPr>
              <a:t>more</a:t>
            </a:r>
            <a:r>
              <a:rPr sz="2000" spc="-185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consecutive </a:t>
            </a:r>
            <a:r>
              <a:rPr sz="2000" spc="-155" dirty="0">
                <a:latin typeface="Microsoft Sans Serif"/>
                <a:cs typeface="Microsoft Sans Serif"/>
              </a:rPr>
              <a:t> </a:t>
            </a:r>
            <a:r>
              <a:rPr sz="2000" spc="-150" dirty="0">
                <a:latin typeface="Microsoft Sans Serif"/>
                <a:cs typeface="Microsoft Sans Serif"/>
              </a:rPr>
              <a:t>miscarriages.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210" dirty="0">
                <a:latin typeface="Microsoft Sans Serif"/>
                <a:cs typeface="Microsoft Sans Serif"/>
              </a:rPr>
              <a:t>By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165" dirty="0">
                <a:latin typeface="Microsoft Sans Serif"/>
                <a:cs typeface="Microsoft Sans Serif"/>
              </a:rPr>
              <a:t>comparison,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miscarriage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occurred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45" dirty="0">
                <a:latin typeface="Microsoft Sans Serif"/>
                <a:cs typeface="Microsoft Sans Serif"/>
              </a:rPr>
              <a:t>in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only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204" dirty="0">
                <a:latin typeface="Microsoft Sans Serif"/>
                <a:cs typeface="Microsoft Sans Serif"/>
              </a:rPr>
              <a:t>5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percent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145" dirty="0">
                <a:latin typeface="Microsoft Sans Serif"/>
                <a:cs typeface="Microsoft Sans Serif"/>
              </a:rPr>
              <a:t>of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220" dirty="0">
                <a:latin typeface="Microsoft Sans Serif"/>
                <a:cs typeface="Microsoft Sans Serif"/>
              </a:rPr>
              <a:t>women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spc="-145" dirty="0">
                <a:latin typeface="Microsoft Sans Serif"/>
                <a:cs typeface="Microsoft Sans Serif"/>
              </a:rPr>
              <a:t>in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30" dirty="0">
                <a:latin typeface="Microsoft Sans Serif"/>
                <a:cs typeface="Microsoft Sans Serif"/>
              </a:rPr>
              <a:t>their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5" dirty="0">
                <a:latin typeface="Microsoft Sans Serif"/>
                <a:cs typeface="Microsoft Sans Serif"/>
              </a:rPr>
              <a:t>first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70" dirty="0">
                <a:latin typeface="Microsoft Sans Serif"/>
                <a:cs typeface="Microsoft Sans Serif"/>
              </a:rPr>
              <a:t>pregnancy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or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145" dirty="0">
                <a:latin typeface="Microsoft Sans Serif"/>
                <a:cs typeface="Microsoft Sans Serif"/>
              </a:rPr>
              <a:t>in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229" dirty="0">
                <a:latin typeface="Microsoft Sans Serif"/>
                <a:cs typeface="Microsoft Sans Serif"/>
              </a:rPr>
              <a:t>whom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the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previous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70" dirty="0">
                <a:latin typeface="Microsoft Sans Serif"/>
                <a:cs typeface="Microsoft Sans Serif"/>
              </a:rPr>
              <a:t>pregnancy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204" dirty="0">
                <a:latin typeface="Microsoft Sans Serif"/>
                <a:cs typeface="Microsoft Sans Serif"/>
              </a:rPr>
              <a:t>was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150" dirty="0">
                <a:latin typeface="Microsoft Sans Serif"/>
                <a:cs typeface="Microsoft Sans Serif"/>
              </a:rPr>
              <a:t>successful.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1316990" algn="l"/>
              </a:tabLst>
            </a:pPr>
            <a:r>
              <a:rPr sz="2000" spc="-190" dirty="0">
                <a:latin typeface="Microsoft Sans Serif"/>
                <a:cs typeface="Microsoft Sans Serif"/>
              </a:rPr>
              <a:t>Smoking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1189355" algn="l"/>
              </a:tabLst>
            </a:pPr>
            <a:r>
              <a:rPr sz="2000" spc="-160" dirty="0">
                <a:latin typeface="Microsoft Sans Serif"/>
                <a:cs typeface="Microsoft Sans Serif"/>
              </a:rPr>
              <a:t>Alcohol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1271270" algn="l"/>
              </a:tabLst>
            </a:pPr>
            <a:r>
              <a:rPr sz="2000" spc="-180" dirty="0">
                <a:latin typeface="Microsoft Sans Serif"/>
                <a:cs typeface="Microsoft Sans Serif"/>
              </a:rPr>
              <a:t>Cocaine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60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3945254" algn="l"/>
              </a:tabLst>
            </a:pPr>
            <a:r>
              <a:rPr sz="2000" spc="-155" dirty="0">
                <a:latin typeface="Microsoft Sans Serif"/>
                <a:cs typeface="Microsoft Sans Serif"/>
              </a:rPr>
              <a:t>Nonsteroidal</a:t>
            </a:r>
            <a:r>
              <a:rPr sz="2000" spc="110" dirty="0">
                <a:latin typeface="Microsoft Sans Serif"/>
                <a:cs typeface="Microsoft Sans Serif"/>
              </a:rPr>
              <a:t> </a:t>
            </a:r>
            <a:r>
              <a:rPr sz="2000" spc="-150" dirty="0">
                <a:latin typeface="Microsoft Sans Serif"/>
                <a:cs typeface="Microsoft Sans Serif"/>
              </a:rPr>
              <a:t>antiinflammatory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165" dirty="0">
                <a:latin typeface="Microsoft Sans Serif"/>
                <a:cs typeface="Microsoft Sans Serif"/>
              </a:rPr>
              <a:t>drugs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60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1030605" algn="l"/>
              </a:tabLst>
            </a:pPr>
            <a:r>
              <a:rPr sz="2000" spc="-170" dirty="0">
                <a:latin typeface="Microsoft Sans Serif"/>
                <a:cs typeface="Microsoft Sans Serif"/>
              </a:rPr>
              <a:t>Fever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1280795" algn="l"/>
              </a:tabLst>
            </a:pPr>
            <a:r>
              <a:rPr sz="2000" spc="-160" dirty="0">
                <a:latin typeface="Microsoft Sans Serif"/>
                <a:cs typeface="Microsoft Sans Serif"/>
              </a:rPr>
              <a:t>Caffeine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3244215" algn="l"/>
              </a:tabLst>
            </a:pPr>
            <a:r>
              <a:rPr sz="2000" spc="-170" dirty="0">
                <a:latin typeface="Microsoft Sans Serif"/>
                <a:cs typeface="Microsoft Sans Serif"/>
              </a:rPr>
              <a:t>Prolonged</a:t>
            </a:r>
            <a:r>
              <a:rPr sz="2000" spc="55" dirty="0">
                <a:latin typeface="Microsoft Sans Serif"/>
                <a:cs typeface="Microsoft Sans Serif"/>
              </a:rPr>
              <a:t> </a:t>
            </a:r>
            <a:r>
              <a:rPr sz="2000" spc="-165" dirty="0">
                <a:latin typeface="Microsoft Sans Serif"/>
                <a:cs typeface="Microsoft Sans Serif"/>
              </a:rPr>
              <a:t>time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145" dirty="0">
                <a:latin typeface="Microsoft Sans Serif"/>
                <a:cs typeface="Microsoft Sans Serif"/>
              </a:rPr>
              <a:t>to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70" dirty="0">
                <a:latin typeface="Microsoft Sans Serif"/>
                <a:cs typeface="Microsoft Sans Serif"/>
              </a:rPr>
              <a:t>pregnancy	</a:t>
            </a:r>
            <a:r>
              <a:rPr sz="2000" spc="185" dirty="0">
                <a:latin typeface="Microsoft Sans Serif"/>
                <a:cs typeface="Microsoft Sans Serif"/>
              </a:rPr>
              <a:t>—.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1985010" algn="l"/>
              </a:tabLst>
            </a:pPr>
            <a:r>
              <a:rPr sz="2000" spc="-155" dirty="0">
                <a:latin typeface="Microsoft Sans Serif"/>
                <a:cs typeface="Microsoft Sans Serif"/>
              </a:rPr>
              <a:t>Low-folate</a:t>
            </a:r>
            <a:r>
              <a:rPr sz="2000" spc="60" dirty="0">
                <a:latin typeface="Microsoft Sans Serif"/>
                <a:cs typeface="Microsoft Sans Serif"/>
              </a:rPr>
              <a:t> </a:t>
            </a:r>
            <a:r>
              <a:rPr sz="2000" spc="-145" dirty="0">
                <a:latin typeface="Microsoft Sans Serif"/>
                <a:cs typeface="Microsoft Sans Serif"/>
              </a:rPr>
              <a:t>level	</a:t>
            </a:r>
            <a:r>
              <a:rPr sz="2000" spc="190" dirty="0">
                <a:latin typeface="Microsoft Sans Serif"/>
                <a:cs typeface="Microsoft Sans Serif"/>
              </a:rPr>
              <a:t>—.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ts val="2160"/>
              </a:lnSpc>
              <a:spcBef>
                <a:spcPts val="6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2006600" algn="l"/>
              </a:tabLst>
            </a:pPr>
            <a:r>
              <a:rPr sz="2000" spc="-160" dirty="0">
                <a:latin typeface="Microsoft Sans Serif"/>
                <a:cs typeface="Microsoft Sans Serif"/>
              </a:rPr>
              <a:t>Maternal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65" dirty="0">
                <a:latin typeface="Microsoft Sans Serif"/>
                <a:cs typeface="Microsoft Sans Serif"/>
              </a:rPr>
              <a:t>weight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70" dirty="0">
                <a:latin typeface="Microsoft Sans Serif"/>
                <a:cs typeface="Microsoft Sans Serif"/>
              </a:rPr>
              <a:t>Prepregnancy</a:t>
            </a:r>
            <a:r>
              <a:rPr sz="2000" spc="114" dirty="0">
                <a:latin typeface="Microsoft Sans Serif"/>
                <a:cs typeface="Microsoft Sans Serif"/>
              </a:rPr>
              <a:t> </a:t>
            </a:r>
            <a:r>
              <a:rPr sz="2000" spc="-180" dirty="0">
                <a:latin typeface="Microsoft Sans Serif"/>
                <a:cs typeface="Microsoft Sans Serif"/>
              </a:rPr>
              <a:t>body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204" dirty="0">
                <a:latin typeface="Microsoft Sans Serif"/>
                <a:cs typeface="Microsoft Sans Serif"/>
              </a:rPr>
              <a:t>mass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index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less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65" dirty="0">
                <a:latin typeface="Microsoft Sans Serif"/>
                <a:cs typeface="Microsoft Sans Serif"/>
              </a:rPr>
              <a:t>than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65" dirty="0">
                <a:latin typeface="Microsoft Sans Serif"/>
                <a:cs typeface="Microsoft Sans Serif"/>
              </a:rPr>
              <a:t>18.5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or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above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95" dirty="0">
                <a:latin typeface="Microsoft Sans Serif"/>
                <a:cs typeface="Microsoft Sans Serif"/>
              </a:rPr>
              <a:t>25</a:t>
            </a:r>
            <a:endParaRPr sz="2000" dirty="0">
              <a:latin typeface="Microsoft Sans Serif"/>
              <a:cs typeface="Microsoft Sans Serif"/>
            </a:endParaRPr>
          </a:p>
          <a:p>
            <a:pPr marL="356870">
              <a:lnSpc>
                <a:spcPts val="2160"/>
              </a:lnSpc>
            </a:pPr>
            <a:r>
              <a:rPr sz="2000" spc="-170" dirty="0">
                <a:latin typeface="Microsoft Sans Serif"/>
                <a:cs typeface="Microsoft Sans Serif"/>
              </a:rPr>
              <a:t>k</a:t>
            </a:r>
            <a:r>
              <a:rPr sz="2000" spc="-185" dirty="0">
                <a:latin typeface="Microsoft Sans Serif"/>
                <a:cs typeface="Microsoft Sans Serif"/>
              </a:rPr>
              <a:t>g</a:t>
            </a:r>
            <a:r>
              <a:rPr sz="2000" spc="-85" dirty="0">
                <a:latin typeface="Microsoft Sans Serif"/>
                <a:cs typeface="Microsoft Sans Serif"/>
              </a:rPr>
              <a:t>/</a:t>
            </a:r>
            <a:r>
              <a:rPr sz="2000" spc="-280" dirty="0">
                <a:latin typeface="Microsoft Sans Serif"/>
                <a:cs typeface="Microsoft Sans Serif"/>
              </a:rPr>
              <a:t>m</a:t>
            </a:r>
            <a:r>
              <a:rPr sz="2000" spc="-204" dirty="0">
                <a:latin typeface="Microsoft Sans Serif"/>
                <a:cs typeface="Microsoft Sans Serif"/>
              </a:rPr>
              <a:t>2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has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bee</a:t>
            </a:r>
            <a:r>
              <a:rPr sz="2000" spc="-204" dirty="0">
                <a:latin typeface="Microsoft Sans Serif"/>
                <a:cs typeface="Microsoft Sans Serif"/>
              </a:rPr>
              <a:t>n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a</a:t>
            </a:r>
            <a:r>
              <a:rPr sz="2000" spc="-170" dirty="0">
                <a:latin typeface="Microsoft Sans Serif"/>
                <a:cs typeface="Microsoft Sans Serif"/>
              </a:rPr>
              <a:t>ss</a:t>
            </a:r>
            <a:r>
              <a:rPr sz="2000" spc="-185" dirty="0">
                <a:latin typeface="Microsoft Sans Serif"/>
                <a:cs typeface="Microsoft Sans Serif"/>
              </a:rPr>
              <a:t>o</a:t>
            </a:r>
            <a:r>
              <a:rPr sz="2000" spc="-170" dirty="0">
                <a:latin typeface="Microsoft Sans Serif"/>
                <a:cs typeface="Microsoft Sans Serif"/>
              </a:rPr>
              <a:t>c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85" dirty="0">
                <a:latin typeface="Microsoft Sans Serif"/>
                <a:cs typeface="Microsoft Sans Serif"/>
              </a:rPr>
              <a:t>a</a:t>
            </a:r>
            <a:r>
              <a:rPr sz="2000" spc="-85" dirty="0">
                <a:latin typeface="Microsoft Sans Serif"/>
                <a:cs typeface="Microsoft Sans Serif"/>
              </a:rPr>
              <a:t>t</a:t>
            </a:r>
            <a:r>
              <a:rPr sz="2000" spc="-185" dirty="0">
                <a:latin typeface="Microsoft Sans Serif"/>
                <a:cs typeface="Microsoft Sans Serif"/>
              </a:rPr>
              <a:t>e</a:t>
            </a:r>
            <a:r>
              <a:rPr sz="2000" spc="-204" dirty="0">
                <a:latin typeface="Microsoft Sans Serif"/>
                <a:cs typeface="Microsoft Sans Serif"/>
              </a:rPr>
              <a:t>d</a:t>
            </a:r>
            <a:r>
              <a:rPr sz="2000" spc="65" dirty="0">
                <a:latin typeface="Microsoft Sans Serif"/>
                <a:cs typeface="Microsoft Sans Serif"/>
              </a:rPr>
              <a:t> </a:t>
            </a:r>
            <a:r>
              <a:rPr sz="2000" spc="-250" dirty="0">
                <a:latin typeface="Microsoft Sans Serif"/>
                <a:cs typeface="Microsoft Sans Serif"/>
              </a:rPr>
              <a:t>w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85" dirty="0">
                <a:latin typeface="Microsoft Sans Serif"/>
                <a:cs typeface="Microsoft Sans Serif"/>
              </a:rPr>
              <a:t>t</a:t>
            </a:r>
            <a:r>
              <a:rPr sz="2000" spc="-204" dirty="0">
                <a:latin typeface="Microsoft Sans Serif"/>
                <a:cs typeface="Microsoft Sans Serif"/>
              </a:rPr>
              <a:t>h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a</a:t>
            </a:r>
            <a:r>
              <a:rPr sz="2000" spc="-204" dirty="0">
                <a:latin typeface="Microsoft Sans Serif"/>
                <a:cs typeface="Microsoft Sans Serif"/>
              </a:rPr>
              <a:t>n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85" dirty="0">
                <a:latin typeface="Microsoft Sans Serif"/>
                <a:cs typeface="Microsoft Sans Serif"/>
              </a:rPr>
              <a:t>n</a:t>
            </a:r>
            <a:r>
              <a:rPr sz="2000" spc="-170" dirty="0">
                <a:latin typeface="Microsoft Sans Serif"/>
                <a:cs typeface="Microsoft Sans Serif"/>
              </a:rPr>
              <a:t>c</a:t>
            </a:r>
            <a:r>
              <a:rPr sz="2000" spc="-95" dirty="0">
                <a:latin typeface="Microsoft Sans Serif"/>
                <a:cs typeface="Microsoft Sans Serif"/>
              </a:rPr>
              <a:t>r</a:t>
            </a:r>
            <a:r>
              <a:rPr sz="2000" spc="-185" dirty="0">
                <a:latin typeface="Microsoft Sans Serif"/>
                <a:cs typeface="Microsoft Sans Serif"/>
              </a:rPr>
              <a:t>ea</a:t>
            </a:r>
            <a:r>
              <a:rPr sz="2000" spc="-170" dirty="0">
                <a:latin typeface="Microsoft Sans Serif"/>
                <a:cs typeface="Microsoft Sans Serif"/>
              </a:rPr>
              <a:t>s</a:t>
            </a:r>
            <a:r>
              <a:rPr sz="2000" spc="-185" dirty="0">
                <a:latin typeface="Microsoft Sans Serif"/>
                <a:cs typeface="Microsoft Sans Serif"/>
              </a:rPr>
              <a:t>e</a:t>
            </a:r>
            <a:r>
              <a:rPr sz="2000" spc="-204" dirty="0">
                <a:latin typeface="Microsoft Sans Serif"/>
                <a:cs typeface="Microsoft Sans Serif"/>
              </a:rPr>
              <a:t>d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95" dirty="0">
                <a:latin typeface="Microsoft Sans Serif"/>
                <a:cs typeface="Microsoft Sans Serif"/>
              </a:rPr>
              <a:t>r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70" dirty="0">
                <a:latin typeface="Microsoft Sans Serif"/>
                <a:cs typeface="Microsoft Sans Serif"/>
              </a:rPr>
              <a:t>s</a:t>
            </a:r>
            <a:r>
              <a:rPr sz="2000" spc="-185" dirty="0">
                <a:latin typeface="Microsoft Sans Serif"/>
                <a:cs typeface="Microsoft Sans Serif"/>
              </a:rPr>
              <a:t>k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o</a:t>
            </a:r>
            <a:r>
              <a:rPr sz="2000" spc="-105" dirty="0">
                <a:latin typeface="Microsoft Sans Serif"/>
                <a:cs typeface="Microsoft Sans Serif"/>
              </a:rPr>
              <a:t>f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85" dirty="0">
                <a:latin typeface="Microsoft Sans Serif"/>
                <a:cs typeface="Microsoft Sans Serif"/>
              </a:rPr>
              <a:t>n</a:t>
            </a:r>
            <a:r>
              <a:rPr sz="2000" spc="-85" dirty="0">
                <a:latin typeface="Microsoft Sans Serif"/>
                <a:cs typeface="Microsoft Sans Serif"/>
              </a:rPr>
              <a:t>f</a:t>
            </a:r>
            <a:r>
              <a:rPr sz="2000" spc="-185" dirty="0">
                <a:latin typeface="Microsoft Sans Serif"/>
                <a:cs typeface="Microsoft Sans Serif"/>
              </a:rPr>
              <a:t>e</a:t>
            </a:r>
            <a:r>
              <a:rPr sz="2000" spc="-95" dirty="0">
                <a:latin typeface="Microsoft Sans Serif"/>
                <a:cs typeface="Microsoft Sans Serif"/>
              </a:rPr>
              <a:t>r</a:t>
            </a:r>
            <a:r>
              <a:rPr sz="2000" spc="-85" dirty="0">
                <a:latin typeface="Microsoft Sans Serif"/>
                <a:cs typeface="Microsoft Sans Serif"/>
              </a:rPr>
              <a:t>t</a:t>
            </a:r>
            <a:r>
              <a:rPr sz="2000" spc="-80" dirty="0">
                <a:latin typeface="Microsoft Sans Serif"/>
                <a:cs typeface="Microsoft Sans Serif"/>
              </a:rPr>
              <a:t>ili</a:t>
            </a:r>
            <a:r>
              <a:rPr sz="2000" spc="-85" dirty="0">
                <a:latin typeface="Microsoft Sans Serif"/>
                <a:cs typeface="Microsoft Sans Serif"/>
              </a:rPr>
              <a:t>t</a:t>
            </a:r>
            <a:r>
              <a:rPr sz="2000" spc="-185" dirty="0">
                <a:latin typeface="Microsoft Sans Serif"/>
                <a:cs typeface="Microsoft Sans Serif"/>
              </a:rPr>
              <a:t>y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85" dirty="0">
                <a:latin typeface="Microsoft Sans Serif"/>
                <a:cs typeface="Microsoft Sans Serif"/>
              </a:rPr>
              <a:t>an</a:t>
            </a:r>
            <a:r>
              <a:rPr sz="2000" spc="-204" dirty="0">
                <a:latin typeface="Microsoft Sans Serif"/>
                <a:cs typeface="Microsoft Sans Serif"/>
              </a:rPr>
              <a:t>d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280" dirty="0">
                <a:latin typeface="Microsoft Sans Serif"/>
                <a:cs typeface="Microsoft Sans Serif"/>
              </a:rPr>
              <a:t>m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70" dirty="0">
                <a:latin typeface="Microsoft Sans Serif"/>
                <a:cs typeface="Microsoft Sans Serif"/>
              </a:rPr>
              <a:t>sc</a:t>
            </a:r>
            <a:r>
              <a:rPr sz="2000" spc="-185" dirty="0">
                <a:latin typeface="Microsoft Sans Serif"/>
                <a:cs typeface="Microsoft Sans Serif"/>
              </a:rPr>
              <a:t>a</a:t>
            </a:r>
            <a:r>
              <a:rPr sz="2000" spc="-95" dirty="0">
                <a:latin typeface="Microsoft Sans Serif"/>
                <a:cs typeface="Microsoft Sans Serif"/>
              </a:rPr>
              <a:t>rr</a:t>
            </a:r>
            <a:r>
              <a:rPr sz="2000" spc="-80" dirty="0">
                <a:latin typeface="Microsoft Sans Serif"/>
                <a:cs typeface="Microsoft Sans Serif"/>
              </a:rPr>
              <a:t>i</a:t>
            </a:r>
            <a:r>
              <a:rPr sz="2000" spc="-185" dirty="0">
                <a:latin typeface="Microsoft Sans Serif"/>
                <a:cs typeface="Microsoft Sans Serif"/>
              </a:rPr>
              <a:t>ag</a:t>
            </a:r>
            <a:r>
              <a:rPr sz="2000" spc="-204" dirty="0">
                <a:latin typeface="Microsoft Sans Serif"/>
                <a:cs typeface="Microsoft Sans Serif"/>
              </a:rPr>
              <a:t>e</a:t>
            </a:r>
            <a:endParaRPr sz="20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ts val="2160"/>
              </a:lnSpc>
              <a:spcBef>
                <a:spcPts val="60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  <a:tab pos="1887220" algn="l"/>
              </a:tabLst>
            </a:pPr>
            <a:r>
              <a:rPr sz="2000" spc="-160" dirty="0">
                <a:latin typeface="Microsoft Sans Serif"/>
                <a:cs typeface="Microsoft Sans Serif"/>
              </a:rPr>
              <a:t>Celiac</a:t>
            </a:r>
            <a:r>
              <a:rPr sz="2000" spc="45" dirty="0">
                <a:latin typeface="Microsoft Sans Serif"/>
                <a:cs typeface="Microsoft Sans Serif"/>
              </a:rPr>
              <a:t> </a:t>
            </a:r>
            <a:r>
              <a:rPr sz="2000" spc="-165" dirty="0">
                <a:latin typeface="Microsoft Sans Serif"/>
                <a:cs typeface="Microsoft Sans Serif"/>
              </a:rPr>
              <a:t>disease	</a:t>
            </a:r>
            <a:r>
              <a:rPr sz="2000" spc="459" dirty="0">
                <a:latin typeface="Microsoft Sans Serif"/>
                <a:cs typeface="Microsoft Sans Serif"/>
              </a:rPr>
              <a:t>—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Untreated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45" dirty="0">
                <a:latin typeface="Microsoft Sans Serif"/>
                <a:cs typeface="Microsoft Sans Serif"/>
              </a:rPr>
              <a:t>celiac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65" dirty="0">
                <a:latin typeface="Microsoft Sans Serif"/>
                <a:cs typeface="Microsoft Sans Serif"/>
              </a:rPr>
              <a:t>disease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215" dirty="0">
                <a:latin typeface="Microsoft Sans Serif"/>
                <a:cs typeface="Microsoft Sans Serif"/>
              </a:rPr>
              <a:t>may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195" dirty="0">
                <a:latin typeface="Microsoft Sans Serif"/>
                <a:cs typeface="Microsoft Sans Serif"/>
              </a:rPr>
              <a:t>be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60" dirty="0">
                <a:latin typeface="Microsoft Sans Serif"/>
                <a:cs typeface="Microsoft Sans Serif"/>
              </a:rPr>
              <a:t>associated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with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204" dirty="0">
                <a:latin typeface="Microsoft Sans Serif"/>
                <a:cs typeface="Microsoft Sans Serif"/>
              </a:rPr>
              <a:t>a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155" dirty="0">
                <a:latin typeface="Microsoft Sans Serif"/>
                <a:cs typeface="Microsoft Sans Serif"/>
              </a:rPr>
              <a:t>higher</a:t>
            </a:r>
            <a:endParaRPr sz="2000" dirty="0">
              <a:latin typeface="Microsoft Sans Serif"/>
              <a:cs typeface="Microsoft Sans Serif"/>
            </a:endParaRPr>
          </a:p>
          <a:p>
            <a:pPr marL="356870">
              <a:lnSpc>
                <a:spcPts val="2160"/>
              </a:lnSpc>
            </a:pPr>
            <a:r>
              <a:rPr sz="2000" spc="-130" dirty="0">
                <a:latin typeface="Microsoft Sans Serif"/>
                <a:cs typeface="Microsoft Sans Serif"/>
              </a:rPr>
              <a:t>risk</a:t>
            </a:r>
            <a:endParaRPr sz="2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8682" y="152400"/>
            <a:ext cx="1528445" cy="4387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700" spc="-270" dirty="0"/>
              <a:t>ETIOLOGY</a:t>
            </a:r>
            <a:endParaRPr sz="2700" dirty="0"/>
          </a:p>
        </p:txBody>
      </p:sp>
      <p:sp>
        <p:nvSpPr>
          <p:cNvPr id="3" name="object 3"/>
          <p:cNvSpPr txBox="1"/>
          <p:nvPr/>
        </p:nvSpPr>
        <p:spPr>
          <a:xfrm>
            <a:off x="536244" y="456621"/>
            <a:ext cx="8054340" cy="6354945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600" spc="-140" dirty="0">
                <a:latin typeface="Microsoft Sans Serif"/>
                <a:cs typeface="Microsoft Sans Serif"/>
              </a:rPr>
              <a:t>Chromosomal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abnormalities</a:t>
            </a:r>
            <a:r>
              <a:rPr sz="1600" spc="90" dirty="0">
                <a:latin typeface="Microsoft Sans Serif"/>
                <a:cs typeface="Microsoft Sans Serif"/>
              </a:rPr>
              <a:t> </a:t>
            </a:r>
            <a:r>
              <a:rPr sz="1600" spc="380" dirty="0">
                <a:latin typeface="Microsoft Sans Serif"/>
                <a:cs typeface="Microsoft Sans Serif"/>
              </a:rPr>
              <a:t>—</a:t>
            </a:r>
            <a:r>
              <a:rPr sz="1600" spc="375" dirty="0">
                <a:latin typeface="Microsoft Sans Serif"/>
                <a:cs typeface="Microsoft Sans Serif"/>
              </a:rPr>
              <a:t> </a:t>
            </a:r>
            <a:r>
              <a:rPr sz="1600" spc="-125" dirty="0">
                <a:latin typeface="Microsoft Sans Serif"/>
                <a:cs typeface="Microsoft Sans Serif"/>
              </a:rPr>
              <a:t>account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95" dirty="0">
                <a:latin typeface="Microsoft Sans Serif"/>
                <a:cs typeface="Microsoft Sans Serif"/>
              </a:rPr>
              <a:t>for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14" dirty="0">
                <a:latin typeface="Microsoft Sans Serif"/>
                <a:cs typeface="Microsoft Sans Serif"/>
              </a:rPr>
              <a:t>approximately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45" dirty="0">
                <a:latin typeface="Microsoft Sans Serif"/>
                <a:cs typeface="Microsoft Sans Serif"/>
              </a:rPr>
              <a:t>50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14" dirty="0">
                <a:latin typeface="Microsoft Sans Serif"/>
                <a:cs typeface="Microsoft Sans Serif"/>
              </a:rPr>
              <a:t>percent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of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90" dirty="0">
                <a:latin typeface="Microsoft Sans Serif"/>
                <a:cs typeface="Microsoft Sans Serif"/>
              </a:rPr>
              <a:t>all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14" dirty="0">
                <a:latin typeface="Microsoft Sans Serif"/>
                <a:cs typeface="Microsoft Sans Serif"/>
              </a:rPr>
              <a:t>miscarriages.</a:t>
            </a:r>
            <a:endParaRPr sz="1600" dirty="0">
              <a:latin typeface="Microsoft Sans Serif"/>
              <a:cs typeface="Microsoft Sans Serif"/>
            </a:endParaRPr>
          </a:p>
          <a:p>
            <a:pPr marL="411480">
              <a:lnSpc>
                <a:spcPct val="100000"/>
              </a:lnSpc>
              <a:spcBef>
                <a:spcPts val="985"/>
              </a:spcBef>
            </a:pPr>
            <a:r>
              <a:rPr sz="1600" spc="-145" dirty="0">
                <a:latin typeface="Microsoft Sans Serif"/>
                <a:cs typeface="Microsoft Sans Serif"/>
              </a:rPr>
              <a:t>The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00" dirty="0">
                <a:latin typeface="Microsoft Sans Serif"/>
                <a:cs typeface="Microsoft Sans Serif"/>
              </a:rPr>
              <a:t>earlier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the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gestational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40" dirty="0">
                <a:latin typeface="Microsoft Sans Serif"/>
                <a:cs typeface="Microsoft Sans Serif"/>
              </a:rPr>
              <a:t>age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at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abortion,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the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higher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the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incidence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of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14" dirty="0">
                <a:latin typeface="Microsoft Sans Serif"/>
                <a:cs typeface="Microsoft Sans Serif"/>
              </a:rPr>
              <a:t>cytogenetic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defects:</a:t>
            </a:r>
            <a:endParaRPr sz="1600" dirty="0">
              <a:latin typeface="Microsoft Sans Serif"/>
              <a:cs typeface="Microsoft Sans Serif"/>
            </a:endParaRPr>
          </a:p>
          <a:p>
            <a:pPr marL="756285" lvl="1" indent="-287020">
              <a:lnSpc>
                <a:spcPct val="100000"/>
              </a:lnSpc>
              <a:spcBef>
                <a:spcPts val="985"/>
              </a:spcBef>
              <a:buClr>
                <a:srgbClr val="DC9E1F"/>
              </a:buClr>
              <a:buFont typeface="Arial MT"/>
              <a:buChar char="•"/>
              <a:tabLst>
                <a:tab pos="756285" algn="l"/>
                <a:tab pos="756920" algn="l"/>
              </a:tabLst>
            </a:pPr>
            <a:r>
              <a:rPr sz="1600" spc="-125" dirty="0">
                <a:latin typeface="Microsoft Sans Serif"/>
                <a:cs typeface="Microsoft Sans Serif"/>
              </a:rPr>
              <a:t>Autosomal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trisomies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380" dirty="0">
                <a:latin typeface="Microsoft Sans Serif"/>
                <a:cs typeface="Microsoft Sans Serif"/>
              </a:rPr>
              <a:t>—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45" dirty="0">
                <a:latin typeface="Microsoft Sans Serif"/>
                <a:cs typeface="Microsoft Sans Serif"/>
              </a:rPr>
              <a:t>52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percent: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35" dirty="0">
                <a:latin typeface="Microsoft Sans Serif"/>
                <a:cs typeface="Microsoft Sans Serif"/>
              </a:rPr>
              <a:t>Trisomy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45" dirty="0">
                <a:latin typeface="Microsoft Sans Serif"/>
                <a:cs typeface="Microsoft Sans Serif"/>
              </a:rPr>
              <a:t>16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00" dirty="0">
                <a:latin typeface="Microsoft Sans Serif"/>
                <a:cs typeface="Microsoft Sans Serif"/>
              </a:rPr>
              <a:t>is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the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40" dirty="0">
                <a:latin typeface="Microsoft Sans Serif"/>
                <a:cs typeface="Microsoft Sans Serif"/>
              </a:rPr>
              <a:t>most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common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25" dirty="0">
                <a:latin typeface="Microsoft Sans Serif"/>
                <a:cs typeface="Microsoft Sans Serif"/>
              </a:rPr>
              <a:t>autosomal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trisomy</a:t>
            </a:r>
            <a:endParaRPr sz="1600" dirty="0">
              <a:latin typeface="Microsoft Sans Serif"/>
              <a:cs typeface="Microsoft Sans Serif"/>
            </a:endParaRPr>
          </a:p>
          <a:p>
            <a:pPr marL="756285" lvl="1" indent="-287020">
              <a:lnSpc>
                <a:spcPct val="100000"/>
              </a:lnSpc>
              <a:spcBef>
                <a:spcPts val="985"/>
              </a:spcBef>
              <a:buClr>
                <a:srgbClr val="DC9E1F"/>
              </a:buClr>
              <a:buFont typeface="Arial MT"/>
              <a:buChar char="•"/>
              <a:tabLst>
                <a:tab pos="756285" algn="l"/>
                <a:tab pos="756920" algn="l"/>
              </a:tabLst>
            </a:pPr>
            <a:r>
              <a:rPr sz="1600" spc="-210" dirty="0">
                <a:latin typeface="Microsoft Sans Serif"/>
                <a:cs typeface="Microsoft Sans Serif"/>
              </a:rPr>
              <a:t>M</a:t>
            </a:r>
            <a:r>
              <a:rPr sz="1600" spc="-130" dirty="0">
                <a:latin typeface="Microsoft Sans Serif"/>
                <a:cs typeface="Microsoft Sans Serif"/>
              </a:rPr>
              <a:t>onoso</a:t>
            </a:r>
            <a:r>
              <a:rPr sz="1600" spc="-210" dirty="0">
                <a:latin typeface="Microsoft Sans Serif"/>
                <a:cs typeface="Microsoft Sans Serif"/>
              </a:rPr>
              <a:t>m</a:t>
            </a:r>
            <a:r>
              <a:rPr sz="1600" spc="-140" dirty="0">
                <a:latin typeface="Microsoft Sans Serif"/>
                <a:cs typeface="Microsoft Sans Serif"/>
              </a:rPr>
              <a:t>y</a:t>
            </a:r>
            <a:r>
              <a:rPr sz="1600" spc="-50" dirty="0">
                <a:latin typeface="Microsoft Sans Serif"/>
                <a:cs typeface="Microsoft Sans Serif"/>
              </a:rPr>
              <a:t> </a:t>
            </a:r>
            <a:r>
              <a:rPr sz="1600" spc="-190" dirty="0">
                <a:latin typeface="Microsoft Sans Serif"/>
                <a:cs typeface="Microsoft Sans Serif"/>
              </a:rPr>
              <a:t>X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380" dirty="0">
                <a:latin typeface="Microsoft Sans Serif"/>
                <a:cs typeface="Microsoft Sans Serif"/>
              </a:rPr>
              <a:t>—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1</a:t>
            </a:r>
            <a:r>
              <a:rPr sz="1600" spc="-160" dirty="0">
                <a:latin typeface="Microsoft Sans Serif"/>
                <a:cs typeface="Microsoft Sans Serif"/>
              </a:rPr>
              <a:t>9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pe</a:t>
            </a:r>
            <a:r>
              <a:rPr sz="1600" spc="-85" dirty="0">
                <a:latin typeface="Microsoft Sans Serif"/>
                <a:cs typeface="Microsoft Sans Serif"/>
              </a:rPr>
              <a:t>r</a:t>
            </a:r>
            <a:r>
              <a:rPr sz="1600" spc="-135" dirty="0">
                <a:latin typeface="Microsoft Sans Serif"/>
                <a:cs typeface="Microsoft Sans Serif"/>
              </a:rPr>
              <a:t>c</a:t>
            </a:r>
            <a:r>
              <a:rPr sz="1600" spc="-130" dirty="0">
                <a:latin typeface="Microsoft Sans Serif"/>
                <a:cs typeface="Microsoft Sans Serif"/>
              </a:rPr>
              <a:t>en</a:t>
            </a:r>
            <a:r>
              <a:rPr sz="1600" spc="-80" dirty="0">
                <a:latin typeface="Microsoft Sans Serif"/>
                <a:cs typeface="Microsoft Sans Serif"/>
              </a:rPr>
              <a:t>t</a:t>
            </a:r>
            <a:endParaRPr sz="1600" dirty="0">
              <a:latin typeface="Microsoft Sans Serif"/>
              <a:cs typeface="Microsoft Sans Serif"/>
            </a:endParaRPr>
          </a:p>
          <a:p>
            <a:pPr marL="756285" lvl="1" indent="-287020">
              <a:lnSpc>
                <a:spcPct val="100000"/>
              </a:lnSpc>
              <a:spcBef>
                <a:spcPts val="985"/>
              </a:spcBef>
              <a:buClr>
                <a:srgbClr val="DC9E1F"/>
              </a:buClr>
              <a:buFont typeface="Arial MT"/>
              <a:buChar char="•"/>
              <a:tabLst>
                <a:tab pos="756285" algn="l"/>
                <a:tab pos="756920" algn="l"/>
              </a:tabLst>
            </a:pPr>
            <a:r>
              <a:rPr sz="1600" spc="-160" dirty="0">
                <a:latin typeface="Microsoft Sans Serif"/>
                <a:cs typeface="Microsoft Sans Serif"/>
              </a:rPr>
              <a:t>P</a:t>
            </a:r>
            <a:r>
              <a:rPr sz="1600" spc="-125" dirty="0">
                <a:latin typeface="Microsoft Sans Serif"/>
                <a:cs typeface="Microsoft Sans Serif"/>
              </a:rPr>
              <a:t>o</a:t>
            </a:r>
            <a:r>
              <a:rPr sz="1600" spc="-55" dirty="0">
                <a:latin typeface="Microsoft Sans Serif"/>
                <a:cs typeface="Microsoft Sans Serif"/>
              </a:rPr>
              <a:t>l</a:t>
            </a:r>
            <a:r>
              <a:rPr sz="1600" spc="-135" dirty="0">
                <a:latin typeface="Microsoft Sans Serif"/>
                <a:cs typeface="Microsoft Sans Serif"/>
              </a:rPr>
              <a:t>y</a:t>
            </a:r>
            <a:r>
              <a:rPr sz="1600" spc="-125" dirty="0">
                <a:latin typeface="Microsoft Sans Serif"/>
                <a:cs typeface="Microsoft Sans Serif"/>
              </a:rPr>
              <a:t>p</a:t>
            </a:r>
            <a:r>
              <a:rPr sz="1600" spc="-55" dirty="0">
                <a:latin typeface="Microsoft Sans Serif"/>
                <a:cs typeface="Microsoft Sans Serif"/>
              </a:rPr>
              <a:t>l</a:t>
            </a:r>
            <a:r>
              <a:rPr sz="1600" spc="-125" dirty="0">
                <a:latin typeface="Microsoft Sans Serif"/>
                <a:cs typeface="Microsoft Sans Serif"/>
              </a:rPr>
              <a:t>o</a:t>
            </a:r>
            <a:r>
              <a:rPr sz="1600" spc="-55" dirty="0">
                <a:latin typeface="Microsoft Sans Serif"/>
                <a:cs typeface="Microsoft Sans Serif"/>
              </a:rPr>
              <a:t>i</a:t>
            </a:r>
            <a:r>
              <a:rPr sz="1600" spc="-125" dirty="0">
                <a:latin typeface="Microsoft Sans Serif"/>
                <a:cs typeface="Microsoft Sans Serif"/>
              </a:rPr>
              <a:t>d</a:t>
            </a:r>
            <a:r>
              <a:rPr sz="1600" spc="-55" dirty="0">
                <a:latin typeface="Microsoft Sans Serif"/>
                <a:cs typeface="Microsoft Sans Serif"/>
              </a:rPr>
              <a:t>i</a:t>
            </a:r>
            <a:r>
              <a:rPr sz="1600" spc="-125" dirty="0">
                <a:latin typeface="Microsoft Sans Serif"/>
                <a:cs typeface="Microsoft Sans Serif"/>
              </a:rPr>
              <a:t>e</a:t>
            </a:r>
            <a:r>
              <a:rPr sz="1600" spc="-145" dirty="0">
                <a:latin typeface="Microsoft Sans Serif"/>
                <a:cs typeface="Microsoft Sans Serif"/>
              </a:rPr>
              <a:t>s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spc="380" dirty="0">
                <a:latin typeface="Microsoft Sans Serif"/>
                <a:cs typeface="Microsoft Sans Serif"/>
              </a:rPr>
              <a:t>—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2</a:t>
            </a:r>
            <a:r>
              <a:rPr sz="1600" spc="-160" dirty="0">
                <a:latin typeface="Microsoft Sans Serif"/>
                <a:cs typeface="Microsoft Sans Serif"/>
              </a:rPr>
              <a:t>2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pe</a:t>
            </a:r>
            <a:r>
              <a:rPr sz="1600" spc="-80" dirty="0">
                <a:latin typeface="Microsoft Sans Serif"/>
                <a:cs typeface="Microsoft Sans Serif"/>
              </a:rPr>
              <a:t>r</a:t>
            </a:r>
            <a:r>
              <a:rPr sz="1600" spc="-135" dirty="0">
                <a:latin typeface="Microsoft Sans Serif"/>
                <a:cs typeface="Microsoft Sans Serif"/>
              </a:rPr>
              <a:t>c</a:t>
            </a:r>
            <a:r>
              <a:rPr sz="1600" spc="-130" dirty="0">
                <a:latin typeface="Microsoft Sans Serif"/>
                <a:cs typeface="Microsoft Sans Serif"/>
              </a:rPr>
              <a:t>en</a:t>
            </a:r>
            <a:r>
              <a:rPr sz="1600" spc="-80" dirty="0">
                <a:latin typeface="Microsoft Sans Serif"/>
                <a:cs typeface="Microsoft Sans Serif"/>
              </a:rPr>
              <a:t>t</a:t>
            </a:r>
            <a:endParaRPr sz="1600" dirty="0">
              <a:latin typeface="Microsoft Sans Serif"/>
              <a:cs typeface="Microsoft Sans Serif"/>
            </a:endParaRPr>
          </a:p>
          <a:p>
            <a:pPr marL="756285" lvl="1" indent="-287020">
              <a:lnSpc>
                <a:spcPct val="100000"/>
              </a:lnSpc>
              <a:spcBef>
                <a:spcPts val="990"/>
              </a:spcBef>
              <a:buClr>
                <a:srgbClr val="DC9E1F"/>
              </a:buClr>
              <a:buFont typeface="Arial MT"/>
              <a:buChar char="•"/>
              <a:tabLst>
                <a:tab pos="756285" algn="l"/>
                <a:tab pos="756920" algn="l"/>
              </a:tabLst>
            </a:pPr>
            <a:r>
              <a:rPr sz="1600" spc="-190" dirty="0">
                <a:latin typeface="Microsoft Sans Serif"/>
                <a:cs typeface="Microsoft Sans Serif"/>
              </a:rPr>
              <a:t>O</a:t>
            </a:r>
            <a:r>
              <a:rPr sz="1600" spc="-65" dirty="0">
                <a:latin typeface="Microsoft Sans Serif"/>
                <a:cs typeface="Microsoft Sans Serif"/>
              </a:rPr>
              <a:t>t</a:t>
            </a:r>
            <a:r>
              <a:rPr sz="1600" spc="-125" dirty="0">
                <a:latin typeface="Microsoft Sans Serif"/>
                <a:cs typeface="Microsoft Sans Serif"/>
              </a:rPr>
              <a:t>he</a:t>
            </a:r>
            <a:r>
              <a:rPr sz="1600" spc="-95" dirty="0">
                <a:latin typeface="Microsoft Sans Serif"/>
                <a:cs typeface="Microsoft Sans Serif"/>
              </a:rPr>
              <a:t>r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380" dirty="0">
                <a:latin typeface="Microsoft Sans Serif"/>
                <a:cs typeface="Microsoft Sans Serif"/>
              </a:rPr>
              <a:t>—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7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pe</a:t>
            </a:r>
            <a:r>
              <a:rPr sz="1600" spc="-80" dirty="0">
                <a:latin typeface="Microsoft Sans Serif"/>
                <a:cs typeface="Microsoft Sans Serif"/>
              </a:rPr>
              <a:t>r</a:t>
            </a:r>
            <a:r>
              <a:rPr sz="1600" spc="-135" dirty="0">
                <a:latin typeface="Microsoft Sans Serif"/>
                <a:cs typeface="Microsoft Sans Serif"/>
              </a:rPr>
              <a:t>c</a:t>
            </a:r>
            <a:r>
              <a:rPr sz="1600" spc="-130" dirty="0">
                <a:latin typeface="Microsoft Sans Serif"/>
                <a:cs typeface="Microsoft Sans Serif"/>
              </a:rPr>
              <a:t>en</a:t>
            </a:r>
            <a:r>
              <a:rPr sz="1600" spc="-80" dirty="0">
                <a:latin typeface="Microsoft Sans Serif"/>
                <a:cs typeface="Microsoft Sans Serif"/>
              </a:rPr>
              <a:t>t</a:t>
            </a:r>
            <a:endParaRPr sz="16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98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600" spc="-175" dirty="0">
                <a:latin typeface="Microsoft Sans Serif"/>
                <a:cs typeface="Microsoft Sans Serif"/>
              </a:rPr>
              <a:t>C</a:t>
            </a:r>
            <a:r>
              <a:rPr sz="1600" spc="-130" dirty="0">
                <a:latin typeface="Microsoft Sans Serif"/>
                <a:cs typeface="Microsoft Sans Serif"/>
              </a:rPr>
              <a:t>ongen</a:t>
            </a:r>
            <a:r>
              <a:rPr sz="1600" spc="-60" dirty="0">
                <a:latin typeface="Microsoft Sans Serif"/>
                <a:cs typeface="Microsoft Sans Serif"/>
              </a:rPr>
              <a:t>i</a:t>
            </a:r>
            <a:r>
              <a:rPr sz="1600" spc="-65" dirty="0">
                <a:latin typeface="Microsoft Sans Serif"/>
                <a:cs typeface="Microsoft Sans Serif"/>
              </a:rPr>
              <a:t>t</a:t>
            </a:r>
            <a:r>
              <a:rPr sz="1600" spc="-130" dirty="0">
                <a:latin typeface="Microsoft Sans Serif"/>
                <a:cs typeface="Microsoft Sans Serif"/>
              </a:rPr>
              <a:t>a</a:t>
            </a:r>
            <a:r>
              <a:rPr sz="1600" spc="-75" dirty="0">
                <a:latin typeface="Microsoft Sans Serif"/>
                <a:cs typeface="Microsoft Sans Serif"/>
              </a:rPr>
              <a:t>l </a:t>
            </a:r>
            <a:r>
              <a:rPr sz="1600" spc="-130" dirty="0">
                <a:latin typeface="Microsoft Sans Serif"/>
                <a:cs typeface="Microsoft Sans Serif"/>
              </a:rPr>
              <a:t>ano</a:t>
            </a:r>
            <a:r>
              <a:rPr sz="1600" spc="-210" dirty="0">
                <a:latin typeface="Microsoft Sans Serif"/>
                <a:cs typeface="Microsoft Sans Serif"/>
              </a:rPr>
              <a:t>m</a:t>
            </a:r>
            <a:r>
              <a:rPr sz="1600" spc="-130" dirty="0">
                <a:latin typeface="Microsoft Sans Serif"/>
                <a:cs typeface="Microsoft Sans Serif"/>
              </a:rPr>
              <a:t>a</a:t>
            </a:r>
            <a:r>
              <a:rPr sz="1600" spc="-60" dirty="0">
                <a:latin typeface="Microsoft Sans Serif"/>
                <a:cs typeface="Microsoft Sans Serif"/>
              </a:rPr>
              <a:t>li</a:t>
            </a:r>
            <a:r>
              <a:rPr sz="1600" spc="-130" dirty="0">
                <a:latin typeface="Microsoft Sans Serif"/>
                <a:cs typeface="Microsoft Sans Serif"/>
              </a:rPr>
              <a:t>e</a:t>
            </a:r>
            <a:r>
              <a:rPr sz="1600" spc="-145" dirty="0">
                <a:latin typeface="Microsoft Sans Serif"/>
                <a:cs typeface="Microsoft Sans Serif"/>
              </a:rPr>
              <a:t>s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380" dirty="0">
                <a:latin typeface="Microsoft Sans Serif"/>
                <a:cs typeface="Microsoft Sans Serif"/>
              </a:rPr>
              <a:t>—</a:t>
            </a:r>
            <a:endParaRPr sz="1600" dirty="0">
              <a:latin typeface="Microsoft Sans Serif"/>
              <a:cs typeface="Microsoft Sans Serif"/>
            </a:endParaRPr>
          </a:p>
          <a:p>
            <a:pPr marL="356870" marR="742950" indent="-344805">
              <a:lnSpc>
                <a:spcPct val="100000"/>
              </a:lnSpc>
              <a:spcBef>
                <a:spcPts val="98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600" spc="-150" dirty="0">
                <a:latin typeface="Microsoft Sans Serif"/>
                <a:cs typeface="Microsoft Sans Serif"/>
              </a:rPr>
              <a:t>Trauma</a:t>
            </a:r>
            <a:r>
              <a:rPr sz="1600" spc="-145" dirty="0">
                <a:latin typeface="Microsoft Sans Serif"/>
                <a:cs typeface="Microsoft Sans Serif"/>
              </a:rPr>
              <a:t> </a:t>
            </a:r>
            <a:r>
              <a:rPr sz="1600" spc="380" dirty="0">
                <a:latin typeface="Microsoft Sans Serif"/>
                <a:cs typeface="Microsoft Sans Serif"/>
              </a:rPr>
              <a:t>— </a:t>
            </a:r>
            <a:r>
              <a:rPr sz="1600" spc="-120" dirty="0">
                <a:latin typeface="Microsoft Sans Serif"/>
                <a:cs typeface="Microsoft Sans Serif"/>
              </a:rPr>
              <a:t>Invasive</a:t>
            </a:r>
            <a:r>
              <a:rPr sz="1600" spc="-114" dirty="0">
                <a:latin typeface="Microsoft Sans Serif"/>
                <a:cs typeface="Microsoft Sans Serif"/>
              </a:rPr>
              <a:t> </a:t>
            </a:r>
            <a:r>
              <a:rPr sz="1600" spc="-100" dirty="0">
                <a:latin typeface="Microsoft Sans Serif"/>
                <a:cs typeface="Microsoft Sans Serif"/>
              </a:rPr>
              <a:t>intrauterine </a:t>
            </a:r>
            <a:r>
              <a:rPr sz="1600" spc="-114" dirty="0">
                <a:latin typeface="Microsoft Sans Serif"/>
                <a:cs typeface="Microsoft Sans Serif"/>
              </a:rPr>
              <a:t>procedures/trauma, </a:t>
            </a:r>
            <a:r>
              <a:rPr sz="1600" spc="-140" dirty="0">
                <a:latin typeface="Microsoft Sans Serif"/>
                <a:cs typeface="Microsoft Sans Serif"/>
              </a:rPr>
              <a:t>such</a:t>
            </a:r>
            <a:r>
              <a:rPr sz="1600" spc="-135" dirty="0">
                <a:latin typeface="Microsoft Sans Serif"/>
                <a:cs typeface="Microsoft Sans Serif"/>
              </a:rPr>
              <a:t> as </a:t>
            </a:r>
            <a:r>
              <a:rPr sz="1600" spc="-110" dirty="0">
                <a:latin typeface="Microsoft Sans Serif"/>
                <a:cs typeface="Microsoft Sans Serif"/>
              </a:rPr>
              <a:t>chorionic </a:t>
            </a:r>
            <a:r>
              <a:rPr sz="1600" spc="-95" dirty="0">
                <a:latin typeface="Microsoft Sans Serif"/>
                <a:cs typeface="Microsoft Sans Serif"/>
              </a:rPr>
              <a:t>villus </a:t>
            </a:r>
            <a:r>
              <a:rPr sz="1600" spc="-125" dirty="0">
                <a:latin typeface="Microsoft Sans Serif"/>
                <a:cs typeface="Microsoft Sans Serif"/>
              </a:rPr>
              <a:t>sampling </a:t>
            </a:r>
            <a:r>
              <a:rPr sz="1600" spc="-140" dirty="0">
                <a:latin typeface="Microsoft Sans Serif"/>
                <a:cs typeface="Microsoft Sans Serif"/>
              </a:rPr>
              <a:t>and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amniocentesis</a:t>
            </a:r>
            <a:endParaRPr sz="1600" dirty="0">
              <a:latin typeface="Microsoft Sans Serif"/>
              <a:cs typeface="Microsoft Sans Serif"/>
            </a:endParaRPr>
          </a:p>
          <a:p>
            <a:pPr marL="356870" marR="211454" indent="-344805">
              <a:lnSpc>
                <a:spcPct val="100000"/>
              </a:lnSpc>
              <a:spcBef>
                <a:spcPts val="98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600" spc="-130" dirty="0">
                <a:latin typeface="Microsoft Sans Serif"/>
                <a:cs typeface="Microsoft Sans Serif"/>
              </a:rPr>
              <a:t>Host</a:t>
            </a:r>
            <a:r>
              <a:rPr sz="1600" spc="-125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factors</a:t>
            </a:r>
            <a:r>
              <a:rPr sz="1600" spc="-100" dirty="0">
                <a:latin typeface="Microsoft Sans Serif"/>
                <a:cs typeface="Microsoft Sans Serif"/>
              </a:rPr>
              <a:t> </a:t>
            </a:r>
            <a:r>
              <a:rPr sz="1600" spc="380" dirty="0">
                <a:latin typeface="Microsoft Sans Serif"/>
                <a:cs typeface="Microsoft Sans Serif"/>
              </a:rPr>
              <a:t>— </a:t>
            </a:r>
            <a:r>
              <a:rPr sz="1600" spc="-150" dirty="0">
                <a:latin typeface="Microsoft Sans Serif"/>
                <a:cs typeface="Microsoft Sans Serif"/>
              </a:rPr>
              <a:t>As</a:t>
            </a:r>
            <a:r>
              <a:rPr sz="1600" spc="-145" dirty="0">
                <a:latin typeface="Microsoft Sans Serif"/>
                <a:cs typeface="Microsoft Sans Serif"/>
              </a:rPr>
              <a:t> </a:t>
            </a:r>
            <a:r>
              <a:rPr sz="1600" spc="-140" dirty="0">
                <a:latin typeface="Microsoft Sans Serif"/>
                <a:cs typeface="Microsoft Sans Serif"/>
              </a:rPr>
              <a:t>an </a:t>
            </a:r>
            <a:r>
              <a:rPr sz="1600" spc="-120" dirty="0">
                <a:latin typeface="Microsoft Sans Serif"/>
                <a:cs typeface="Microsoft Sans Serif"/>
              </a:rPr>
              <a:t>example, </a:t>
            </a:r>
            <a:r>
              <a:rPr sz="1600" spc="-110" dirty="0">
                <a:latin typeface="Microsoft Sans Serif"/>
                <a:cs typeface="Microsoft Sans Serif"/>
              </a:rPr>
              <a:t>congenital </a:t>
            </a:r>
            <a:r>
              <a:rPr sz="1600" spc="-114" dirty="0">
                <a:latin typeface="Microsoft Sans Serif"/>
                <a:cs typeface="Microsoft Sans Serif"/>
              </a:rPr>
              <a:t>or acquired </a:t>
            </a:r>
            <a:r>
              <a:rPr sz="1600" spc="-105" dirty="0">
                <a:latin typeface="Microsoft Sans Serif"/>
                <a:cs typeface="Microsoft Sans Serif"/>
              </a:rPr>
              <a:t>uterine </a:t>
            </a:r>
            <a:r>
              <a:rPr sz="1600" spc="-110" dirty="0">
                <a:latin typeface="Microsoft Sans Serif"/>
                <a:cs typeface="Microsoft Sans Serif"/>
              </a:rPr>
              <a:t>abnormalities </a:t>
            </a:r>
            <a:r>
              <a:rPr sz="1600" spc="-114" dirty="0">
                <a:latin typeface="Microsoft Sans Serif"/>
                <a:cs typeface="Microsoft Sans Serif"/>
              </a:rPr>
              <a:t>(eg, </a:t>
            </a:r>
            <a:r>
              <a:rPr sz="1600" spc="-105" dirty="0">
                <a:latin typeface="Microsoft Sans Serif"/>
                <a:cs typeface="Microsoft Sans Serif"/>
              </a:rPr>
              <a:t>uterine </a:t>
            </a:r>
            <a:r>
              <a:rPr sz="1600" spc="-125" dirty="0">
                <a:latin typeface="Microsoft Sans Serif"/>
                <a:cs typeface="Microsoft Sans Serif"/>
              </a:rPr>
              <a:t>septum,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35" dirty="0">
                <a:latin typeface="Microsoft Sans Serif"/>
                <a:cs typeface="Microsoft Sans Serif"/>
              </a:rPr>
              <a:t>s</a:t>
            </a:r>
            <a:r>
              <a:rPr sz="1600" spc="-130" dirty="0">
                <a:latin typeface="Microsoft Sans Serif"/>
                <a:cs typeface="Microsoft Sans Serif"/>
              </a:rPr>
              <a:t>ub</a:t>
            </a:r>
            <a:r>
              <a:rPr sz="1600" spc="-210" dirty="0">
                <a:latin typeface="Microsoft Sans Serif"/>
                <a:cs typeface="Microsoft Sans Serif"/>
              </a:rPr>
              <a:t>m</a:t>
            </a:r>
            <a:r>
              <a:rPr sz="1600" spc="-130" dirty="0">
                <a:latin typeface="Microsoft Sans Serif"/>
                <a:cs typeface="Microsoft Sans Serif"/>
              </a:rPr>
              <a:t>u</a:t>
            </a:r>
            <a:r>
              <a:rPr sz="1600" spc="-135" dirty="0">
                <a:latin typeface="Microsoft Sans Serif"/>
                <a:cs typeface="Microsoft Sans Serif"/>
              </a:rPr>
              <a:t>c</a:t>
            </a:r>
            <a:r>
              <a:rPr sz="1600" spc="-130" dirty="0">
                <a:latin typeface="Microsoft Sans Serif"/>
                <a:cs typeface="Microsoft Sans Serif"/>
              </a:rPr>
              <a:t>o</a:t>
            </a:r>
            <a:r>
              <a:rPr sz="1600" spc="-135" dirty="0">
                <a:latin typeface="Microsoft Sans Serif"/>
                <a:cs typeface="Microsoft Sans Serif"/>
              </a:rPr>
              <a:t>s</a:t>
            </a:r>
            <a:r>
              <a:rPr sz="1600" spc="-130" dirty="0">
                <a:latin typeface="Microsoft Sans Serif"/>
                <a:cs typeface="Microsoft Sans Serif"/>
              </a:rPr>
              <a:t>a</a:t>
            </a:r>
            <a:r>
              <a:rPr sz="1600" spc="-75" dirty="0">
                <a:latin typeface="Microsoft Sans Serif"/>
                <a:cs typeface="Microsoft Sans Serif"/>
              </a:rPr>
              <a:t>l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60" dirty="0">
                <a:latin typeface="Microsoft Sans Serif"/>
                <a:cs typeface="Microsoft Sans Serif"/>
              </a:rPr>
              <a:t>l</a:t>
            </a:r>
            <a:r>
              <a:rPr sz="1600" spc="-130" dirty="0">
                <a:latin typeface="Microsoft Sans Serif"/>
                <a:cs typeface="Microsoft Sans Serif"/>
              </a:rPr>
              <a:t>e</a:t>
            </a:r>
            <a:r>
              <a:rPr sz="1600" spc="-60" dirty="0">
                <a:latin typeface="Microsoft Sans Serif"/>
                <a:cs typeface="Microsoft Sans Serif"/>
              </a:rPr>
              <a:t>i</a:t>
            </a:r>
            <a:r>
              <a:rPr sz="1600" spc="-130" dirty="0">
                <a:latin typeface="Microsoft Sans Serif"/>
                <a:cs typeface="Microsoft Sans Serif"/>
              </a:rPr>
              <a:t>o</a:t>
            </a:r>
            <a:r>
              <a:rPr sz="1600" spc="-210" dirty="0">
                <a:latin typeface="Microsoft Sans Serif"/>
                <a:cs typeface="Microsoft Sans Serif"/>
              </a:rPr>
              <a:t>m</a:t>
            </a:r>
            <a:r>
              <a:rPr sz="1600" spc="-135" dirty="0">
                <a:latin typeface="Microsoft Sans Serif"/>
                <a:cs typeface="Microsoft Sans Serif"/>
              </a:rPr>
              <a:t>y</a:t>
            </a:r>
            <a:r>
              <a:rPr sz="1600" spc="-130" dirty="0">
                <a:latin typeface="Microsoft Sans Serif"/>
                <a:cs typeface="Microsoft Sans Serif"/>
              </a:rPr>
              <a:t>o</a:t>
            </a:r>
            <a:r>
              <a:rPr sz="1600" spc="-210" dirty="0">
                <a:latin typeface="Microsoft Sans Serif"/>
                <a:cs typeface="Microsoft Sans Serif"/>
              </a:rPr>
              <a:t>m</a:t>
            </a:r>
            <a:r>
              <a:rPr sz="1600" spc="-130" dirty="0">
                <a:latin typeface="Microsoft Sans Serif"/>
                <a:cs typeface="Microsoft Sans Serif"/>
              </a:rPr>
              <a:t>a</a:t>
            </a:r>
            <a:r>
              <a:rPr sz="1600" spc="-80" dirty="0">
                <a:latin typeface="Microsoft Sans Serif"/>
                <a:cs typeface="Microsoft Sans Serif"/>
              </a:rPr>
              <a:t>,</a:t>
            </a:r>
            <a:r>
              <a:rPr sz="1600" spc="-50" dirty="0">
                <a:latin typeface="Microsoft Sans Serif"/>
                <a:cs typeface="Microsoft Sans Serif"/>
              </a:rPr>
              <a:t> </a:t>
            </a:r>
            <a:r>
              <a:rPr sz="1600" spc="-60" dirty="0">
                <a:latin typeface="Microsoft Sans Serif"/>
                <a:cs typeface="Microsoft Sans Serif"/>
              </a:rPr>
              <a:t>i</a:t>
            </a:r>
            <a:r>
              <a:rPr sz="1600" spc="-130" dirty="0">
                <a:latin typeface="Microsoft Sans Serif"/>
                <a:cs typeface="Microsoft Sans Serif"/>
              </a:rPr>
              <a:t>n</a:t>
            </a:r>
            <a:r>
              <a:rPr sz="1600" spc="-65" dirty="0">
                <a:latin typeface="Microsoft Sans Serif"/>
                <a:cs typeface="Microsoft Sans Serif"/>
              </a:rPr>
              <a:t>t</a:t>
            </a:r>
            <a:r>
              <a:rPr sz="1600" spc="-80" dirty="0">
                <a:latin typeface="Microsoft Sans Serif"/>
                <a:cs typeface="Microsoft Sans Serif"/>
              </a:rPr>
              <a:t>r</a:t>
            </a:r>
            <a:r>
              <a:rPr sz="1600" spc="-130" dirty="0">
                <a:latin typeface="Microsoft Sans Serif"/>
                <a:cs typeface="Microsoft Sans Serif"/>
              </a:rPr>
              <a:t>au</a:t>
            </a:r>
            <a:r>
              <a:rPr sz="1600" spc="-65" dirty="0">
                <a:latin typeface="Microsoft Sans Serif"/>
                <a:cs typeface="Microsoft Sans Serif"/>
              </a:rPr>
              <a:t>t</a:t>
            </a:r>
            <a:r>
              <a:rPr sz="1600" spc="-130" dirty="0">
                <a:latin typeface="Microsoft Sans Serif"/>
                <a:cs typeface="Microsoft Sans Serif"/>
              </a:rPr>
              <a:t>e</a:t>
            </a:r>
            <a:r>
              <a:rPr sz="1600" spc="-80" dirty="0">
                <a:latin typeface="Microsoft Sans Serif"/>
                <a:cs typeface="Microsoft Sans Serif"/>
              </a:rPr>
              <a:t>r</a:t>
            </a:r>
            <a:r>
              <a:rPr sz="1600" spc="-60" dirty="0">
                <a:latin typeface="Microsoft Sans Serif"/>
                <a:cs typeface="Microsoft Sans Serif"/>
              </a:rPr>
              <a:t>i</a:t>
            </a:r>
            <a:r>
              <a:rPr sz="1600" spc="-130" dirty="0">
                <a:latin typeface="Microsoft Sans Serif"/>
                <a:cs typeface="Microsoft Sans Serif"/>
              </a:rPr>
              <a:t>n</a:t>
            </a:r>
            <a:r>
              <a:rPr sz="1600" spc="-160" dirty="0">
                <a:latin typeface="Microsoft Sans Serif"/>
                <a:cs typeface="Microsoft Sans Serif"/>
              </a:rPr>
              <a:t>e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adhe</a:t>
            </a:r>
            <a:r>
              <a:rPr sz="1600" spc="-135" dirty="0">
                <a:latin typeface="Microsoft Sans Serif"/>
                <a:cs typeface="Microsoft Sans Serif"/>
              </a:rPr>
              <a:t>s</a:t>
            </a:r>
            <a:r>
              <a:rPr sz="1600" spc="-60" dirty="0">
                <a:latin typeface="Microsoft Sans Serif"/>
                <a:cs typeface="Microsoft Sans Serif"/>
              </a:rPr>
              <a:t>i</a:t>
            </a:r>
            <a:r>
              <a:rPr sz="1600" spc="-130" dirty="0">
                <a:latin typeface="Microsoft Sans Serif"/>
                <a:cs typeface="Microsoft Sans Serif"/>
              </a:rPr>
              <a:t>on</a:t>
            </a:r>
            <a:r>
              <a:rPr sz="1600" spc="-135" dirty="0">
                <a:latin typeface="Microsoft Sans Serif"/>
                <a:cs typeface="Microsoft Sans Serif"/>
              </a:rPr>
              <a:t>s</a:t>
            </a:r>
            <a:r>
              <a:rPr sz="1600" spc="-95" dirty="0">
                <a:latin typeface="Microsoft Sans Serif"/>
                <a:cs typeface="Microsoft Sans Serif"/>
              </a:rPr>
              <a:t>)</a:t>
            </a:r>
            <a:endParaRPr sz="1600" dirty="0">
              <a:latin typeface="Microsoft Sans Serif"/>
              <a:cs typeface="Microsoft Sans Serif"/>
            </a:endParaRPr>
          </a:p>
          <a:p>
            <a:pPr marL="356870" marR="379730" indent="-344805">
              <a:lnSpc>
                <a:spcPct val="100000"/>
              </a:lnSpc>
              <a:spcBef>
                <a:spcPts val="98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600" spc="-130" dirty="0">
                <a:latin typeface="Microsoft Sans Serif"/>
                <a:cs typeface="Microsoft Sans Serif"/>
              </a:rPr>
              <a:t>Acute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maternal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infection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14" dirty="0">
                <a:latin typeface="Microsoft Sans Serif"/>
                <a:cs typeface="Microsoft Sans Serif"/>
              </a:rPr>
              <a:t>with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35" dirty="0">
                <a:latin typeface="Microsoft Sans Serif"/>
                <a:cs typeface="Microsoft Sans Serif"/>
              </a:rPr>
              <a:t>any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of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a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large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35" dirty="0">
                <a:latin typeface="Microsoft Sans Serif"/>
                <a:cs typeface="Microsoft Sans Serif"/>
              </a:rPr>
              <a:t>number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of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25" dirty="0">
                <a:latin typeface="Microsoft Sans Serif"/>
                <a:cs typeface="Microsoft Sans Serif"/>
              </a:rPr>
              <a:t>organisms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95" dirty="0">
                <a:latin typeface="Microsoft Sans Serif"/>
                <a:cs typeface="Microsoft Sans Serif"/>
              </a:rPr>
              <a:t>(</a:t>
            </a:r>
            <a:r>
              <a:rPr sz="1600" spc="-290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eg,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Listeria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monocytogenes,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50" dirty="0">
                <a:latin typeface="Microsoft Sans Serif"/>
                <a:cs typeface="Microsoft Sans Serif"/>
              </a:rPr>
              <a:t>Toxoplasma</a:t>
            </a:r>
            <a:r>
              <a:rPr sz="1600" spc="-145" dirty="0">
                <a:latin typeface="Microsoft Sans Serif"/>
                <a:cs typeface="Microsoft Sans Serif"/>
              </a:rPr>
              <a:t> </a:t>
            </a:r>
            <a:r>
              <a:rPr sz="1600" spc="-100" dirty="0">
                <a:latin typeface="Microsoft Sans Serif"/>
                <a:cs typeface="Microsoft Sans Serif"/>
              </a:rPr>
              <a:t>gondii, </a:t>
            </a:r>
            <a:r>
              <a:rPr sz="1600" spc="-114" dirty="0">
                <a:latin typeface="Microsoft Sans Serif"/>
                <a:cs typeface="Microsoft Sans Serif"/>
              </a:rPr>
              <a:t>parvovirus</a:t>
            </a:r>
            <a:r>
              <a:rPr sz="1600" spc="-110" dirty="0">
                <a:latin typeface="Microsoft Sans Serif"/>
                <a:cs typeface="Microsoft Sans Serif"/>
              </a:rPr>
              <a:t> </a:t>
            </a:r>
            <a:r>
              <a:rPr sz="1600" spc="-125" dirty="0">
                <a:latin typeface="Microsoft Sans Serif"/>
                <a:cs typeface="Microsoft Sans Serif"/>
              </a:rPr>
              <a:t>B19, </a:t>
            </a:r>
            <a:r>
              <a:rPr sz="1600" spc="-100" dirty="0">
                <a:latin typeface="Microsoft Sans Serif"/>
                <a:cs typeface="Microsoft Sans Serif"/>
              </a:rPr>
              <a:t>rubella, </a:t>
            </a:r>
            <a:r>
              <a:rPr sz="1600" spc="-125" dirty="0">
                <a:latin typeface="Microsoft Sans Serif"/>
                <a:cs typeface="Microsoft Sans Serif"/>
              </a:rPr>
              <a:t>herpes </a:t>
            </a:r>
            <a:r>
              <a:rPr sz="1600" spc="-114" dirty="0">
                <a:latin typeface="Microsoft Sans Serif"/>
                <a:cs typeface="Microsoft Sans Serif"/>
              </a:rPr>
              <a:t>simplex,</a:t>
            </a:r>
            <a:r>
              <a:rPr sz="1600" spc="-110" dirty="0">
                <a:latin typeface="Microsoft Sans Serif"/>
                <a:cs typeface="Microsoft Sans Serif"/>
              </a:rPr>
              <a:t> </a:t>
            </a:r>
            <a:r>
              <a:rPr sz="1600" spc="-114" dirty="0">
                <a:latin typeface="Microsoft Sans Serif"/>
                <a:cs typeface="Microsoft Sans Serif"/>
              </a:rPr>
              <a:t>cytomegalovirus,</a:t>
            </a:r>
            <a:r>
              <a:rPr sz="1600" spc="-11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lymphocytic </a:t>
            </a:r>
            <a:r>
              <a:rPr sz="1600" spc="-114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choriomeningitis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05" dirty="0">
                <a:latin typeface="Microsoft Sans Serif"/>
                <a:cs typeface="Microsoft Sans Serif"/>
              </a:rPr>
              <a:t>virus)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140" dirty="0">
                <a:latin typeface="Microsoft Sans Serif"/>
                <a:cs typeface="Microsoft Sans Serif"/>
              </a:rPr>
              <a:t>can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lead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spc="-114" dirty="0">
                <a:latin typeface="Microsoft Sans Serif"/>
                <a:cs typeface="Microsoft Sans Serif"/>
              </a:rPr>
              <a:t>to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abortion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from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95" dirty="0">
                <a:latin typeface="Microsoft Sans Serif"/>
                <a:cs typeface="Microsoft Sans Serif"/>
              </a:rPr>
              <a:t>fetal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or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placental</a:t>
            </a:r>
            <a:r>
              <a:rPr sz="1600" spc="-50" dirty="0">
                <a:latin typeface="Microsoft Sans Serif"/>
                <a:cs typeface="Microsoft Sans Serif"/>
              </a:rPr>
              <a:t> </a:t>
            </a:r>
            <a:r>
              <a:rPr sz="1600" spc="-100" dirty="0">
                <a:latin typeface="Microsoft Sans Serif"/>
                <a:cs typeface="Microsoft Sans Serif"/>
              </a:rPr>
              <a:t>infection.</a:t>
            </a:r>
            <a:endParaRPr sz="1600" dirty="0">
              <a:latin typeface="Microsoft Sans Serif"/>
              <a:cs typeface="Microsoft Sans Serif"/>
            </a:endParaRPr>
          </a:p>
          <a:p>
            <a:pPr marL="356870" marR="786130" indent="-344805">
              <a:lnSpc>
                <a:spcPct val="100000"/>
              </a:lnSpc>
              <a:spcBef>
                <a:spcPts val="99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600" spc="-120" dirty="0">
                <a:latin typeface="Microsoft Sans Serif"/>
                <a:cs typeface="Microsoft Sans Serif"/>
              </a:rPr>
              <a:t>Maternal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14" dirty="0">
                <a:latin typeface="Microsoft Sans Serif"/>
                <a:cs typeface="Microsoft Sans Serif"/>
              </a:rPr>
              <a:t>endocrinopathies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100" dirty="0">
                <a:latin typeface="Microsoft Sans Serif"/>
                <a:cs typeface="Microsoft Sans Serif"/>
              </a:rPr>
              <a:t>(eg,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thyroid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dysfunction,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114" dirty="0">
                <a:latin typeface="Microsoft Sans Serif"/>
                <a:cs typeface="Microsoft Sans Serif"/>
              </a:rPr>
              <a:t>Cushing's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syndrome,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polycystic</a:t>
            </a:r>
            <a:r>
              <a:rPr sz="1600" spc="85" dirty="0">
                <a:latin typeface="Microsoft Sans Serif"/>
                <a:cs typeface="Microsoft Sans Serif"/>
              </a:rPr>
              <a:t> </a:t>
            </a:r>
            <a:r>
              <a:rPr sz="1600" spc="-125" dirty="0">
                <a:latin typeface="Microsoft Sans Serif"/>
                <a:cs typeface="Microsoft Sans Serif"/>
              </a:rPr>
              <a:t>ovary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syndrome)</a:t>
            </a:r>
            <a:endParaRPr sz="16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98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600" spc="-190" dirty="0">
                <a:latin typeface="Microsoft Sans Serif"/>
                <a:cs typeface="Microsoft Sans Serif"/>
              </a:rPr>
              <a:t>A</a:t>
            </a:r>
            <a:r>
              <a:rPr sz="1600" spc="-185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hypercoagulable </a:t>
            </a:r>
            <a:r>
              <a:rPr sz="1600" spc="-110" dirty="0">
                <a:latin typeface="Microsoft Sans Serif"/>
                <a:cs typeface="Microsoft Sans Serif"/>
              </a:rPr>
              <a:t>state </a:t>
            </a:r>
            <a:r>
              <a:rPr sz="1600" spc="-140" dirty="0">
                <a:latin typeface="Microsoft Sans Serif"/>
                <a:cs typeface="Microsoft Sans Serif"/>
              </a:rPr>
              <a:t>due</a:t>
            </a:r>
            <a:r>
              <a:rPr sz="1600" spc="-135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to </a:t>
            </a:r>
            <a:r>
              <a:rPr sz="1600" spc="-105" dirty="0">
                <a:latin typeface="Microsoft Sans Serif"/>
                <a:cs typeface="Microsoft Sans Serif"/>
              </a:rPr>
              <a:t>inherited </a:t>
            </a:r>
            <a:r>
              <a:rPr sz="1600" spc="-114" dirty="0">
                <a:latin typeface="Microsoft Sans Serif"/>
                <a:cs typeface="Microsoft Sans Serif"/>
              </a:rPr>
              <a:t>or</a:t>
            </a:r>
            <a:r>
              <a:rPr sz="1600" spc="-11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acquired </a:t>
            </a:r>
            <a:r>
              <a:rPr sz="1600" spc="-114" dirty="0">
                <a:latin typeface="Microsoft Sans Serif"/>
                <a:cs typeface="Microsoft Sans Serif"/>
              </a:rPr>
              <a:t>thrombophilia </a:t>
            </a:r>
            <a:r>
              <a:rPr sz="1600" spc="-140" dirty="0">
                <a:latin typeface="Microsoft Sans Serif"/>
                <a:cs typeface="Microsoft Sans Serif"/>
              </a:rPr>
              <a:t>and</a:t>
            </a:r>
            <a:r>
              <a:rPr sz="1600" spc="-135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abnormalities </a:t>
            </a:r>
            <a:r>
              <a:rPr sz="1600" spc="-105" dirty="0">
                <a:latin typeface="Microsoft Sans Serif"/>
                <a:cs typeface="Microsoft Sans Serif"/>
              </a:rPr>
              <a:t>of </a:t>
            </a:r>
            <a:r>
              <a:rPr sz="1600" spc="-120" dirty="0">
                <a:latin typeface="Microsoft Sans Serif"/>
                <a:cs typeface="Microsoft Sans Serif"/>
              </a:rPr>
              <a:t>the</a:t>
            </a:r>
            <a:r>
              <a:rPr sz="1600" spc="-114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immune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40" dirty="0">
                <a:latin typeface="Microsoft Sans Serif"/>
                <a:cs typeface="Microsoft Sans Serif"/>
              </a:rPr>
              <a:t>system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0" dirty="0">
                <a:latin typeface="Microsoft Sans Serif"/>
                <a:cs typeface="Microsoft Sans Serif"/>
              </a:rPr>
              <a:t>(eg,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25" dirty="0">
                <a:latin typeface="Microsoft Sans Serif"/>
                <a:cs typeface="Microsoft Sans Serif"/>
              </a:rPr>
              <a:t>systemic</a:t>
            </a:r>
            <a:r>
              <a:rPr sz="1600" spc="65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lupus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20" dirty="0">
                <a:latin typeface="Microsoft Sans Serif"/>
                <a:cs typeface="Microsoft Sans Serif"/>
              </a:rPr>
              <a:t>erythematosus,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10" dirty="0">
                <a:latin typeface="Microsoft Sans Serif"/>
                <a:cs typeface="Microsoft Sans Serif"/>
              </a:rPr>
              <a:t>antiphospholipid</a:t>
            </a:r>
            <a:r>
              <a:rPr sz="1600" spc="-80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syndrome)</a:t>
            </a:r>
            <a:endParaRPr sz="16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98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600" spc="-125" dirty="0">
                <a:latin typeface="Microsoft Sans Serif"/>
                <a:cs typeface="Microsoft Sans Serif"/>
              </a:rPr>
              <a:t>Unexplained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380" dirty="0">
                <a:latin typeface="Microsoft Sans Serif"/>
                <a:cs typeface="Microsoft Sans Serif"/>
              </a:rPr>
              <a:t>—</a:t>
            </a:r>
            <a:endParaRPr sz="16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76200"/>
            <a:ext cx="747190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45" dirty="0"/>
              <a:t>C</a:t>
            </a:r>
            <a:r>
              <a:rPr spc="-280" dirty="0"/>
              <a:t>L</a:t>
            </a:r>
            <a:r>
              <a:rPr spc="-95" dirty="0"/>
              <a:t>I</a:t>
            </a:r>
            <a:r>
              <a:rPr spc="-345" dirty="0"/>
              <a:t>N</a:t>
            </a:r>
            <a:r>
              <a:rPr spc="-95" dirty="0"/>
              <a:t>I</a:t>
            </a:r>
            <a:r>
              <a:rPr spc="-345" dirty="0"/>
              <a:t>CA</a:t>
            </a:r>
            <a:r>
              <a:rPr spc="-330" dirty="0"/>
              <a:t>L</a:t>
            </a:r>
            <a:r>
              <a:rPr spc="-110" dirty="0"/>
              <a:t> </a:t>
            </a:r>
            <a:r>
              <a:rPr spc="-420" dirty="0"/>
              <a:t>M</a:t>
            </a:r>
            <a:r>
              <a:rPr spc="-345" dirty="0"/>
              <a:t>AN</a:t>
            </a:r>
            <a:r>
              <a:rPr spc="-95" dirty="0"/>
              <a:t>I</a:t>
            </a:r>
            <a:r>
              <a:rPr spc="-280" dirty="0"/>
              <a:t>F</a:t>
            </a:r>
            <a:r>
              <a:rPr spc="-325" dirty="0"/>
              <a:t>ES</a:t>
            </a:r>
            <a:r>
              <a:rPr spc="-465" dirty="0"/>
              <a:t>T</a:t>
            </a:r>
            <a:r>
              <a:rPr spc="-535" dirty="0"/>
              <a:t>A</a:t>
            </a:r>
            <a:r>
              <a:rPr spc="-280" dirty="0"/>
              <a:t>T</a:t>
            </a:r>
            <a:r>
              <a:rPr spc="-95" dirty="0"/>
              <a:t>I</a:t>
            </a:r>
            <a:r>
              <a:rPr spc="-375" dirty="0"/>
              <a:t>O</a:t>
            </a:r>
            <a:r>
              <a:rPr spc="-390" dirty="0"/>
              <a:t>N</a:t>
            </a:r>
            <a:r>
              <a:rPr spc="-140" dirty="0"/>
              <a:t> </a:t>
            </a:r>
            <a:r>
              <a:rPr spc="-345" dirty="0"/>
              <a:t>AN</a:t>
            </a:r>
            <a:r>
              <a:rPr spc="-390" dirty="0"/>
              <a:t>D</a:t>
            </a:r>
            <a:r>
              <a:rPr spc="-50" dirty="0"/>
              <a:t> </a:t>
            </a:r>
            <a:r>
              <a:rPr spc="-345" dirty="0"/>
              <a:t>D</a:t>
            </a:r>
            <a:r>
              <a:rPr spc="-95" dirty="0"/>
              <a:t>I</a:t>
            </a:r>
            <a:r>
              <a:rPr spc="-345" dirty="0"/>
              <a:t>A</a:t>
            </a:r>
            <a:r>
              <a:rPr spc="-375" dirty="0"/>
              <a:t>G</a:t>
            </a:r>
            <a:r>
              <a:rPr spc="-345" dirty="0"/>
              <a:t>N</a:t>
            </a:r>
            <a:r>
              <a:rPr spc="-375" dirty="0"/>
              <a:t>O</a:t>
            </a:r>
            <a:r>
              <a:rPr spc="-325" dirty="0"/>
              <a:t>S</a:t>
            </a:r>
            <a:r>
              <a:rPr spc="-95" dirty="0"/>
              <a:t>I</a:t>
            </a:r>
            <a:r>
              <a:rPr spc="-360"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7166" y="435292"/>
            <a:ext cx="7976234" cy="5987415"/>
          </a:xfrm>
          <a:prstGeom prst="rect">
            <a:avLst/>
          </a:prstGeom>
        </p:spPr>
        <p:txBody>
          <a:bodyPr vert="horz" wrap="square" lIns="0" tIns="1905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50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275" dirty="0">
                <a:latin typeface="Arial"/>
                <a:cs typeface="Arial"/>
              </a:rPr>
              <a:t>Th</a:t>
            </a:r>
            <a:r>
              <a:rPr sz="2800" b="1" spc="-185" dirty="0">
                <a:latin typeface="Arial"/>
                <a:cs typeface="Arial"/>
              </a:rPr>
              <a:t>r</a:t>
            </a:r>
            <a:r>
              <a:rPr sz="2800" b="1" spc="-270" dirty="0">
                <a:latin typeface="Arial"/>
                <a:cs typeface="Arial"/>
              </a:rPr>
              <a:t>ea</a:t>
            </a:r>
            <a:r>
              <a:rPr sz="2800" b="1" spc="-150" dirty="0">
                <a:latin typeface="Arial"/>
                <a:cs typeface="Arial"/>
              </a:rPr>
              <a:t>t</a:t>
            </a:r>
            <a:r>
              <a:rPr sz="2800" b="1" spc="-270" dirty="0">
                <a:latin typeface="Arial"/>
                <a:cs typeface="Arial"/>
              </a:rPr>
              <a:t>e</a:t>
            </a:r>
            <a:r>
              <a:rPr sz="2800" b="1" spc="-275" dirty="0">
                <a:latin typeface="Arial"/>
                <a:cs typeface="Arial"/>
              </a:rPr>
              <a:t>n</a:t>
            </a:r>
            <a:r>
              <a:rPr sz="2800" b="1" spc="-270" dirty="0">
                <a:latin typeface="Arial"/>
                <a:cs typeface="Arial"/>
              </a:rPr>
              <a:t>e</a:t>
            </a:r>
            <a:r>
              <a:rPr sz="2800" b="1" spc="-305" dirty="0">
                <a:latin typeface="Arial"/>
                <a:cs typeface="Arial"/>
              </a:rPr>
              <a:t>d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434" dirty="0">
                <a:latin typeface="Arial"/>
                <a:cs typeface="Arial"/>
              </a:rPr>
              <a:t>m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sca</a:t>
            </a:r>
            <a:r>
              <a:rPr sz="2800" b="1" spc="-185" dirty="0">
                <a:latin typeface="Arial"/>
                <a:cs typeface="Arial"/>
              </a:rPr>
              <a:t>rr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a</a:t>
            </a:r>
            <a:r>
              <a:rPr sz="2800" b="1" spc="-275" dirty="0">
                <a:latin typeface="Arial"/>
                <a:cs typeface="Arial"/>
              </a:rPr>
              <a:t>g</a:t>
            </a:r>
            <a:r>
              <a:rPr sz="2800" b="1" spc="-210" dirty="0">
                <a:latin typeface="Arial"/>
                <a:cs typeface="Arial"/>
              </a:rPr>
              <a:t>e</a:t>
            </a:r>
            <a:r>
              <a:rPr sz="2400" spc="-120" dirty="0">
                <a:latin typeface="Microsoft Sans Serif"/>
                <a:cs typeface="Microsoft Sans Serif"/>
              </a:rPr>
              <a:t>:</a:t>
            </a:r>
            <a:endParaRPr sz="24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19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95" dirty="0">
                <a:latin typeface="Microsoft Sans Serif"/>
                <a:cs typeface="Microsoft Sans Serif"/>
              </a:rPr>
              <a:t>Bleeding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through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closed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cervical</a:t>
            </a:r>
            <a:r>
              <a:rPr sz="2400" spc="10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os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30" dirty="0">
                <a:latin typeface="Microsoft Sans Serif"/>
                <a:cs typeface="Microsoft Sans Serif"/>
              </a:rPr>
              <a:t>first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half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pregnancy.</a:t>
            </a:r>
            <a:endParaRPr sz="2400" dirty="0">
              <a:latin typeface="Microsoft Sans Serif"/>
              <a:cs typeface="Microsoft Sans Serif"/>
            </a:endParaRPr>
          </a:p>
          <a:p>
            <a:pPr marL="356870" indent="-344805">
              <a:lnSpc>
                <a:spcPct val="100000"/>
              </a:lnSpc>
              <a:spcBef>
                <a:spcPts val="117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bleeding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is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often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painless,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but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60" dirty="0">
                <a:latin typeface="Microsoft Sans Serif"/>
                <a:cs typeface="Microsoft Sans Serif"/>
              </a:rPr>
              <a:t>may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be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accompanied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by</a:t>
            </a:r>
            <a:endParaRPr sz="2400" dirty="0">
              <a:latin typeface="Microsoft Sans Serif"/>
              <a:cs typeface="Microsoft Sans Serif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95" dirty="0">
                <a:latin typeface="Microsoft Sans Serif"/>
                <a:cs typeface="Microsoft Sans Serif"/>
              </a:rPr>
              <a:t>/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100" dirty="0">
                <a:latin typeface="Microsoft Sans Serif"/>
                <a:cs typeface="Microsoft Sans Serif"/>
              </a:rPr>
              <a:t>il</a:t>
            </a:r>
            <a:r>
              <a:rPr sz="2400" spc="-245" dirty="0">
                <a:latin typeface="Microsoft Sans Serif"/>
                <a:cs typeface="Microsoft Sans Serif"/>
              </a:rPr>
              <a:t>d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up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5" dirty="0">
                <a:latin typeface="Microsoft Sans Serif"/>
                <a:cs typeface="Microsoft Sans Serif"/>
              </a:rPr>
              <a:t>apub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20" dirty="0">
                <a:latin typeface="Microsoft Sans Serif"/>
                <a:cs typeface="Microsoft Sans Serif"/>
              </a:rPr>
              <a:t>c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pa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29209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80" dirty="0">
                <a:latin typeface="Microsoft Sans Serif"/>
                <a:cs typeface="Microsoft Sans Serif"/>
              </a:rPr>
              <a:t>On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examination,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uterine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size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appropriate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for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gestational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age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and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cervix</a:t>
            </a:r>
            <a:r>
              <a:rPr sz="2400" spc="-17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is </a:t>
            </a:r>
            <a:r>
              <a:rPr sz="2400" spc="-190" dirty="0">
                <a:latin typeface="Microsoft Sans Serif"/>
                <a:cs typeface="Microsoft Sans Serif"/>
              </a:rPr>
              <a:t>long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and</a:t>
            </a:r>
            <a:r>
              <a:rPr sz="2400" spc="19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closed. </a:t>
            </a:r>
            <a:r>
              <a:rPr sz="2400" spc="-175" dirty="0">
                <a:latin typeface="Microsoft Sans Serif"/>
                <a:cs typeface="Microsoft Sans Serif"/>
              </a:rPr>
              <a:t>Fetal</a:t>
            </a:r>
            <a:r>
              <a:rPr sz="2400" spc="29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cardiac</a:t>
            </a:r>
            <a:r>
              <a:rPr sz="2400" spc="265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activity </a:t>
            </a:r>
            <a:r>
              <a:rPr sz="2400" spc="-155" dirty="0">
                <a:latin typeface="Microsoft Sans Serif"/>
                <a:cs typeface="Microsoft Sans Serif"/>
              </a:rPr>
              <a:t>is </a:t>
            </a:r>
            <a:r>
              <a:rPr sz="2400" spc="-15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detectable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by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ultrasound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</a:t>
            </a:r>
            <a:r>
              <a:rPr sz="2400" spc="-4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Doppler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examination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10" dirty="0">
                <a:latin typeface="Microsoft Sans Serif"/>
                <a:cs typeface="Microsoft Sans Serif"/>
              </a:rPr>
              <a:t>if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gestation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sufficiently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advanced.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exact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etiology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bleeding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often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cannot </a:t>
            </a:r>
            <a:r>
              <a:rPr sz="2400" spc="-19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be</a:t>
            </a:r>
            <a:r>
              <a:rPr sz="2400" spc="17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determined</a:t>
            </a:r>
            <a:r>
              <a:rPr sz="2400" spc="24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18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 </a:t>
            </a:r>
            <a:r>
              <a:rPr sz="2400" spc="-170" dirty="0">
                <a:latin typeface="Microsoft Sans Serif"/>
                <a:cs typeface="Microsoft Sans Serif"/>
              </a:rPr>
              <a:t>frequently </a:t>
            </a:r>
            <a:r>
              <a:rPr sz="2400" spc="-160" dirty="0">
                <a:latin typeface="Microsoft Sans Serif"/>
                <a:cs typeface="Microsoft Sans Serif"/>
              </a:rPr>
              <a:t>attributed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195" dirty="0">
                <a:latin typeface="Microsoft Sans Serif"/>
                <a:cs typeface="Microsoft Sans Serif"/>
              </a:rPr>
              <a:t>marginal</a:t>
            </a:r>
            <a:r>
              <a:rPr sz="2400" spc="25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separation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o</a:t>
            </a:r>
            <a:r>
              <a:rPr sz="2400" spc="-120" dirty="0">
                <a:latin typeface="Microsoft Sans Serif"/>
                <a:cs typeface="Microsoft Sans Serif"/>
              </a:rPr>
              <a:t>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h</a:t>
            </a:r>
            <a:r>
              <a:rPr sz="2400" spc="-240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p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en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17145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25" dirty="0">
                <a:latin typeface="Microsoft Sans Serif"/>
                <a:cs typeface="Microsoft Sans Serif"/>
              </a:rPr>
              <a:t>90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96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percent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pregnancies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both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fetal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cardiac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activity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and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vaginal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bleeding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at </a:t>
            </a:r>
            <a:r>
              <a:rPr sz="2400" spc="-245" dirty="0">
                <a:latin typeface="Microsoft Sans Serif"/>
                <a:cs typeface="Microsoft Sans Serif"/>
              </a:rPr>
              <a:t>7</a:t>
            </a:r>
            <a:r>
              <a:rPr sz="2400" spc="-24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 </a:t>
            </a:r>
            <a:r>
              <a:rPr sz="2400" spc="-300" dirty="0">
                <a:latin typeface="Microsoft Sans Serif"/>
                <a:cs typeface="Microsoft Sans Serif"/>
              </a:rPr>
              <a:t>11</a:t>
            </a:r>
            <a:r>
              <a:rPr sz="2400" spc="-295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weeks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 </a:t>
            </a:r>
            <a:r>
              <a:rPr sz="2400" spc="-175" dirty="0">
                <a:latin typeface="Microsoft Sans Serif"/>
                <a:cs typeface="Microsoft Sans Serif"/>
              </a:rPr>
              <a:t>gestation</a:t>
            </a:r>
            <a:r>
              <a:rPr sz="2400" spc="-170" dirty="0">
                <a:latin typeface="Microsoft Sans Serif"/>
                <a:cs typeface="Microsoft Sans Serif"/>
              </a:rPr>
              <a:t> </a:t>
            </a:r>
            <a:r>
              <a:rPr sz="2400" spc="-150" dirty="0">
                <a:latin typeface="Microsoft Sans Serif"/>
                <a:cs typeface="Microsoft Sans Serif"/>
              </a:rPr>
              <a:t>will </a:t>
            </a:r>
            <a:r>
              <a:rPr sz="2400" spc="-165" dirty="0">
                <a:latin typeface="Microsoft Sans Serif"/>
                <a:cs typeface="Microsoft Sans Serif"/>
              </a:rPr>
              <a:t>result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229" dirty="0">
                <a:latin typeface="Microsoft Sans Serif"/>
                <a:cs typeface="Microsoft Sans Serif"/>
              </a:rPr>
              <a:t>an 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ongoing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pregnancy,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80" dirty="0">
                <a:latin typeface="Microsoft Sans Serif"/>
                <a:cs typeface="Microsoft Sans Serif"/>
              </a:rPr>
              <a:t>higher </a:t>
            </a:r>
            <a:r>
              <a:rPr sz="2400" spc="-204" dirty="0">
                <a:latin typeface="Microsoft Sans Serif"/>
                <a:cs typeface="Microsoft Sans Serif"/>
              </a:rPr>
              <a:t>success</a:t>
            </a:r>
            <a:r>
              <a:rPr sz="2400" spc="-20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rate </a:t>
            </a:r>
            <a:r>
              <a:rPr sz="2400" spc="-180" dirty="0">
                <a:latin typeface="Microsoft Sans Serif"/>
                <a:cs typeface="Microsoft Sans Serif"/>
              </a:rPr>
              <a:t>occurring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at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e</a:t>
            </a:r>
            <a:r>
              <a:rPr sz="2400" spc="-145" dirty="0">
                <a:latin typeface="Microsoft Sans Serif"/>
                <a:cs typeface="Microsoft Sans Serif"/>
              </a:rPr>
              <a:t>r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ge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ona</a:t>
            </a:r>
            <a:r>
              <a:rPr sz="2400" spc="-114" dirty="0">
                <a:latin typeface="Microsoft Sans Serif"/>
                <a:cs typeface="Microsoft Sans Serif"/>
              </a:rPr>
              <a:t>l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age</a:t>
            </a:r>
            <a:r>
              <a:rPr sz="2400" spc="-140" dirty="0">
                <a:latin typeface="Microsoft Sans Serif"/>
                <a:cs typeface="Microsoft Sans Serif"/>
              </a:rPr>
              <a:t>s</a:t>
            </a:r>
            <a:r>
              <a:rPr sz="1700" spc="-85" dirty="0">
                <a:latin typeface="Microsoft Sans Serif"/>
                <a:cs typeface="Microsoft Sans Serif"/>
              </a:rPr>
              <a:t>.</a:t>
            </a:r>
            <a:endParaRPr sz="17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444" y="829183"/>
            <a:ext cx="7729855" cy="38036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6870" marR="579120" indent="-344805">
              <a:lnSpc>
                <a:spcPts val="2590"/>
              </a:lnSpc>
              <a:spcBef>
                <a:spcPts val="42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90" dirty="0">
                <a:latin typeface="Microsoft Sans Serif"/>
                <a:cs typeface="Microsoft Sans Serif"/>
              </a:rPr>
              <a:t>Women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threatened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miscarriage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have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traditionally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been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35" dirty="0">
                <a:latin typeface="Microsoft Sans Serif"/>
                <a:cs typeface="Microsoft Sans Serif"/>
              </a:rPr>
              <a:t>managed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expectantly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until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their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symptoms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resolve,</a:t>
            </a:r>
            <a:endParaRPr sz="2400">
              <a:latin typeface="Microsoft Sans Serif"/>
              <a:cs typeface="Microsoft Sans Serif"/>
            </a:endParaRPr>
          </a:p>
          <a:p>
            <a:pPr marL="356870" marR="262255" indent="-344805">
              <a:lnSpc>
                <a:spcPts val="2590"/>
              </a:lnSpc>
              <a:spcBef>
                <a:spcPts val="118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use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progestins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to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04" dirty="0">
                <a:latin typeface="Microsoft Sans Serif"/>
                <a:cs typeface="Microsoft Sans Serif"/>
              </a:rPr>
              <a:t>reduce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risk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of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miscarriage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among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265" dirty="0">
                <a:latin typeface="Microsoft Sans Serif"/>
                <a:cs typeface="Microsoft Sans Serif"/>
              </a:rPr>
              <a:t>women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threatened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miscarriage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is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controversial.</a:t>
            </a:r>
            <a:endParaRPr sz="240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90000"/>
              </a:lnSpc>
              <a:spcBef>
                <a:spcPts val="114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40" dirty="0">
                <a:latin typeface="Microsoft Sans Serif"/>
                <a:cs typeface="Microsoft Sans Serif"/>
              </a:rPr>
              <a:t>Bed</a:t>
            </a:r>
            <a:r>
              <a:rPr sz="2400" spc="-23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rest </a:t>
            </a:r>
            <a:r>
              <a:rPr sz="2400" spc="-155" dirty="0">
                <a:latin typeface="Microsoft Sans Serif"/>
                <a:cs typeface="Microsoft Sans Serif"/>
              </a:rPr>
              <a:t>is </a:t>
            </a:r>
            <a:r>
              <a:rPr sz="2400" spc="-229" dirty="0">
                <a:latin typeface="Microsoft Sans Serif"/>
                <a:cs typeface="Microsoft Sans Serif"/>
              </a:rPr>
              <a:t>commonly</a:t>
            </a:r>
            <a:r>
              <a:rPr sz="2400" spc="-22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recommended,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but </a:t>
            </a:r>
            <a:r>
              <a:rPr sz="2400" spc="-210" dirty="0">
                <a:latin typeface="Microsoft Sans Serif"/>
                <a:cs typeface="Microsoft Sans Serif"/>
              </a:rPr>
              <a:t>randomized</a:t>
            </a:r>
            <a:r>
              <a:rPr sz="2400" spc="-204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trials </a:t>
            </a:r>
            <a:r>
              <a:rPr sz="2400" spc="-215" dirty="0">
                <a:latin typeface="Microsoft Sans Serif"/>
                <a:cs typeface="Microsoft Sans Serif"/>
              </a:rPr>
              <a:t>have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not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found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that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bed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rest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at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home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</a:t>
            </a:r>
            <a:r>
              <a:rPr sz="2400" spc="-5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hospital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beneficial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16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preventing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45" dirty="0">
                <a:latin typeface="Microsoft Sans Serif"/>
                <a:cs typeface="Microsoft Sans Serif"/>
              </a:rPr>
              <a:t>fetal </a:t>
            </a:r>
            <a:r>
              <a:rPr sz="2400" spc="-180" dirty="0">
                <a:latin typeface="Microsoft Sans Serif"/>
                <a:cs typeface="Microsoft Sans Serif"/>
              </a:rPr>
              <a:t>loss</a:t>
            </a:r>
            <a:r>
              <a:rPr sz="2400" spc="-17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 </a:t>
            </a:r>
            <a:r>
              <a:rPr sz="2400" spc="-265" dirty="0">
                <a:latin typeface="Microsoft Sans Serif"/>
                <a:cs typeface="Microsoft Sans Serif"/>
              </a:rPr>
              <a:t>women</a:t>
            </a:r>
            <a:r>
              <a:rPr sz="2400" spc="-26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threatened</a:t>
            </a:r>
            <a:r>
              <a:rPr sz="2400" spc="-180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spontaneous 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miscarriage.</a:t>
            </a:r>
            <a:endParaRPr sz="2400">
              <a:latin typeface="Microsoft Sans Serif"/>
              <a:cs typeface="Microsoft Sans Serif"/>
            </a:endParaRPr>
          </a:p>
          <a:p>
            <a:pPr marL="356870" indent="-344805">
              <a:lnSpc>
                <a:spcPts val="2735"/>
              </a:lnSpc>
              <a:spcBef>
                <a:spcPts val="89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95" dirty="0">
                <a:latin typeface="Microsoft Sans Serif"/>
                <a:cs typeface="Microsoft Sans Serif"/>
              </a:rPr>
              <a:t>Abstinence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from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sexual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intercourse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55" dirty="0">
                <a:latin typeface="Microsoft Sans Serif"/>
                <a:cs typeface="Microsoft Sans Serif"/>
              </a:rPr>
              <a:t>is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also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typically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advised,</a:t>
            </a:r>
            <a:endParaRPr sz="2400">
              <a:latin typeface="Microsoft Sans Serif"/>
              <a:cs typeface="Microsoft Sans Serif"/>
            </a:endParaRPr>
          </a:p>
          <a:p>
            <a:pPr marL="356870">
              <a:lnSpc>
                <a:spcPts val="2735"/>
              </a:lnSpc>
            </a:pP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00" dirty="0">
                <a:latin typeface="Microsoft Sans Serif"/>
                <a:cs typeface="Microsoft Sans Serif"/>
              </a:rPr>
              <a:t>l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houg</a:t>
            </a:r>
            <a:r>
              <a:rPr sz="2400" spc="-245" dirty="0">
                <a:latin typeface="Microsoft Sans Serif"/>
                <a:cs typeface="Microsoft Sans Serif"/>
              </a:rPr>
              <a:t>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a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45" dirty="0">
                <a:latin typeface="Microsoft Sans Serif"/>
                <a:cs typeface="Microsoft Sans Serif"/>
              </a:rPr>
              <a:t>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n</a:t>
            </a:r>
            <a:r>
              <a:rPr sz="2400" spc="-245" dirty="0">
                <a:latin typeface="Microsoft Sans Serif"/>
                <a:cs typeface="Microsoft Sans Serif"/>
              </a:rPr>
              <a:t>o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da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45" dirty="0">
                <a:latin typeface="Microsoft Sans Serif"/>
                <a:cs typeface="Microsoft Sans Serif"/>
              </a:rPr>
              <a:t>o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215" dirty="0">
                <a:latin typeface="Microsoft Sans Serif"/>
                <a:cs typeface="Microsoft Sans Serif"/>
              </a:rPr>
              <a:t>uppo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20" dirty="0">
                <a:latin typeface="Microsoft Sans Serif"/>
                <a:cs typeface="Microsoft Sans Serif"/>
              </a:rPr>
              <a:t>t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5" dirty="0">
                <a:latin typeface="Microsoft Sans Serif"/>
                <a:cs typeface="Microsoft Sans Serif"/>
              </a:rPr>
              <a:t>h</a:t>
            </a:r>
            <a:r>
              <a:rPr sz="2400" spc="-100" dirty="0">
                <a:latin typeface="Microsoft Sans Serif"/>
                <a:cs typeface="Microsoft Sans Serif"/>
              </a:rPr>
              <a:t>i</a:t>
            </a:r>
            <a:r>
              <a:rPr sz="2400" spc="-200" dirty="0">
                <a:latin typeface="Microsoft Sans Serif"/>
                <a:cs typeface="Microsoft Sans Serif"/>
              </a:rPr>
              <a:t>s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481025"/>
            <a:ext cx="7698105" cy="322011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1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80" dirty="0">
                <a:latin typeface="Arial"/>
                <a:cs typeface="Arial"/>
              </a:rPr>
              <a:t>n</a:t>
            </a:r>
            <a:r>
              <a:rPr sz="2800" b="1" spc="-270" dirty="0">
                <a:latin typeface="Arial"/>
                <a:cs typeface="Arial"/>
              </a:rPr>
              <a:t>ev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150" dirty="0">
                <a:latin typeface="Arial"/>
                <a:cs typeface="Arial"/>
              </a:rPr>
              <a:t>t</a:t>
            </a:r>
            <a:r>
              <a:rPr sz="2800" b="1" spc="-270" dirty="0">
                <a:latin typeface="Arial"/>
                <a:cs typeface="Arial"/>
              </a:rPr>
              <a:t>a</a:t>
            </a:r>
            <a:r>
              <a:rPr sz="2800" b="1" spc="-280" dirty="0">
                <a:latin typeface="Arial"/>
                <a:cs typeface="Arial"/>
              </a:rPr>
              <a:t>b</a:t>
            </a:r>
            <a:r>
              <a:rPr sz="2800" b="1" spc="-114" dirty="0">
                <a:latin typeface="Arial"/>
                <a:cs typeface="Arial"/>
              </a:rPr>
              <a:t>l</a:t>
            </a:r>
            <a:r>
              <a:rPr sz="2800" b="1" spc="-280" dirty="0">
                <a:latin typeface="Arial"/>
                <a:cs typeface="Arial"/>
              </a:rPr>
              <a:t>e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434" dirty="0">
                <a:latin typeface="Arial"/>
                <a:cs typeface="Arial"/>
              </a:rPr>
              <a:t>m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sca</a:t>
            </a:r>
            <a:r>
              <a:rPr sz="2800" b="1" spc="-185" dirty="0">
                <a:latin typeface="Arial"/>
                <a:cs typeface="Arial"/>
              </a:rPr>
              <a:t>rr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a</a:t>
            </a:r>
            <a:r>
              <a:rPr sz="2800" b="1" spc="-280" dirty="0">
                <a:latin typeface="Arial"/>
                <a:cs typeface="Arial"/>
              </a:rPr>
              <a:t>ge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Char char="•"/>
            </a:pPr>
            <a:endParaRPr sz="3200" dirty="0">
              <a:latin typeface="Arial"/>
              <a:cs typeface="Arial"/>
            </a:endParaRPr>
          </a:p>
          <a:p>
            <a:pPr marL="356870" marR="51435" indent="-344805">
              <a:lnSpc>
                <a:spcPct val="100000"/>
              </a:lnSpc>
              <a:spcBef>
                <a:spcPts val="215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65" dirty="0">
                <a:latin typeface="Microsoft Sans Serif"/>
                <a:cs typeface="Microsoft Sans Serif"/>
              </a:rPr>
              <a:t>When</a:t>
            </a:r>
            <a:r>
              <a:rPr sz="2400" spc="-26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miscarriage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60" dirty="0">
                <a:latin typeface="Microsoft Sans Serif"/>
                <a:cs typeface="Microsoft Sans Serif"/>
              </a:rPr>
              <a:t>is </a:t>
            </a:r>
            <a:r>
              <a:rPr sz="2400" spc="-195" dirty="0">
                <a:latin typeface="Microsoft Sans Serif"/>
                <a:cs typeface="Microsoft Sans Serif"/>
              </a:rPr>
              <a:t>imminent,</a:t>
            </a:r>
            <a:r>
              <a:rPr sz="2400" spc="-190" dirty="0">
                <a:latin typeface="Microsoft Sans Serif"/>
                <a:cs typeface="Microsoft Sans Serif"/>
              </a:rPr>
              <a:t> bleeding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increases,</a:t>
            </a:r>
            <a:r>
              <a:rPr sz="2400" spc="275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painful </a:t>
            </a:r>
            <a:r>
              <a:rPr sz="2400" spc="-16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uterine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cramps/contractions</a:t>
            </a:r>
            <a:r>
              <a:rPr sz="2400" spc="8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reach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peak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intensity,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cervix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5" dirty="0">
                <a:latin typeface="Microsoft Sans Serif"/>
                <a:cs typeface="Microsoft Sans Serif"/>
              </a:rPr>
              <a:t>s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d</a:t>
            </a:r>
            <a:r>
              <a:rPr sz="2400" spc="-95" dirty="0">
                <a:latin typeface="Microsoft Sans Serif"/>
                <a:cs typeface="Microsoft Sans Serif"/>
              </a:rPr>
              <a:t>il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ed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 dirty="0">
              <a:latin typeface="Microsoft Sans Serif"/>
              <a:cs typeface="Microsoft Sans Serif"/>
            </a:endParaRPr>
          </a:p>
          <a:p>
            <a:pPr marL="356870" marR="5080" indent="-344805">
              <a:lnSpc>
                <a:spcPct val="100000"/>
              </a:lnSpc>
              <a:spcBef>
                <a:spcPts val="1180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235" dirty="0">
                <a:latin typeface="Microsoft Sans Serif"/>
                <a:cs typeface="Microsoft Sans Serif"/>
              </a:rPr>
              <a:t>The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gestational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tissue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can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70" dirty="0">
                <a:latin typeface="Microsoft Sans Serif"/>
                <a:cs typeface="Microsoft Sans Serif"/>
              </a:rPr>
              <a:t>often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29" dirty="0">
                <a:latin typeface="Microsoft Sans Serif"/>
                <a:cs typeface="Microsoft Sans Serif"/>
              </a:rPr>
              <a:t>be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30" dirty="0">
                <a:latin typeface="Microsoft Sans Serif"/>
                <a:cs typeface="Microsoft Sans Serif"/>
              </a:rPr>
              <a:t>felt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or</a:t>
            </a:r>
            <a:r>
              <a:rPr sz="2400" spc="-5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visualized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through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n</a:t>
            </a:r>
            <a:r>
              <a:rPr sz="2400" spc="-95" dirty="0">
                <a:latin typeface="Microsoft Sans Serif"/>
                <a:cs typeface="Microsoft Sans Serif"/>
              </a:rPr>
              <a:t>t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na</a:t>
            </a:r>
            <a:r>
              <a:rPr sz="2400" spc="-110" dirty="0">
                <a:latin typeface="Microsoft Sans Serif"/>
                <a:cs typeface="Microsoft Sans Serif"/>
              </a:rPr>
              <a:t>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e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195" dirty="0">
                <a:latin typeface="Microsoft Sans Serif"/>
                <a:cs typeface="Microsoft Sans Serif"/>
              </a:rPr>
              <a:t>v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110" dirty="0">
                <a:latin typeface="Microsoft Sans Serif"/>
                <a:cs typeface="Microsoft Sans Serif"/>
              </a:rPr>
              <a:t>l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os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710311"/>
            <a:ext cx="7694930" cy="2252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800" b="1" spc="-355" dirty="0">
                <a:latin typeface="Arial"/>
                <a:cs typeface="Arial"/>
              </a:rPr>
              <a:t>C</a:t>
            </a:r>
            <a:r>
              <a:rPr sz="2800" b="1" spc="-275" dirty="0">
                <a:latin typeface="Arial"/>
                <a:cs typeface="Arial"/>
              </a:rPr>
              <a:t>o</a:t>
            </a:r>
            <a:r>
              <a:rPr sz="2800" b="1" spc="-434" dirty="0">
                <a:latin typeface="Arial"/>
                <a:cs typeface="Arial"/>
              </a:rPr>
              <a:t>m</a:t>
            </a:r>
            <a:r>
              <a:rPr sz="2800" b="1" spc="-275" dirty="0">
                <a:latin typeface="Arial"/>
                <a:cs typeface="Arial"/>
              </a:rPr>
              <a:t>p</a:t>
            </a:r>
            <a:r>
              <a:rPr sz="2800" b="1" spc="-114" dirty="0">
                <a:latin typeface="Arial"/>
                <a:cs typeface="Arial"/>
              </a:rPr>
              <a:t>l</a:t>
            </a:r>
            <a:r>
              <a:rPr sz="2800" b="1" spc="-270" dirty="0">
                <a:latin typeface="Arial"/>
                <a:cs typeface="Arial"/>
              </a:rPr>
              <a:t>e</a:t>
            </a:r>
            <a:r>
              <a:rPr sz="2800" b="1" spc="-150" dirty="0">
                <a:latin typeface="Arial"/>
                <a:cs typeface="Arial"/>
              </a:rPr>
              <a:t>t</a:t>
            </a:r>
            <a:r>
              <a:rPr sz="2800" b="1" spc="-280" dirty="0">
                <a:latin typeface="Arial"/>
                <a:cs typeface="Arial"/>
              </a:rPr>
              <a:t>e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434" dirty="0">
                <a:latin typeface="Arial"/>
                <a:cs typeface="Arial"/>
              </a:rPr>
              <a:t>m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sca</a:t>
            </a:r>
            <a:r>
              <a:rPr sz="2800" b="1" spc="-185" dirty="0">
                <a:latin typeface="Arial"/>
                <a:cs typeface="Arial"/>
              </a:rPr>
              <a:t>rr</a:t>
            </a:r>
            <a:r>
              <a:rPr sz="2800" b="1" spc="-114" dirty="0">
                <a:latin typeface="Arial"/>
                <a:cs typeface="Arial"/>
              </a:rPr>
              <a:t>i</a:t>
            </a:r>
            <a:r>
              <a:rPr sz="2800" b="1" spc="-270" dirty="0">
                <a:latin typeface="Arial"/>
                <a:cs typeface="Arial"/>
              </a:rPr>
              <a:t>a</a:t>
            </a:r>
            <a:r>
              <a:rPr sz="2800" b="1" spc="-275" dirty="0">
                <a:latin typeface="Arial"/>
                <a:cs typeface="Arial"/>
              </a:rPr>
              <a:t>g</a:t>
            </a:r>
            <a:r>
              <a:rPr sz="2800" b="1" spc="-280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har char="•"/>
            </a:pPr>
            <a:endParaRPr sz="455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lr>
                <a:srgbClr val="DC9E1F"/>
              </a:buClr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spc="-110" dirty="0">
                <a:latin typeface="Microsoft Sans Serif"/>
                <a:cs typeface="Microsoft Sans Serif"/>
              </a:rPr>
              <a:t>If </a:t>
            </a:r>
            <a:r>
              <a:rPr sz="2400" spc="-240" dirty="0">
                <a:latin typeface="Microsoft Sans Serif"/>
                <a:cs typeface="Microsoft Sans Serif"/>
              </a:rPr>
              <a:t>a</a:t>
            </a:r>
            <a:r>
              <a:rPr sz="2400" spc="-235" dirty="0">
                <a:latin typeface="Microsoft Sans Serif"/>
                <a:cs typeface="Microsoft Sans Serif"/>
              </a:rPr>
              <a:t> </a:t>
            </a:r>
            <a:r>
              <a:rPr sz="2400" spc="-200" dirty="0">
                <a:latin typeface="Microsoft Sans Serif"/>
                <a:cs typeface="Microsoft Sans Serif"/>
              </a:rPr>
              <a:t>complete</a:t>
            </a:r>
            <a:r>
              <a:rPr sz="2400" spc="-195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miscrriage</a:t>
            </a:r>
            <a:r>
              <a:rPr sz="2400" spc="-185" dirty="0">
                <a:latin typeface="Microsoft Sans Serif"/>
                <a:cs typeface="Microsoft Sans Serif"/>
              </a:rPr>
              <a:t> </a:t>
            </a:r>
            <a:r>
              <a:rPr sz="2400" spc="-215" dirty="0">
                <a:latin typeface="Microsoft Sans Serif"/>
                <a:cs typeface="Microsoft Sans Serif"/>
              </a:rPr>
              <a:t>has</a:t>
            </a:r>
            <a:r>
              <a:rPr sz="2400" spc="204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occurred, </a:t>
            </a:r>
            <a:r>
              <a:rPr sz="2400" spc="-185" dirty="0">
                <a:latin typeface="Microsoft Sans Serif"/>
                <a:cs typeface="Microsoft Sans Serif"/>
              </a:rPr>
              <a:t>the </a:t>
            </a:r>
            <a:r>
              <a:rPr sz="2400" spc="-180" dirty="0">
                <a:latin typeface="Microsoft Sans Serif"/>
                <a:cs typeface="Microsoft Sans Serif"/>
              </a:rPr>
              <a:t>uterus </a:t>
            </a:r>
            <a:r>
              <a:rPr sz="2400" spc="-155" dirty="0">
                <a:latin typeface="Microsoft Sans Serif"/>
                <a:cs typeface="Microsoft Sans Serif"/>
              </a:rPr>
              <a:t>is </a:t>
            </a:r>
            <a:r>
              <a:rPr sz="2400" spc="-195" dirty="0">
                <a:latin typeface="Microsoft Sans Serif"/>
                <a:cs typeface="Microsoft Sans Serif"/>
              </a:rPr>
              <a:t>small</a:t>
            </a:r>
            <a:r>
              <a:rPr sz="2400" spc="250" dirty="0">
                <a:latin typeface="Microsoft Sans Serif"/>
                <a:cs typeface="Microsoft Sans Serif"/>
              </a:rPr>
              <a:t> </a:t>
            </a:r>
            <a:r>
              <a:rPr sz="2400" spc="-220" dirty="0">
                <a:latin typeface="Microsoft Sans Serif"/>
                <a:cs typeface="Microsoft Sans Serif"/>
              </a:rPr>
              <a:t>and </a:t>
            </a:r>
            <a:r>
              <a:rPr sz="2400" spc="-215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well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contracted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85" dirty="0">
                <a:latin typeface="Microsoft Sans Serif"/>
                <a:cs typeface="Microsoft Sans Serif"/>
              </a:rPr>
              <a:t>with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a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closed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65" dirty="0">
                <a:latin typeface="Microsoft Sans Serif"/>
                <a:cs typeface="Microsoft Sans Serif"/>
              </a:rPr>
              <a:t>cervix,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90" dirty="0">
                <a:latin typeface="Microsoft Sans Serif"/>
                <a:cs typeface="Microsoft Sans Serif"/>
              </a:rPr>
              <a:t>scant</a:t>
            </a:r>
            <a:r>
              <a:rPr sz="2400" spc="-10" dirty="0">
                <a:latin typeface="Microsoft Sans Serif"/>
                <a:cs typeface="Microsoft Sans Serif"/>
              </a:rPr>
              <a:t> </a:t>
            </a:r>
            <a:r>
              <a:rPr sz="2400" spc="-180" dirty="0">
                <a:latin typeface="Microsoft Sans Serif"/>
                <a:cs typeface="Microsoft Sans Serif"/>
              </a:rPr>
              <a:t>vaginal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75" dirty="0">
                <a:latin typeface="Microsoft Sans Serif"/>
                <a:cs typeface="Microsoft Sans Serif"/>
              </a:rPr>
              <a:t>bleeding,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25" dirty="0">
                <a:latin typeface="Microsoft Sans Serif"/>
                <a:cs typeface="Microsoft Sans Serif"/>
              </a:rPr>
              <a:t>and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10" dirty="0">
                <a:latin typeface="Microsoft Sans Serif"/>
                <a:cs typeface="Microsoft Sans Serif"/>
              </a:rPr>
              <a:t>on</a:t>
            </a:r>
            <a:r>
              <a:rPr sz="2400" spc="-95" dirty="0">
                <a:latin typeface="Microsoft Sans Serif"/>
                <a:cs typeface="Microsoft Sans Serif"/>
              </a:rPr>
              <a:t>l</a:t>
            </a:r>
            <a:r>
              <a:rPr sz="2400" spc="-215" dirty="0">
                <a:latin typeface="Microsoft Sans Serif"/>
                <a:cs typeface="Microsoft Sans Serif"/>
              </a:rPr>
              <a:t>y</a:t>
            </a:r>
            <a:r>
              <a:rPr sz="2400" spc="-20" dirty="0">
                <a:latin typeface="Microsoft Sans Serif"/>
                <a:cs typeface="Microsoft Sans Serif"/>
              </a:rPr>
              <a:t> 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95" dirty="0">
                <a:latin typeface="Microsoft Sans Serif"/>
                <a:cs typeface="Microsoft Sans Serif"/>
              </a:rPr>
              <a:t>il</a:t>
            </a:r>
            <a:r>
              <a:rPr sz="2400" spc="-240" dirty="0">
                <a:latin typeface="Microsoft Sans Serif"/>
                <a:cs typeface="Microsoft Sans Serif"/>
              </a:rPr>
              <a:t>d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95" dirty="0">
                <a:latin typeface="Microsoft Sans Serif"/>
                <a:cs typeface="Microsoft Sans Serif"/>
              </a:rPr>
              <a:t>c</a:t>
            </a:r>
            <a:r>
              <a:rPr sz="2400" spc="-135" dirty="0">
                <a:latin typeface="Microsoft Sans Serif"/>
                <a:cs typeface="Microsoft Sans Serif"/>
              </a:rPr>
              <a:t>r</a:t>
            </a:r>
            <a:r>
              <a:rPr sz="2400" spc="-210" dirty="0">
                <a:latin typeface="Microsoft Sans Serif"/>
                <a:cs typeface="Microsoft Sans Serif"/>
              </a:rPr>
              <a:t>a</a:t>
            </a:r>
            <a:r>
              <a:rPr sz="2400" spc="-350" dirty="0">
                <a:latin typeface="Microsoft Sans Serif"/>
                <a:cs typeface="Microsoft Sans Serif"/>
              </a:rPr>
              <a:t>m</a:t>
            </a:r>
            <a:r>
              <a:rPr sz="2400" spc="-210" dirty="0">
                <a:latin typeface="Microsoft Sans Serif"/>
                <a:cs typeface="Microsoft Sans Serif"/>
              </a:rPr>
              <a:t>p</a:t>
            </a:r>
            <a:r>
              <a:rPr sz="2400" spc="-95" dirty="0">
                <a:latin typeface="Microsoft Sans Serif"/>
                <a:cs typeface="Microsoft Sans Serif"/>
              </a:rPr>
              <a:t>i</a:t>
            </a:r>
            <a:r>
              <a:rPr sz="2400" spc="-210" dirty="0">
                <a:latin typeface="Microsoft Sans Serif"/>
                <a:cs typeface="Microsoft Sans Serif"/>
              </a:rPr>
              <a:t>ng</a:t>
            </a:r>
            <a:r>
              <a:rPr sz="2400" spc="-120" dirty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2440</Words>
  <Application>Microsoft Office PowerPoint</Application>
  <PresentationFormat>On-screen Show (4:3)</PresentationFormat>
  <Paragraphs>185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Aptos</vt:lpstr>
      <vt:lpstr>Aptos Display</vt:lpstr>
      <vt:lpstr>Arial</vt:lpstr>
      <vt:lpstr>Arial MT</vt:lpstr>
      <vt:lpstr>Calibri Light</vt:lpstr>
      <vt:lpstr>Candara</vt:lpstr>
      <vt:lpstr>Microsoft Sans Serif</vt:lpstr>
      <vt:lpstr>Office Theme</vt:lpstr>
      <vt:lpstr>MISCARRIAGE</vt:lpstr>
      <vt:lpstr>DEFINITION</vt:lpstr>
      <vt:lpstr>INCIDENCE</vt:lpstr>
      <vt:lpstr>RISK FACTORS</vt:lpstr>
      <vt:lpstr>ETIOLOGY</vt:lpstr>
      <vt:lpstr>CLINICAL MANIFESTATION AND DIAGNOSIS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RECURRENT MISCARRIAGE</vt:lpstr>
      <vt:lpstr>RISK FACTORS AND ETIOLOGY</vt:lpstr>
      <vt:lpstr>PowerPoint Presentation</vt:lpstr>
      <vt:lpstr>Inherited thrombophilic</vt:lpstr>
      <vt:lpstr>PowerPoint Presentation</vt:lpstr>
      <vt:lpstr>PowerPoint Presentation</vt:lpstr>
      <vt:lpstr>PowerPoint Presentation</vt:lpstr>
      <vt:lpstr>INVESTIGATION</vt:lpstr>
      <vt:lpstr>PowerPoint Presentation</vt:lpstr>
      <vt:lpstr>PowerPoint Presentation</vt:lpstr>
      <vt:lpstr>PowerPoint Presentation</vt:lpstr>
      <vt:lpstr>Treatment options for recurrent miscarriage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غنى منير علي هليل</cp:lastModifiedBy>
  <cp:revision>2</cp:revision>
  <dcterms:created xsi:type="dcterms:W3CDTF">2024-09-28T16:47:47Z</dcterms:created>
  <dcterms:modified xsi:type="dcterms:W3CDTF">2024-09-28T17:11:30Z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2024-09-28T00:00:00Z</vt:filetime>
  </property>
</Properties>
</file>